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331" r:id="rId3"/>
    <p:sldId id="345" r:id="rId4"/>
    <p:sldId id="334" r:id="rId5"/>
    <p:sldId id="358" r:id="rId6"/>
    <p:sldId id="346" r:id="rId7"/>
    <p:sldId id="347" r:id="rId8"/>
    <p:sldId id="338" r:id="rId9"/>
    <p:sldId id="340" r:id="rId10"/>
    <p:sldId id="370" r:id="rId11"/>
    <p:sldId id="335" r:id="rId12"/>
    <p:sldId id="348" r:id="rId13"/>
    <p:sldId id="355" r:id="rId14"/>
    <p:sldId id="353" r:id="rId15"/>
    <p:sldId id="354" r:id="rId16"/>
    <p:sldId id="339" r:id="rId17"/>
    <p:sldId id="332" r:id="rId18"/>
    <p:sldId id="362" r:id="rId19"/>
    <p:sldId id="361" r:id="rId20"/>
    <p:sldId id="359" r:id="rId21"/>
    <p:sldId id="350" r:id="rId22"/>
    <p:sldId id="351" r:id="rId23"/>
    <p:sldId id="352" r:id="rId24"/>
    <p:sldId id="369" r:id="rId25"/>
    <p:sldId id="360" r:id="rId26"/>
    <p:sldId id="364" r:id="rId27"/>
    <p:sldId id="341" r:id="rId28"/>
    <p:sldId id="371" r:id="rId29"/>
    <p:sldId id="343" r:id="rId30"/>
    <p:sldId id="344" r:id="rId31"/>
    <p:sldId id="366" r:id="rId32"/>
    <p:sldId id="342" r:id="rId33"/>
    <p:sldId id="368" r:id="rId34"/>
    <p:sldId id="367" r:id="rId35"/>
    <p:sldId id="365" r:id="rId36"/>
    <p:sldId id="306" r:id="rId3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79D1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430" autoAdjust="0"/>
  </p:normalViewPr>
  <p:slideViewPr>
    <p:cSldViewPr>
      <p:cViewPr varScale="1">
        <p:scale>
          <a:sx n="73" d="100"/>
          <a:sy n="73" d="100"/>
        </p:scale>
        <p:origin x="173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7F0BB3-33BE-40F1-931C-D8CD4AD36C82}" type="datetimeFigureOut">
              <a:rPr lang="cs-CZ" smtClean="0"/>
              <a:t>18.11.2017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92EC72-9AAB-40A8-BE48-84FA786849A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039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Nízká populační hustota oproti dnešku, nicméně neustále balancující na hranici úživnosti prostředí – další populační růst umožní právě zemědělství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2EC72-9AAB-40A8-BE48-84FA786849A7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258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2EC72-9AAB-40A8-BE48-84FA786849A7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8525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protein deficiency, seen for example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maize, rice, and wheat agriculture, which can lead to growth retardation,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 can low zinc levels with wheat consumption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2EC72-9AAB-40A8-BE48-84FA786849A7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0214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Dental caries (destruction of the tooth structure) results from an oral environment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 is acidic, caused by fermentation of carbohydrates, especially sugars,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by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bacteria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cs-CZ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plaque</a:t>
            </a:r>
            <a:r>
              <a:rPr lang="cs-CZ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V</a:t>
            </a:r>
            <a:r>
              <a:rPr lang="en-US" dirty="0" err="1"/>
              <a:t>itamin</a:t>
            </a:r>
            <a:r>
              <a:rPr lang="en-US" dirty="0"/>
              <a:t> C is necessary to absorb iron, so iron deficiency often occurs along with scurvy (vitamin C deficiency), and cereals contain no C, creating the potential for C deficiency</a:t>
            </a:r>
            <a:r>
              <a:rPr lang="cs-CZ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 err="1"/>
              <a:t>Cribra</a:t>
            </a:r>
            <a:r>
              <a:rPr lang="cs-CZ" dirty="0"/>
              <a:t> </a:t>
            </a:r>
            <a:r>
              <a:rPr lang="cs-CZ" dirty="0" err="1"/>
              <a:t>orbitalia</a:t>
            </a:r>
            <a:r>
              <a:rPr lang="cs-CZ" dirty="0"/>
              <a:t> může mít spoustu důvodů k vzniku – obecně anémie, způsobená velkým množstvím fyziologických změn: infekce, paraziti (tělo si uchovává železo, aby snížilo živiny pro patogeny), hemolytická/genetická anémie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2EC72-9AAB-40A8-BE48-84FA786849A7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9500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2EC72-9AAB-40A8-BE48-84FA786849A7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6435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Variabilní tolerance k laktóze i za nepřítomnosti enzymu laktázy, závisí na složení střevní mikroflóry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2EC72-9AAB-40A8-BE48-84FA786849A7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05046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2EC72-9AAB-40A8-BE48-84FA786849A7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98354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dirty="0"/>
              <a:t>Loren </a:t>
            </a:r>
            <a:r>
              <a:rPr lang="cs-CZ" sz="1200" dirty="0" err="1"/>
              <a:t>Cordain</a:t>
            </a:r>
            <a:r>
              <a:rPr lang="cs-CZ" sz="1200" dirty="0"/>
              <a:t>: od 22:50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2EC72-9AAB-40A8-BE48-84FA786849A7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6815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A3FC3-ADBB-4CB5-BFF3-8A7E39DF6189}" type="datetimeFigureOut">
              <a:rPr lang="cs-CZ" smtClean="0"/>
              <a:t>18.11.2017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839F6-C02D-4CF1-BD09-65B3A8C8F6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6185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A3FC3-ADBB-4CB5-BFF3-8A7E39DF6189}" type="datetimeFigureOut">
              <a:rPr lang="cs-CZ" smtClean="0"/>
              <a:t>18.11.2017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839F6-C02D-4CF1-BD09-65B3A8C8F6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3722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A3FC3-ADBB-4CB5-BFF3-8A7E39DF6189}" type="datetimeFigureOut">
              <a:rPr lang="cs-CZ" smtClean="0"/>
              <a:t>18.11.2017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839F6-C02D-4CF1-BD09-65B3A8C8F6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1076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A3FC3-ADBB-4CB5-BFF3-8A7E39DF6189}" type="datetimeFigureOut">
              <a:rPr lang="cs-CZ" smtClean="0"/>
              <a:t>18.11.2017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839F6-C02D-4CF1-BD09-65B3A8C8F6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8134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A3FC3-ADBB-4CB5-BFF3-8A7E39DF6189}" type="datetimeFigureOut">
              <a:rPr lang="cs-CZ" smtClean="0"/>
              <a:t>18.11.2017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839F6-C02D-4CF1-BD09-65B3A8C8F6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2695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A3FC3-ADBB-4CB5-BFF3-8A7E39DF6189}" type="datetimeFigureOut">
              <a:rPr lang="cs-CZ" smtClean="0"/>
              <a:t>18.11.2017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839F6-C02D-4CF1-BD09-65B3A8C8F6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7466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A3FC3-ADBB-4CB5-BFF3-8A7E39DF6189}" type="datetimeFigureOut">
              <a:rPr lang="cs-CZ" smtClean="0"/>
              <a:t>18.11.2017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839F6-C02D-4CF1-BD09-65B3A8C8F6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236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A3FC3-ADBB-4CB5-BFF3-8A7E39DF6189}" type="datetimeFigureOut">
              <a:rPr lang="cs-CZ" smtClean="0"/>
              <a:t>18.11.2017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839F6-C02D-4CF1-BD09-65B3A8C8F6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7005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A3FC3-ADBB-4CB5-BFF3-8A7E39DF6189}" type="datetimeFigureOut">
              <a:rPr lang="cs-CZ" smtClean="0"/>
              <a:t>18.11.2017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839F6-C02D-4CF1-BD09-65B3A8C8F6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9626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A3FC3-ADBB-4CB5-BFF3-8A7E39DF6189}" type="datetimeFigureOut">
              <a:rPr lang="cs-CZ" smtClean="0"/>
              <a:t>18.11.2017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839F6-C02D-4CF1-BD09-65B3A8C8F6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2597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A3FC3-ADBB-4CB5-BFF3-8A7E39DF6189}" type="datetimeFigureOut">
              <a:rPr lang="cs-CZ" smtClean="0"/>
              <a:t>18.11.2017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839F6-C02D-4CF1-BD09-65B3A8C8F6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2118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A3FC3-ADBB-4CB5-BFF3-8A7E39DF6189}" type="datetimeFigureOut">
              <a:rPr lang="cs-CZ" smtClean="0"/>
              <a:t>18.11.2017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839F6-C02D-4CF1-BD09-65B3A8C8F6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0644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5dw1MuD9EP4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is.muni.cz/do/1431/UAntrBiol/el/antropos/slovnik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0" y="116632"/>
            <a:ext cx="7164288" cy="1138773"/>
          </a:xfrm>
          <a:prstGeom prst="rect">
            <a:avLst/>
          </a:prstGeom>
          <a:solidFill>
            <a:srgbClr val="79D1AF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Vývoj výživy člověka V</a:t>
            </a:r>
          </a:p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Mezolit – doba bronzová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95536" y="6118819"/>
            <a:ext cx="208823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/>
              <a:t>doc. Mgr. Sandra Sázelová, Ph.D.</a:t>
            </a:r>
          </a:p>
          <a:p>
            <a:r>
              <a:rPr lang="cs-CZ" sz="1100" b="1" dirty="0"/>
              <a:t>Ústav antropologie </a:t>
            </a:r>
            <a:r>
              <a:rPr lang="cs-CZ" sz="1100" b="1" dirty="0" err="1"/>
              <a:t>PřF</a:t>
            </a:r>
            <a:r>
              <a:rPr lang="cs-CZ" sz="1100" b="1" dirty="0"/>
              <a:t> MU</a:t>
            </a:r>
          </a:p>
          <a:p>
            <a:r>
              <a:rPr lang="cs-CZ" sz="1100" b="1" dirty="0"/>
              <a:t>sazelova@sci.muni.cz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436096" y="6129446"/>
            <a:ext cx="19442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Tomáš Janoušek</a:t>
            </a:r>
          </a:p>
          <a:p>
            <a:r>
              <a:rPr lang="cs-CZ" sz="1100" dirty="0"/>
              <a:t>Ústav antropologie </a:t>
            </a:r>
            <a:r>
              <a:rPr lang="cs-CZ" sz="1100" dirty="0" err="1"/>
              <a:t>PřF</a:t>
            </a:r>
            <a:r>
              <a:rPr lang="cs-CZ" sz="1100" dirty="0"/>
              <a:t> MU</a:t>
            </a:r>
          </a:p>
          <a:p>
            <a:r>
              <a:rPr lang="cs-CZ" sz="1100" dirty="0"/>
              <a:t>326922@mail.muni.cz</a:t>
            </a:r>
          </a:p>
        </p:txBody>
      </p:sp>
    </p:spTree>
    <p:extLst>
      <p:ext uri="{BB962C8B-B14F-4D97-AF65-F5344CB8AC3E}">
        <p14:creationId xmlns:p14="http://schemas.microsoft.com/office/powerpoint/2010/main" val="2361464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503BE1-AB8D-4D93-BCAA-91709219B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Neolit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13AA95E-CCA9-4613-81C5-8F3EB13D5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6" y="128507"/>
            <a:ext cx="8458727" cy="6552903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990AC552-570F-4BFB-B8B9-4AF7278425B6}"/>
              </a:ext>
            </a:extLst>
          </p:cNvPr>
          <p:cNvSpPr txBox="1"/>
          <p:nvPr/>
        </p:nvSpPr>
        <p:spPr>
          <a:xfrm>
            <a:off x="5364088" y="6381328"/>
            <a:ext cx="356218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/>
              <a:t>Neal Van </a:t>
            </a:r>
            <a:r>
              <a:rPr lang="en-US" sz="1100" dirty="0" err="1"/>
              <a:t>Alfen</a:t>
            </a:r>
            <a:r>
              <a:rPr lang="en-US" sz="1100" dirty="0"/>
              <a:t>, editor-in-chief. Encyclopedia of Agriculture and Food Systems,</a:t>
            </a:r>
            <a:r>
              <a:rPr lang="cs-CZ" sz="1100" dirty="0"/>
              <a:t> </a:t>
            </a:r>
            <a:r>
              <a:rPr lang="en-US" sz="1100" dirty="0"/>
              <a:t>Vol. 2, San Diego: Elsevier; 2014</a:t>
            </a:r>
          </a:p>
          <a:p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2014932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0C5A7D25-EA45-4F9E-AA66-AB86ACE16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0735"/>
            <a:ext cx="9144000" cy="513726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7503BE1-AB8D-4D93-BCAA-91709219B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Neolit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3ED9419-47B3-49A6-89DD-0DF0DD257E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68760"/>
            <a:ext cx="8229600" cy="4525963"/>
          </a:xfrm>
        </p:spPr>
        <p:txBody>
          <a:bodyPr/>
          <a:lstStyle/>
          <a:p>
            <a:pPr>
              <a:defRPr/>
            </a:pPr>
            <a:r>
              <a:rPr lang="cs-CZ" dirty="0"/>
              <a:t>Pěstování kulturních plodin a chov domácích zvířat.</a:t>
            </a:r>
          </a:p>
          <a:p>
            <a:pPr>
              <a:defRPr/>
            </a:pPr>
            <a:r>
              <a:rPr lang="cs-CZ" dirty="0"/>
              <a:t>Usedlý způsob života a budování pevných domů.</a:t>
            </a:r>
          </a:p>
          <a:p>
            <a:r>
              <a:rPr lang="cs-CZ" dirty="0"/>
              <a:t>Demografický růst v neolitu jen zviditelňuje již existující technologické znalosti</a:t>
            </a:r>
          </a:p>
          <a:p>
            <a:pPr lvl="1"/>
            <a:r>
              <a:rPr lang="cs-CZ" dirty="0"/>
              <a:t>Keramika, textil, broušení kamene,…</a:t>
            </a:r>
          </a:p>
        </p:txBody>
      </p:sp>
    </p:spTree>
    <p:extLst>
      <p:ext uri="{BB962C8B-B14F-4D97-AF65-F5344CB8AC3E}">
        <p14:creationId xmlns:p14="http://schemas.microsoft.com/office/powerpoint/2010/main" val="457503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85B0701-5C4C-42B1-BEF7-EB27B5309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6945"/>
            <a:ext cx="9144000" cy="428105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7503BE1-AB8D-4D93-BCAA-91709219B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Neolit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3ED9419-47B3-49A6-89DD-0DF0DD257E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68760"/>
            <a:ext cx="8363272" cy="4525963"/>
          </a:xfrm>
        </p:spPr>
        <p:txBody>
          <a:bodyPr/>
          <a:lstStyle/>
          <a:p>
            <a:pPr>
              <a:defRPr/>
            </a:pPr>
            <a:r>
              <a:rPr lang="cs-CZ" dirty="0"/>
              <a:t>Nadprodukce má zásadní vliv na hierarchii společnosti</a:t>
            </a:r>
          </a:p>
          <a:p>
            <a:pPr lvl="1">
              <a:defRPr/>
            </a:pPr>
            <a:r>
              <a:rPr lang="cs-CZ" dirty="0"/>
              <a:t>Diferenciace „povolání“ - pracovní specializace</a:t>
            </a:r>
          </a:p>
          <a:p>
            <a:pPr lvl="1">
              <a:defRPr/>
            </a:pPr>
            <a:r>
              <a:rPr lang="cs-CZ" dirty="0"/>
              <a:t>více prostoru pro technologický vývoj</a:t>
            </a:r>
          </a:p>
          <a:p>
            <a:pPr lvl="1">
              <a:defRPr/>
            </a:pPr>
            <a:r>
              <a:rPr lang="cs-CZ" dirty="0"/>
              <a:t>Rodová společnost</a:t>
            </a:r>
          </a:p>
          <a:p>
            <a:pPr lvl="2">
              <a:defRPr/>
            </a:pPr>
            <a:r>
              <a:rPr lang="cs-CZ" dirty="0"/>
              <a:t>V komplexnějších společnostech se začíná projevovat majetková nerovnost</a:t>
            </a:r>
          </a:p>
          <a:p>
            <a:pPr lvl="1">
              <a:defRPr/>
            </a:pPr>
            <a:r>
              <a:rPr lang="cs-CZ" dirty="0"/>
              <a:t>Obchodní cesty a kontakty mezi populacemi</a:t>
            </a:r>
          </a:p>
          <a:p>
            <a:pPr lvl="2">
              <a:defRPr/>
            </a:pPr>
            <a:r>
              <a:rPr lang="cs-CZ" dirty="0"/>
              <a:t>Nové druhy potravy, šíření technologií</a:t>
            </a:r>
          </a:p>
          <a:p>
            <a:pPr lvl="1">
              <a:defRPr/>
            </a:pPr>
            <a:endParaRPr lang="cs-CZ" dirty="0"/>
          </a:p>
          <a:p>
            <a:pPr lvl="1"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79307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48EE58E-6C37-4038-93A4-2DA4077AEF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8465"/>
            <a:ext cx="9144000" cy="354953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D4A0831-C0BC-4FC8-AD3E-26F0C872F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Zemědělství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1812F99-59D6-41E5-9F7E-BB739B527E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6131024" cy="3773016"/>
          </a:xfrm>
        </p:spPr>
        <p:txBody>
          <a:bodyPr>
            <a:normAutofit/>
          </a:bodyPr>
          <a:lstStyle/>
          <a:p>
            <a:r>
              <a:rPr lang="cs-CZ" sz="2400" dirty="0"/>
              <a:t>Kombinuje kulturní, přírodní a technologické možnosti produkce potraviny</a:t>
            </a:r>
          </a:p>
          <a:p>
            <a:r>
              <a:rPr lang="cs-CZ" sz="2400" dirty="0"/>
              <a:t>Zaměřením se na pár vybraných druhů se ztrácí prostor k zužitkování divoce rostoucích rostlin</a:t>
            </a:r>
          </a:p>
          <a:p>
            <a:pPr lvl="1"/>
            <a:r>
              <a:rPr lang="cs-CZ" sz="2000" dirty="0"/>
              <a:t>Příjem potravy prakticky neustále doplňován nedomestikovanými plodinami (značně variabilní)</a:t>
            </a:r>
          </a:p>
          <a:p>
            <a:r>
              <a:rPr lang="cs-CZ" sz="2400" dirty="0"/>
              <a:t>V případě neúrody může být závislost na domestikovaných plodinách fatální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C46950D-E591-4481-8071-169ACE16C6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077" y="1417638"/>
            <a:ext cx="2351764" cy="165556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B6CA368-3CD8-465A-8E9A-3A13D74A7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942" y="3212976"/>
            <a:ext cx="1011858" cy="142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814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503BE1-AB8D-4D93-BCAA-91709219B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4973516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dirty="0"/>
              <a:t>Společnost a sídliště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3ED9419-47B3-49A6-89DD-0DF0DD257E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68761"/>
            <a:ext cx="8363272" cy="2880320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cs-CZ" dirty="0"/>
              <a:t>Studny</a:t>
            </a:r>
          </a:p>
          <a:p>
            <a:pPr>
              <a:defRPr/>
            </a:pPr>
            <a:r>
              <a:rPr lang="cs-CZ" dirty="0"/>
              <a:t>Ohrazení</a:t>
            </a:r>
          </a:p>
          <a:p>
            <a:pPr>
              <a:defRPr/>
            </a:pPr>
            <a:r>
              <a:rPr lang="cs-CZ" dirty="0"/>
              <a:t>Dlouhé domy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Vyšší míra reprodukce</a:t>
            </a:r>
          </a:p>
          <a:p>
            <a:pPr lvl="1">
              <a:defRPr/>
            </a:pPr>
            <a:r>
              <a:rPr lang="cs-CZ" dirty="0"/>
              <a:t>Menší potřeba brát s sebou děti při hledání potravy a migracích</a:t>
            </a:r>
          </a:p>
          <a:p>
            <a:pPr lvl="1">
              <a:defRPr/>
            </a:pPr>
            <a:r>
              <a:rPr lang="cs-CZ" dirty="0"/>
              <a:t>Děti se brzy zapojují do práce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0D73701-F6DF-4893-9891-337EFF83B4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778" y="4149080"/>
            <a:ext cx="3832938" cy="254231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F6832D6-7DA2-4941-8797-AC47777EA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568" y="4149080"/>
            <a:ext cx="3389756" cy="254231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BF414C9-E890-4299-9B07-41FDF3C656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48570"/>
            <a:ext cx="2818656" cy="308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3891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503BE1-AB8D-4D93-BCAA-91709219B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dirty="0"/>
              <a:t>Vybavení domácnosti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8F57D0E2-8E13-49AB-9D45-24D2771D92C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217" y="1268413"/>
            <a:ext cx="5267082" cy="4525962"/>
          </a:xfr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E64A0A1-587D-4671-9267-BD1C4617D02B}"/>
              </a:ext>
            </a:extLst>
          </p:cNvPr>
          <p:cNvSpPr txBox="1"/>
          <p:nvPr/>
        </p:nvSpPr>
        <p:spPr>
          <a:xfrm>
            <a:off x="3779912" y="6214027"/>
            <a:ext cx="53640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 err="1"/>
              <a:t>Spasic</a:t>
            </a:r>
            <a:r>
              <a:rPr lang="cs-CZ" sz="1100" dirty="0"/>
              <a:t>, </a:t>
            </a:r>
            <a:r>
              <a:rPr lang="cs-CZ" sz="1100" dirty="0" err="1"/>
              <a:t>Živanovic</a:t>
            </a:r>
            <a:r>
              <a:rPr lang="cs-CZ" sz="1100" dirty="0"/>
              <a:t> (2015): </a:t>
            </a:r>
            <a:r>
              <a:rPr lang="cs-CZ" sz="1100" dirty="0" err="1"/>
              <a:t>Foodways</a:t>
            </a:r>
            <a:r>
              <a:rPr lang="cs-CZ" sz="1100" dirty="0"/>
              <a:t> </a:t>
            </a:r>
            <a:r>
              <a:rPr lang="cs-CZ" sz="1100" dirty="0" err="1"/>
              <a:t>architecture</a:t>
            </a:r>
            <a:r>
              <a:rPr lang="cs-CZ" sz="1100" dirty="0"/>
              <a:t>: </a:t>
            </a:r>
            <a:r>
              <a:rPr lang="cs-CZ" sz="1100" dirty="0" err="1"/>
              <a:t>Storing</a:t>
            </a:r>
            <a:r>
              <a:rPr lang="cs-CZ" sz="1100" dirty="0"/>
              <a:t>, </a:t>
            </a:r>
            <a:r>
              <a:rPr lang="cs-CZ" sz="1100" dirty="0" err="1"/>
              <a:t>processing</a:t>
            </a:r>
            <a:r>
              <a:rPr lang="cs-CZ" sz="1100" dirty="0"/>
              <a:t> and </a:t>
            </a:r>
            <a:r>
              <a:rPr lang="cs-CZ" sz="1100" dirty="0" err="1"/>
              <a:t>dining</a:t>
            </a:r>
            <a:r>
              <a:rPr lang="cs-CZ" sz="1100" dirty="0"/>
              <a:t> </a:t>
            </a:r>
            <a:r>
              <a:rPr lang="cs-CZ" sz="1100" dirty="0" err="1"/>
              <a:t>structures</a:t>
            </a:r>
            <a:r>
              <a:rPr lang="cs-CZ" sz="1100" dirty="0"/>
              <a:t> </a:t>
            </a:r>
            <a:r>
              <a:rPr lang="cs-CZ" sz="1100" dirty="0" err="1"/>
              <a:t>at</a:t>
            </a:r>
            <a:r>
              <a:rPr lang="cs-CZ" sz="1100" dirty="0"/>
              <a:t> </a:t>
            </a:r>
            <a:r>
              <a:rPr lang="cs-CZ" sz="1100" dirty="0" err="1"/>
              <a:t>the</a:t>
            </a:r>
            <a:r>
              <a:rPr lang="cs-CZ" sz="1100" dirty="0"/>
              <a:t> Late </a:t>
            </a:r>
            <a:r>
              <a:rPr lang="cs-CZ" sz="1100" dirty="0" err="1"/>
              <a:t>Neolithic</a:t>
            </a:r>
            <a:r>
              <a:rPr lang="cs-CZ" sz="1100" dirty="0"/>
              <a:t> </a:t>
            </a:r>
            <a:r>
              <a:rPr lang="cs-CZ" sz="1100" dirty="0" err="1"/>
              <a:t>Vinča</a:t>
            </a:r>
            <a:r>
              <a:rPr lang="cs-CZ" sz="1100" dirty="0"/>
              <a:t> </a:t>
            </a:r>
            <a:r>
              <a:rPr lang="cs-CZ" sz="1100" dirty="0" err="1"/>
              <a:t>culture</a:t>
            </a:r>
            <a:r>
              <a:rPr lang="cs-CZ" sz="1100" dirty="0"/>
              <a:t> </a:t>
            </a:r>
            <a:r>
              <a:rPr lang="cs-CZ" sz="1100" dirty="0" err="1"/>
              <a:t>site</a:t>
            </a:r>
            <a:r>
              <a:rPr lang="cs-CZ" sz="1100" dirty="0"/>
              <a:t> </a:t>
            </a:r>
            <a:r>
              <a:rPr lang="cs-CZ" sz="1100" dirty="0" err="1"/>
              <a:t>at</a:t>
            </a:r>
            <a:r>
              <a:rPr lang="cs-CZ" sz="1100" dirty="0"/>
              <a:t> </a:t>
            </a:r>
            <a:r>
              <a:rPr lang="cs-CZ" sz="1100" dirty="0" err="1"/>
              <a:t>Stubline</a:t>
            </a:r>
            <a:r>
              <a:rPr lang="cs-CZ" sz="1100" dirty="0"/>
              <a:t>. </a:t>
            </a:r>
            <a:r>
              <a:rPr lang="cs-CZ" sz="1100" dirty="0" err="1"/>
              <a:t>Documenta</a:t>
            </a:r>
            <a:r>
              <a:rPr lang="cs-CZ" sz="1100" dirty="0"/>
              <a:t> </a:t>
            </a:r>
            <a:r>
              <a:rPr lang="cs-CZ" sz="1100" dirty="0" err="1"/>
              <a:t>Praehistorica</a:t>
            </a:r>
            <a:r>
              <a:rPr lang="cs-CZ" sz="1100" dirty="0"/>
              <a:t>, 42(219)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EFE9845-59E6-4D32-80CC-A5DD114068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67" y="1521869"/>
            <a:ext cx="1692075" cy="927912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EB110CC2-000E-4B5D-AFD4-C975AC0C5D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360" y="1280698"/>
            <a:ext cx="1692075" cy="1146244"/>
          </a:xfrm>
          <a:prstGeom prst="rect">
            <a:avLst/>
          </a:prstGeom>
        </p:spPr>
      </p:pic>
      <p:pic>
        <p:nvPicPr>
          <p:cNvPr id="14" name="Picture 5" descr="D:\Presentace\Příprava-doplňky\2010_05_12\IMG_0007.jpg">
            <a:extLst>
              <a:ext uri="{FF2B5EF4-FFF2-40B4-BE49-F238E27FC236}">
                <a16:creationId xmlns:a16="http://schemas.microsoft.com/office/drawing/2014/main" id="{AE9E1B2A-84FB-49EA-A2FB-195B161F1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80" y="2426943"/>
            <a:ext cx="1703922" cy="1506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99CCD49F-6A9A-427D-A943-B2CB978FD0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142" y="2509304"/>
            <a:ext cx="1741037" cy="1583992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CEE9C7FF-85EE-4D89-912D-10353A4613BD}"/>
              </a:ext>
            </a:extLst>
          </p:cNvPr>
          <p:cNvSpPr txBox="1"/>
          <p:nvPr/>
        </p:nvSpPr>
        <p:spPr>
          <a:xfrm>
            <a:off x="251520" y="1201178"/>
            <a:ext cx="14923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https://per-storemyr.net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81B16041-F076-4396-9850-1B943C267C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07" y="4287987"/>
            <a:ext cx="3178589" cy="214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2798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503BE1-AB8D-4D93-BCAA-91709219B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3586673" cy="1143000"/>
          </a:xfrm>
        </p:spPr>
        <p:txBody>
          <a:bodyPr>
            <a:normAutofit/>
          </a:bodyPr>
          <a:lstStyle/>
          <a:p>
            <a:r>
              <a:rPr lang="cs-CZ" dirty="0"/>
              <a:t>Zemědělství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3ED9419-47B3-49A6-89DD-0DF0DD257E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175560" cy="4983162"/>
          </a:xfrm>
        </p:spPr>
        <p:txBody>
          <a:bodyPr>
            <a:normAutofit fontScale="77500" lnSpcReduction="20000"/>
          </a:bodyPr>
          <a:lstStyle/>
          <a:p>
            <a:r>
              <a:rPr lang="cs-CZ" b="1" dirty="0"/>
              <a:t>Technologie obrábění půdy</a:t>
            </a:r>
            <a:endParaRPr lang="cs-CZ" dirty="0"/>
          </a:p>
          <a:p>
            <a:pPr lvl="0"/>
            <a:r>
              <a:rPr lang="sk-SK" dirty="0"/>
              <a:t>Mezopotámie </a:t>
            </a:r>
          </a:p>
          <a:p>
            <a:pPr lvl="1"/>
            <a:r>
              <a:rPr lang="sk-SK" dirty="0"/>
              <a:t>období sucha a záplavy: </a:t>
            </a:r>
            <a:r>
              <a:rPr lang="sk-SK" dirty="0" err="1"/>
              <a:t>zavlažování</a:t>
            </a:r>
            <a:endParaRPr lang="cs-CZ" dirty="0"/>
          </a:p>
          <a:p>
            <a:pPr lvl="0"/>
            <a:r>
              <a:rPr lang="sk-SK" dirty="0" err="1"/>
              <a:t>Střední</a:t>
            </a:r>
            <a:r>
              <a:rPr lang="sk-SK" dirty="0"/>
              <a:t> </a:t>
            </a:r>
            <a:r>
              <a:rPr lang="sk-SK" dirty="0" err="1"/>
              <a:t>Evropa</a:t>
            </a:r>
            <a:r>
              <a:rPr lang="sk-SK" dirty="0"/>
              <a:t> </a:t>
            </a:r>
            <a:r>
              <a:rPr lang="sk-SK" dirty="0" err="1"/>
              <a:t>zalesněná</a:t>
            </a:r>
            <a:endParaRPr lang="sk-SK" dirty="0"/>
          </a:p>
          <a:p>
            <a:pPr lvl="1"/>
            <a:r>
              <a:rPr lang="sk-SK" dirty="0" err="1"/>
              <a:t>kácení</a:t>
            </a:r>
            <a:r>
              <a:rPr lang="sk-SK" dirty="0"/>
              <a:t> a </a:t>
            </a:r>
            <a:r>
              <a:rPr lang="sk-SK" dirty="0" err="1"/>
              <a:t>vypalování</a:t>
            </a:r>
            <a:r>
              <a:rPr lang="sk-SK" dirty="0"/>
              <a:t> lesa</a:t>
            </a:r>
            <a:endParaRPr lang="cs-CZ" dirty="0"/>
          </a:p>
          <a:p>
            <a:pPr lvl="0"/>
            <a:endParaRPr lang="sk-SK" dirty="0"/>
          </a:p>
          <a:p>
            <a:pPr lvl="0"/>
            <a:r>
              <a:rPr lang="sk-SK" dirty="0"/>
              <a:t>Orba – </a:t>
            </a:r>
            <a:r>
              <a:rPr lang="sk-SK" dirty="0" err="1"/>
              <a:t>zahrocené</a:t>
            </a:r>
            <a:r>
              <a:rPr lang="sk-SK" dirty="0"/>
              <a:t> </a:t>
            </a:r>
            <a:r>
              <a:rPr lang="sk-SK" dirty="0" err="1"/>
              <a:t>kůly</a:t>
            </a:r>
            <a:r>
              <a:rPr lang="sk-SK" dirty="0"/>
              <a:t>, </a:t>
            </a:r>
            <a:r>
              <a:rPr lang="sk-SK" dirty="0" err="1"/>
              <a:t>dřevěné</a:t>
            </a:r>
            <a:r>
              <a:rPr lang="sk-SK" dirty="0"/>
              <a:t>, parohové </a:t>
            </a:r>
            <a:r>
              <a:rPr lang="sk-SK" dirty="0" err="1"/>
              <a:t>kopáče</a:t>
            </a:r>
            <a:r>
              <a:rPr lang="sk-SK" dirty="0"/>
              <a:t>, motyky (</a:t>
            </a:r>
            <a:r>
              <a:rPr lang="sk-SK" dirty="0" err="1"/>
              <a:t>valoun</a:t>
            </a:r>
            <a:r>
              <a:rPr lang="sk-SK" dirty="0"/>
              <a:t> či zv. lopatka)</a:t>
            </a:r>
            <a:endParaRPr lang="cs-CZ" dirty="0"/>
          </a:p>
          <a:p>
            <a:pPr lvl="1"/>
            <a:r>
              <a:rPr lang="sk-SK" dirty="0"/>
              <a:t>V Indii, v Iraku, na </a:t>
            </a:r>
            <a:r>
              <a:rPr lang="sk-SK" dirty="0" err="1"/>
              <a:t>Arabském</a:t>
            </a:r>
            <a:r>
              <a:rPr lang="sk-SK" dirty="0"/>
              <a:t> </a:t>
            </a:r>
            <a:r>
              <a:rPr lang="sk-SK" dirty="0" err="1"/>
              <a:t>polostrově</a:t>
            </a:r>
            <a:r>
              <a:rPr lang="sk-SK" dirty="0"/>
              <a:t> donedávna orbu vykonávali </a:t>
            </a:r>
            <a:r>
              <a:rPr lang="sk-SK" dirty="0" err="1"/>
              <a:t>lidé</a:t>
            </a:r>
            <a:endParaRPr lang="cs-CZ" dirty="0"/>
          </a:p>
          <a:p>
            <a:pPr lvl="1"/>
            <a:r>
              <a:rPr lang="cs-CZ" dirty="0"/>
              <a:t>Později tažná zvířata</a:t>
            </a:r>
          </a:p>
          <a:p>
            <a:pPr lvl="0"/>
            <a:r>
              <a:rPr lang="cs-CZ" dirty="0"/>
              <a:t>Péče o půdu, pletí</a:t>
            </a:r>
          </a:p>
          <a:p>
            <a:pPr lvl="0"/>
            <a:r>
              <a:rPr lang="sk-SK" dirty="0" err="1"/>
              <a:t>Sklízení</a:t>
            </a:r>
            <a:r>
              <a:rPr lang="sk-SK" dirty="0"/>
              <a:t> – </a:t>
            </a:r>
            <a:r>
              <a:rPr lang="sk-SK" dirty="0" err="1"/>
              <a:t>srpy</a:t>
            </a:r>
            <a:r>
              <a:rPr lang="sk-SK" dirty="0"/>
              <a:t> s kamenným </a:t>
            </a:r>
            <a:r>
              <a:rPr lang="sk-SK" dirty="0" err="1"/>
              <a:t>ostřím</a:t>
            </a:r>
            <a:endParaRPr lang="sk-SK" dirty="0"/>
          </a:p>
          <a:p>
            <a:r>
              <a:rPr lang="sk-SK" dirty="0"/>
              <a:t>Pracovní doba </a:t>
            </a:r>
            <a:r>
              <a:rPr lang="sk-SK" dirty="0" err="1"/>
              <a:t>výrazně</a:t>
            </a:r>
            <a:r>
              <a:rPr lang="sk-SK" dirty="0"/>
              <a:t> roste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56A240C-4210-44DE-8D4F-CCCC1EDFC8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114" y="597552"/>
            <a:ext cx="3183342" cy="447790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EF79829-1095-4503-A728-561A2CDAF6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760" y="5194436"/>
            <a:ext cx="1733178" cy="12987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3FB08DC-3AB5-4F3D-B4BB-C9F511FEB4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295" y="5210515"/>
            <a:ext cx="1016333" cy="128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9780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4A0831-C0BC-4FC8-AD3E-26F0C872F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Zemědělství z hlediska výživy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1812F99-59D6-41E5-9F7E-BB739B527E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8291264" cy="1324743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Snížení variability potravy</a:t>
            </a:r>
          </a:p>
          <a:p>
            <a:r>
              <a:rPr lang="cs-CZ" dirty="0"/>
              <a:t>Zemědělské plodiny dominují jídelníčku</a:t>
            </a:r>
          </a:p>
          <a:p>
            <a:r>
              <a:rPr lang="cs-CZ" dirty="0"/>
              <a:t>planě rostoucí druhy důležité které mohou poskytovat důležité stopové prvky</a:t>
            </a:r>
          </a:p>
          <a:p>
            <a:endParaRPr lang="cs-CZ" dirty="0"/>
          </a:p>
          <a:p>
            <a:pPr lvl="0"/>
            <a:endParaRPr lang="cs-CZ" dirty="0"/>
          </a:p>
          <a:p>
            <a:pPr lvl="0"/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2B8AF0A-AFFF-49D8-9881-894954D9F286}"/>
              </a:ext>
            </a:extLst>
          </p:cNvPr>
          <p:cNvSpPr txBox="1"/>
          <p:nvPr/>
        </p:nvSpPr>
        <p:spPr>
          <a:xfrm>
            <a:off x="457200" y="6257836"/>
            <a:ext cx="84352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Eaton, S. B. </a:t>
            </a:r>
            <a:r>
              <a:rPr lang="cs-CZ" sz="1100" dirty="0"/>
              <a:t>(2007): </a:t>
            </a:r>
            <a:r>
              <a:rPr lang="en-US" sz="1100" dirty="0"/>
              <a:t>Preagricultural Diets and Evolutionary Health Promotion. In: Ungar, ed., </a:t>
            </a:r>
            <a:r>
              <a:rPr lang="en-US" sz="1100" i="1" dirty="0"/>
              <a:t>Evolution of the Human Diet: The Known, the Unknown, and the Unknowable</a:t>
            </a:r>
            <a:r>
              <a:rPr lang="en-US" sz="1100" dirty="0"/>
              <a:t>. New York: Oxford University Press, </a:t>
            </a:r>
            <a:r>
              <a:rPr lang="cs-CZ" sz="1100" dirty="0"/>
              <a:t>384-394</a:t>
            </a:r>
            <a:r>
              <a:rPr lang="en-US" sz="1100" dirty="0"/>
              <a:t>. </a:t>
            </a:r>
            <a:endParaRPr lang="cs-CZ" sz="1100" dirty="0"/>
          </a:p>
          <a:p>
            <a:endParaRPr lang="cs-CZ" sz="1100" dirty="0"/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C6A56064-A6F4-4F7B-A8A4-0C5948D12730}"/>
              </a:ext>
            </a:extLst>
          </p:cNvPr>
          <p:cNvSpPr txBox="1">
            <a:spLocks/>
          </p:cNvSpPr>
          <p:nvPr/>
        </p:nvSpPr>
        <p:spPr>
          <a:xfrm>
            <a:off x="452411" y="3199110"/>
            <a:ext cx="4651787" cy="302433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50%–70% </a:t>
            </a:r>
            <a:r>
              <a:rPr lang="cs-CZ" dirty="0"/>
              <a:t>kalorií v zemědělských společnostech představují pouze škroby</a:t>
            </a:r>
          </a:p>
          <a:p>
            <a:pPr lvl="0"/>
            <a:r>
              <a:rPr lang="cs-CZ" dirty="0"/>
              <a:t>větší výkyvy dostupnosti potravy</a:t>
            </a:r>
          </a:p>
          <a:p>
            <a:r>
              <a:rPr lang="cs-CZ" dirty="0"/>
              <a:t>snižuje se výška postavy</a:t>
            </a:r>
          </a:p>
          <a:p>
            <a:pPr lvl="0"/>
            <a:r>
              <a:rPr lang="cs-CZ" dirty="0"/>
              <a:t>zvýšená mortalita dětí</a:t>
            </a:r>
          </a:p>
          <a:p>
            <a:pPr lvl="1"/>
            <a:r>
              <a:rPr lang="cs-CZ" dirty="0"/>
              <a:t>Odpovídá zvýšené fertilitě</a:t>
            </a:r>
          </a:p>
          <a:p>
            <a:pPr lvl="1"/>
            <a:r>
              <a:rPr lang="cs-CZ" dirty="0"/>
              <a:t>Potrava a patogeny mohou hrát roli</a:t>
            </a:r>
          </a:p>
          <a:p>
            <a:pPr lvl="0"/>
            <a:r>
              <a:rPr lang="cs-CZ" dirty="0"/>
              <a:t>snížená délka života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32BF2401-D0DA-43F3-93CD-3DBC472D65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258" y="2622225"/>
            <a:ext cx="3370206" cy="363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2354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4A0831-C0BC-4FC8-AD3E-26F0C872F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Zemědělství z hlediska výživy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1812F99-59D6-41E5-9F7E-BB739B527E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9" y="1600201"/>
            <a:ext cx="8236207" cy="2519234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cs-CZ" dirty="0"/>
              <a:t>zvýšený výskyt infekčních onemocnění, anémie</a:t>
            </a:r>
          </a:p>
          <a:p>
            <a:pPr lvl="0"/>
            <a:endParaRPr lang="cs-CZ" dirty="0"/>
          </a:p>
          <a:p>
            <a:pPr lvl="0"/>
            <a:r>
              <a:rPr lang="cs-CZ" dirty="0"/>
              <a:t>častější osteomalacie, </a:t>
            </a:r>
            <a:r>
              <a:rPr lang="cs-CZ" dirty="0" err="1"/>
              <a:t>porotická</a:t>
            </a:r>
            <a:r>
              <a:rPr lang="cs-CZ" dirty="0"/>
              <a:t> </a:t>
            </a:r>
            <a:r>
              <a:rPr lang="cs-CZ" dirty="0" err="1"/>
              <a:t>hyperostóza</a:t>
            </a:r>
            <a:r>
              <a:rPr lang="cs-CZ" dirty="0"/>
              <a:t> a další poruchy kostí</a:t>
            </a:r>
          </a:p>
          <a:p>
            <a:pPr lvl="0"/>
            <a:endParaRPr lang="cs-CZ" dirty="0"/>
          </a:p>
          <a:p>
            <a:pPr lvl="0"/>
            <a:r>
              <a:rPr lang="cs-CZ" dirty="0"/>
              <a:t>častější výskyt zubního kazu a defektů skloviny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D155F56-88D0-4251-BD84-4ED1243F9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4871" y="4517852"/>
            <a:ext cx="2330556" cy="1752434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09E50354-0C16-4A7C-907A-D5B97E9F2EA4}"/>
              </a:ext>
            </a:extLst>
          </p:cNvPr>
          <p:cNvSpPr txBox="1"/>
          <p:nvPr/>
        </p:nvSpPr>
        <p:spPr>
          <a:xfrm>
            <a:off x="457200" y="6379681"/>
            <a:ext cx="84352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Roberts, C.A. (2015). What did agriculture do for us? The </a:t>
            </a:r>
            <a:r>
              <a:rPr lang="en-US" sz="1100" dirty="0" err="1"/>
              <a:t>bioarchaeology</a:t>
            </a:r>
            <a:r>
              <a:rPr lang="en-US" sz="1100" dirty="0"/>
              <a:t> of health and diet. In The Cambridge World History. Volume 2: A world with agriculture, 12,000 BCE-500 CE. Barker, G. &amp; Goucher, C. Cambridge University Press. 93-123.</a:t>
            </a:r>
            <a:endParaRPr lang="cs-CZ" sz="11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FB46BDA-DF28-4382-9D6C-3AD232EAD3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7" y="4517852"/>
            <a:ext cx="2307463" cy="173507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652F3E2-D847-41D6-AC7D-910CC4499E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4462" y="4514652"/>
            <a:ext cx="2662458" cy="1735069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27B252F-1F70-4FB9-A664-EF349F1772C4}"/>
              </a:ext>
            </a:extLst>
          </p:cNvPr>
          <p:cNvSpPr txBox="1"/>
          <p:nvPr/>
        </p:nvSpPr>
        <p:spPr>
          <a:xfrm>
            <a:off x="910615" y="4252593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/>
              <a:t>Porotická</a:t>
            </a:r>
            <a:r>
              <a:rPr lang="cs-CZ" sz="1200" dirty="0"/>
              <a:t> </a:t>
            </a:r>
            <a:r>
              <a:rPr lang="cs-CZ" sz="1200" dirty="0" err="1"/>
              <a:t>hyperostóza</a:t>
            </a:r>
            <a:endParaRPr lang="cs-CZ" sz="1200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C3F922E-8781-4C81-AFF3-C79A9599AD9F}"/>
              </a:ext>
            </a:extLst>
          </p:cNvPr>
          <p:cNvSpPr txBox="1"/>
          <p:nvPr/>
        </p:nvSpPr>
        <p:spPr>
          <a:xfrm>
            <a:off x="4139951" y="4249394"/>
            <a:ext cx="8640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Zubní kazy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1810D755-B7D1-4239-B48B-C976262BC00F}"/>
              </a:ext>
            </a:extLst>
          </p:cNvPr>
          <p:cNvSpPr txBox="1"/>
          <p:nvPr/>
        </p:nvSpPr>
        <p:spPr>
          <a:xfrm>
            <a:off x="6516216" y="4249394"/>
            <a:ext cx="20368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Hypoplazie zubní skloviny</a:t>
            </a:r>
          </a:p>
        </p:txBody>
      </p:sp>
    </p:spTree>
    <p:extLst>
      <p:ext uri="{BB962C8B-B14F-4D97-AF65-F5344CB8AC3E}">
        <p14:creationId xmlns:p14="http://schemas.microsoft.com/office/powerpoint/2010/main" val="326549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503BE1-AB8D-4D93-BCAA-91709219B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Rekonstrukce stravy neolitických populací na Moravě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3ED9419-47B3-49A6-89DD-0DF0DD257E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cs-CZ" dirty="0"/>
              <a:t>Neolitická populace </a:t>
            </a:r>
            <a:r>
              <a:rPr lang="cs-CZ" dirty="0" err="1"/>
              <a:t>LnK</a:t>
            </a:r>
            <a:r>
              <a:rPr lang="cs-CZ" dirty="0"/>
              <a:t> a VK</a:t>
            </a:r>
          </a:p>
          <a:p>
            <a:pPr lvl="1"/>
            <a:r>
              <a:rPr lang="cs-CZ" dirty="0"/>
              <a:t>závislá na rostlinách typu C3 (pšenice)</a:t>
            </a:r>
          </a:p>
          <a:p>
            <a:pPr lvl="1"/>
            <a:r>
              <a:rPr lang="cs-CZ" dirty="0"/>
              <a:t>Děti více závislé na stravě z lesního sběru</a:t>
            </a:r>
          </a:p>
          <a:p>
            <a:r>
              <a:rPr lang="cs-CZ" dirty="0"/>
              <a:t>Neolitická populace MMK</a:t>
            </a:r>
          </a:p>
          <a:p>
            <a:pPr lvl="1"/>
            <a:r>
              <a:rPr lang="cs-CZ" dirty="0"/>
              <a:t>rozdíly ve věku a pohlaví</a:t>
            </a:r>
          </a:p>
          <a:p>
            <a:pPr lvl="1"/>
            <a:r>
              <a:rPr lang="cs-CZ" dirty="0"/>
              <a:t>Děti více dusíku – ryby.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34E6D25-E085-42E2-99DB-A9111A088C89}"/>
              </a:ext>
            </a:extLst>
          </p:cNvPr>
          <p:cNvSpPr txBox="1"/>
          <p:nvPr/>
        </p:nvSpPr>
        <p:spPr>
          <a:xfrm>
            <a:off x="457200" y="6257836"/>
            <a:ext cx="84352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Smrčka</a:t>
            </a:r>
            <a:r>
              <a:rPr lang="en-US" sz="1100" dirty="0"/>
              <a:t>, V. a </a:t>
            </a:r>
            <a:r>
              <a:rPr lang="en-US" sz="1100" dirty="0" err="1"/>
              <a:t>kol</a:t>
            </a:r>
            <a:r>
              <a:rPr lang="en-US" sz="1100" dirty="0"/>
              <a:t>. 2008: </a:t>
            </a:r>
            <a:r>
              <a:rPr lang="en-US" sz="1100" dirty="0" err="1"/>
              <a:t>Rekonstrukce</a:t>
            </a:r>
            <a:r>
              <a:rPr lang="en-US" sz="1100" dirty="0"/>
              <a:t> </a:t>
            </a:r>
            <a:r>
              <a:rPr lang="en-US" sz="1100" dirty="0" err="1"/>
              <a:t>stravy</a:t>
            </a:r>
            <a:r>
              <a:rPr lang="en-US" sz="1100" dirty="0"/>
              <a:t> a </a:t>
            </a:r>
            <a:r>
              <a:rPr lang="en-US" sz="1100" dirty="0" err="1"/>
              <a:t>migrace</a:t>
            </a:r>
            <a:r>
              <a:rPr lang="en-US" sz="1100" dirty="0"/>
              <a:t> populace z </a:t>
            </a:r>
            <a:r>
              <a:rPr lang="en-US" sz="1100" dirty="0" err="1"/>
              <a:t>neolitických</a:t>
            </a:r>
            <a:r>
              <a:rPr lang="en-US" sz="1100" dirty="0"/>
              <a:t> </a:t>
            </a:r>
            <a:r>
              <a:rPr lang="en-US" sz="1100" dirty="0" err="1"/>
              <a:t>sídlišť</a:t>
            </a:r>
            <a:r>
              <a:rPr lang="en-US" sz="1100" dirty="0"/>
              <a:t> </a:t>
            </a:r>
            <a:r>
              <a:rPr lang="en-US" sz="1100" dirty="0" err="1"/>
              <a:t>na</a:t>
            </a:r>
            <a:r>
              <a:rPr lang="en-US" sz="1100" dirty="0"/>
              <a:t> </a:t>
            </a:r>
            <a:r>
              <a:rPr lang="en-US" sz="1100" dirty="0" err="1"/>
              <a:t>Moravě</a:t>
            </a:r>
            <a:r>
              <a:rPr lang="en-US" sz="1100" dirty="0"/>
              <a:t> – </a:t>
            </a:r>
            <a:r>
              <a:rPr lang="en-US" sz="1100" dirty="0" err="1"/>
              <a:t>na</a:t>
            </a:r>
            <a:r>
              <a:rPr lang="en-US" sz="1100" dirty="0"/>
              <a:t> </a:t>
            </a:r>
            <a:r>
              <a:rPr lang="en-US" sz="1100" dirty="0" err="1"/>
              <a:t>modelu</a:t>
            </a:r>
            <a:r>
              <a:rPr lang="en-US" sz="1100" dirty="0"/>
              <a:t> </a:t>
            </a:r>
            <a:r>
              <a:rPr lang="en-US" sz="1100" dirty="0" err="1"/>
              <a:t>Těšetic-Kyjovic</a:t>
            </a:r>
            <a:r>
              <a:rPr lang="en-US" sz="1100" dirty="0"/>
              <a:t>. </a:t>
            </a:r>
            <a:r>
              <a:rPr lang="en-US" sz="1100" dirty="0" err="1"/>
              <a:t>Ve</a:t>
            </a:r>
            <a:r>
              <a:rPr lang="en-US" sz="1100" dirty="0"/>
              <a:t> </a:t>
            </a:r>
            <a:r>
              <a:rPr lang="en-US" sz="1100" dirty="0" err="1"/>
              <a:t>službách</a:t>
            </a:r>
            <a:r>
              <a:rPr lang="en-US" sz="1100" dirty="0"/>
              <a:t> </a:t>
            </a:r>
            <a:r>
              <a:rPr lang="en-US" sz="1100" dirty="0" err="1"/>
              <a:t>archeologie</a:t>
            </a:r>
            <a:r>
              <a:rPr lang="en-US" sz="1100" dirty="0"/>
              <a:t> 2/08, 219-230. </a:t>
            </a:r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3109185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503BE1-AB8D-4D93-BCAA-91709219B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Změny klimatu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3ED9419-47B3-49A6-89DD-0DF0DD257E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Konec pleistocénu</a:t>
            </a:r>
          </a:p>
          <a:p>
            <a:pPr lvl="1"/>
            <a:r>
              <a:rPr lang="cs-CZ" sz="1800" dirty="0"/>
              <a:t>Poslední glaciál</a:t>
            </a:r>
          </a:p>
          <a:p>
            <a:r>
              <a:rPr lang="cs-CZ" dirty="0"/>
              <a:t>Holocén</a:t>
            </a:r>
          </a:p>
          <a:p>
            <a:pPr lvl="1"/>
            <a:r>
              <a:rPr lang="cs-CZ" sz="1800" dirty="0"/>
              <a:t>Už pouze </a:t>
            </a:r>
            <a:r>
              <a:rPr lang="cs-CZ" sz="1800" i="1" dirty="0"/>
              <a:t>Homo sapiens</a:t>
            </a:r>
          </a:p>
          <a:p>
            <a:pPr lvl="1"/>
            <a:r>
              <a:rPr lang="cs-CZ" sz="1800" dirty="0"/>
              <a:t>Posledních 10 000 let</a:t>
            </a:r>
          </a:p>
          <a:p>
            <a:pPr lvl="1"/>
            <a:r>
              <a:rPr lang="cs-CZ" sz="1800" dirty="0"/>
              <a:t>Probíhající interglaciál</a:t>
            </a:r>
          </a:p>
          <a:p>
            <a:pPr lvl="1"/>
            <a:r>
              <a:rPr lang="cs-CZ" sz="1800" dirty="0"/>
              <a:t>Teplé a vlhké klima</a:t>
            </a:r>
          </a:p>
          <a:p>
            <a:pPr lvl="1"/>
            <a:r>
              <a:rPr lang="cs-CZ" sz="1800" dirty="0"/>
              <a:t>Šíření lesa a lesní fauny</a:t>
            </a:r>
          </a:p>
          <a:p>
            <a:pPr lvl="1"/>
            <a:r>
              <a:rPr lang="cs-CZ" sz="1800" dirty="0"/>
              <a:t>Vznik velkých jezer na S Evropy</a:t>
            </a:r>
          </a:p>
          <a:p>
            <a:pPr lvl="1"/>
            <a:endParaRPr lang="cs-CZ" sz="1800" b="1" dirty="0"/>
          </a:p>
          <a:p>
            <a:pPr lvl="1"/>
            <a:r>
              <a:rPr lang="cs-CZ" sz="1800" dirty="0">
                <a:solidFill>
                  <a:schemeClr val="bg1">
                    <a:lumMod val="65000"/>
                  </a:schemeClr>
                </a:solidFill>
              </a:rPr>
              <a:t>Paleolit (2 500 000 – 12 000 BC)</a:t>
            </a:r>
          </a:p>
          <a:p>
            <a:pPr lvl="1"/>
            <a:r>
              <a:rPr lang="cs-CZ" sz="1800" b="1" dirty="0"/>
              <a:t>Mezolit</a:t>
            </a:r>
            <a:r>
              <a:rPr lang="cs-CZ" sz="1800" dirty="0"/>
              <a:t> (12 000 – 7 500 BC)</a:t>
            </a:r>
          </a:p>
          <a:p>
            <a:pPr lvl="1"/>
            <a:r>
              <a:rPr lang="cs-CZ" sz="1800" b="1" dirty="0"/>
              <a:t>Neolit </a:t>
            </a:r>
            <a:r>
              <a:rPr lang="cs-CZ" sz="1800" dirty="0"/>
              <a:t>(7 500 – 5 500 BC)</a:t>
            </a:r>
          </a:p>
          <a:p>
            <a:pPr lvl="1"/>
            <a:r>
              <a:rPr lang="cs-CZ" sz="1800" b="1" dirty="0"/>
              <a:t>Eneolit</a:t>
            </a:r>
            <a:r>
              <a:rPr lang="cs-CZ" sz="1800" dirty="0"/>
              <a:t> (5 500 – 2 000 BC)</a:t>
            </a:r>
          </a:p>
          <a:p>
            <a:pPr lvl="1"/>
            <a:r>
              <a:rPr lang="cs-CZ" sz="1800" b="1" dirty="0"/>
              <a:t>Doba bronzová </a:t>
            </a:r>
            <a:r>
              <a:rPr lang="cs-CZ" sz="1800" dirty="0"/>
              <a:t>(2 000 – 750 BC)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64F1EB46-128B-45F0-81EA-1D80D21317C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417638"/>
            <a:ext cx="4834880" cy="2900928"/>
          </a:xfr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E16DCBE-B1A3-443A-9D40-52565F13D2CC}"/>
              </a:ext>
            </a:extLst>
          </p:cNvPr>
          <p:cNvSpPr txBox="1"/>
          <p:nvPr/>
        </p:nvSpPr>
        <p:spPr>
          <a:xfrm>
            <a:off x="4546340" y="5157192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Datace se liší pro různé území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podle místa vniku a šíření technologií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CCAA91B5-DF1F-424A-9F59-96B3482B4F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079" y="1326837"/>
            <a:ext cx="4991146" cy="347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22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4A0831-C0BC-4FC8-AD3E-26F0C872F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Zemědělství a usedlý způsob života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1812F99-59D6-41E5-9F7E-BB739B527E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5987008" cy="3075113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vyšší hustota obyvatel</a:t>
            </a:r>
          </a:p>
          <a:p>
            <a:pPr lvl="1"/>
            <a:r>
              <a:rPr lang="cs-CZ" dirty="0"/>
              <a:t>Větší riziko šíření infekčních nemocí</a:t>
            </a:r>
          </a:p>
          <a:p>
            <a:r>
              <a:rPr lang="cs-CZ" dirty="0"/>
              <a:t>Kumulace odpadu</a:t>
            </a:r>
          </a:p>
          <a:p>
            <a:pPr lvl="1"/>
            <a:r>
              <a:rPr lang="cs-CZ" dirty="0"/>
              <a:t>kontaminace pitné vody</a:t>
            </a:r>
          </a:p>
          <a:p>
            <a:r>
              <a:rPr lang="cs-CZ" dirty="0"/>
              <a:t>Astma, záněty dýchacích cest</a:t>
            </a:r>
          </a:p>
          <a:p>
            <a:pPr lvl="1"/>
            <a:r>
              <a:rPr lang="cs-CZ" dirty="0"/>
              <a:t>práce v prašném prostředí</a:t>
            </a:r>
          </a:p>
          <a:p>
            <a:r>
              <a:rPr lang="cs-CZ" dirty="0"/>
              <a:t>Pracovní zátěž</a:t>
            </a:r>
          </a:p>
          <a:p>
            <a:pPr lvl="1"/>
            <a:r>
              <a:rPr lang="cs-CZ" dirty="0"/>
              <a:t>Degenerativní změny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2B8AF0A-AFFF-49D8-9881-894954D9F286}"/>
              </a:ext>
            </a:extLst>
          </p:cNvPr>
          <p:cNvSpPr txBox="1"/>
          <p:nvPr/>
        </p:nvSpPr>
        <p:spPr>
          <a:xfrm>
            <a:off x="457200" y="6257836"/>
            <a:ext cx="84352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Roberts, C.A. (2015). What did agriculture do for us? The </a:t>
            </a:r>
            <a:r>
              <a:rPr lang="en-US" sz="1100" dirty="0" err="1"/>
              <a:t>bioarchaeology</a:t>
            </a:r>
            <a:r>
              <a:rPr lang="en-US" sz="1100" dirty="0"/>
              <a:t> of health and diet. In The Cambridge World History. Volume 2: A world with agriculture, 12,000 BCE-500 CE. Barker, G. &amp; Goucher, C. Cambridge University Press. 93-123.</a:t>
            </a:r>
            <a:endParaRPr lang="cs-CZ" sz="11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151EF2B-DC19-41A6-8979-51D1E8272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6857" y="3407026"/>
            <a:ext cx="2186000" cy="145084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20B2938-E0FE-489E-8CFD-5552476C9875}"/>
              </a:ext>
            </a:extLst>
          </p:cNvPr>
          <p:cNvSpPr txBox="1"/>
          <p:nvPr/>
        </p:nvSpPr>
        <p:spPr>
          <a:xfrm>
            <a:off x="6100797" y="4857875"/>
            <a:ext cx="20514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Žebro s </a:t>
            </a:r>
            <a:r>
              <a:rPr lang="cs-CZ" sz="1200" dirty="0" err="1"/>
              <a:t>nárustem</a:t>
            </a:r>
            <a:r>
              <a:rPr lang="cs-CZ" sz="1200" dirty="0"/>
              <a:t> kostní tkáně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2E319A78-319B-42E3-BF9B-29C1CA1F26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695" y="1262337"/>
            <a:ext cx="2600325" cy="1762125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A1CF7A1F-8160-40B0-90C7-23311747B26B}"/>
              </a:ext>
            </a:extLst>
          </p:cNvPr>
          <p:cNvSpPr txBox="1"/>
          <p:nvPr/>
        </p:nvSpPr>
        <p:spPr>
          <a:xfrm>
            <a:off x="6020778" y="2999257"/>
            <a:ext cx="2602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/>
              <a:t>Pottova</a:t>
            </a:r>
            <a:r>
              <a:rPr lang="cs-CZ" sz="1200" dirty="0"/>
              <a:t> choroba – forma tuberkulózy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97DD50ED-6658-4F40-B81C-92CD2AE2B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059" y="4606984"/>
            <a:ext cx="3103063" cy="1563518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EED9C4A2-00ED-4768-8D4B-AE93554A5D2D}"/>
              </a:ext>
            </a:extLst>
          </p:cNvPr>
          <p:cNvSpPr txBox="1"/>
          <p:nvPr/>
        </p:nvSpPr>
        <p:spPr>
          <a:xfrm>
            <a:off x="3890152" y="5317435"/>
            <a:ext cx="2639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/>
              <a:t>clay-shoveller’s</a:t>
            </a:r>
            <a:r>
              <a:rPr lang="cs-CZ" sz="1200" dirty="0"/>
              <a:t> </a:t>
            </a:r>
            <a:r>
              <a:rPr lang="cs-CZ" sz="1200" dirty="0" err="1"/>
              <a:t>fracture</a:t>
            </a:r>
            <a:r>
              <a:rPr lang="cs-CZ" sz="1200" dirty="0"/>
              <a:t> (vpravo)</a:t>
            </a:r>
          </a:p>
          <a:p>
            <a:r>
              <a:rPr lang="cs-CZ" sz="1200" dirty="0"/>
              <a:t>Srovnání se zdravým obratlem (vlevo)</a:t>
            </a:r>
          </a:p>
        </p:txBody>
      </p:sp>
    </p:spTree>
    <p:extLst>
      <p:ext uri="{BB962C8B-B14F-4D97-AF65-F5344CB8AC3E}">
        <p14:creationId xmlns:p14="http://schemas.microsoft.com/office/powerpoint/2010/main" val="24533638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4A0831-C0BC-4FC8-AD3E-26F0C872F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4762872" cy="1143000"/>
          </a:xfrm>
        </p:spPr>
        <p:txBody>
          <a:bodyPr/>
          <a:lstStyle/>
          <a:p>
            <a:r>
              <a:rPr lang="cs-CZ" dirty="0"/>
              <a:t>Domestikace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1812F99-59D6-41E5-9F7E-BB739B527E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482952" cy="4525963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sk-SK" dirty="0"/>
              <a:t>Proces </a:t>
            </a:r>
            <a:r>
              <a:rPr lang="sk-SK" dirty="0" err="1"/>
              <a:t>modifikace</a:t>
            </a:r>
            <a:r>
              <a:rPr lang="sk-SK" dirty="0"/>
              <a:t> </a:t>
            </a:r>
            <a:r>
              <a:rPr lang="sk-SK" dirty="0" err="1"/>
              <a:t>tělesné</a:t>
            </a:r>
            <a:r>
              <a:rPr lang="sk-SK" dirty="0"/>
              <a:t> stavby, fyziologických </a:t>
            </a:r>
            <a:r>
              <a:rPr lang="sk-SK" dirty="0" err="1"/>
              <a:t>pochodů</a:t>
            </a:r>
            <a:r>
              <a:rPr lang="sk-SK" dirty="0"/>
              <a:t> a </a:t>
            </a:r>
            <a:r>
              <a:rPr lang="sk-SK" dirty="0" err="1"/>
              <a:t>chování</a:t>
            </a:r>
            <a:r>
              <a:rPr lang="sk-SK" dirty="0"/>
              <a:t> vybraných biologických </a:t>
            </a:r>
            <a:r>
              <a:rPr lang="sk-SK" dirty="0" err="1"/>
              <a:t>druhů</a:t>
            </a:r>
            <a:r>
              <a:rPr lang="sk-SK" dirty="0"/>
              <a:t> </a:t>
            </a:r>
            <a:r>
              <a:rPr lang="sk-SK" dirty="0" err="1"/>
              <a:t>rostlin</a:t>
            </a:r>
            <a:r>
              <a:rPr lang="sk-SK" dirty="0"/>
              <a:t> a </a:t>
            </a:r>
            <a:r>
              <a:rPr lang="sk-SK" dirty="0" err="1"/>
              <a:t>živočichů</a:t>
            </a:r>
            <a:r>
              <a:rPr lang="sk-SK" dirty="0"/>
              <a:t> </a:t>
            </a:r>
            <a:r>
              <a:rPr lang="sk-SK" dirty="0" err="1"/>
              <a:t>vlivem</a:t>
            </a:r>
            <a:r>
              <a:rPr lang="sk-SK" dirty="0"/>
              <a:t> </a:t>
            </a:r>
            <a:r>
              <a:rPr lang="sk-SK" dirty="0" err="1"/>
              <a:t>prostředí</a:t>
            </a:r>
            <a:r>
              <a:rPr lang="sk-SK" dirty="0"/>
              <a:t> v blízkosti </a:t>
            </a:r>
            <a:r>
              <a:rPr lang="sk-SK" dirty="0" err="1"/>
              <a:t>lidí</a:t>
            </a:r>
            <a:r>
              <a:rPr lang="sk-SK" dirty="0"/>
              <a:t> nebo </a:t>
            </a:r>
            <a:r>
              <a:rPr lang="sk-SK" dirty="0" err="1"/>
              <a:t>selektivním</a:t>
            </a:r>
            <a:r>
              <a:rPr lang="sk-SK" dirty="0"/>
              <a:t> krížením</a:t>
            </a:r>
            <a:endParaRPr lang="cs-CZ" dirty="0"/>
          </a:p>
          <a:p>
            <a:pPr lvl="0"/>
            <a:r>
              <a:rPr lang="sk-SK" dirty="0"/>
              <a:t>Účel:</a:t>
            </a:r>
            <a:endParaRPr lang="cs-CZ" dirty="0"/>
          </a:p>
          <a:p>
            <a:pPr lvl="1"/>
            <a:r>
              <a:rPr lang="sk-SK" dirty="0" err="1"/>
              <a:t>Efektivní</a:t>
            </a:r>
            <a:r>
              <a:rPr lang="sk-SK" dirty="0"/>
              <a:t> </a:t>
            </a:r>
            <a:r>
              <a:rPr lang="sk-SK" dirty="0" err="1"/>
              <a:t>produkce</a:t>
            </a:r>
            <a:r>
              <a:rPr lang="sk-SK" dirty="0"/>
              <a:t> potravy</a:t>
            </a:r>
            <a:endParaRPr lang="cs-CZ" dirty="0"/>
          </a:p>
          <a:p>
            <a:pPr lvl="1"/>
            <a:r>
              <a:rPr lang="sk-SK" dirty="0" err="1"/>
              <a:t>Produkce</a:t>
            </a:r>
            <a:r>
              <a:rPr lang="sk-SK" dirty="0"/>
              <a:t> technologických </a:t>
            </a:r>
            <a:r>
              <a:rPr lang="sk-SK" dirty="0" err="1"/>
              <a:t>surovin</a:t>
            </a:r>
            <a:r>
              <a:rPr lang="sk-SK" dirty="0"/>
              <a:t> </a:t>
            </a:r>
            <a:endParaRPr lang="cs-CZ" dirty="0"/>
          </a:p>
          <a:p>
            <a:pPr lvl="1"/>
            <a:r>
              <a:rPr lang="sk-SK" dirty="0"/>
              <a:t>Využití </a:t>
            </a:r>
            <a:r>
              <a:rPr lang="sk-SK" dirty="0" err="1"/>
              <a:t>zvířat</a:t>
            </a:r>
            <a:r>
              <a:rPr lang="sk-SK" dirty="0"/>
              <a:t> k práci </a:t>
            </a:r>
            <a:endParaRPr lang="cs-CZ" dirty="0"/>
          </a:p>
          <a:p>
            <a:pPr lvl="1"/>
            <a:r>
              <a:rPr lang="sk-SK" dirty="0"/>
              <a:t>Pro zábavu a okrasu </a:t>
            </a:r>
            <a:endParaRPr lang="cs-CZ" dirty="0"/>
          </a:p>
          <a:p>
            <a:pPr lvl="1"/>
            <a:r>
              <a:rPr lang="sk-SK" dirty="0"/>
              <a:t>Pro naplňovaní </a:t>
            </a:r>
            <a:r>
              <a:rPr lang="sk-SK" dirty="0" err="1"/>
              <a:t>potřeby</a:t>
            </a:r>
            <a:r>
              <a:rPr lang="sk-SK" dirty="0"/>
              <a:t> </a:t>
            </a:r>
            <a:r>
              <a:rPr lang="sk-SK" dirty="0" err="1"/>
              <a:t>společnosti</a:t>
            </a:r>
            <a:r>
              <a:rPr lang="sk-SK" dirty="0"/>
              <a:t> a </a:t>
            </a:r>
            <a:r>
              <a:rPr lang="sk-SK" dirty="0" err="1"/>
              <a:t>emocionální</a:t>
            </a:r>
            <a:r>
              <a:rPr lang="sk-SK" dirty="0"/>
              <a:t> </a:t>
            </a:r>
            <a:r>
              <a:rPr lang="sk-SK" dirty="0" err="1"/>
              <a:t>vazby</a:t>
            </a: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0C39C89-F964-42EC-87CB-28143F3DA2B8}"/>
              </a:ext>
            </a:extLst>
          </p:cNvPr>
          <p:cNvSpPr txBox="1"/>
          <p:nvPr/>
        </p:nvSpPr>
        <p:spPr>
          <a:xfrm>
            <a:off x="6070068" y="143833"/>
            <a:ext cx="23042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http://www.afm-oerlinghausen.de</a:t>
            </a:r>
            <a:endParaRPr lang="cs-CZ" sz="1100" dirty="0"/>
          </a:p>
        </p:txBody>
      </p:sp>
      <p:pic>
        <p:nvPicPr>
          <p:cNvPr id="14" name="Zástupný symbol pro obsah 13">
            <a:extLst>
              <a:ext uri="{FF2B5EF4-FFF2-40B4-BE49-F238E27FC236}">
                <a16:creationId xmlns:a16="http://schemas.microsoft.com/office/drawing/2014/main" id="{962FEE27-4FF0-4869-8608-2824B779ABF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04664"/>
            <a:ext cx="2564088" cy="1910246"/>
          </a:xfr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A2307F4D-FDFC-4387-B6A5-08186B1A62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442156"/>
            <a:ext cx="2564088" cy="1910246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3D2DBDC9-46A4-49A5-A2D7-A3E7BE35EA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479648"/>
            <a:ext cx="2564088" cy="191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6114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0A8B1993-7A84-4EA8-8C69-C122655F361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924944"/>
            <a:ext cx="4316288" cy="3538790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D4A0831-C0BC-4FC8-AD3E-26F0C872F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Domestikace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1812F99-59D6-41E5-9F7E-BB739B527E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sk-SK" dirty="0"/>
              <a:t>Vlastnosti </a:t>
            </a:r>
            <a:r>
              <a:rPr lang="sk-SK" dirty="0" err="1"/>
              <a:t>domestikovatelných</a:t>
            </a:r>
            <a:r>
              <a:rPr lang="sk-SK" dirty="0"/>
              <a:t> </a:t>
            </a:r>
            <a:r>
              <a:rPr lang="sk-SK" dirty="0" err="1"/>
              <a:t>druhů</a:t>
            </a:r>
            <a:endParaRPr lang="cs-CZ" dirty="0"/>
          </a:p>
          <a:p>
            <a:pPr lvl="1"/>
            <a:r>
              <a:rPr lang="sk-SK" dirty="0" err="1"/>
              <a:t>učenlivost</a:t>
            </a:r>
            <a:endParaRPr lang="cs-CZ" dirty="0"/>
          </a:p>
          <a:p>
            <a:pPr lvl="1"/>
            <a:r>
              <a:rPr lang="sk-SK" dirty="0" err="1"/>
              <a:t>efektivní</a:t>
            </a:r>
            <a:r>
              <a:rPr lang="sk-SK" dirty="0"/>
              <a:t> </a:t>
            </a:r>
            <a:r>
              <a:rPr lang="sk-SK" dirty="0" err="1"/>
              <a:t>mateřská</a:t>
            </a:r>
            <a:r>
              <a:rPr lang="sk-SK" dirty="0"/>
              <a:t> </a:t>
            </a:r>
            <a:r>
              <a:rPr lang="sk-SK" dirty="0" err="1"/>
              <a:t>péče</a:t>
            </a:r>
            <a:endParaRPr lang="cs-CZ" dirty="0"/>
          </a:p>
          <a:p>
            <a:pPr lvl="1"/>
            <a:r>
              <a:rPr lang="sk-SK" dirty="0"/>
              <a:t>vysoká </a:t>
            </a:r>
            <a:r>
              <a:rPr lang="sk-SK" dirty="0" err="1"/>
              <a:t>fertilita</a:t>
            </a:r>
            <a:endParaRPr lang="cs-CZ" dirty="0"/>
          </a:p>
          <a:p>
            <a:pPr lvl="1"/>
            <a:r>
              <a:rPr lang="sk-SK" dirty="0" err="1"/>
              <a:t>dlouhověkost</a:t>
            </a:r>
            <a:endParaRPr lang="cs-CZ" dirty="0"/>
          </a:p>
          <a:p>
            <a:pPr lvl="1"/>
            <a:r>
              <a:rPr lang="sk-SK" dirty="0" err="1"/>
              <a:t>efektivní</a:t>
            </a:r>
            <a:r>
              <a:rPr lang="sk-SK" dirty="0"/>
              <a:t> </a:t>
            </a:r>
            <a:r>
              <a:rPr lang="sk-SK" dirty="0" err="1"/>
              <a:t>konverze</a:t>
            </a:r>
            <a:r>
              <a:rPr lang="sk-SK" dirty="0"/>
              <a:t> krmiva na </a:t>
            </a:r>
            <a:r>
              <a:rPr lang="sk-SK" dirty="0" err="1"/>
              <a:t>žádaný</a:t>
            </a:r>
            <a:r>
              <a:rPr lang="sk-SK" dirty="0"/>
              <a:t> výstup (</a:t>
            </a:r>
            <a:r>
              <a:rPr lang="sk-SK" dirty="0" err="1"/>
              <a:t>tažná</a:t>
            </a:r>
            <a:r>
              <a:rPr lang="sk-SK" dirty="0"/>
              <a:t> sila, </a:t>
            </a:r>
            <a:r>
              <a:rPr lang="sk-SK" dirty="0" err="1"/>
              <a:t>maso</a:t>
            </a:r>
            <a:r>
              <a:rPr lang="sk-SK" dirty="0"/>
              <a:t>, </a:t>
            </a:r>
            <a:r>
              <a:rPr lang="sk-SK" dirty="0" err="1"/>
              <a:t>mléko</a:t>
            </a:r>
            <a:r>
              <a:rPr lang="sk-SK" dirty="0"/>
              <a:t>)</a:t>
            </a:r>
            <a:endParaRPr lang="cs-CZ" dirty="0"/>
          </a:p>
          <a:p>
            <a:endParaRPr lang="cs-CZ" dirty="0"/>
          </a:p>
          <a:p>
            <a:pPr lvl="0"/>
            <a:r>
              <a:rPr lang="sk-SK" dirty="0" err="1"/>
              <a:t>Podmínky</a:t>
            </a:r>
            <a:r>
              <a:rPr lang="sk-SK" dirty="0"/>
              <a:t>:</a:t>
            </a:r>
            <a:endParaRPr lang="cs-CZ" dirty="0"/>
          </a:p>
          <a:p>
            <a:pPr lvl="1"/>
            <a:r>
              <a:rPr lang="sk-SK" dirty="0"/>
              <a:t>Flexibilní </a:t>
            </a:r>
            <a:r>
              <a:rPr lang="sk-SK" dirty="0" err="1"/>
              <a:t>dieta</a:t>
            </a:r>
            <a:endParaRPr lang="cs-CZ" dirty="0"/>
          </a:p>
          <a:p>
            <a:pPr lvl="1"/>
            <a:r>
              <a:rPr lang="sk-SK" dirty="0" err="1"/>
              <a:t>Optimální</a:t>
            </a:r>
            <a:r>
              <a:rPr lang="sk-SK" dirty="0"/>
              <a:t> </a:t>
            </a:r>
            <a:r>
              <a:rPr lang="sk-SK" dirty="0" err="1"/>
              <a:t>přírustek</a:t>
            </a:r>
            <a:endParaRPr lang="cs-CZ" dirty="0"/>
          </a:p>
          <a:p>
            <a:pPr lvl="1"/>
            <a:r>
              <a:rPr lang="sk-SK" dirty="0"/>
              <a:t>Povaha</a:t>
            </a:r>
            <a:endParaRPr lang="cs-CZ" dirty="0"/>
          </a:p>
          <a:p>
            <a:pPr lvl="1"/>
            <a:r>
              <a:rPr lang="sk-SK" dirty="0" err="1"/>
              <a:t>Možnost</a:t>
            </a:r>
            <a:r>
              <a:rPr lang="sk-SK" dirty="0"/>
              <a:t> </a:t>
            </a:r>
            <a:r>
              <a:rPr lang="sk-SK" dirty="0" err="1"/>
              <a:t>umělé</a:t>
            </a:r>
            <a:r>
              <a:rPr lang="sk-SK" dirty="0"/>
              <a:t> </a:t>
            </a:r>
            <a:r>
              <a:rPr lang="sk-SK" dirty="0" err="1"/>
              <a:t>modifikace</a:t>
            </a:r>
            <a:r>
              <a:rPr lang="sk-SK" dirty="0"/>
              <a:t> soc. hierarchie</a:t>
            </a:r>
            <a:endParaRPr lang="cs-CZ" dirty="0"/>
          </a:p>
          <a:p>
            <a:pPr lvl="1"/>
            <a:r>
              <a:rPr lang="sk-SK" dirty="0" err="1"/>
              <a:t>Schopnost</a:t>
            </a:r>
            <a:r>
              <a:rPr lang="sk-SK" dirty="0"/>
              <a:t> rozmnožovaní v chovu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A988A08-0CF9-4F02-9761-7918978B0798}"/>
              </a:ext>
            </a:extLst>
          </p:cNvPr>
          <p:cNvSpPr txBox="1"/>
          <p:nvPr/>
        </p:nvSpPr>
        <p:spPr>
          <a:xfrm>
            <a:off x="4606474" y="1432626"/>
            <a:ext cx="42139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k-SK" dirty="0"/>
              <a:t>Domestikovaná jen nepatrná </a:t>
            </a:r>
            <a:r>
              <a:rPr lang="sk-SK" dirty="0" err="1"/>
              <a:t>část</a:t>
            </a:r>
            <a:r>
              <a:rPr lang="sk-SK" dirty="0"/>
              <a:t> </a:t>
            </a:r>
            <a:r>
              <a:rPr lang="sk-SK" dirty="0" err="1"/>
              <a:t>všech</a:t>
            </a:r>
            <a:r>
              <a:rPr lang="sk-SK" dirty="0"/>
              <a:t> </a:t>
            </a:r>
            <a:r>
              <a:rPr lang="sk-SK" dirty="0" err="1"/>
              <a:t>živočišných</a:t>
            </a:r>
            <a:r>
              <a:rPr lang="sk-SK" dirty="0"/>
              <a:t> </a:t>
            </a:r>
            <a:r>
              <a:rPr lang="sk-SK" dirty="0" err="1"/>
              <a:t>druhů</a:t>
            </a:r>
            <a:r>
              <a:rPr lang="sk-SK" dirty="0"/>
              <a:t> 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187664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4A0831-C0BC-4FC8-AD3E-26F0C872F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Domestikace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1812F99-59D6-41E5-9F7E-BB739B527E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lvl="0"/>
            <a:r>
              <a:rPr lang="sk-SK" dirty="0"/>
              <a:t>Domestikované druhy </a:t>
            </a:r>
            <a:r>
              <a:rPr lang="sk-SK" dirty="0" err="1"/>
              <a:t>zvířat</a:t>
            </a:r>
            <a:r>
              <a:rPr lang="sk-SK" dirty="0"/>
              <a:t>:</a:t>
            </a:r>
            <a:endParaRPr lang="cs-CZ" dirty="0"/>
          </a:p>
          <a:p>
            <a:pPr lvl="1"/>
            <a:r>
              <a:rPr lang="sk-SK" dirty="0"/>
              <a:t>Vlk (15/18 000 – 33 000 BC)</a:t>
            </a:r>
            <a:endParaRPr lang="cs-CZ" dirty="0"/>
          </a:p>
          <a:p>
            <a:pPr lvl="1"/>
            <a:r>
              <a:rPr lang="sk-SK" dirty="0"/>
              <a:t>Koza/ ovce; </a:t>
            </a:r>
            <a:r>
              <a:rPr lang="sk-SK" dirty="0" err="1"/>
              <a:t>prase</a:t>
            </a:r>
            <a:r>
              <a:rPr lang="sk-SK" dirty="0"/>
              <a:t> (11 – 8 000 BC); JV </a:t>
            </a:r>
            <a:r>
              <a:rPr lang="sk-SK" dirty="0" err="1"/>
              <a:t>Asie</a:t>
            </a:r>
            <a:r>
              <a:rPr lang="sk-SK" dirty="0"/>
              <a:t>, </a:t>
            </a:r>
            <a:r>
              <a:rPr lang="sk-SK" dirty="0" err="1"/>
              <a:t>Přední</a:t>
            </a:r>
            <a:r>
              <a:rPr lang="sk-SK" dirty="0"/>
              <a:t> Východ</a:t>
            </a:r>
            <a:endParaRPr lang="cs-CZ" dirty="0"/>
          </a:p>
          <a:p>
            <a:pPr lvl="1"/>
            <a:r>
              <a:rPr lang="sk-SK" dirty="0"/>
              <a:t>Tur (8 000 BC); Indie, Blízky Východ, S Afrika</a:t>
            </a:r>
            <a:endParaRPr lang="cs-CZ" dirty="0"/>
          </a:p>
          <a:p>
            <a:pPr lvl="1"/>
            <a:r>
              <a:rPr lang="sk-SK" dirty="0"/>
              <a:t>kočka (7 500 BC); Egypt, Cyprus, </a:t>
            </a:r>
            <a:r>
              <a:rPr lang="sk-SK" dirty="0" err="1"/>
              <a:t>Přední</a:t>
            </a:r>
            <a:r>
              <a:rPr lang="sk-SK" dirty="0"/>
              <a:t> Východ; u nás doba </a:t>
            </a:r>
            <a:r>
              <a:rPr lang="sk-SK" dirty="0" err="1"/>
              <a:t>římska</a:t>
            </a:r>
            <a:r>
              <a:rPr lang="sk-SK" dirty="0"/>
              <a:t> </a:t>
            </a:r>
            <a:endParaRPr lang="cs-CZ" dirty="0"/>
          </a:p>
          <a:p>
            <a:pPr lvl="1"/>
            <a:r>
              <a:rPr lang="sk-SK" dirty="0" err="1"/>
              <a:t>Kur</a:t>
            </a:r>
            <a:r>
              <a:rPr lang="sk-SK" dirty="0"/>
              <a:t> (6 000 BC); India, JV </a:t>
            </a:r>
            <a:r>
              <a:rPr lang="sk-SK" dirty="0" err="1"/>
              <a:t>Asie</a:t>
            </a:r>
            <a:r>
              <a:rPr lang="sk-SK" dirty="0"/>
              <a:t> u nás doba </a:t>
            </a:r>
            <a:r>
              <a:rPr lang="sk-SK" dirty="0" err="1"/>
              <a:t>římská</a:t>
            </a:r>
            <a:endParaRPr lang="cs-CZ" dirty="0"/>
          </a:p>
          <a:p>
            <a:pPr lvl="1"/>
            <a:r>
              <a:rPr lang="sk-SK" dirty="0" err="1"/>
              <a:t>Kůň</a:t>
            </a:r>
            <a:r>
              <a:rPr lang="sk-SK" dirty="0"/>
              <a:t> (4 000 BC); </a:t>
            </a:r>
            <a:r>
              <a:rPr lang="sk-SK" dirty="0" err="1"/>
              <a:t>Eurasijská</a:t>
            </a:r>
            <a:r>
              <a:rPr lang="sk-SK" dirty="0"/>
              <a:t> step</a:t>
            </a:r>
            <a:endParaRPr lang="cs-CZ" dirty="0"/>
          </a:p>
          <a:p>
            <a:pPr lvl="1"/>
            <a:r>
              <a:rPr lang="sk-SK" dirty="0"/>
              <a:t>Sob, </a:t>
            </a:r>
            <a:r>
              <a:rPr lang="sk-SK" dirty="0" err="1"/>
              <a:t>husa</a:t>
            </a:r>
            <a:r>
              <a:rPr lang="sk-SK" dirty="0"/>
              <a:t> (3 000 BC); </a:t>
            </a:r>
            <a:r>
              <a:rPr lang="sk-SK" dirty="0" err="1"/>
              <a:t>polární</a:t>
            </a:r>
            <a:r>
              <a:rPr lang="sk-SK" dirty="0"/>
              <a:t> oblasti; Egypt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802962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4A0831-C0BC-4FC8-AD3E-26F0C872F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194920" cy="1143000"/>
          </a:xfrm>
        </p:spPr>
        <p:txBody>
          <a:bodyPr>
            <a:normAutofit/>
          </a:bodyPr>
          <a:lstStyle/>
          <a:p>
            <a:r>
              <a:rPr lang="cs-CZ" dirty="0"/>
              <a:t>Fermentace</a:t>
            </a:r>
            <a:endParaRPr lang="cs-CZ" sz="2200" b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1812F99-59D6-41E5-9F7E-BB739B527E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330824" cy="4343401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sk-SK" dirty="0"/>
              <a:t>„</a:t>
            </a:r>
            <a:r>
              <a:rPr lang="sk-SK" dirty="0" err="1"/>
              <a:t>levná</a:t>
            </a:r>
            <a:r>
              <a:rPr lang="sk-SK" dirty="0"/>
              <a:t>“ </a:t>
            </a:r>
            <a:r>
              <a:rPr lang="sk-SK" dirty="0" err="1"/>
              <a:t>technologie</a:t>
            </a:r>
            <a:r>
              <a:rPr lang="sk-SK" dirty="0"/>
              <a:t> k </a:t>
            </a:r>
            <a:r>
              <a:rPr lang="sk-SK" dirty="0" err="1"/>
              <a:t>zpracování</a:t>
            </a:r>
            <a:r>
              <a:rPr lang="sk-SK" dirty="0"/>
              <a:t> a </a:t>
            </a:r>
            <a:r>
              <a:rPr lang="sk-SK" dirty="0" err="1"/>
              <a:t>delšímu</a:t>
            </a:r>
            <a:r>
              <a:rPr lang="sk-SK" dirty="0"/>
              <a:t> </a:t>
            </a:r>
            <a:r>
              <a:rPr lang="sk-SK" dirty="0" err="1"/>
              <a:t>uchování</a:t>
            </a:r>
            <a:r>
              <a:rPr lang="sk-SK" dirty="0"/>
              <a:t> potravy</a:t>
            </a:r>
          </a:p>
          <a:p>
            <a:pPr lvl="1"/>
            <a:r>
              <a:rPr lang="sk-SK" dirty="0"/>
              <a:t>Mohlo k </a:t>
            </a:r>
            <a:r>
              <a:rPr lang="sk-SK" dirty="0" err="1"/>
              <a:t>ní</a:t>
            </a:r>
            <a:r>
              <a:rPr lang="sk-SK" dirty="0"/>
              <a:t> </a:t>
            </a:r>
            <a:r>
              <a:rPr lang="sk-SK" dirty="0" err="1"/>
              <a:t>docházet</a:t>
            </a:r>
            <a:r>
              <a:rPr lang="sk-SK" dirty="0"/>
              <a:t> </a:t>
            </a:r>
            <a:r>
              <a:rPr lang="sk-SK" dirty="0" err="1"/>
              <a:t>náhodě</a:t>
            </a:r>
            <a:r>
              <a:rPr lang="sk-SK" dirty="0"/>
              <a:t> </a:t>
            </a:r>
            <a:r>
              <a:rPr lang="sk-SK" dirty="0" err="1"/>
              <a:t>při</a:t>
            </a:r>
            <a:r>
              <a:rPr lang="sk-SK" dirty="0"/>
              <a:t> </a:t>
            </a:r>
            <a:r>
              <a:rPr lang="sk-SK" dirty="0" err="1"/>
              <a:t>uskladnění</a:t>
            </a:r>
            <a:r>
              <a:rPr lang="sk-SK" dirty="0"/>
              <a:t> </a:t>
            </a:r>
            <a:r>
              <a:rPr lang="sk-SK" dirty="0" err="1"/>
              <a:t>potravin</a:t>
            </a:r>
            <a:endParaRPr lang="sk-SK" dirty="0"/>
          </a:p>
          <a:p>
            <a:pPr lvl="0"/>
            <a:endParaRPr lang="sk-SK" dirty="0"/>
          </a:p>
          <a:p>
            <a:pPr lvl="0"/>
            <a:r>
              <a:rPr lang="sk-SK" dirty="0" err="1"/>
              <a:t>Přeměna</a:t>
            </a:r>
            <a:r>
              <a:rPr lang="sk-SK" dirty="0"/>
              <a:t> </a:t>
            </a:r>
            <a:r>
              <a:rPr lang="sk-SK" dirty="0" err="1"/>
              <a:t>sacharidů</a:t>
            </a:r>
            <a:r>
              <a:rPr lang="sk-SK" dirty="0"/>
              <a:t> za účasti </a:t>
            </a:r>
            <a:r>
              <a:rPr lang="sk-SK" dirty="0" err="1"/>
              <a:t>mikroorganismů</a:t>
            </a:r>
            <a:endParaRPr lang="sk-SK" dirty="0"/>
          </a:p>
          <a:p>
            <a:pPr lvl="0"/>
            <a:endParaRPr lang="sk-SK" dirty="0"/>
          </a:p>
          <a:p>
            <a:pPr lvl="0"/>
            <a:r>
              <a:rPr lang="sk-SK" dirty="0" err="1"/>
              <a:t>Snižuje</a:t>
            </a:r>
            <a:r>
              <a:rPr lang="sk-SK" dirty="0"/>
              <a:t> dobu </a:t>
            </a:r>
            <a:r>
              <a:rPr lang="sk-SK" dirty="0" err="1"/>
              <a:t>potřebnou</a:t>
            </a:r>
            <a:r>
              <a:rPr lang="sk-SK" dirty="0"/>
              <a:t> k </a:t>
            </a:r>
            <a:r>
              <a:rPr lang="sk-SK" dirty="0" err="1"/>
              <a:t>vaření</a:t>
            </a:r>
            <a:r>
              <a:rPr lang="sk-SK" dirty="0"/>
              <a:t>, denaturuje </a:t>
            </a:r>
            <a:r>
              <a:rPr lang="sk-SK" dirty="0" err="1"/>
              <a:t>toxiny</a:t>
            </a:r>
            <a:endParaRPr lang="sk-SK" dirty="0"/>
          </a:p>
          <a:p>
            <a:pPr lvl="0"/>
            <a:endParaRPr lang="sk-SK" dirty="0"/>
          </a:p>
          <a:p>
            <a:pPr lvl="0"/>
            <a:r>
              <a:rPr lang="sk-SK" dirty="0"/>
              <a:t>produkty</a:t>
            </a:r>
          </a:p>
          <a:p>
            <a:pPr lvl="1"/>
            <a:r>
              <a:rPr lang="cs-CZ" dirty="0"/>
              <a:t>alkohol, chléb, ocet, sýry, jogurty, nakládané ryby a zelenina, …</a:t>
            </a:r>
            <a:endParaRPr lang="sk-SK" dirty="0"/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B6DAE7E2-C017-4AC4-BDDA-6A26D92612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01968" y="4221089"/>
            <a:ext cx="3659444" cy="1813794"/>
          </a:xfrm>
        </p:spPr>
        <p:txBody>
          <a:bodyPr>
            <a:normAutofit fontScale="77500" lnSpcReduction="20000"/>
          </a:bodyPr>
          <a:lstStyle/>
          <a:p>
            <a:r>
              <a:rPr lang="cs-CZ" sz="2000" dirty="0"/>
              <a:t>Nejstarší evidence o využití kvašení pochází ze Šalamounových ostrovů (</a:t>
            </a:r>
            <a:r>
              <a:rPr lang="en-US" sz="2000" dirty="0"/>
              <a:t>2</a:t>
            </a:r>
            <a:r>
              <a:rPr lang="cs-CZ" sz="2000" dirty="0"/>
              <a:t>6 </a:t>
            </a:r>
            <a:r>
              <a:rPr lang="en-US" sz="2000" dirty="0"/>
              <a:t>700 B</a:t>
            </a:r>
            <a:r>
              <a:rPr lang="cs-CZ" sz="2000" dirty="0"/>
              <a:t>C)</a:t>
            </a:r>
          </a:p>
          <a:p>
            <a:r>
              <a:rPr lang="cs-CZ" sz="2000" dirty="0"/>
              <a:t>Fermentace mléka v Mezopotámii, Egyptě a Indii (cca 8 000 BC)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905CD79-3BC0-424D-BBC2-06494941E87F}"/>
              </a:ext>
            </a:extLst>
          </p:cNvPr>
          <p:cNvSpPr txBox="1"/>
          <p:nvPr/>
        </p:nvSpPr>
        <p:spPr>
          <a:xfrm>
            <a:off x="539552" y="6126163"/>
            <a:ext cx="82809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/>
              <a:t>Archaeology of Food. An Encyclopedia</a:t>
            </a:r>
            <a:r>
              <a:rPr lang="en-US" sz="1100" dirty="0"/>
              <a:t>, edited by Karen </a:t>
            </a:r>
            <a:r>
              <a:rPr lang="en-US" sz="1100" dirty="0" err="1"/>
              <a:t>Bescherer</a:t>
            </a:r>
            <a:r>
              <a:rPr lang="en-US" sz="1100" dirty="0"/>
              <a:t> </a:t>
            </a:r>
            <a:r>
              <a:rPr lang="en-US" sz="1100" dirty="0" err="1"/>
              <a:t>Metheny</a:t>
            </a:r>
            <a:r>
              <a:rPr lang="en-US" sz="1100" dirty="0"/>
              <a:t> &amp; Mary C. Beaudry, Lanham-Boulder-New York-London: Rowman &amp; Littlefield, 2015.</a:t>
            </a:r>
            <a:endParaRPr lang="cs-CZ" sz="11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071BB44-2BCC-496C-95AE-E2C004B66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1052736"/>
            <a:ext cx="3525316" cy="237311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7169E96-514A-4DE4-9257-06AF28883674}"/>
              </a:ext>
            </a:extLst>
          </p:cNvPr>
          <p:cNvSpPr txBox="1"/>
          <p:nvPr/>
        </p:nvSpPr>
        <p:spPr>
          <a:xfrm>
            <a:off x="5659777" y="3421486"/>
            <a:ext cx="3077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Vyobrazení sklizně vína a jeho zpracování v hrobce </a:t>
            </a:r>
            <a:r>
              <a:rPr lang="cs-CZ" sz="1200" dirty="0" err="1"/>
              <a:t>Nakht</a:t>
            </a:r>
            <a:r>
              <a:rPr lang="cs-CZ" sz="1200" dirty="0"/>
              <a:t> (Théby)</a:t>
            </a:r>
          </a:p>
        </p:txBody>
      </p:sp>
    </p:spTree>
    <p:extLst>
      <p:ext uri="{BB962C8B-B14F-4D97-AF65-F5344CB8AC3E}">
        <p14:creationId xmlns:p14="http://schemas.microsoft.com/office/powerpoint/2010/main" val="9619733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4A0831-C0BC-4FC8-AD3E-26F0C872F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Potravní adaptace</a:t>
            </a:r>
            <a:br>
              <a:rPr lang="cs-CZ" dirty="0"/>
            </a:br>
            <a:r>
              <a:rPr lang="sk-SK" sz="2200" b="1" dirty="0" err="1"/>
              <a:t>Laktázová</a:t>
            </a:r>
            <a:r>
              <a:rPr lang="sk-SK" sz="2200" b="1" dirty="0"/>
              <a:t> </a:t>
            </a:r>
            <a:r>
              <a:rPr lang="sk-SK" sz="2200" b="1" dirty="0" err="1"/>
              <a:t>perzistence</a:t>
            </a:r>
            <a:r>
              <a:rPr lang="sk-SK" sz="2200" b="1" dirty="0"/>
              <a:t> (LP)</a:t>
            </a:r>
            <a:br>
              <a:rPr lang="sk-SK" sz="2200" b="1" dirty="0"/>
            </a:br>
            <a:endParaRPr lang="cs-CZ" sz="2200" b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1812F99-59D6-41E5-9F7E-BB739B527E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330824" cy="4343401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sk-SK" dirty="0" err="1"/>
              <a:t>Schopnost</a:t>
            </a:r>
            <a:r>
              <a:rPr lang="sk-SK" dirty="0"/>
              <a:t> </a:t>
            </a:r>
            <a:r>
              <a:rPr lang="sk-SK" dirty="0" err="1"/>
              <a:t>pít</a:t>
            </a:r>
            <a:r>
              <a:rPr lang="sk-SK" dirty="0"/>
              <a:t> </a:t>
            </a:r>
            <a:r>
              <a:rPr lang="sk-SK" dirty="0" err="1"/>
              <a:t>mléko</a:t>
            </a:r>
            <a:r>
              <a:rPr lang="sk-SK" dirty="0"/>
              <a:t> </a:t>
            </a:r>
            <a:r>
              <a:rPr lang="sk-SK" dirty="0" err="1"/>
              <a:t>během</a:t>
            </a:r>
            <a:r>
              <a:rPr lang="sk-SK" dirty="0"/>
              <a:t> celého života</a:t>
            </a:r>
          </a:p>
          <a:p>
            <a:pPr lvl="0"/>
            <a:endParaRPr lang="sk-SK" dirty="0"/>
          </a:p>
          <a:p>
            <a:pPr lvl="0"/>
            <a:r>
              <a:rPr lang="sk-SK" dirty="0" err="1"/>
              <a:t>Enzym</a:t>
            </a:r>
            <a:r>
              <a:rPr lang="sk-SK" dirty="0"/>
              <a:t> </a:t>
            </a:r>
            <a:r>
              <a:rPr lang="sk-SK" dirty="0" err="1"/>
              <a:t>laktáza</a:t>
            </a:r>
            <a:endParaRPr lang="sk-SK" dirty="0"/>
          </a:p>
          <a:p>
            <a:pPr lvl="1"/>
            <a:r>
              <a:rPr lang="sk-SK" dirty="0" err="1"/>
              <a:t>Štěpí</a:t>
            </a:r>
            <a:r>
              <a:rPr lang="sk-SK" dirty="0"/>
              <a:t> laktózu na galaktózu a glukózu</a:t>
            </a:r>
          </a:p>
          <a:p>
            <a:pPr lvl="1"/>
            <a:r>
              <a:rPr lang="sk-SK" dirty="0" err="1"/>
              <a:t>Laktáza</a:t>
            </a:r>
            <a:r>
              <a:rPr lang="sk-SK" dirty="0"/>
              <a:t> je </a:t>
            </a:r>
            <a:r>
              <a:rPr lang="sk-SK" dirty="0" err="1"/>
              <a:t>produkována</a:t>
            </a:r>
            <a:r>
              <a:rPr lang="sk-SK" dirty="0"/>
              <a:t> </a:t>
            </a:r>
            <a:r>
              <a:rPr lang="sk-SK" dirty="0" err="1"/>
              <a:t>buňkami</a:t>
            </a:r>
            <a:r>
              <a:rPr lang="sk-SK" dirty="0"/>
              <a:t> epitelu tenkého </a:t>
            </a:r>
            <a:r>
              <a:rPr lang="sk-SK" dirty="0" err="1"/>
              <a:t>střeva</a:t>
            </a:r>
            <a:r>
              <a:rPr lang="sk-SK" dirty="0"/>
              <a:t> a pro </a:t>
            </a:r>
            <a:r>
              <a:rPr lang="sk-SK" dirty="0" err="1"/>
              <a:t>savce</a:t>
            </a:r>
            <a:r>
              <a:rPr lang="sk-SK" dirty="0"/>
              <a:t> je </a:t>
            </a:r>
            <a:r>
              <a:rPr lang="sk-SK" dirty="0" err="1"/>
              <a:t>nezbytná</a:t>
            </a:r>
            <a:r>
              <a:rPr lang="sk-SK" dirty="0"/>
              <a:t> jen v období závislosti na </a:t>
            </a:r>
            <a:r>
              <a:rPr lang="sk-SK" dirty="0" err="1"/>
              <a:t>mateřském</a:t>
            </a:r>
            <a:r>
              <a:rPr lang="sk-SK" dirty="0"/>
              <a:t> </a:t>
            </a:r>
            <a:r>
              <a:rPr lang="sk-SK" dirty="0" err="1"/>
              <a:t>mléce</a:t>
            </a:r>
            <a:r>
              <a:rPr lang="sk-SK" dirty="0"/>
              <a:t>. Po odstavení </a:t>
            </a:r>
            <a:r>
              <a:rPr lang="sk-SK" dirty="0" err="1"/>
              <a:t>její</a:t>
            </a:r>
            <a:r>
              <a:rPr lang="sk-SK" dirty="0"/>
              <a:t> </a:t>
            </a:r>
            <a:r>
              <a:rPr lang="sk-SK" dirty="0" err="1"/>
              <a:t>produkce</a:t>
            </a:r>
            <a:r>
              <a:rPr lang="sk-SK" dirty="0"/>
              <a:t> klesá</a:t>
            </a:r>
          </a:p>
          <a:p>
            <a:pPr lvl="1"/>
            <a:endParaRPr lang="sk-SK" dirty="0"/>
          </a:p>
          <a:p>
            <a:pPr lvl="0"/>
            <a:r>
              <a:rPr lang="sk-SK" dirty="0"/>
              <a:t>Pije-li </a:t>
            </a:r>
            <a:r>
              <a:rPr lang="sk-SK" dirty="0" err="1"/>
              <a:t>dospělý</a:t>
            </a:r>
            <a:r>
              <a:rPr lang="sk-SK" dirty="0"/>
              <a:t> </a:t>
            </a:r>
            <a:r>
              <a:rPr lang="sk-SK" dirty="0" err="1"/>
              <a:t>člověk</a:t>
            </a:r>
            <a:r>
              <a:rPr lang="sk-SK" dirty="0"/>
              <a:t> </a:t>
            </a:r>
            <a:r>
              <a:rPr lang="sk-SK" dirty="0" err="1"/>
              <a:t>mléko</a:t>
            </a:r>
            <a:endParaRPr lang="sk-SK" dirty="0"/>
          </a:p>
          <a:p>
            <a:pPr lvl="1"/>
            <a:r>
              <a:rPr lang="sk-SK" dirty="0" err="1"/>
              <a:t>Primární</a:t>
            </a:r>
            <a:r>
              <a:rPr lang="sk-SK" dirty="0"/>
              <a:t> </a:t>
            </a:r>
            <a:r>
              <a:rPr lang="sk-SK" dirty="0" err="1"/>
              <a:t>laktázová</a:t>
            </a:r>
            <a:r>
              <a:rPr lang="sk-SK" dirty="0"/>
              <a:t> </a:t>
            </a:r>
            <a:r>
              <a:rPr lang="sk-SK" dirty="0" err="1"/>
              <a:t>intolerance</a:t>
            </a:r>
            <a:endParaRPr lang="sk-SK" dirty="0"/>
          </a:p>
          <a:p>
            <a:pPr lvl="1"/>
            <a:r>
              <a:rPr lang="sk-SK" dirty="0"/>
              <a:t>(do 2dcl/d bez </a:t>
            </a:r>
            <a:r>
              <a:rPr lang="sk-SK" dirty="0" err="1"/>
              <a:t>problémů</a:t>
            </a:r>
            <a:r>
              <a:rPr lang="sk-SK" dirty="0"/>
              <a:t>)</a:t>
            </a:r>
          </a:p>
          <a:p>
            <a:pPr lvl="1"/>
            <a:endParaRPr lang="sk-SK" dirty="0"/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B6DAE7E2-C017-4AC4-BDDA-6A26D92612A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Dalším zpracováním mléka se laktáza ztrácí</a:t>
            </a:r>
          </a:p>
          <a:p>
            <a:pPr lvl="1"/>
            <a:r>
              <a:rPr lang="cs-CZ" dirty="0"/>
              <a:t>Jogurty, kysané mléčné výrobky (méně laktózy)</a:t>
            </a:r>
          </a:p>
          <a:p>
            <a:pPr lvl="1"/>
            <a:r>
              <a:rPr lang="cs-CZ" dirty="0"/>
              <a:t>tvrdé sýry, máslo (prakticky bez laktózy)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905CD79-3BC0-424D-BBC2-06494941E87F}"/>
              </a:ext>
            </a:extLst>
          </p:cNvPr>
          <p:cNvSpPr txBox="1"/>
          <p:nvPr/>
        </p:nvSpPr>
        <p:spPr>
          <a:xfrm>
            <a:off x="539552" y="6126163"/>
            <a:ext cx="828092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 err="1"/>
              <a:t>Priehodová</a:t>
            </a:r>
            <a:r>
              <a:rPr lang="cs-CZ" sz="1100" dirty="0"/>
              <a:t> (2016): Laktázová perzistence a pití mléka. Živa, 5, 238-240</a:t>
            </a:r>
          </a:p>
          <a:p>
            <a:r>
              <a:rPr lang="sk-SK" sz="1100" dirty="0" err="1"/>
              <a:t>Gerbault</a:t>
            </a:r>
            <a:r>
              <a:rPr lang="sk-SK" sz="1100" dirty="0"/>
              <a:t>, P., </a:t>
            </a:r>
            <a:r>
              <a:rPr lang="sk-SK" sz="1100" dirty="0" err="1"/>
              <a:t>Liebert</a:t>
            </a:r>
            <a:r>
              <a:rPr lang="sk-SK" sz="1100" dirty="0"/>
              <a:t>, A., </a:t>
            </a:r>
            <a:r>
              <a:rPr lang="sk-SK" sz="1100" dirty="0" err="1"/>
              <a:t>Itan</a:t>
            </a:r>
            <a:r>
              <a:rPr lang="sk-SK" sz="1100" dirty="0"/>
              <a:t>, Y, </a:t>
            </a:r>
            <a:r>
              <a:rPr lang="sk-SK" sz="1100" dirty="0" err="1"/>
              <a:t>Powell</a:t>
            </a:r>
            <a:r>
              <a:rPr lang="sk-SK" sz="1100" dirty="0"/>
              <a:t>, A., </a:t>
            </a:r>
            <a:r>
              <a:rPr lang="sk-SK" sz="1100" dirty="0" err="1"/>
              <a:t>Currat</a:t>
            </a:r>
            <a:r>
              <a:rPr lang="sk-SK" sz="1100" dirty="0"/>
              <a:t>, M., </a:t>
            </a:r>
            <a:r>
              <a:rPr lang="sk-SK" sz="1100" dirty="0" err="1"/>
              <a:t>Burger</a:t>
            </a:r>
            <a:r>
              <a:rPr lang="sk-SK" sz="1100" dirty="0"/>
              <a:t>, J., </a:t>
            </a:r>
            <a:r>
              <a:rPr lang="sk-SK" sz="1100" dirty="0" err="1"/>
              <a:t>Swallow</a:t>
            </a:r>
            <a:r>
              <a:rPr lang="sk-SK" sz="1100" dirty="0"/>
              <a:t>, D. M., Thomas, M. G., 2011: </a:t>
            </a:r>
            <a:r>
              <a:rPr lang="en-US" sz="1100" dirty="0"/>
              <a:t>Evolution of lactase persistence: an example of human niche construction</a:t>
            </a:r>
            <a:r>
              <a:rPr lang="sk-SK" sz="1100" dirty="0"/>
              <a:t>. </a:t>
            </a:r>
            <a:r>
              <a:rPr lang="fr-FR" sz="1100" dirty="0"/>
              <a:t>Phil. Trans. R. Soc. B (2011) 366, 863–877</a:t>
            </a:r>
            <a:r>
              <a:rPr lang="sk-SK" sz="1100" dirty="0"/>
              <a:t>.</a:t>
            </a:r>
            <a:endParaRPr lang="cs-CZ" sz="1100" dirty="0"/>
          </a:p>
          <a:p>
            <a:endParaRPr lang="cs-CZ" sz="1100" dirty="0"/>
          </a:p>
          <a:p>
            <a:endParaRPr lang="cs-CZ" sz="11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3D28F72-CDFD-425F-9FEF-531F4D1CB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675" y="3581595"/>
            <a:ext cx="3667125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558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1812F99-59D6-41E5-9F7E-BB739B527E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4546848" cy="4785395"/>
          </a:xfrm>
        </p:spPr>
        <p:txBody>
          <a:bodyPr>
            <a:noAutofit/>
          </a:bodyPr>
          <a:lstStyle/>
          <a:p>
            <a:pPr lvl="0"/>
            <a:r>
              <a:rPr lang="sk-SK" sz="2400" dirty="0"/>
              <a:t>Pro </a:t>
            </a:r>
            <a:r>
              <a:rPr lang="sk-SK" sz="2400" dirty="0" err="1"/>
              <a:t>pastevce</a:t>
            </a:r>
            <a:r>
              <a:rPr lang="sk-SK" sz="2400" dirty="0"/>
              <a:t> z </a:t>
            </a:r>
            <a:r>
              <a:rPr lang="sk-SK" sz="2400" dirty="0" err="1"/>
              <a:t>aridních</a:t>
            </a:r>
            <a:r>
              <a:rPr lang="sk-SK" sz="2400" dirty="0"/>
              <a:t> oblastí</a:t>
            </a:r>
          </a:p>
          <a:p>
            <a:pPr lvl="1"/>
            <a:r>
              <a:rPr lang="sk-SK" sz="2000" dirty="0"/>
              <a:t>Tekutina a energie</a:t>
            </a:r>
          </a:p>
          <a:p>
            <a:pPr lvl="0"/>
            <a:endParaRPr lang="sk-SK" sz="2400" dirty="0"/>
          </a:p>
          <a:p>
            <a:pPr lvl="0"/>
            <a:endParaRPr lang="sk-SK" sz="2400" dirty="0"/>
          </a:p>
          <a:p>
            <a:pPr lvl="0"/>
            <a:endParaRPr lang="sk-SK" sz="2400" dirty="0"/>
          </a:p>
          <a:p>
            <a:pPr lvl="0"/>
            <a:r>
              <a:rPr lang="sk-SK" sz="2400" dirty="0"/>
              <a:t>Pro </a:t>
            </a:r>
            <a:r>
              <a:rPr lang="sk-SK" sz="2400" dirty="0" err="1"/>
              <a:t>obyvatele</a:t>
            </a:r>
            <a:r>
              <a:rPr lang="sk-SK" sz="2400" dirty="0"/>
              <a:t> severu</a:t>
            </a:r>
          </a:p>
          <a:p>
            <a:pPr lvl="2"/>
            <a:r>
              <a:rPr lang="sk-SK" dirty="0"/>
              <a:t>Málo </a:t>
            </a:r>
            <a:r>
              <a:rPr lang="sk-SK" dirty="0" err="1"/>
              <a:t>slunečního</a:t>
            </a:r>
            <a:r>
              <a:rPr lang="sk-SK" dirty="0"/>
              <a:t> </a:t>
            </a:r>
            <a:r>
              <a:rPr lang="sk-SK" dirty="0" err="1"/>
              <a:t>záření</a:t>
            </a:r>
            <a:r>
              <a:rPr lang="sk-SK" dirty="0"/>
              <a:t>, </a:t>
            </a:r>
            <a:r>
              <a:rPr lang="sk-SK" dirty="0" err="1"/>
              <a:t>nedostatek</a:t>
            </a:r>
            <a:r>
              <a:rPr lang="sk-SK" dirty="0"/>
              <a:t> </a:t>
            </a:r>
            <a:r>
              <a:rPr lang="sk-SK" dirty="0" err="1"/>
              <a:t>vitaminu</a:t>
            </a:r>
            <a:r>
              <a:rPr lang="sk-SK" dirty="0"/>
              <a:t> D</a:t>
            </a:r>
          </a:p>
          <a:p>
            <a:pPr lvl="2"/>
            <a:r>
              <a:rPr lang="sk-SK" dirty="0"/>
              <a:t>Riziko narušení </a:t>
            </a:r>
            <a:r>
              <a:rPr lang="sk-SK" dirty="0" err="1"/>
              <a:t>metabolismu</a:t>
            </a:r>
            <a:r>
              <a:rPr lang="sk-SK" dirty="0"/>
              <a:t> fosforu a </a:t>
            </a:r>
            <a:r>
              <a:rPr lang="sk-SK" dirty="0" err="1"/>
              <a:t>vápníku</a:t>
            </a:r>
            <a:r>
              <a:rPr lang="sk-SK" dirty="0"/>
              <a:t> – </a:t>
            </a:r>
            <a:r>
              <a:rPr lang="sk-SK" dirty="0" err="1"/>
              <a:t>křivice</a:t>
            </a:r>
            <a:r>
              <a:rPr lang="sk-SK" dirty="0"/>
              <a:t>, </a:t>
            </a:r>
            <a:r>
              <a:rPr lang="sk-SK" dirty="0" err="1"/>
              <a:t>osteomalácie</a:t>
            </a:r>
            <a:endParaRPr lang="sk-SK" dirty="0"/>
          </a:p>
          <a:p>
            <a:pPr lvl="1"/>
            <a:r>
              <a:rPr lang="sk-SK" sz="2000" dirty="0"/>
              <a:t>Zdroj </a:t>
            </a:r>
            <a:r>
              <a:rPr lang="sk-SK" sz="2000" dirty="0" err="1"/>
              <a:t>vápníku</a:t>
            </a:r>
            <a:r>
              <a:rPr lang="sk-SK" sz="2000" dirty="0"/>
              <a:t> a </a:t>
            </a:r>
            <a:r>
              <a:rPr lang="sk-SK" sz="2000" dirty="0" err="1"/>
              <a:t>částečně</a:t>
            </a:r>
            <a:r>
              <a:rPr lang="sk-SK" sz="2000" dirty="0"/>
              <a:t> </a:t>
            </a:r>
            <a:r>
              <a:rPr lang="sk-SK" sz="2000" dirty="0" err="1"/>
              <a:t>vit</a:t>
            </a:r>
            <a:r>
              <a:rPr lang="sk-SK" sz="2000" dirty="0"/>
              <a:t>. D</a:t>
            </a: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AA584E30-1EE4-4DA4-9F02-C6B0EC929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Potravní adaptace</a:t>
            </a:r>
            <a:br>
              <a:rPr lang="cs-CZ" dirty="0"/>
            </a:br>
            <a:r>
              <a:rPr lang="sk-SK" sz="2200" b="1" dirty="0" err="1"/>
              <a:t>Laktázová</a:t>
            </a:r>
            <a:r>
              <a:rPr lang="sk-SK" sz="2200" b="1" dirty="0"/>
              <a:t> </a:t>
            </a:r>
            <a:r>
              <a:rPr lang="sk-SK" sz="2200" b="1" dirty="0" err="1"/>
              <a:t>perzistence</a:t>
            </a:r>
            <a:r>
              <a:rPr lang="sk-SK" sz="2200" b="1" dirty="0"/>
              <a:t> (LP)</a:t>
            </a:r>
            <a:br>
              <a:rPr lang="sk-SK" sz="2200" b="1" dirty="0"/>
            </a:br>
            <a:endParaRPr lang="cs-CZ" sz="2200" b="1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A56F7785-8A98-4E64-9D83-7E8D26BCE6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132856"/>
            <a:ext cx="2945917" cy="1304544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91CF02B1-C08C-4DD1-9A67-2C78C9A82BAB}"/>
              </a:ext>
            </a:extLst>
          </p:cNvPr>
          <p:cNvSpPr txBox="1"/>
          <p:nvPr/>
        </p:nvSpPr>
        <p:spPr>
          <a:xfrm>
            <a:off x="539552" y="6126163"/>
            <a:ext cx="828092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 err="1"/>
              <a:t>Priehodová</a:t>
            </a:r>
            <a:r>
              <a:rPr lang="cs-CZ" sz="1100" dirty="0"/>
              <a:t> (2016): Laktázová perzistence a pití mléka. Živa, 5, 238-240</a:t>
            </a:r>
          </a:p>
          <a:p>
            <a:r>
              <a:rPr lang="sk-SK" sz="1100" dirty="0" err="1"/>
              <a:t>Gerbault</a:t>
            </a:r>
            <a:r>
              <a:rPr lang="sk-SK" sz="1100" dirty="0"/>
              <a:t>, P., </a:t>
            </a:r>
            <a:r>
              <a:rPr lang="sk-SK" sz="1100" dirty="0" err="1"/>
              <a:t>Liebert</a:t>
            </a:r>
            <a:r>
              <a:rPr lang="sk-SK" sz="1100" dirty="0"/>
              <a:t>, A., </a:t>
            </a:r>
            <a:r>
              <a:rPr lang="sk-SK" sz="1100" dirty="0" err="1"/>
              <a:t>Itan</a:t>
            </a:r>
            <a:r>
              <a:rPr lang="sk-SK" sz="1100" dirty="0"/>
              <a:t>, Y, </a:t>
            </a:r>
            <a:r>
              <a:rPr lang="sk-SK" sz="1100" dirty="0" err="1"/>
              <a:t>Powell</a:t>
            </a:r>
            <a:r>
              <a:rPr lang="sk-SK" sz="1100" dirty="0"/>
              <a:t>, A., </a:t>
            </a:r>
            <a:r>
              <a:rPr lang="sk-SK" sz="1100" dirty="0" err="1"/>
              <a:t>Currat</a:t>
            </a:r>
            <a:r>
              <a:rPr lang="sk-SK" sz="1100" dirty="0"/>
              <a:t>, M., </a:t>
            </a:r>
            <a:r>
              <a:rPr lang="sk-SK" sz="1100" dirty="0" err="1"/>
              <a:t>Burger</a:t>
            </a:r>
            <a:r>
              <a:rPr lang="sk-SK" sz="1100" dirty="0"/>
              <a:t>, J., </a:t>
            </a:r>
            <a:r>
              <a:rPr lang="sk-SK" sz="1100" dirty="0" err="1"/>
              <a:t>Swallow</a:t>
            </a:r>
            <a:r>
              <a:rPr lang="sk-SK" sz="1100" dirty="0"/>
              <a:t>, D. M., Thomas, M. G., 2011: </a:t>
            </a:r>
            <a:r>
              <a:rPr lang="en-US" sz="1100" dirty="0"/>
              <a:t>Evolution of lactase persistence: an example of human niche construction</a:t>
            </a:r>
            <a:r>
              <a:rPr lang="sk-SK" sz="1100" dirty="0"/>
              <a:t>. </a:t>
            </a:r>
            <a:r>
              <a:rPr lang="fr-FR" sz="1100" dirty="0"/>
              <a:t>Phil. Trans. R. Soc. B (2011) 366, 863–877</a:t>
            </a:r>
            <a:r>
              <a:rPr lang="sk-SK" sz="1100" dirty="0"/>
              <a:t>.</a:t>
            </a:r>
            <a:endParaRPr lang="cs-CZ" sz="1100" dirty="0"/>
          </a:p>
          <a:p>
            <a:endParaRPr lang="cs-CZ" sz="1100" dirty="0"/>
          </a:p>
          <a:p>
            <a:endParaRPr lang="cs-CZ" sz="1100" dirty="0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623B3133-7FD9-4760-976F-3D3DED45DB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303" y="1570416"/>
            <a:ext cx="4386444" cy="2148371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AC7C387B-E427-44B1-949C-745D645952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303" y="4074655"/>
            <a:ext cx="4386444" cy="2148371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B0A453A2-DCF4-4543-ADA9-A5FA98277890}"/>
              </a:ext>
            </a:extLst>
          </p:cNvPr>
          <p:cNvSpPr txBox="1"/>
          <p:nvPr/>
        </p:nvSpPr>
        <p:spPr>
          <a:xfrm>
            <a:off x="5364088" y="1277112"/>
            <a:ext cx="3024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Rozšíření fenotypu LP – kde se pije mléko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53F3738E-2C4F-4FD9-93C7-4A8BAA94B08D}"/>
              </a:ext>
            </a:extLst>
          </p:cNvPr>
          <p:cNvSpPr txBox="1"/>
          <p:nvPr/>
        </p:nvSpPr>
        <p:spPr>
          <a:xfrm>
            <a:off x="5220072" y="3811176"/>
            <a:ext cx="3024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Rozšíření alely 13910*T zodpovědné za LP</a:t>
            </a:r>
          </a:p>
        </p:txBody>
      </p:sp>
    </p:spTree>
    <p:extLst>
      <p:ext uri="{BB962C8B-B14F-4D97-AF65-F5344CB8AC3E}">
        <p14:creationId xmlns:p14="http://schemas.microsoft.com/office/powerpoint/2010/main" val="27334887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1743DF6-330A-4E1F-9891-E82856118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593667"/>
            <a:ext cx="6084168" cy="419725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7503BE1-AB8D-4D93-BCAA-91709219B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46250"/>
          </a:xfrm>
        </p:spPr>
        <p:txBody>
          <a:bodyPr>
            <a:normAutofit/>
          </a:bodyPr>
          <a:lstStyle/>
          <a:p>
            <a:r>
              <a:rPr lang="cs-CZ" dirty="0"/>
              <a:t>Eneolit 5 500 – 2 000 BC</a:t>
            </a:r>
            <a:br>
              <a:rPr lang="cs-CZ" dirty="0"/>
            </a:br>
            <a:r>
              <a:rPr lang="cs-CZ" sz="2200" dirty="0"/>
              <a:t>(na Moravě 4 000 – 2 000 BC)</a:t>
            </a:r>
            <a:br>
              <a:rPr lang="cs-CZ" sz="2200" dirty="0"/>
            </a:br>
            <a:br>
              <a:rPr lang="cs-CZ" sz="2200" dirty="0"/>
            </a:br>
            <a:r>
              <a:rPr lang="cs-CZ" sz="2400" dirty="0"/>
              <a:t>Dovršení „neolitické revoluce“</a:t>
            </a:r>
            <a:br>
              <a:rPr lang="cs-CZ" sz="2400" dirty="0"/>
            </a:br>
            <a:endParaRPr lang="cs-CZ" sz="22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3ED9419-47B3-49A6-89DD-0DF0DD257E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641269"/>
            <a:ext cx="2602633" cy="348489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2000" dirty="0"/>
              <a:t>Používání kovů</a:t>
            </a:r>
          </a:p>
          <a:p>
            <a:pPr>
              <a:defRPr/>
            </a:pPr>
            <a:r>
              <a:rPr lang="cs-CZ" sz="2000" dirty="0"/>
              <a:t>Orební zemědělství</a:t>
            </a:r>
          </a:p>
          <a:p>
            <a:pPr>
              <a:defRPr/>
            </a:pPr>
            <a:r>
              <a:rPr lang="cs-CZ" sz="2000" dirty="0"/>
              <a:t>Používání vozu</a:t>
            </a:r>
          </a:p>
          <a:p>
            <a:pPr>
              <a:defRPr/>
            </a:pPr>
            <a:endParaRPr lang="cs-CZ" sz="2000" dirty="0"/>
          </a:p>
          <a:p>
            <a:pPr>
              <a:defRPr/>
            </a:pPr>
            <a:r>
              <a:rPr lang="cs-CZ" sz="2000" dirty="0"/>
              <a:t>Opožďování vývoje v Evropě oproti orientu</a:t>
            </a:r>
          </a:p>
          <a:p>
            <a:pPr>
              <a:defRPr/>
            </a:pPr>
            <a:endParaRPr lang="cs-CZ" sz="2000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5C6FC84-D3CD-4197-8294-98A11530102C}"/>
              </a:ext>
            </a:extLst>
          </p:cNvPr>
          <p:cNvSpPr txBox="1"/>
          <p:nvPr/>
        </p:nvSpPr>
        <p:spPr>
          <a:xfrm>
            <a:off x="7524327" y="2368778"/>
            <a:ext cx="16196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Ilustrace: </a:t>
            </a:r>
            <a:r>
              <a:rPr lang="en-GB" sz="1200" dirty="0"/>
              <a:t>Libor </a:t>
            </a:r>
            <a:r>
              <a:rPr lang="en-GB" sz="1200" dirty="0" err="1"/>
              <a:t>Balák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2600750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503BE1-AB8D-4D93-BCAA-91709219B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Potravní rekonstrukce</a:t>
            </a:r>
            <a:br>
              <a:rPr lang="cs-CZ" dirty="0"/>
            </a:br>
            <a:r>
              <a:rPr lang="cs-CZ" sz="3100" dirty="0"/>
              <a:t>(Čechy a Morava)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3ED9419-47B3-49A6-89DD-0DF0DD257E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363272" cy="4525963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cs-CZ" dirty="0"/>
              <a:t>Pšeničná monokultura, proso (z Číny), hrách, čočka</a:t>
            </a:r>
          </a:p>
          <a:p>
            <a:pPr marL="0" indent="0">
              <a:buNone/>
              <a:defRPr/>
            </a:pPr>
            <a:endParaRPr lang="cs-CZ" altLang="cs-CZ" dirty="0"/>
          </a:p>
          <a:p>
            <a:pPr>
              <a:defRPr/>
            </a:pPr>
            <a:r>
              <a:rPr lang="cs-CZ" altLang="cs-CZ" dirty="0"/>
              <a:t>Izotopy stroncia (</a:t>
            </a:r>
            <a:r>
              <a:rPr lang="cs-CZ" altLang="cs-CZ" baseline="30000" dirty="0"/>
              <a:t>90</a:t>
            </a:r>
            <a:r>
              <a:rPr lang="cs-CZ" altLang="cs-CZ" dirty="0"/>
              <a:t>Sr)</a:t>
            </a:r>
          </a:p>
          <a:p>
            <a:pPr lvl="1">
              <a:defRPr/>
            </a:pPr>
            <a:r>
              <a:rPr lang="cs-CZ" altLang="cs-CZ" dirty="0"/>
              <a:t>v kostech ukazuje na rostlinou stravovací závislost.</a:t>
            </a:r>
          </a:p>
          <a:p>
            <a:pPr>
              <a:defRPr/>
            </a:pPr>
            <a:r>
              <a:rPr lang="cs-CZ" altLang="cs-CZ" dirty="0"/>
              <a:t>Izotopy zinku (</a:t>
            </a:r>
            <a:r>
              <a:rPr lang="cs-CZ" altLang="cs-CZ" dirty="0" err="1"/>
              <a:t>Zn</a:t>
            </a:r>
            <a:r>
              <a:rPr lang="cs-CZ" altLang="cs-CZ" dirty="0"/>
              <a:t>)</a:t>
            </a:r>
          </a:p>
          <a:p>
            <a:pPr lvl="1">
              <a:defRPr/>
            </a:pPr>
            <a:r>
              <a:rPr lang="cs-CZ" altLang="cs-CZ" dirty="0"/>
              <a:t>Vyšší zastoupení na proteiny bohaté stravy</a:t>
            </a:r>
          </a:p>
          <a:p>
            <a:pPr lvl="1">
              <a:defRPr/>
            </a:pPr>
            <a:endParaRPr lang="cs-CZ" altLang="cs-CZ" dirty="0"/>
          </a:p>
          <a:p>
            <a:r>
              <a:rPr lang="cs-CZ" dirty="0"/>
              <a:t>Nízký podíl selenu (</a:t>
            </a:r>
            <a:r>
              <a:rPr lang="cs-CZ" baseline="30000" dirty="0"/>
              <a:t>75</a:t>
            </a:r>
            <a:r>
              <a:rPr lang="cs-CZ" dirty="0"/>
              <a:t>Se) v potravě</a:t>
            </a:r>
          </a:p>
          <a:p>
            <a:pPr lvl="1"/>
            <a:r>
              <a:rPr lang="cs-CZ" dirty="0"/>
              <a:t>největší obsah je v mořských rybách, vnitřnostech zvířat (játra a ledviny), hovězím a vepřovém mase, česneku, cibuli</a:t>
            </a:r>
          </a:p>
          <a:p>
            <a:pPr lvl="1"/>
            <a:r>
              <a:rPr lang="cs-CZ" dirty="0"/>
              <a:t>V půdě se selen nachází ve vyšší míře u pobřeží</a:t>
            </a:r>
          </a:p>
          <a:p>
            <a:pPr>
              <a:defRPr/>
            </a:pPr>
            <a:endParaRPr lang="cs-CZ" altLang="cs-CZ" dirty="0"/>
          </a:p>
          <a:p>
            <a:pPr>
              <a:defRPr/>
            </a:pPr>
            <a:r>
              <a:rPr lang="cs-CZ" altLang="cs-CZ" dirty="0"/>
              <a:t>U dětí zvýšení draslíku, železa a mědi</a:t>
            </a:r>
          </a:p>
          <a:p>
            <a:pPr lvl="1">
              <a:defRPr/>
            </a:pPr>
            <a:r>
              <a:rPr lang="cs-CZ" altLang="cs-CZ" dirty="0"/>
              <a:t>přísun proteinů z krve domácích zvířat</a:t>
            </a:r>
          </a:p>
          <a:p>
            <a:pPr>
              <a:defRPr/>
            </a:pPr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1086D17-BBB4-4ED0-B7D5-B3852A149E8A}"/>
              </a:ext>
            </a:extLst>
          </p:cNvPr>
          <p:cNvSpPr txBox="1"/>
          <p:nvPr/>
        </p:nvSpPr>
        <p:spPr>
          <a:xfrm>
            <a:off x="457200" y="6222190"/>
            <a:ext cx="836327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100" dirty="0"/>
              <a:t>SMRČKA, V., a další. 2011. Rekonstrukce složení stravy prostřednictvím poměru stabilních izotopů uhlíku a dusíku a obsahu stopových prvků v kostní tkáni lidí z pohřebiště Hoštice I za Hanou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100" dirty="0"/>
              <a:t>SMRČKA, V., et al. 2011. </a:t>
            </a:r>
            <a:r>
              <a:rPr lang="cs-CZ" sz="1100" dirty="0" err="1"/>
              <a:t>Selenium</a:t>
            </a:r>
            <a:r>
              <a:rPr lang="cs-CZ" sz="1100" dirty="0"/>
              <a:t> in </a:t>
            </a:r>
            <a:r>
              <a:rPr lang="cs-CZ" sz="1100" dirty="0" err="1"/>
              <a:t>Skeletal</a:t>
            </a:r>
            <a:r>
              <a:rPr lang="cs-CZ" sz="1100" dirty="0"/>
              <a:t> </a:t>
            </a:r>
            <a:r>
              <a:rPr lang="cs-CZ" sz="1100" dirty="0" err="1"/>
              <a:t>Remains</a:t>
            </a:r>
            <a:r>
              <a:rPr lang="cs-CZ" sz="1100" dirty="0"/>
              <a:t>. International </a:t>
            </a:r>
            <a:r>
              <a:rPr lang="cs-CZ" sz="1100" dirty="0" err="1"/>
              <a:t>Journal</a:t>
            </a:r>
            <a:r>
              <a:rPr lang="cs-CZ" sz="1100" dirty="0"/>
              <a:t> </a:t>
            </a:r>
            <a:r>
              <a:rPr lang="cs-CZ" sz="1100" dirty="0" err="1"/>
              <a:t>of</a:t>
            </a:r>
            <a:r>
              <a:rPr lang="cs-CZ" sz="1100" dirty="0"/>
              <a:t> </a:t>
            </a:r>
            <a:r>
              <a:rPr lang="cs-CZ" sz="1100" dirty="0" err="1"/>
              <a:t>Osteoarchaeology</a:t>
            </a:r>
            <a:r>
              <a:rPr lang="cs-CZ" sz="1100" dirty="0"/>
              <a:t>. 2011</a:t>
            </a:r>
          </a:p>
        </p:txBody>
      </p:sp>
    </p:spTree>
    <p:extLst>
      <p:ext uri="{BB962C8B-B14F-4D97-AF65-F5344CB8AC3E}">
        <p14:creationId xmlns:p14="http://schemas.microsoft.com/office/powerpoint/2010/main" val="24367177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503BE1-AB8D-4D93-BCAA-91709219B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Potravní rekonstrukce</a:t>
            </a:r>
            <a:br>
              <a:rPr lang="cs-CZ" dirty="0"/>
            </a:br>
            <a:r>
              <a:rPr lang="cs-CZ" sz="3100" dirty="0"/>
              <a:t>(vybrané lokality Sibiře - Kazachstánu)</a:t>
            </a:r>
            <a:br>
              <a:rPr lang="cs-CZ" sz="3100" dirty="0"/>
            </a:br>
            <a:endParaRPr lang="cs-CZ" sz="31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3ED9419-47B3-49A6-89DD-0DF0DD257EA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cs-CZ" dirty="0"/>
              <a:t>Neolit</a:t>
            </a:r>
          </a:p>
          <a:p>
            <a:pPr lvl="1">
              <a:defRPr/>
            </a:pPr>
            <a:r>
              <a:rPr lang="cs-CZ" dirty="0"/>
              <a:t>Rybolov, lov zvěře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Eneolit</a:t>
            </a:r>
          </a:p>
          <a:p>
            <a:pPr lvl="1">
              <a:defRPr/>
            </a:pPr>
            <a:r>
              <a:rPr lang="cs-CZ" dirty="0"/>
              <a:t>Domestikace skotu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Doba bronzová</a:t>
            </a:r>
          </a:p>
          <a:p>
            <a:pPr lvl="1">
              <a:defRPr/>
            </a:pPr>
            <a:r>
              <a:rPr lang="cs-CZ" dirty="0"/>
              <a:t>Maso z ovce, kozy, skotu</a:t>
            </a:r>
          </a:p>
          <a:p>
            <a:pPr lvl="1">
              <a:defRPr/>
            </a:pPr>
            <a:r>
              <a:rPr lang="cs-CZ" dirty="0"/>
              <a:t>méně ryb, mléko, proso, </a:t>
            </a:r>
            <a:r>
              <a:rPr lang="cs-CZ" i="1" dirty="0" err="1"/>
              <a:t>Chenopodium</a:t>
            </a:r>
            <a:r>
              <a:rPr lang="cs-CZ" i="1" dirty="0"/>
              <a:t> album </a:t>
            </a:r>
            <a:r>
              <a:rPr lang="cs-CZ" dirty="0"/>
              <a:t>(merlík bílý)</a:t>
            </a:r>
          </a:p>
          <a:p>
            <a:pPr lvl="1">
              <a:defRPr/>
            </a:pPr>
            <a:r>
              <a:rPr lang="cs-CZ" dirty="0" err="1"/>
              <a:t>Uzší</a:t>
            </a:r>
            <a:r>
              <a:rPr lang="cs-CZ" dirty="0"/>
              <a:t> spektrum potravy</a:t>
            </a:r>
          </a:p>
        </p:txBody>
      </p:sp>
      <p:pic>
        <p:nvPicPr>
          <p:cNvPr id="10" name="Zástupný symbol pro obsah 9">
            <a:extLst>
              <a:ext uri="{FF2B5EF4-FFF2-40B4-BE49-F238E27FC236}">
                <a16:creationId xmlns:a16="http://schemas.microsoft.com/office/drawing/2014/main" id="{51505620-821D-4DF8-A31A-74E2C635B3E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522268"/>
            <a:ext cx="4741152" cy="2149070"/>
          </a:xfr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1086D17-BBB4-4ED0-B7D5-B3852A149E8A}"/>
              </a:ext>
            </a:extLst>
          </p:cNvPr>
          <p:cNvSpPr txBox="1"/>
          <p:nvPr/>
        </p:nvSpPr>
        <p:spPr>
          <a:xfrm>
            <a:off x="457200" y="6222190"/>
            <a:ext cx="83632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 err="1"/>
              <a:t>Matuzeviciute</a:t>
            </a:r>
            <a:r>
              <a:rPr lang="en-US" sz="1100" dirty="0"/>
              <a:t> (2016): Climatic or dietary change? Stable isotope  analysis of Neolithic–Bronze Age populations  from the Upper Ob and Tobol River basins</a:t>
            </a:r>
            <a:endParaRPr lang="cs-CZ" sz="1100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EEBA7165-E5DB-4AF8-8EE9-20A5E6AFA3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867725"/>
            <a:ext cx="4741151" cy="1961692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8413219E-3B3D-45B5-80D2-8663F3A6C0DE}"/>
              </a:ext>
            </a:extLst>
          </p:cNvPr>
          <p:cNvSpPr txBox="1"/>
          <p:nvPr/>
        </p:nvSpPr>
        <p:spPr>
          <a:xfrm>
            <a:off x="4495799" y="1417638"/>
            <a:ext cx="4529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tmavě neolit/eneolit, světle doba bronzová</a:t>
            </a:r>
          </a:p>
        </p:txBody>
      </p:sp>
    </p:spTree>
    <p:extLst>
      <p:ext uri="{BB962C8B-B14F-4D97-AF65-F5344CB8AC3E}">
        <p14:creationId xmlns:p14="http://schemas.microsoft.com/office/powerpoint/2010/main" val="1982402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503BE1-AB8D-4D93-BCAA-91709219B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Mezolit 10 000 - 5 500 BC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3ED9419-47B3-49A6-89DD-0DF0DD257EA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Nízká populační hustota</a:t>
            </a:r>
          </a:p>
          <a:p>
            <a:pPr lvl="1"/>
            <a:r>
              <a:rPr lang="cs-CZ" dirty="0"/>
              <a:t>Cca 10 mil. lidí</a:t>
            </a:r>
          </a:p>
          <a:p>
            <a:r>
              <a:rPr lang="cs-CZ" dirty="0"/>
              <a:t>Nízká míra reprodukce</a:t>
            </a:r>
          </a:p>
          <a:p>
            <a:r>
              <a:rPr lang="cs-CZ" dirty="0"/>
              <a:t>V Evropě nejhustší osídlení v severní části střední Evropy</a:t>
            </a:r>
          </a:p>
          <a:p>
            <a:r>
              <a:rPr lang="cs-CZ" dirty="0"/>
              <a:t>Členění na malé teritoriální skupiny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C2614D8D-534D-44C5-A075-C279C9BFE6A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253" y="1604073"/>
            <a:ext cx="4495800" cy="4101150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EE4DDED-1085-4AF5-AB99-95C246659641}"/>
              </a:ext>
            </a:extLst>
          </p:cNvPr>
          <p:cNvSpPr txBox="1"/>
          <p:nvPr/>
        </p:nvSpPr>
        <p:spPr>
          <a:xfrm>
            <a:off x="4571999" y="6021288"/>
            <a:ext cx="44110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/>
              <a:t>Zvelebil</a:t>
            </a:r>
            <a:r>
              <a:rPr lang="en-US" sz="1100" dirty="0"/>
              <a:t> M, Rowley-</a:t>
            </a:r>
            <a:r>
              <a:rPr lang="en-US" sz="1100" dirty="0" err="1"/>
              <a:t>Conwy</a:t>
            </a:r>
            <a:r>
              <a:rPr lang="en-US" sz="1100" dirty="0"/>
              <a:t> P (1984) Transition to farming in northern Europe: A hunter-gatherer </a:t>
            </a:r>
            <a:r>
              <a:rPr lang="en-US" sz="1100" dirty="0" err="1"/>
              <a:t>perpective</a:t>
            </a:r>
            <a:r>
              <a:rPr lang="en-US" sz="1100" dirty="0"/>
              <a:t>. </a:t>
            </a:r>
            <a:r>
              <a:rPr lang="en-US" sz="1100" dirty="0" err="1"/>
              <a:t>Norw</a:t>
            </a:r>
            <a:r>
              <a:rPr lang="en-US" sz="1100" dirty="0"/>
              <a:t> Arch Rev 17: 104–128.</a:t>
            </a:r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6839427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503BE1-AB8D-4D93-BCAA-91709219B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6131024" cy="1143000"/>
          </a:xfrm>
        </p:spPr>
        <p:txBody>
          <a:bodyPr>
            <a:normAutofit/>
          </a:bodyPr>
          <a:lstStyle/>
          <a:p>
            <a:r>
              <a:rPr lang="cs-CZ" dirty="0" err="1"/>
              <a:t>Ötzi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3ED9419-47B3-49A6-89DD-0DF0DD257E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701102"/>
            <a:ext cx="6131024" cy="4425061"/>
          </a:xfrm>
        </p:spPr>
        <p:txBody>
          <a:bodyPr>
            <a:normAutofit fontScale="92500" lnSpcReduction="20000"/>
          </a:bodyPr>
          <a:lstStyle/>
          <a:p>
            <a:r>
              <a:rPr lang="cs-CZ" sz="2400" dirty="0"/>
              <a:t>Zachovalá mumie muže, 40-53 let, 160 cm, datace: 3350-3100 BC</a:t>
            </a:r>
          </a:p>
          <a:p>
            <a:r>
              <a:rPr lang="cs-CZ" sz="2400" dirty="0"/>
              <a:t>Nalezen na ledovci v </a:t>
            </a:r>
            <a:r>
              <a:rPr lang="cs-CZ" sz="2400" dirty="0" err="1"/>
              <a:t>Ötztalských</a:t>
            </a:r>
            <a:r>
              <a:rPr lang="cs-CZ" sz="2400" dirty="0"/>
              <a:t> Alpách</a:t>
            </a:r>
          </a:p>
          <a:p>
            <a:pPr lvl="1"/>
            <a:r>
              <a:rPr lang="cs-CZ" sz="2000" dirty="0"/>
              <a:t>na rakousko-italské hranici</a:t>
            </a:r>
          </a:p>
          <a:p>
            <a:endParaRPr lang="cs-CZ" sz="2400" dirty="0"/>
          </a:p>
          <a:p>
            <a:r>
              <a:rPr lang="cs-CZ" sz="2400" dirty="0"/>
              <a:t>abraze zubů, ve vlasech menší koncentrace </a:t>
            </a:r>
            <a:r>
              <a:rPr lang="cs-CZ" sz="2400" dirty="0" err="1"/>
              <a:t>Pb</a:t>
            </a:r>
            <a:r>
              <a:rPr lang="cs-CZ" sz="2400" dirty="0"/>
              <a:t>, více Arsenu, mědi</a:t>
            </a:r>
          </a:p>
          <a:p>
            <a:pPr lvl="1"/>
            <a:r>
              <a:rPr lang="cs-CZ" sz="2000" dirty="0"/>
              <a:t>pobýval v oblastech těžby mědi</a:t>
            </a:r>
          </a:p>
          <a:p>
            <a:r>
              <a:rPr lang="cs-CZ" sz="2400" dirty="0"/>
              <a:t>Na oděvu částečky obilovin</a:t>
            </a:r>
          </a:p>
          <a:p>
            <a:pPr lvl="1"/>
            <a:r>
              <a:rPr lang="cs-CZ" sz="2000" i="1" dirty="0" err="1"/>
              <a:t>Triticum</a:t>
            </a:r>
            <a:r>
              <a:rPr lang="cs-CZ" sz="2000" i="1" dirty="0"/>
              <a:t> </a:t>
            </a:r>
            <a:r>
              <a:rPr lang="cs-CZ" sz="2000" i="1" dirty="0" err="1"/>
              <a:t>monococcum</a:t>
            </a:r>
            <a:r>
              <a:rPr lang="cs-CZ" sz="2000" dirty="0"/>
              <a:t> (pšenice jednozrnka)</a:t>
            </a:r>
          </a:p>
          <a:p>
            <a:pPr lvl="1"/>
            <a:r>
              <a:rPr lang="cs-CZ" sz="2000" i="1" dirty="0" err="1"/>
              <a:t>Hordeum</a:t>
            </a:r>
            <a:r>
              <a:rPr lang="cs-CZ" sz="2000" i="1" dirty="0"/>
              <a:t> </a:t>
            </a:r>
            <a:r>
              <a:rPr lang="cs-CZ" sz="2000" i="1" dirty="0" err="1"/>
              <a:t>vulgare</a:t>
            </a:r>
            <a:r>
              <a:rPr lang="cs-CZ" sz="2000" i="1" dirty="0"/>
              <a:t> </a:t>
            </a:r>
            <a:r>
              <a:rPr lang="cs-CZ" sz="2000" dirty="0"/>
              <a:t>(ječmen setý)</a:t>
            </a:r>
          </a:p>
          <a:p>
            <a:endParaRPr lang="cs-CZ" sz="2400" dirty="0"/>
          </a:p>
          <a:p>
            <a:r>
              <a:rPr lang="cs-CZ" sz="2400" dirty="0"/>
              <a:t>zranění:</a:t>
            </a:r>
          </a:p>
          <a:p>
            <a:pPr lvl="1"/>
            <a:r>
              <a:rPr lang="cs-CZ" sz="2000" dirty="0"/>
              <a:t>šipka v plicích, tetování (léčebný charakter), omrzliny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FD72CA0B-B45D-40BC-B499-0DDAB33A8B4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701102"/>
            <a:ext cx="2440925" cy="4525963"/>
          </a:xfr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B1F3CBB-55C7-4DB3-BC73-E679EE2C9C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3736"/>
            <a:ext cx="1828800" cy="1426464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B82140B1-11DE-4C2F-9B0A-C7BDF1AC67CD}"/>
              </a:ext>
            </a:extLst>
          </p:cNvPr>
          <p:cNvSpPr txBox="1"/>
          <p:nvPr/>
        </p:nvSpPr>
        <p:spPr>
          <a:xfrm>
            <a:off x="457200" y="6237312"/>
            <a:ext cx="83632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Dickson, J. et al. The omnivorous Tyrolean Iceman: colon contents (meat, cereals, pollen, moss, whipworm) and stable isotope analysis. </a:t>
            </a:r>
            <a:r>
              <a:rPr lang="en-US" sz="1100" i="1" dirty="0"/>
              <a:t>Philosophical Transactions of the Royal Society of London</a:t>
            </a:r>
            <a:r>
              <a:rPr lang="en-US" sz="1100" dirty="0"/>
              <a:t> </a:t>
            </a:r>
            <a:r>
              <a:rPr lang="en-US" sz="1100" b="1" dirty="0"/>
              <a:t>355</a:t>
            </a:r>
            <a:r>
              <a:rPr lang="en-US" sz="1100" dirty="0"/>
              <a:t>, 1843 - 1849</a:t>
            </a:r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32271414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503BE1-AB8D-4D93-BCAA-91709219B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6131024" cy="1143000"/>
          </a:xfrm>
        </p:spPr>
        <p:txBody>
          <a:bodyPr>
            <a:normAutofit/>
          </a:bodyPr>
          <a:lstStyle/>
          <a:p>
            <a:r>
              <a:rPr lang="cs-CZ" dirty="0" err="1"/>
              <a:t>Ötzi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3ED9419-47B3-49A6-89DD-0DF0DD257E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194920" cy="4525963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izotopy uhlíku (13C)</a:t>
            </a:r>
          </a:p>
          <a:p>
            <a:pPr lvl="1"/>
            <a:r>
              <a:rPr lang="cs-CZ" dirty="0"/>
              <a:t>vysoké zastoupení obilovin</a:t>
            </a:r>
          </a:p>
          <a:p>
            <a:r>
              <a:rPr lang="cs-CZ" dirty="0"/>
              <a:t>Obsah střev</a:t>
            </a:r>
          </a:p>
          <a:p>
            <a:pPr lvl="1"/>
            <a:r>
              <a:rPr lang="cs-CZ" dirty="0"/>
              <a:t>Svalová vlákna, chlupy, fragment kosti kozorožce</a:t>
            </a:r>
          </a:p>
          <a:p>
            <a:pPr lvl="1"/>
            <a:r>
              <a:rPr lang="cs-CZ" dirty="0"/>
              <a:t>Vajíčka parazita </a:t>
            </a:r>
            <a:r>
              <a:rPr lang="cs-CZ" i="1" dirty="0" err="1"/>
              <a:t>Trichuris</a:t>
            </a:r>
            <a:r>
              <a:rPr lang="cs-CZ" i="1" dirty="0"/>
              <a:t> </a:t>
            </a:r>
            <a:r>
              <a:rPr lang="cs-CZ" i="1" dirty="0" err="1"/>
              <a:t>trichiura</a:t>
            </a:r>
            <a:r>
              <a:rPr lang="cs-CZ" dirty="0"/>
              <a:t> (</a:t>
            </a:r>
            <a:r>
              <a:rPr lang="cs-CZ" dirty="0" err="1"/>
              <a:t>Tenkohlavec</a:t>
            </a:r>
            <a:r>
              <a:rPr lang="cs-CZ" dirty="0"/>
              <a:t> lidský)</a:t>
            </a:r>
          </a:p>
          <a:p>
            <a:pPr lvl="1"/>
            <a:r>
              <a:rPr lang="cs-CZ" dirty="0"/>
              <a:t>Pily (nepřímo/v medu/květy)</a:t>
            </a:r>
          </a:p>
          <a:p>
            <a:pPr lvl="1"/>
            <a:r>
              <a:rPr lang="cs-CZ" dirty="0"/>
              <a:t>Uhlíky/spálené částice</a:t>
            </a:r>
          </a:p>
          <a:p>
            <a:pPr lvl="2"/>
            <a:r>
              <a:rPr lang="cs-CZ" dirty="0"/>
              <a:t>pečení</a:t>
            </a:r>
          </a:p>
          <a:p>
            <a:pPr lvl="1"/>
            <a:r>
              <a:rPr lang="cs-CZ" dirty="0"/>
              <a:t>Minerální částice</a:t>
            </a:r>
          </a:p>
          <a:p>
            <a:pPr lvl="2"/>
            <a:r>
              <a:rPr lang="cs-CZ" dirty="0"/>
              <a:t>znečištěná mouka</a:t>
            </a:r>
          </a:p>
          <a:p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B82140B1-11DE-4C2F-9B0A-C7BDF1AC67CD}"/>
              </a:ext>
            </a:extLst>
          </p:cNvPr>
          <p:cNvSpPr txBox="1"/>
          <p:nvPr/>
        </p:nvSpPr>
        <p:spPr>
          <a:xfrm>
            <a:off x="457200" y="6237312"/>
            <a:ext cx="83632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Dickson, J. et al. The omnivorous Tyrolean Iceman: colon contents (meat, cereals, pollen, moss, whipworm) and stable isotope analysis. </a:t>
            </a:r>
            <a:r>
              <a:rPr lang="en-US" sz="1100" i="1" dirty="0"/>
              <a:t>Philosophical Transactions of the Royal Society of London</a:t>
            </a:r>
            <a:r>
              <a:rPr lang="en-US" sz="1100" dirty="0"/>
              <a:t> </a:t>
            </a:r>
            <a:r>
              <a:rPr lang="en-US" sz="1100" b="1" dirty="0"/>
              <a:t>355</a:t>
            </a:r>
            <a:r>
              <a:rPr lang="en-US" sz="1100" dirty="0"/>
              <a:t>, 1843 - 1849</a:t>
            </a:r>
            <a:endParaRPr lang="cs-CZ" sz="1100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812DA993-73C0-491F-837E-A7DEEF369C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04664"/>
            <a:ext cx="2850327" cy="559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34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503BE1-AB8D-4D93-BCAA-91709219B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74638"/>
            <a:ext cx="4501433" cy="1143000"/>
          </a:xfrm>
        </p:spPr>
        <p:txBody>
          <a:bodyPr>
            <a:normAutofit/>
          </a:bodyPr>
          <a:lstStyle/>
          <a:p>
            <a:r>
              <a:rPr lang="cs-CZ" sz="3200" dirty="0"/>
              <a:t>Doba bronzová</a:t>
            </a:r>
            <a:br>
              <a:rPr lang="cs-CZ" sz="3200" dirty="0"/>
            </a:br>
            <a:r>
              <a:rPr lang="cs-CZ" sz="3200" dirty="0"/>
              <a:t>(2 000 BC – 750)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3ED9419-47B3-49A6-89DD-0DF0DD257E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988840"/>
            <a:ext cx="4038600" cy="413732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dirty="0"/>
              <a:t>Vyšší stupeň organizace výroby a směny.</a:t>
            </a:r>
          </a:p>
          <a:p>
            <a:pPr>
              <a:defRPr/>
            </a:pPr>
            <a:r>
              <a:rPr lang="cs-CZ" dirty="0"/>
              <a:t>Diferenciace společnosti.</a:t>
            </a:r>
          </a:p>
          <a:p>
            <a:pPr>
              <a:defRPr/>
            </a:pPr>
            <a:r>
              <a:rPr lang="cs-CZ" dirty="0"/>
              <a:t>Zvýšení agrese – nové zbraně (meč).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E5294E6A-BEF1-4E64-9A33-CD8D70F743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633" y="116632"/>
            <a:ext cx="4038600" cy="3321015"/>
          </a:xfr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5D0432C-93BA-46A7-94A8-B101C9D3DC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633" y="3501008"/>
            <a:ext cx="4038600" cy="324773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166C3E9-DFE8-4865-B010-D069B6BE0C8B}"/>
              </a:ext>
            </a:extLst>
          </p:cNvPr>
          <p:cNvSpPr txBox="1"/>
          <p:nvPr/>
        </p:nvSpPr>
        <p:spPr>
          <a:xfrm>
            <a:off x="3491880" y="6472279"/>
            <a:ext cx="16196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Ilustrace: </a:t>
            </a:r>
            <a:r>
              <a:rPr lang="en-GB" sz="1200" dirty="0"/>
              <a:t>Libor </a:t>
            </a:r>
            <a:r>
              <a:rPr lang="en-GB" sz="1200" dirty="0" err="1"/>
              <a:t>Balák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2648575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503BE1-AB8D-4D93-BCAA-91709219B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274638"/>
            <a:ext cx="4501433" cy="1143000"/>
          </a:xfrm>
        </p:spPr>
        <p:txBody>
          <a:bodyPr>
            <a:normAutofit/>
          </a:bodyPr>
          <a:lstStyle/>
          <a:p>
            <a:r>
              <a:rPr lang="cs-CZ" sz="3200" dirty="0"/>
              <a:t>Doba bronzová</a:t>
            </a:r>
            <a:br>
              <a:rPr lang="cs-CZ" sz="3200" dirty="0"/>
            </a:br>
            <a:r>
              <a:rPr lang="cs-CZ" sz="3200" dirty="0"/>
              <a:t>(2 000 BC – 750)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14BD0C7-7B5A-4508-9655-31E4A40CD4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727634"/>
            <a:ext cx="1896942" cy="169684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32FB508-5D54-4F10-A5A5-D542B2E83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3833" y="316651"/>
            <a:ext cx="2800575" cy="3075778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32B9743C-CF51-4B2F-A6E3-4B5EBA07A655}"/>
              </a:ext>
            </a:extLst>
          </p:cNvPr>
          <p:cNvSpPr txBox="1"/>
          <p:nvPr/>
        </p:nvSpPr>
        <p:spPr>
          <a:xfrm>
            <a:off x="5580112" y="3419031"/>
            <a:ext cx="2736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Perforované desky sloužící jako plotna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CDA9CAE5-439B-425C-AA04-69442CBF1AC9}"/>
              </a:ext>
            </a:extLst>
          </p:cNvPr>
          <p:cNvSpPr txBox="1"/>
          <p:nvPr/>
        </p:nvSpPr>
        <p:spPr>
          <a:xfrm>
            <a:off x="466897" y="6192593"/>
            <a:ext cx="8057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200" dirty="0" err="1"/>
              <a:t>Champion</a:t>
            </a:r>
            <a:r>
              <a:rPr lang="cs-CZ" sz="1200" dirty="0"/>
              <a:t> (2014): </a:t>
            </a:r>
            <a:r>
              <a:rPr lang="en-US" sz="1200" dirty="0"/>
              <a:t>Food, Technology and Culture in the Late Bronze Age of Southern</a:t>
            </a:r>
            <a:r>
              <a:rPr lang="cs-CZ" sz="1200" dirty="0"/>
              <a:t> </a:t>
            </a:r>
            <a:r>
              <a:rPr lang="en-US" sz="1200" dirty="0"/>
              <a:t>Britain: Perforated Clay Plates of the Lower Thames Valley</a:t>
            </a:r>
            <a:endParaRPr lang="cs-CZ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Steel, L. ( 2015): </a:t>
            </a:r>
            <a:r>
              <a:rPr lang="en-US" sz="1200" dirty="0" err="1"/>
              <a:t>Kitchenalia</a:t>
            </a:r>
            <a:r>
              <a:rPr lang="en-US" sz="1200" dirty="0"/>
              <a:t> in Bronze Age Cyprus</a:t>
            </a:r>
            <a:endParaRPr lang="cs-CZ" sz="1200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A608B327-F82E-40F4-8B81-FC49121036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3800147"/>
            <a:ext cx="6977039" cy="1603612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CA1D7A81-9E19-4FFB-B55F-3A85B7709476}"/>
              </a:ext>
            </a:extLst>
          </p:cNvPr>
          <p:cNvSpPr txBox="1"/>
          <p:nvPr/>
        </p:nvSpPr>
        <p:spPr>
          <a:xfrm>
            <a:off x="1259632" y="5403759"/>
            <a:ext cx="69847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/>
              <a:t>Kuchyňská keramika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D557112A-39C7-43AF-8D5A-F7D00A566624}"/>
              </a:ext>
            </a:extLst>
          </p:cNvPr>
          <p:cNvSpPr txBox="1"/>
          <p:nvPr/>
        </p:nvSpPr>
        <p:spPr>
          <a:xfrm>
            <a:off x="2734527" y="3416109"/>
            <a:ext cx="1196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Bronzový kotlík</a:t>
            </a:r>
          </a:p>
        </p:txBody>
      </p:sp>
    </p:spTree>
    <p:extLst>
      <p:ext uri="{BB962C8B-B14F-4D97-AF65-F5344CB8AC3E}">
        <p14:creationId xmlns:p14="http://schemas.microsoft.com/office/powerpoint/2010/main" val="38997603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503BE1-AB8D-4D93-BCAA-91709219B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482952" cy="1143000"/>
          </a:xfrm>
        </p:spPr>
        <p:txBody>
          <a:bodyPr>
            <a:normAutofit fontScale="90000"/>
          </a:bodyPr>
          <a:lstStyle/>
          <a:p>
            <a:r>
              <a:rPr lang="cs-CZ" sz="3600" dirty="0"/>
              <a:t>Archeologické potravní rekonstrukce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3ED9419-47B3-49A6-89DD-0DF0DD257E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818666" cy="3989039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  <a:defRPr/>
            </a:pPr>
            <a:r>
              <a:rPr lang="cs-CZ" sz="2400" i="1" dirty="0"/>
              <a:t>příklady</a:t>
            </a:r>
          </a:p>
          <a:p>
            <a:pPr>
              <a:defRPr/>
            </a:pPr>
            <a:r>
              <a:rPr lang="cs-CZ" sz="2400" dirty="0"/>
              <a:t>Střední Evropa (Německo: </a:t>
            </a:r>
            <a:r>
              <a:rPr lang="cs-CZ" sz="2400" dirty="0" err="1"/>
              <a:t>Telgte</a:t>
            </a:r>
            <a:r>
              <a:rPr lang="cs-CZ" sz="2400" dirty="0"/>
              <a:t>) </a:t>
            </a:r>
          </a:p>
          <a:p>
            <a:pPr lvl="1">
              <a:defRPr/>
            </a:pPr>
            <a:r>
              <a:rPr lang="cs-CZ" sz="2000" dirty="0"/>
              <a:t>Zbytky přepálených zrn: ječmen, pšenice obecná, jednozrnka, dvouzrnka, špalda a proso</a:t>
            </a:r>
          </a:p>
          <a:p>
            <a:pPr>
              <a:defRPr/>
            </a:pPr>
            <a:r>
              <a:rPr lang="cs-CZ" sz="2400" dirty="0"/>
              <a:t>Středomoří</a:t>
            </a:r>
          </a:p>
          <a:p>
            <a:pPr lvl="1">
              <a:defRPr/>
            </a:pPr>
            <a:r>
              <a:rPr lang="cs-CZ" sz="2000" dirty="0"/>
              <a:t>Organické zbytky po rostlinných olejích</a:t>
            </a:r>
            <a:r>
              <a:rPr lang="en-US" sz="2000" dirty="0"/>
              <a:t>, </a:t>
            </a:r>
            <a:r>
              <a:rPr lang="cs-CZ" sz="2000" dirty="0"/>
              <a:t>včelím vosku</a:t>
            </a:r>
            <a:r>
              <a:rPr lang="en-US" sz="2000" dirty="0"/>
              <a:t>, </a:t>
            </a:r>
            <a:r>
              <a:rPr lang="cs-CZ" sz="2000" dirty="0"/>
              <a:t>víně, pryskyřicích</a:t>
            </a:r>
          </a:p>
          <a:p>
            <a:pPr>
              <a:defRPr/>
            </a:pPr>
            <a:r>
              <a:rPr lang="cs-CZ" sz="2400" dirty="0"/>
              <a:t>Eurasijská step – pastevecké společnosti</a:t>
            </a:r>
          </a:p>
          <a:p>
            <a:pPr lvl="1">
              <a:defRPr/>
            </a:pPr>
            <a:r>
              <a:rPr lang="cs-CZ" sz="2000" dirty="0"/>
              <a:t>Keramika obsahuje zbytky tuků po mléčných produktech </a:t>
            </a:r>
          </a:p>
          <a:p>
            <a:pPr>
              <a:defRPr/>
            </a:pPr>
            <a:r>
              <a:rPr lang="cs-CZ" sz="2400" dirty="0"/>
              <a:t>Čína (lokalita </a:t>
            </a:r>
            <a:r>
              <a:rPr lang="cs-CZ" sz="2400" dirty="0" err="1"/>
              <a:t>Shilinggang</a:t>
            </a:r>
            <a:r>
              <a:rPr lang="cs-CZ" sz="2400" dirty="0"/>
              <a:t>)</a:t>
            </a:r>
          </a:p>
          <a:p>
            <a:pPr lvl="1">
              <a:defRPr/>
            </a:pPr>
            <a:r>
              <a:rPr lang="cs-CZ" sz="2000" dirty="0"/>
              <a:t>Rýže, proso</a:t>
            </a:r>
          </a:p>
          <a:p>
            <a:pPr lvl="1">
              <a:defRPr/>
            </a:pPr>
            <a:r>
              <a:rPr lang="cs-CZ" sz="2000" dirty="0"/>
              <a:t>značné množství divokých rostliny (palmová mouka, žaludy, podzemní orgány rostlin,…)</a:t>
            </a:r>
          </a:p>
          <a:p>
            <a:pPr>
              <a:defRPr/>
            </a:pPr>
            <a:endParaRPr lang="cs-CZ" sz="24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698FC78-C812-49F4-A528-EFCAEADBA240}"/>
              </a:ext>
            </a:extLst>
          </p:cNvPr>
          <p:cNvSpPr txBox="1"/>
          <p:nvPr/>
        </p:nvSpPr>
        <p:spPr>
          <a:xfrm>
            <a:off x="457200" y="5949280"/>
            <a:ext cx="836327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050" dirty="0"/>
              <a:t>Steele, Stern (2017): Red Lustrous </a:t>
            </a:r>
            <a:r>
              <a:rPr lang="en-US" sz="1050" dirty="0" err="1"/>
              <a:t>Wheelmade</a:t>
            </a:r>
            <a:r>
              <a:rPr lang="en-US" sz="1050" dirty="0"/>
              <a:t> ware: Analysis of organic residues in Late Bronze Age trade and storage vessels from the eastern Mediterranean</a:t>
            </a:r>
            <a:endParaRPr lang="cs-CZ" sz="105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50" dirty="0" err="1"/>
              <a:t>Zhang</a:t>
            </a:r>
            <a:r>
              <a:rPr lang="cs-CZ" sz="1050" dirty="0"/>
              <a:t> et al. (2017): </a:t>
            </a:r>
            <a:r>
              <a:rPr lang="en-US" sz="1050" dirty="0"/>
              <a:t>Diet reconstructed from an analysis of plant microfossils in human</a:t>
            </a:r>
            <a:r>
              <a:rPr lang="cs-CZ" sz="1050" dirty="0"/>
              <a:t> </a:t>
            </a:r>
            <a:r>
              <a:rPr lang="en-US" sz="1050" dirty="0"/>
              <a:t>dental calculus from the Bronze Age site of </a:t>
            </a:r>
            <a:r>
              <a:rPr lang="en-US" sz="1050" dirty="0" err="1"/>
              <a:t>Shilinggang</a:t>
            </a:r>
            <a:r>
              <a:rPr lang="en-US" sz="1050" dirty="0"/>
              <a:t>, southwestern</a:t>
            </a:r>
            <a:r>
              <a:rPr lang="cs-CZ" sz="1050" dirty="0"/>
              <a:t> </a:t>
            </a:r>
            <a:r>
              <a:rPr lang="cs-CZ" sz="1050" dirty="0" err="1"/>
              <a:t>China</a:t>
            </a:r>
            <a:endParaRPr lang="cs-CZ" sz="105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50" dirty="0"/>
              <a:t>http://www.afm-oerlinghausen.de</a:t>
            </a:r>
          </a:p>
          <a:p>
            <a:endParaRPr lang="cs-CZ" sz="105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D82FBD0-D329-4138-A3F6-1A068B4F64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866" y="2466287"/>
            <a:ext cx="2763212" cy="1434072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B66061E0-BC46-4213-B281-197301C03F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184" y="4532846"/>
            <a:ext cx="3115816" cy="783947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7F5BEE42-88C4-4410-9284-E4D0C53ACE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645" y="274638"/>
            <a:ext cx="1487653" cy="191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3702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503BE1-AB8D-4D93-BCAA-91709219B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Analýza zubního kamene a ústních bakterií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3ED9419-47B3-49A6-89DD-0DF0DD257E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68760"/>
            <a:ext cx="8229600" cy="257470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cs-CZ" sz="1600" i="1" dirty="0"/>
              <a:t>Streptococcus </a:t>
            </a:r>
            <a:r>
              <a:rPr lang="cs-CZ" sz="1600" i="1" dirty="0" err="1"/>
              <a:t>mutans</a:t>
            </a:r>
            <a:r>
              <a:rPr lang="cs-CZ" sz="1600" i="1" dirty="0"/>
              <a:t> </a:t>
            </a:r>
            <a:r>
              <a:rPr lang="cs-CZ" sz="1600" dirty="0"/>
              <a:t>– způsobuje zubní kazy</a:t>
            </a:r>
          </a:p>
          <a:p>
            <a:pPr>
              <a:defRPr/>
            </a:pPr>
            <a:r>
              <a:rPr lang="cs-CZ" sz="1600" i="1" dirty="0" err="1"/>
              <a:t>Porphyromonas</a:t>
            </a:r>
            <a:r>
              <a:rPr lang="cs-CZ" sz="1600" i="1" dirty="0"/>
              <a:t> </a:t>
            </a:r>
            <a:r>
              <a:rPr lang="cs-CZ" sz="1600" i="1" dirty="0" err="1"/>
              <a:t>gingivalis</a:t>
            </a:r>
            <a:r>
              <a:rPr lang="cs-CZ" sz="1600" dirty="0"/>
              <a:t>  - způsobuje </a:t>
            </a:r>
            <a:r>
              <a:rPr lang="cs-CZ" sz="1600" dirty="0" err="1"/>
              <a:t>periodontitidu</a:t>
            </a:r>
            <a:r>
              <a:rPr lang="cs-CZ" sz="1600" dirty="0"/>
              <a:t> a další záněty ústní dutiny</a:t>
            </a:r>
          </a:p>
          <a:p>
            <a:pPr>
              <a:defRPr/>
            </a:pPr>
            <a:endParaRPr lang="cs-CZ" sz="1600" dirty="0"/>
          </a:p>
          <a:p>
            <a:pPr>
              <a:defRPr/>
            </a:pPr>
            <a:r>
              <a:rPr lang="cs-CZ" sz="1600" dirty="0"/>
              <a:t>Bakterie způsobující zubní kámen převážně od neolitu</a:t>
            </a:r>
          </a:p>
          <a:p>
            <a:pPr>
              <a:defRPr/>
            </a:pPr>
            <a:r>
              <a:rPr lang="cs-CZ" sz="1600" dirty="0"/>
              <a:t>Bakterie </a:t>
            </a:r>
          </a:p>
          <a:p>
            <a:pPr>
              <a:defRPr/>
            </a:pPr>
            <a:r>
              <a:rPr lang="cs-CZ" sz="1600" dirty="0"/>
              <a:t>V moderní společnosti menší diverzita ústní </a:t>
            </a:r>
            <a:r>
              <a:rPr lang="cs-CZ" sz="1600" dirty="0" err="1"/>
              <a:t>mikrobioty</a:t>
            </a:r>
            <a:endParaRPr lang="cs-CZ" sz="1600" dirty="0"/>
          </a:p>
          <a:p>
            <a:pPr lvl="1">
              <a:defRPr/>
            </a:pPr>
            <a:r>
              <a:rPr lang="cs-CZ" sz="1600" dirty="0"/>
              <a:t>Méně neškodlivých/prospěšných bakterií (</a:t>
            </a:r>
            <a:r>
              <a:rPr lang="cs-CZ" sz="1600" dirty="0" err="1"/>
              <a:t>Ruminococcaceae</a:t>
            </a:r>
            <a:r>
              <a:rPr lang="cs-CZ" sz="1600" dirty="0"/>
              <a:t>)</a:t>
            </a:r>
          </a:p>
          <a:p>
            <a:pPr lvl="1">
              <a:defRPr/>
            </a:pPr>
            <a:r>
              <a:rPr lang="cs-CZ" sz="1600" dirty="0"/>
              <a:t>S </a:t>
            </a:r>
            <a:r>
              <a:rPr lang="cs-CZ" sz="1600" dirty="0" err="1"/>
              <a:t>periodontitidou</a:t>
            </a:r>
            <a:r>
              <a:rPr lang="cs-CZ" sz="1600" dirty="0"/>
              <a:t> jsou spojovány systemické choroby, cukrovka, kardiovaskulární onemocnění</a:t>
            </a:r>
          </a:p>
          <a:p>
            <a:pPr>
              <a:defRPr/>
            </a:pPr>
            <a:endParaRPr lang="cs-CZ" sz="16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17319D6-F90C-43CF-9D75-7C1F8AFC1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888" y="3843466"/>
            <a:ext cx="6606480" cy="239384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698FC78-C812-49F4-A528-EFCAEADBA240}"/>
              </a:ext>
            </a:extLst>
          </p:cNvPr>
          <p:cNvSpPr txBox="1"/>
          <p:nvPr/>
        </p:nvSpPr>
        <p:spPr>
          <a:xfrm>
            <a:off x="457200" y="6237312"/>
            <a:ext cx="83632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Adler et al. (2013): Sequencing ancient calcified dental plaque shows changes  in oral microbiota with dietary shifts of the Neolithic and  Industrial revolutions. Nature</a:t>
            </a:r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23447077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Video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323528" y="1268760"/>
            <a:ext cx="8496944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Loren </a:t>
            </a:r>
            <a:r>
              <a:rPr lang="en-US" sz="1600" dirty="0" err="1"/>
              <a:t>Cordain</a:t>
            </a:r>
            <a:r>
              <a:rPr lang="en-US" sz="1600" dirty="0"/>
              <a:t> - Origins and Evolution of the Western Diet: Health Implications for the 21st Century.</a:t>
            </a:r>
            <a:endParaRPr lang="cs-CZ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hlinkClick r:id="rId3"/>
              </a:rPr>
              <a:t>https://www.youtube.com/watch?v=5dw1MuD9EP4</a:t>
            </a:r>
            <a:endParaRPr lang="cs-CZ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5EC53C65-9798-485C-877A-E55CED84D248}"/>
              </a:ext>
            </a:extLst>
          </p:cNvPr>
          <p:cNvSpPr txBox="1">
            <a:spLocks/>
          </p:cNvSpPr>
          <p:nvPr/>
        </p:nvSpPr>
        <p:spPr>
          <a:xfrm>
            <a:off x="457200" y="21328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Literatura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D98F2E8-7EA9-490C-8308-7223FEB176D7}"/>
              </a:ext>
            </a:extLst>
          </p:cNvPr>
          <p:cNvSpPr txBox="1"/>
          <p:nvPr/>
        </p:nvSpPr>
        <p:spPr>
          <a:xfrm>
            <a:off x="323528" y="3068960"/>
            <a:ext cx="849694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Malina, Jaroslav a </a:t>
            </a:r>
            <a:r>
              <a:rPr lang="en-US" sz="1600" dirty="0" err="1"/>
              <a:t>kol</a:t>
            </a:r>
            <a:r>
              <a:rPr lang="en-US" sz="1600" dirty="0"/>
              <a:t>. </a:t>
            </a:r>
            <a:r>
              <a:rPr lang="en-US" sz="1600" dirty="0" err="1"/>
              <a:t>Antropologický</a:t>
            </a:r>
            <a:r>
              <a:rPr lang="en-US" sz="1600" dirty="0"/>
              <a:t> </a:t>
            </a:r>
            <a:r>
              <a:rPr lang="en-US" sz="1600" dirty="0" err="1"/>
              <a:t>slovník</a:t>
            </a:r>
            <a:r>
              <a:rPr lang="en-US" sz="1600" dirty="0"/>
              <a:t>. </a:t>
            </a:r>
            <a:r>
              <a:rPr lang="en-US" sz="1600" dirty="0" err="1"/>
              <a:t>dostupné</a:t>
            </a:r>
            <a:r>
              <a:rPr lang="en-US" sz="1600" dirty="0"/>
              <a:t> z: </a:t>
            </a:r>
            <a:r>
              <a:rPr lang="en-US" sz="1600" dirty="0">
                <a:hlinkClick r:id="rId4"/>
              </a:rPr>
              <a:t>http://is.muni.cz/do/1431/UAntrBiol/el/antropos/slovnik.html</a:t>
            </a:r>
            <a:r>
              <a:rPr lang="en-US" sz="1600" dirty="0"/>
              <a:t>.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/>
              <a:t>Archaeology of Food. An Encyclopedia</a:t>
            </a:r>
            <a:r>
              <a:rPr lang="en-US" sz="1600" dirty="0"/>
              <a:t>, edited by Karen </a:t>
            </a:r>
            <a:r>
              <a:rPr lang="en-US" sz="1600" dirty="0" err="1"/>
              <a:t>Bescherer</a:t>
            </a:r>
            <a:r>
              <a:rPr lang="en-US" sz="1600" dirty="0"/>
              <a:t> </a:t>
            </a:r>
            <a:r>
              <a:rPr lang="en-US" sz="1600" dirty="0" err="1"/>
              <a:t>Metheny</a:t>
            </a:r>
            <a:r>
              <a:rPr lang="en-US" sz="1600" dirty="0"/>
              <a:t> &amp; Mary C. Beaudry, Lanham-Boulder-New York-London: Rowman &amp; Littlefield, 2015.</a:t>
            </a:r>
            <a:endParaRPr lang="cs-CZ" sz="1600" dirty="0"/>
          </a:p>
          <a:p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Barker, G. &amp; Goucher </a:t>
            </a:r>
            <a:r>
              <a:rPr lang="cs-CZ" sz="1600" dirty="0"/>
              <a:t>(2015)</a:t>
            </a:r>
            <a:r>
              <a:rPr lang="en-US" sz="1600" dirty="0"/>
              <a:t>: </a:t>
            </a:r>
            <a:r>
              <a:rPr lang="en-US" sz="1600" i="1" dirty="0"/>
              <a:t>The Cambridge World History. Volume 2</a:t>
            </a:r>
            <a:r>
              <a:rPr lang="cs-CZ" sz="1600" i="1" dirty="0"/>
              <a:t>:</a:t>
            </a:r>
            <a:r>
              <a:rPr lang="en-US" sz="1600" i="1" dirty="0"/>
              <a:t> A world with agriculture, 12,000 BCE-500 CE</a:t>
            </a:r>
            <a:r>
              <a:rPr lang="en-US" sz="1600" dirty="0"/>
              <a:t>. C. Cambridge University Press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Ungar</a:t>
            </a:r>
            <a:r>
              <a:rPr lang="cs-CZ" sz="1600" dirty="0"/>
              <a:t> (2007):</a:t>
            </a:r>
            <a:r>
              <a:rPr lang="en-US" sz="1600" dirty="0"/>
              <a:t> </a:t>
            </a:r>
            <a:r>
              <a:rPr lang="en-US" sz="1600" i="1" dirty="0"/>
              <a:t>Evolution of the Human Diet: The Known, the Unknown, and the Unknowable</a:t>
            </a:r>
            <a:r>
              <a:rPr lang="en-US" sz="1600" dirty="0"/>
              <a:t>. New York: Oxford University Press</a:t>
            </a: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Luca, Perry, </a:t>
            </a:r>
            <a:r>
              <a:rPr lang="cs-CZ" sz="1600" dirty="0"/>
              <a:t>D</a:t>
            </a:r>
            <a:r>
              <a:rPr lang="en-US" sz="1600" dirty="0" err="1"/>
              <a:t>i</a:t>
            </a:r>
            <a:r>
              <a:rPr lang="en-US" sz="1600" dirty="0"/>
              <a:t> </a:t>
            </a:r>
            <a:r>
              <a:rPr lang="en-US" sz="1600" dirty="0" err="1"/>
              <a:t>Rienzo</a:t>
            </a:r>
            <a:r>
              <a:rPr lang="en-US" sz="1600" dirty="0"/>
              <a:t> (2010): Evolutionary Adaptations to Dietary Changes. </a:t>
            </a:r>
            <a:r>
              <a:rPr lang="en-US" sz="1600" i="1" dirty="0" err="1"/>
              <a:t>Annu</a:t>
            </a:r>
            <a:r>
              <a:rPr lang="en-US" sz="1600" i="1" dirty="0"/>
              <a:t> Rev </a:t>
            </a:r>
            <a:r>
              <a:rPr lang="en-US" sz="1600" i="1" dirty="0" err="1"/>
              <a:t>Nutr</a:t>
            </a:r>
            <a:r>
              <a:rPr lang="en-US" sz="1600" dirty="0"/>
              <a:t>. 30: 291–314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844742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503BE1-AB8D-4D93-BCAA-91709219B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Mezolit 10 000 - 5 500 BC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3ED9419-47B3-49A6-89DD-0DF0DD257E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1972592"/>
          </a:xfrm>
        </p:spPr>
        <p:txBody>
          <a:bodyPr>
            <a:normAutofit/>
          </a:bodyPr>
          <a:lstStyle/>
          <a:p>
            <a:r>
              <a:rPr lang="cs-CZ" sz="2000" dirty="0"/>
              <a:t>Lov, sběr, rybaření</a:t>
            </a:r>
          </a:p>
          <a:p>
            <a:r>
              <a:rPr lang="cs-CZ" sz="2000" dirty="0"/>
              <a:t>Pasti, čluny, luk, využívání psů</a:t>
            </a:r>
          </a:p>
          <a:p>
            <a:r>
              <a:rPr lang="cs-CZ" sz="2000" dirty="0"/>
              <a:t>Cca 3-5 hodin denně k získávání potravy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2EDE0FDC-22D5-41EE-8178-BE7A24B4FD0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ryby, ptáci, škeble, menší lesní zvěř a lesní plody, ořechy, semena</a:t>
            </a:r>
          </a:p>
          <a:p>
            <a:r>
              <a:rPr lang="cs-CZ" sz="2000" dirty="0"/>
              <a:t>Zvýšený podíl rostlinné stravy</a:t>
            </a:r>
          </a:p>
          <a:p>
            <a:r>
              <a:rPr lang="cs-CZ" sz="2000" dirty="0"/>
              <a:t>v Evropě nenacházíme planě rostoucí předchůdce domestikovaných plodin</a:t>
            </a:r>
          </a:p>
          <a:p>
            <a:pPr lvl="1"/>
            <a:r>
              <a:rPr lang="cs-CZ" sz="1600" dirty="0"/>
              <a:t>Zemědělství přišlo s novou populací</a:t>
            </a:r>
          </a:p>
        </p:txBody>
      </p:sp>
      <p:pic>
        <p:nvPicPr>
          <p:cNvPr id="5" name="Zástupný symbol pro obsah 5">
            <a:extLst>
              <a:ext uri="{FF2B5EF4-FFF2-40B4-BE49-F238E27FC236}">
                <a16:creationId xmlns:a16="http://schemas.microsoft.com/office/drawing/2014/main" id="{D760BA81-D9DB-46CC-95FC-3092825DE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60" y="3013612"/>
            <a:ext cx="2544056" cy="353012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57E8BF3-B52C-4475-991D-810C915B25EE}"/>
              </a:ext>
            </a:extLst>
          </p:cNvPr>
          <p:cNvSpPr txBox="1"/>
          <p:nvPr/>
        </p:nvSpPr>
        <p:spPr>
          <a:xfrm>
            <a:off x="408166" y="6445368"/>
            <a:ext cx="13681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http://en.natmus.dk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2D2D27FA-E3D6-421E-90FE-781392B29E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719" y="4195536"/>
            <a:ext cx="2764301" cy="211318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45EF3EC9-B1CB-42FD-BA79-3893154953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154" y="4043557"/>
            <a:ext cx="3380565" cy="240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67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503BE1-AB8D-4D93-BCAA-91709219B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Způsob obživy a zdravotní důsledky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2EDE0FDC-22D5-41EE-8178-BE7A24B4FD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600200"/>
            <a:ext cx="8229600" cy="4657636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Typický lovecko-sběračský způsob obživy:</a:t>
            </a:r>
          </a:p>
          <a:p>
            <a:pPr lvl="1"/>
            <a:r>
              <a:rPr lang="cs-CZ" dirty="0"/>
              <a:t>vyváženější a pestřejší, bohatší na proteiny</a:t>
            </a:r>
          </a:p>
          <a:p>
            <a:pPr lvl="1"/>
            <a:r>
              <a:rPr lang="cs-CZ" dirty="0"/>
              <a:t>S nižším kalorickým příjmem (nelze říct jednoznačně)</a:t>
            </a:r>
          </a:p>
          <a:p>
            <a:pPr lvl="2"/>
            <a:r>
              <a:rPr lang="cs-CZ" dirty="0"/>
              <a:t>Odhad pro paleolitické lovce-sběrače 2900 kcal/d</a:t>
            </a:r>
          </a:p>
          <a:p>
            <a:pPr lvl="2"/>
            <a:r>
              <a:rPr lang="cs-CZ" dirty="0"/>
              <a:t>Dnešní Američani: muži</a:t>
            </a:r>
            <a:r>
              <a:rPr lang="fr-FR" dirty="0"/>
              <a:t> 2,511</a:t>
            </a:r>
            <a:r>
              <a:rPr lang="cs-CZ" dirty="0"/>
              <a:t> kcal/d</a:t>
            </a:r>
            <a:r>
              <a:rPr lang="fr-FR" dirty="0"/>
              <a:t>, </a:t>
            </a:r>
            <a:r>
              <a:rPr lang="cs-CZ" dirty="0"/>
              <a:t>ženy</a:t>
            </a:r>
            <a:r>
              <a:rPr lang="fr-FR" dirty="0"/>
              <a:t> 1,674</a:t>
            </a:r>
            <a:r>
              <a:rPr lang="cs-CZ" dirty="0"/>
              <a:t> kcal/d (</a:t>
            </a:r>
            <a:r>
              <a:rPr lang="fr-FR" dirty="0"/>
              <a:t>IOM, 2002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S menším podílem tuku (v závislosti na zeměpisné šířce)</a:t>
            </a:r>
          </a:p>
          <a:p>
            <a:pPr lvl="1"/>
            <a:r>
              <a:rPr lang="cs-CZ" dirty="0"/>
              <a:t>S vyšším podílem vlákniny</a:t>
            </a:r>
            <a:endParaRPr lang="en-US" dirty="0"/>
          </a:p>
          <a:p>
            <a:pPr lvl="1"/>
            <a:r>
              <a:rPr lang="cs-CZ" dirty="0"/>
              <a:t>S vyšším zastoupením stopových prvků</a:t>
            </a:r>
          </a:p>
          <a:p>
            <a:r>
              <a:rPr lang="cs-CZ" dirty="0"/>
              <a:t>Zdravotní problémy:</a:t>
            </a:r>
          </a:p>
          <a:p>
            <a:pPr lvl="1"/>
            <a:r>
              <a:rPr lang="cs-CZ" dirty="0"/>
              <a:t>Paraziti, zoonózy (infekce přecházející ze zvířat)</a:t>
            </a:r>
          </a:p>
          <a:p>
            <a:pPr lvl="1"/>
            <a:r>
              <a:rPr lang="cs-CZ" dirty="0"/>
              <a:t>Abraze zubů, záněty dásní – ale málo kazů</a:t>
            </a:r>
          </a:p>
          <a:p>
            <a:pPr lvl="1"/>
            <a:r>
              <a:rPr lang="cs-CZ" dirty="0"/>
              <a:t>Degenerativní procesy spojené s věkem bývají ojedinělé</a:t>
            </a:r>
          </a:p>
          <a:p>
            <a:pPr lvl="1"/>
            <a:r>
              <a:rPr lang="cs-CZ" dirty="0"/>
              <a:t>Úrazy spojené s lovem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702519D-E1B9-4437-B5C8-FDDF591C88FB}"/>
              </a:ext>
            </a:extLst>
          </p:cNvPr>
          <p:cNvSpPr txBox="1"/>
          <p:nvPr/>
        </p:nvSpPr>
        <p:spPr>
          <a:xfrm>
            <a:off x="457200" y="6093296"/>
            <a:ext cx="843528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00" dirty="0"/>
              <a:t>Eaton, S. B. </a:t>
            </a:r>
            <a:r>
              <a:rPr lang="cs-CZ" sz="1100" dirty="0"/>
              <a:t>(2007): </a:t>
            </a:r>
            <a:r>
              <a:rPr lang="en-US" sz="1100" dirty="0"/>
              <a:t>Preagricultural Diets and Evolutionary Health Promotion. In: Ungar, ed., </a:t>
            </a:r>
            <a:r>
              <a:rPr lang="en-US" sz="1100" i="1" dirty="0"/>
              <a:t>Evolution of the Human Diet: The Known, the Unknown, and the Unknowable</a:t>
            </a:r>
            <a:r>
              <a:rPr lang="en-US" sz="1100" dirty="0"/>
              <a:t>. New York: Oxford University Press, </a:t>
            </a:r>
            <a:r>
              <a:rPr lang="cs-CZ" sz="1100" dirty="0"/>
              <a:t>384-394</a:t>
            </a:r>
            <a:r>
              <a:rPr lang="en-US" sz="1100" dirty="0"/>
              <a:t>. </a:t>
            </a:r>
            <a:endParaRPr lang="cs-CZ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100" dirty="0"/>
              <a:t>Institute </a:t>
            </a:r>
            <a:r>
              <a:rPr lang="cs-CZ" sz="1100" dirty="0" err="1"/>
              <a:t>of</a:t>
            </a:r>
            <a:r>
              <a:rPr lang="cs-CZ" sz="1100" dirty="0"/>
              <a:t> </a:t>
            </a:r>
            <a:r>
              <a:rPr lang="cs-CZ" sz="1100" dirty="0" err="1"/>
              <a:t>Medicine</a:t>
            </a:r>
            <a:r>
              <a:rPr lang="cs-CZ" sz="1100" dirty="0"/>
              <a:t> (2002): </a:t>
            </a:r>
            <a:r>
              <a:rPr lang="cs-CZ" sz="1100" dirty="0" err="1"/>
              <a:t>Dietary</a:t>
            </a:r>
            <a:r>
              <a:rPr lang="cs-CZ" sz="1100" dirty="0"/>
              <a:t> Reference </a:t>
            </a:r>
            <a:r>
              <a:rPr lang="cs-CZ" sz="1100" dirty="0" err="1"/>
              <a:t>Intakes</a:t>
            </a:r>
            <a:r>
              <a:rPr lang="cs-CZ" sz="1100" dirty="0"/>
              <a:t>. </a:t>
            </a:r>
            <a:r>
              <a:rPr lang="cs-CZ" sz="1100" dirty="0" err="1"/>
              <a:t>Energy</a:t>
            </a:r>
            <a:r>
              <a:rPr lang="cs-CZ" sz="1100" dirty="0"/>
              <a:t>, </a:t>
            </a:r>
            <a:r>
              <a:rPr lang="cs-CZ" sz="1100" dirty="0" err="1"/>
              <a:t>Carbohydrate</a:t>
            </a:r>
            <a:r>
              <a:rPr lang="cs-CZ" sz="1100" dirty="0"/>
              <a:t>, </a:t>
            </a:r>
            <a:r>
              <a:rPr lang="cs-CZ" sz="1100" dirty="0" err="1"/>
              <a:t>Fiber</a:t>
            </a:r>
            <a:r>
              <a:rPr lang="cs-CZ" sz="1100" dirty="0"/>
              <a:t>, Fat, </a:t>
            </a:r>
            <a:r>
              <a:rPr lang="cs-CZ" sz="1100" dirty="0" err="1"/>
              <a:t>Fatty</a:t>
            </a:r>
            <a:r>
              <a:rPr lang="cs-CZ" sz="1100" dirty="0"/>
              <a:t> </a:t>
            </a:r>
            <a:r>
              <a:rPr lang="cs-CZ" sz="1100" dirty="0" err="1"/>
              <a:t>Acids</a:t>
            </a:r>
            <a:r>
              <a:rPr lang="cs-CZ" sz="1100" dirty="0"/>
              <a:t>, Cholesterol, Protein, and Amino </a:t>
            </a:r>
            <a:r>
              <a:rPr lang="cs-CZ" sz="1100" dirty="0" err="1"/>
              <a:t>Acids</a:t>
            </a:r>
            <a:r>
              <a:rPr lang="cs-CZ" sz="1100" dirty="0"/>
              <a:t>. </a:t>
            </a:r>
            <a:r>
              <a:rPr lang="cs-CZ" sz="1100" dirty="0" err="1"/>
              <a:t>National</a:t>
            </a:r>
            <a:r>
              <a:rPr lang="cs-CZ" sz="1100" dirty="0"/>
              <a:t> </a:t>
            </a:r>
            <a:r>
              <a:rPr lang="cs-CZ" sz="1100" dirty="0" err="1"/>
              <a:t>Academy</a:t>
            </a:r>
            <a:r>
              <a:rPr lang="cs-CZ" sz="1100" dirty="0"/>
              <a:t> </a:t>
            </a:r>
            <a:r>
              <a:rPr lang="cs-CZ" sz="1100" dirty="0" err="1"/>
              <a:t>Press</a:t>
            </a:r>
            <a:endParaRPr lang="cs-CZ" sz="1100" dirty="0"/>
          </a:p>
          <a:p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3315680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503BE1-AB8D-4D93-BCAA-91709219B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Mezolit 10 000 - 5 500 BC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3ED9419-47B3-49A6-89DD-0DF0DD257E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2598304"/>
          </a:xfrm>
        </p:spPr>
        <p:txBody>
          <a:bodyPr>
            <a:normAutofit fontScale="85000" lnSpcReduction="10000"/>
          </a:bodyPr>
          <a:lstStyle/>
          <a:p>
            <a:r>
              <a:rPr lang="cs-CZ" sz="2400" dirty="0"/>
              <a:t>Usedlejší způsob života</a:t>
            </a:r>
          </a:p>
          <a:p>
            <a:pPr lvl="1"/>
            <a:r>
              <a:rPr lang="cs-CZ" sz="2000" dirty="0"/>
              <a:t>Trvaleji obývaná teritoria s menší potřebou/možností migrovat</a:t>
            </a:r>
          </a:p>
          <a:p>
            <a:r>
              <a:rPr lang="cs-CZ" sz="2400" dirty="0"/>
              <a:t>U ohnišť pečící a kotlíkové jamky na vaření</a:t>
            </a:r>
          </a:p>
          <a:p>
            <a:r>
              <a:rPr lang="cs-CZ" sz="2400" dirty="0"/>
              <a:t>ke konci mezolitu se objevuje i keramika</a:t>
            </a:r>
          </a:p>
          <a:p>
            <a:pPr lvl="1"/>
            <a:r>
              <a:rPr lang="cs-CZ" sz="2000" dirty="0"/>
              <a:t>kontakt s neolitickou kulturou</a:t>
            </a:r>
          </a:p>
          <a:p>
            <a:endParaRPr lang="cs-CZ" sz="2400" dirty="0"/>
          </a:p>
          <a:p>
            <a:endParaRPr lang="cs-CZ" sz="2400" dirty="0"/>
          </a:p>
        </p:txBody>
      </p:sp>
      <p:pic>
        <p:nvPicPr>
          <p:cNvPr id="10" name="Zástupný symbol pro obsah 9">
            <a:extLst>
              <a:ext uri="{FF2B5EF4-FFF2-40B4-BE49-F238E27FC236}">
                <a16:creationId xmlns:a16="http://schemas.microsoft.com/office/drawing/2014/main" id="{F5E8F889-594B-42BB-A0D5-5B1269090C1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039" y="4576547"/>
            <a:ext cx="3391566" cy="1981589"/>
          </a:xfr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6813D9E0-D1F3-4111-938C-B5DE471E0C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869160"/>
            <a:ext cx="2246338" cy="1688976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0C6F5A69-B1EA-48B7-970D-715A6B33DB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64" y="4480024"/>
            <a:ext cx="2222958" cy="217463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65A9815-24B8-4E6B-BB58-0769D96E93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259" y="1600201"/>
            <a:ext cx="3923812" cy="261325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9EB29C1-10E8-440D-BFD6-88123FACF224}"/>
              </a:ext>
            </a:extLst>
          </p:cNvPr>
          <p:cNvSpPr txBox="1"/>
          <p:nvPr/>
        </p:nvSpPr>
        <p:spPr>
          <a:xfrm>
            <a:off x="4355976" y="1124529"/>
            <a:ext cx="44143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http://www.afm-oerlinghausen.de</a:t>
            </a:r>
          </a:p>
          <a:p>
            <a:r>
              <a:rPr lang="cs-CZ" sz="1400" dirty="0"/>
              <a:t>Rekonstrukce mezolitického obydlí, </a:t>
            </a:r>
            <a:r>
              <a:rPr lang="cs-CZ" sz="1400" dirty="0" err="1"/>
              <a:t>Detmond</a:t>
            </a:r>
            <a:r>
              <a:rPr lang="cs-CZ" sz="1400" dirty="0"/>
              <a:t> (Německo)</a:t>
            </a:r>
          </a:p>
          <a:p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2322430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503BE1-AB8D-4D93-BCAA-91709219B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cs-CZ" dirty="0"/>
              <a:t>Rostlinná potrava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57E8BF3-B52C-4475-991D-810C915B25EE}"/>
              </a:ext>
            </a:extLst>
          </p:cNvPr>
          <p:cNvSpPr txBox="1"/>
          <p:nvPr/>
        </p:nvSpPr>
        <p:spPr>
          <a:xfrm>
            <a:off x="107504" y="6442795"/>
            <a:ext cx="89289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 err="1"/>
              <a:t>Kubiak-Martens</a:t>
            </a:r>
            <a:r>
              <a:rPr lang="cs-CZ" sz="1100" dirty="0"/>
              <a:t> (1999) </a:t>
            </a:r>
            <a:r>
              <a:rPr lang="cs-CZ" sz="1100" dirty="0" err="1"/>
              <a:t>The</a:t>
            </a:r>
            <a:r>
              <a:rPr lang="cs-CZ" sz="1100" dirty="0"/>
              <a:t> plant food </a:t>
            </a:r>
            <a:r>
              <a:rPr lang="cs-CZ" sz="1100" dirty="0" err="1"/>
              <a:t>component</a:t>
            </a:r>
            <a:r>
              <a:rPr lang="cs-CZ" sz="1100" dirty="0"/>
              <a:t> </a:t>
            </a:r>
            <a:r>
              <a:rPr lang="cs-CZ" sz="1100" dirty="0" err="1"/>
              <a:t>of</a:t>
            </a:r>
            <a:r>
              <a:rPr lang="cs-CZ" sz="1100" dirty="0"/>
              <a:t> </a:t>
            </a:r>
            <a:r>
              <a:rPr lang="cs-CZ" sz="1100" dirty="0" err="1"/>
              <a:t>the</a:t>
            </a:r>
            <a:r>
              <a:rPr lang="cs-CZ" sz="1100" dirty="0"/>
              <a:t> diet </a:t>
            </a:r>
            <a:r>
              <a:rPr lang="cs-CZ" sz="1100" dirty="0" err="1"/>
              <a:t>at</a:t>
            </a:r>
            <a:r>
              <a:rPr lang="cs-CZ" sz="1100" dirty="0"/>
              <a:t> </a:t>
            </a:r>
            <a:r>
              <a:rPr lang="cs-CZ" sz="1100" dirty="0" err="1"/>
              <a:t>the</a:t>
            </a:r>
            <a:r>
              <a:rPr lang="cs-CZ" sz="1100" dirty="0"/>
              <a:t> </a:t>
            </a:r>
            <a:r>
              <a:rPr lang="cs-CZ" sz="1100" dirty="0" err="1"/>
              <a:t>late</a:t>
            </a:r>
            <a:r>
              <a:rPr lang="cs-CZ" sz="1100" dirty="0"/>
              <a:t> </a:t>
            </a:r>
            <a:r>
              <a:rPr lang="cs-CZ" sz="1100" dirty="0" err="1"/>
              <a:t>Mesolithic</a:t>
            </a:r>
            <a:r>
              <a:rPr lang="cs-CZ" sz="1100" dirty="0"/>
              <a:t> (</a:t>
            </a:r>
            <a:r>
              <a:rPr lang="cs-CZ" sz="1100" dirty="0" err="1"/>
              <a:t>Ertebolle</a:t>
            </a:r>
            <a:r>
              <a:rPr lang="cs-CZ" sz="1100" dirty="0"/>
              <a:t>) settlement </a:t>
            </a:r>
            <a:r>
              <a:rPr lang="cs-CZ" sz="1100" dirty="0" err="1"/>
              <a:t>at</a:t>
            </a:r>
            <a:r>
              <a:rPr lang="cs-CZ" sz="1100" dirty="0"/>
              <a:t> </a:t>
            </a:r>
            <a:r>
              <a:rPr lang="cs-CZ" sz="1100" dirty="0" err="1"/>
              <a:t>Tybrind</a:t>
            </a:r>
            <a:r>
              <a:rPr lang="cs-CZ" sz="1100" dirty="0"/>
              <a:t> </a:t>
            </a:r>
            <a:r>
              <a:rPr lang="cs-CZ" sz="1100" dirty="0" err="1"/>
              <a:t>Vig</a:t>
            </a:r>
            <a:r>
              <a:rPr lang="cs-CZ" sz="1100" dirty="0"/>
              <a:t>, </a:t>
            </a:r>
            <a:r>
              <a:rPr lang="cs-CZ" sz="1100" dirty="0" err="1"/>
              <a:t>Denmark</a:t>
            </a:r>
            <a:r>
              <a:rPr lang="cs-CZ" sz="1100" dirty="0"/>
              <a:t>. </a:t>
            </a:r>
            <a:r>
              <a:rPr lang="cs-CZ" sz="1100" dirty="0" err="1"/>
              <a:t>Vegetation</a:t>
            </a:r>
            <a:r>
              <a:rPr lang="cs-CZ" sz="1100" dirty="0"/>
              <a:t> </a:t>
            </a:r>
            <a:r>
              <a:rPr lang="cs-CZ" sz="1100" dirty="0" err="1"/>
              <a:t>History</a:t>
            </a:r>
            <a:r>
              <a:rPr lang="cs-CZ" sz="1100" dirty="0"/>
              <a:t> and </a:t>
            </a:r>
            <a:r>
              <a:rPr lang="cs-CZ" sz="1100" dirty="0" err="1"/>
              <a:t>Archaeobotany</a:t>
            </a:r>
            <a:r>
              <a:rPr lang="cs-CZ" sz="1100" dirty="0"/>
              <a:t>, 8, 117-127.</a:t>
            </a:r>
          </a:p>
        </p:txBody>
      </p:sp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76573BE5-A989-4F50-8230-B3523EB39B8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12" y="985827"/>
            <a:ext cx="7277980" cy="5475425"/>
          </a:xfrm>
        </p:spPr>
      </p:pic>
    </p:spTree>
    <p:extLst>
      <p:ext uri="{BB962C8B-B14F-4D97-AF65-F5344CB8AC3E}">
        <p14:creationId xmlns:p14="http://schemas.microsoft.com/office/powerpoint/2010/main" val="2044030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503BE1-AB8D-4D93-BCAA-91709219B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5518448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Mezolit 10 000 - 5 500 BC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3ED9419-47B3-49A6-89DD-0DF0DD257E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5859964" cy="2436331"/>
          </a:xfrm>
        </p:spPr>
        <p:txBody>
          <a:bodyPr>
            <a:normAutofit fontScale="92500" lnSpcReduction="10000"/>
          </a:bodyPr>
          <a:lstStyle/>
          <a:p>
            <a:r>
              <a:rPr lang="cs-CZ" sz="2400" dirty="0"/>
              <a:t>První rozsáhlá pohřebiště </a:t>
            </a:r>
          </a:p>
          <a:p>
            <a:r>
              <a:rPr lang="sk-SK" sz="2400" dirty="0"/>
              <a:t>Zvýšená teritorialita - </a:t>
            </a:r>
            <a:r>
              <a:rPr lang="cs-CZ" sz="2400" dirty="0" err="1"/>
              <a:t>meziskupinová</a:t>
            </a:r>
            <a:r>
              <a:rPr lang="cs-CZ" sz="2400" dirty="0"/>
              <a:t> agresivita</a:t>
            </a:r>
          </a:p>
          <a:p>
            <a:pPr lvl="1"/>
            <a:r>
              <a:rPr lang="cs-CZ" dirty="0"/>
              <a:t>„Nájezdy“ na sousedy snižují jejich kompetiční schopnost </a:t>
            </a:r>
          </a:p>
          <a:p>
            <a:pPr lvl="2"/>
            <a:r>
              <a:rPr lang="cs-CZ" dirty="0"/>
              <a:t>Větší bezpečí a více zdrojů pro vlastní skupinu</a:t>
            </a:r>
          </a:p>
          <a:p>
            <a:pPr lvl="2"/>
            <a:r>
              <a:rPr lang="cs-CZ" dirty="0"/>
              <a:t>„rekrutování“ žen? Zvyšování reprodukční schopnosti vlastní skupiny</a:t>
            </a:r>
          </a:p>
          <a:p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3F1ACD0E-2BD6-4078-B3A6-AA537003A4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164" y="268811"/>
            <a:ext cx="2369636" cy="3767721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011454ED-9CF7-4FC7-B3DC-4C3C923FEBD3}"/>
              </a:ext>
            </a:extLst>
          </p:cNvPr>
          <p:cNvSpPr txBox="1"/>
          <p:nvPr/>
        </p:nvSpPr>
        <p:spPr>
          <a:xfrm>
            <a:off x="5975648" y="4036532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Lokalita: </a:t>
            </a:r>
            <a:r>
              <a:rPr lang="cs-CZ" dirty="0" err="1"/>
              <a:t>Strøby</a:t>
            </a:r>
            <a:r>
              <a:rPr lang="cs-CZ" dirty="0"/>
              <a:t> </a:t>
            </a:r>
            <a:r>
              <a:rPr lang="cs-CZ" dirty="0" err="1"/>
              <a:t>Egede</a:t>
            </a:r>
            <a:r>
              <a:rPr lang="cs-CZ" dirty="0"/>
              <a:t> (Dánsko)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C35D6B21-F7F4-43D9-AFC8-19680152E3B2}"/>
              </a:ext>
            </a:extLst>
          </p:cNvPr>
          <p:cNvSpPr txBox="1"/>
          <p:nvPr/>
        </p:nvSpPr>
        <p:spPr>
          <a:xfrm>
            <a:off x="4499992" y="6281867"/>
            <a:ext cx="46440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Kelly, C. R. (2005): The evolution of lethal intergroup violence. </a:t>
            </a:r>
            <a:r>
              <a:rPr lang="en-US" sz="1100" i="1" dirty="0"/>
              <a:t>PNAS</a:t>
            </a:r>
            <a:r>
              <a:rPr lang="en-US" sz="1100" dirty="0"/>
              <a:t>, 102(43)</a:t>
            </a:r>
            <a:r>
              <a:rPr lang="cs-CZ" sz="1100" dirty="0"/>
              <a:t>.</a:t>
            </a:r>
          </a:p>
          <a:p>
            <a:r>
              <a:rPr lang="cs-CZ" sz="1100" dirty="0"/>
              <a:t>http://en.natmus.dk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105E3FAF-6901-41E1-93A9-D470EC2062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19" y="4032117"/>
            <a:ext cx="3319674" cy="2680637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00622FFA-B961-48D4-A75E-F7F508B5ED44}"/>
              </a:ext>
            </a:extLst>
          </p:cNvPr>
          <p:cNvSpPr txBox="1"/>
          <p:nvPr/>
        </p:nvSpPr>
        <p:spPr>
          <a:xfrm>
            <a:off x="3535336" y="4691684"/>
            <a:ext cx="33409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 archeologickém záznamu  traumata, projektily v kostech:</a:t>
            </a:r>
          </a:p>
          <a:p>
            <a:r>
              <a:rPr lang="cs-CZ" dirty="0"/>
              <a:t>Lokalita: </a:t>
            </a:r>
            <a:r>
              <a:rPr lang="cs-CZ" dirty="0" err="1"/>
              <a:t>Bøgebakken</a:t>
            </a:r>
            <a:r>
              <a:rPr lang="cs-CZ" dirty="0"/>
              <a:t> (Dánsko)</a:t>
            </a:r>
          </a:p>
        </p:txBody>
      </p:sp>
    </p:spTree>
    <p:extLst>
      <p:ext uri="{BB962C8B-B14F-4D97-AF65-F5344CB8AC3E}">
        <p14:creationId xmlns:p14="http://schemas.microsoft.com/office/powerpoint/2010/main" val="1452321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503BE1-AB8D-4D93-BCAA-91709219B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Neolit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3ED9419-47B3-49A6-89DD-0DF0DD257E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68760"/>
            <a:ext cx="2818656" cy="5328592"/>
          </a:xfrm>
        </p:spPr>
        <p:txBody>
          <a:bodyPr>
            <a:normAutofit lnSpcReduction="10000"/>
          </a:bodyPr>
          <a:lstStyle/>
          <a:p>
            <a:r>
              <a:rPr lang="cs-CZ" sz="2000" dirty="0"/>
              <a:t>Přední Východ</a:t>
            </a:r>
          </a:p>
          <a:p>
            <a:pPr lvl="1"/>
            <a:r>
              <a:rPr lang="cs-CZ" sz="1600" dirty="0"/>
              <a:t>9 000 BC</a:t>
            </a:r>
          </a:p>
          <a:p>
            <a:pPr lvl="2"/>
            <a:r>
              <a:rPr lang="cs-CZ" sz="1200" dirty="0"/>
              <a:t>obiloviny</a:t>
            </a:r>
          </a:p>
          <a:p>
            <a:r>
              <a:rPr lang="cs-CZ" sz="2000" dirty="0"/>
              <a:t>Čína</a:t>
            </a:r>
          </a:p>
          <a:p>
            <a:pPr lvl="1"/>
            <a:r>
              <a:rPr lang="cs-CZ" sz="1600" dirty="0"/>
              <a:t>7 000 BC</a:t>
            </a:r>
          </a:p>
          <a:p>
            <a:pPr lvl="2"/>
            <a:r>
              <a:rPr lang="cs-CZ" sz="1200" dirty="0"/>
              <a:t>Obiloviny, proso</a:t>
            </a:r>
          </a:p>
          <a:p>
            <a:r>
              <a:rPr lang="cs-CZ" sz="2000" dirty="0"/>
              <a:t>A další oblasti</a:t>
            </a:r>
            <a:endParaRPr lang="cs-CZ" sz="1600" dirty="0"/>
          </a:p>
          <a:p>
            <a:pPr lvl="1"/>
            <a:r>
              <a:rPr lang="cs-CZ" sz="1600" dirty="0"/>
              <a:t>Indie</a:t>
            </a:r>
          </a:p>
          <a:p>
            <a:pPr lvl="2"/>
            <a:r>
              <a:rPr lang="cs-CZ" sz="1200" dirty="0"/>
              <a:t>obiloviny</a:t>
            </a:r>
          </a:p>
          <a:p>
            <a:pPr lvl="1"/>
            <a:r>
              <a:rPr lang="cs-CZ" sz="1600" dirty="0"/>
              <a:t>Jihovýchodní Asie</a:t>
            </a:r>
          </a:p>
          <a:p>
            <a:pPr lvl="2"/>
            <a:r>
              <a:rPr lang="cs-CZ" sz="1200" dirty="0"/>
              <a:t>rýže</a:t>
            </a:r>
          </a:p>
          <a:p>
            <a:pPr lvl="1"/>
            <a:r>
              <a:rPr lang="cs-CZ" sz="1600" dirty="0"/>
              <a:t>Amerika</a:t>
            </a:r>
          </a:p>
          <a:p>
            <a:pPr lvl="2"/>
            <a:r>
              <a:rPr lang="cs-CZ" sz="1200" dirty="0"/>
              <a:t>Kukuřice, brambory</a:t>
            </a:r>
          </a:p>
          <a:p>
            <a:pPr lvl="1"/>
            <a:r>
              <a:rPr lang="cs-CZ" sz="1600" dirty="0"/>
              <a:t>Egypt</a:t>
            </a:r>
          </a:p>
          <a:p>
            <a:pPr lvl="2"/>
            <a:r>
              <a:rPr lang="cs-CZ" sz="1200" dirty="0"/>
              <a:t>Obiloviny, fíky</a:t>
            </a:r>
          </a:p>
          <a:p>
            <a:pPr lvl="1"/>
            <a:r>
              <a:rPr lang="cs-CZ" sz="1600" dirty="0"/>
              <a:t>Nová Guinea</a:t>
            </a:r>
          </a:p>
          <a:p>
            <a:pPr lvl="2"/>
            <a:r>
              <a:rPr lang="cs-CZ" sz="1200" dirty="0"/>
              <a:t>Jamy (</a:t>
            </a:r>
            <a:r>
              <a:rPr lang="cs-CZ" sz="1200" dirty="0" err="1"/>
              <a:t>smldinec</a:t>
            </a:r>
            <a:r>
              <a:rPr lang="cs-CZ" sz="1200" dirty="0"/>
              <a:t>)</a:t>
            </a:r>
          </a:p>
          <a:p>
            <a:endParaRPr lang="cs-CZ" sz="2000" dirty="0"/>
          </a:p>
          <a:p>
            <a:r>
              <a:rPr lang="cs-CZ" sz="2000" dirty="0"/>
              <a:t>Morava</a:t>
            </a:r>
          </a:p>
          <a:p>
            <a:pPr lvl="1"/>
            <a:r>
              <a:rPr lang="cs-CZ" sz="1600" dirty="0"/>
              <a:t>5 700 – 3 500 BC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9A6F9A0-37B4-431D-AD67-63BAD1E44A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268760"/>
            <a:ext cx="6076140" cy="4224705"/>
          </a:xfrm>
          <a:prstGeom prst="rect">
            <a:avLst/>
          </a:prstGeom>
        </p:spPr>
      </p:pic>
      <p:sp>
        <p:nvSpPr>
          <p:cNvPr id="6" name="TextovéPole 3">
            <a:extLst>
              <a:ext uri="{FF2B5EF4-FFF2-40B4-BE49-F238E27FC236}">
                <a16:creationId xmlns:a16="http://schemas.microsoft.com/office/drawing/2014/main" id="{8C2323BC-E981-4A0D-84F3-D9DB0C51ED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9992" y="5661879"/>
            <a:ext cx="449196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dirty="0"/>
              <a:t>Odhad hustoty obyvatelstva (Morava)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cs-CZ" altLang="cs-CZ" dirty="0"/>
              <a:t>neolit		1 os./km2,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cs-CZ" altLang="cs-CZ" dirty="0"/>
              <a:t>současnost 	131 os/km2 </a:t>
            </a:r>
          </a:p>
          <a:p>
            <a:pPr eaLnBrk="1" hangingPunct="1"/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078201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11811</TotalTime>
  <Words>2844</Words>
  <Application>Microsoft Office PowerPoint</Application>
  <PresentationFormat>Předvádění na obrazovce (4:3)</PresentationFormat>
  <Paragraphs>394</Paragraphs>
  <Slides>36</Slides>
  <Notes>8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39" baseType="lpstr">
      <vt:lpstr>Arial</vt:lpstr>
      <vt:lpstr>Calibri</vt:lpstr>
      <vt:lpstr>Motiv systému Office</vt:lpstr>
      <vt:lpstr>Prezentace aplikace PowerPoint</vt:lpstr>
      <vt:lpstr>Změny klimatu</vt:lpstr>
      <vt:lpstr>Mezolit 10 000 - 5 500 BC</vt:lpstr>
      <vt:lpstr>Mezolit 10 000 - 5 500 BC</vt:lpstr>
      <vt:lpstr>Způsob obživy a zdravotní důsledky</vt:lpstr>
      <vt:lpstr>Mezolit 10 000 - 5 500 BC</vt:lpstr>
      <vt:lpstr>Rostlinná potrava</vt:lpstr>
      <vt:lpstr>Mezolit 10 000 - 5 500 BC</vt:lpstr>
      <vt:lpstr>Neolit</vt:lpstr>
      <vt:lpstr>Neolit</vt:lpstr>
      <vt:lpstr>Neolit</vt:lpstr>
      <vt:lpstr>Neolit</vt:lpstr>
      <vt:lpstr>Zemědělství</vt:lpstr>
      <vt:lpstr>Společnost a sídliště</vt:lpstr>
      <vt:lpstr>Vybavení domácnosti</vt:lpstr>
      <vt:lpstr>Zemědělství</vt:lpstr>
      <vt:lpstr>Zemědělství z hlediska výživy</vt:lpstr>
      <vt:lpstr>Zemědělství z hlediska výživy</vt:lpstr>
      <vt:lpstr>Rekonstrukce stravy neolitických populací na Moravě</vt:lpstr>
      <vt:lpstr>Zemědělství a usedlý způsob života</vt:lpstr>
      <vt:lpstr>Domestikace</vt:lpstr>
      <vt:lpstr>Domestikace</vt:lpstr>
      <vt:lpstr>Domestikace</vt:lpstr>
      <vt:lpstr>Fermentace</vt:lpstr>
      <vt:lpstr>Potravní adaptace Laktázová perzistence (LP) </vt:lpstr>
      <vt:lpstr>Potravní adaptace Laktázová perzistence (LP) </vt:lpstr>
      <vt:lpstr>Eneolit 5 500 – 2 000 BC (na Moravě 4 000 – 2 000 BC)  Dovršení „neolitické revoluce“ </vt:lpstr>
      <vt:lpstr>Potravní rekonstrukce (Čechy a Morava)</vt:lpstr>
      <vt:lpstr>Potravní rekonstrukce (vybrané lokality Sibiře - Kazachstánu) </vt:lpstr>
      <vt:lpstr>Ötzi</vt:lpstr>
      <vt:lpstr>Ötzi</vt:lpstr>
      <vt:lpstr>Doba bronzová (2 000 BC – 750)</vt:lpstr>
      <vt:lpstr>Doba bronzová (2 000 BC – 750)</vt:lpstr>
      <vt:lpstr>Archeologické potravní rekonstrukce</vt:lpstr>
      <vt:lpstr>Analýza zubního kamene a ústních bakterií</vt:lpstr>
      <vt:lpstr>Video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Sandra</dc:creator>
  <cp:lastModifiedBy>tomáš janoušek</cp:lastModifiedBy>
  <cp:revision>358</cp:revision>
  <dcterms:created xsi:type="dcterms:W3CDTF">2014-10-14T10:40:21Z</dcterms:created>
  <dcterms:modified xsi:type="dcterms:W3CDTF">2017-11-17T23:06:35Z</dcterms:modified>
</cp:coreProperties>
</file>