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6" autoAdjust="0"/>
  </p:normalViewPr>
  <p:slideViewPr>
    <p:cSldViewPr>
      <p:cViewPr>
        <p:scale>
          <a:sx n="73" d="100"/>
          <a:sy n="73" d="100"/>
        </p:scale>
        <p:origin x="-107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741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320"/>
              </a:spcBef>
              <a:buClr>
                <a:schemeClr val="accent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22" name="Shape 22"/>
          <p:cNvCxnSpPr/>
          <p:nvPr/>
        </p:nvCxnSpPr>
        <p:spPr>
          <a:xfrm>
            <a:off x="685800" y="3398519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2133599" y="-76200"/>
            <a:ext cx="48767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42" name="Shape 42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52" name="Shape 52"/>
          <p:cNvCxnSpPr/>
          <p:nvPr/>
        </p:nvCxnSpPr>
        <p:spPr>
          <a:xfrm rot="5400000">
            <a:off x="2217817" y="4045823"/>
            <a:ext cx="4709160" cy="79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9" cy="5577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130551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69" name="Shape 69"/>
          <p:cNvCxnSpPr/>
          <p:nvPr/>
        </p:nvCxnSpPr>
        <p:spPr>
          <a:xfrm rot="5400000">
            <a:off x="-13115" y="3580205"/>
            <a:ext cx="557783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9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pic" idx="2"/>
          </p:nvPr>
        </p:nvSpPr>
        <p:spPr>
          <a:xfrm>
            <a:off x="2858609" y="838200"/>
            <a:ext cx="5904389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marR="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marR="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marR="0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marR="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marR="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marR="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marR="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marR="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5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 V POTRAVINÁCH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Biologické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Patogenní, podmíněně patogenní agens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Salmonely, Listeria monocytogenes, E. coli O157:H7, Enterobacter sakazakii, stafylokokový enterotoxin (Nařízení ES  č. 2073/2005 o mikrob. kritériích pro potraviny)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Campylobactery, Pseudomonas aeruginosa, Bacillus cereus, Clostridium botulinum, Clostridium perfringens…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Zdroje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Lidé, rostliny, zvířata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Vehikula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Ruce, pracovní oděvy, povrchy a zařízení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Monitoring zoonóz (© SVS ČR, 2012)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Chemické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Pěstování a produkce potravin: </a:t>
            </a: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růstové preparáty, veterinární léčiva, hnojiva, pesticidy, kontaminanty z prostředí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a výroba potravin: </a:t>
            </a: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maziva, čistící prostředky, pesticidy, insekticidy, chladící média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Toxické potraviny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Rostliny, byliny, doplňky stravy s obsahem farmakoaktivních látek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Paralytické a průjmové otravy z ryb, scombrotoxické ryby (důsledek špatného skladování)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Aditiva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E-kódy a jejich nejvyšší přípustná množství (pokud syntetický původ)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Typy limitů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Kontaminace: </a:t>
            </a:r>
          </a:p>
          <a:p>
            <a:pPr marL="1005839" marR="0" lvl="3" indent="-193039" algn="l" rtl="0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5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TDI: Tolerable Daily Intake (mg/kg t. hm. a den)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ADI: Acceptable Daily Intake (mg/kg t. hm. a den)</a:t>
            </a:r>
          </a:p>
          <a:p>
            <a:pPr marL="1005839" marR="0" lvl="3" indent="-193039" algn="l" rtl="0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5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Aspartam (E 951; ADI = 40 mg/kg t. hm. a den)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Nejvyšší přípustná množství (mg/kg)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Monitoring dietární expozice (© SZU, subsystém IV, 2011)</a:t>
            </a:r>
          </a:p>
        </p:txBody>
      </p:sp>
      <p:pic>
        <p:nvPicPr>
          <p:cNvPr id="116" name="Shape 1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552" y="1340767"/>
            <a:ext cx="8496944" cy="4893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412775"/>
            <a:ext cx="8229600" cy="5064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53034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Fyzikální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Sklo (čiré)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Sponky, části oprýskávajícího nátěru, šrouby, matky, třísky, provázky, kousky lepenky, knoflíky, šperky…</a:t>
            </a:r>
          </a:p>
          <a:p>
            <a:pPr marL="182880" marR="0" lvl="0" indent="-1530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typy nebezpečí (nezařazeno)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Značení potravin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Značení uvádějící spotřebitele v omyl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Alergeny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Zakrývání pravého původu potraviny („žádný údaj taky údaj“)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Radioaktivní izotopy v potravinách [Bq; </a:t>
            </a:r>
            <a:r>
              <a:rPr lang="cs-CZ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b="0" i="1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Přímo ionizující (dlouhodobější účinky po vstřebání) [Gy; </a:t>
            </a:r>
            <a:r>
              <a:rPr lang="cs-CZ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J/kg t. hm. </a:t>
            </a:r>
            <a:r>
              <a:rPr lang="cs-CZ">
                <a:solidFill>
                  <a:schemeClr val="dk1"/>
                </a:solidFill>
              </a:rPr>
              <a:t>⇢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Sv]</a:t>
            </a:r>
          </a:p>
          <a:p>
            <a:pPr marL="1005839" marR="0" lvl="3" indent="-186689" algn="l" rtl="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alfa, beta: přirozené pozadí, následek havárií (nejčastěji)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Nepřímo ionizující [Gy</a:t>
            </a:r>
            <a:r>
              <a:rPr lang="cs-CZ">
                <a:solidFill>
                  <a:schemeClr val="dk1"/>
                </a:solidFill>
              </a:rPr>
              <a:t>⇢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Sv]</a:t>
            </a:r>
          </a:p>
          <a:p>
            <a:pPr marL="1005839" marR="0" lvl="3" indent="-186689" algn="l" rtl="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Gama: Průmyslové ozařování potravin</a:t>
            </a:r>
          </a:p>
          <a:p>
            <a:pPr marL="731520" marR="0" lvl="2" indent="-180022" algn="l" rtl="0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Černobyl, 1986; Fukushima, 2011</a:t>
            </a:r>
          </a:p>
          <a:p>
            <a:pPr marL="182880" marR="0" lvl="0" indent="-1530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Rizika vnímaná očima spotřebitele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Potraviny ošetřené ionizujícím zářením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Geneticky modifikované organismy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C87D0E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apid </a:t>
            </a:r>
            <a:r>
              <a:rPr lang="cs-CZ" sz="36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lert </a:t>
            </a:r>
            <a:r>
              <a:rPr lang="cs-CZ" sz="36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ystem for </a:t>
            </a:r>
            <a:r>
              <a:rPr lang="cs-CZ" sz="36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ood and </a:t>
            </a:r>
            <a:r>
              <a:rPr lang="cs-CZ" sz="36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eed</a:t>
            </a:r>
          </a:p>
        </p:txBody>
      </p:sp>
      <p:grpSp>
        <p:nvGrpSpPr>
          <p:cNvPr id="129" name="Shape 129"/>
          <p:cNvGrpSpPr/>
          <p:nvPr/>
        </p:nvGrpSpPr>
        <p:grpSpPr>
          <a:xfrm>
            <a:off x="458594" y="2075133"/>
            <a:ext cx="4760081" cy="3400229"/>
            <a:chOff x="1394" y="401908"/>
            <a:chExt cx="4760081" cy="3400229"/>
          </a:xfrm>
        </p:grpSpPr>
        <p:sp>
          <p:nvSpPr>
            <p:cNvPr id="130" name="Shape 130"/>
            <p:cNvSpPr/>
            <p:nvPr/>
          </p:nvSpPr>
          <p:spPr>
            <a:xfrm>
              <a:off x="2326085" y="2484784"/>
              <a:ext cx="1826541" cy="289755"/>
            </a:xfrm>
            <a:custGeom>
              <a:avLst/>
              <a:gdLst/>
              <a:ahLst/>
              <a:cxnLst/>
              <a:rect l="0" t="0" r="0" b="0"/>
              <a:pathLst>
                <a:path w="1826542" h="289756" extrusionOk="0">
                  <a:moveTo>
                    <a:pt x="0" y="0"/>
                  </a:moveTo>
                  <a:lnTo>
                    <a:pt x="0" y="197460"/>
                  </a:lnTo>
                  <a:lnTo>
                    <a:pt x="1826542" y="197460"/>
                  </a:lnTo>
                  <a:lnTo>
                    <a:pt x="1826542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1" name="Shape 131"/>
            <p:cNvSpPr/>
            <p:nvPr/>
          </p:nvSpPr>
          <p:spPr>
            <a:xfrm>
              <a:off x="2326085" y="2484784"/>
              <a:ext cx="608846" cy="289755"/>
            </a:xfrm>
            <a:custGeom>
              <a:avLst/>
              <a:gdLst/>
              <a:ahLst/>
              <a:cxnLst/>
              <a:rect l="0" t="0" r="0" b="0"/>
              <a:pathLst>
                <a:path w="608847" h="289756" extrusionOk="0">
                  <a:moveTo>
                    <a:pt x="0" y="0"/>
                  </a:moveTo>
                  <a:lnTo>
                    <a:pt x="0" y="197460"/>
                  </a:lnTo>
                  <a:lnTo>
                    <a:pt x="608847" y="197460"/>
                  </a:lnTo>
                  <a:lnTo>
                    <a:pt x="608847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2" name="Shape 132"/>
            <p:cNvSpPr/>
            <p:nvPr/>
          </p:nvSpPr>
          <p:spPr>
            <a:xfrm>
              <a:off x="1746010" y="2484784"/>
              <a:ext cx="580073" cy="276127"/>
            </a:xfrm>
            <a:custGeom>
              <a:avLst/>
              <a:gdLst/>
              <a:ahLst/>
              <a:cxnLst/>
              <a:rect l="0" t="0" r="0" b="0"/>
              <a:pathLst>
                <a:path w="580074" h="276128" extrusionOk="0">
                  <a:moveTo>
                    <a:pt x="580074" y="0"/>
                  </a:moveTo>
                  <a:lnTo>
                    <a:pt x="580074" y="183833"/>
                  </a:lnTo>
                  <a:lnTo>
                    <a:pt x="0" y="183833"/>
                  </a:lnTo>
                  <a:lnTo>
                    <a:pt x="0" y="276128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3" name="Shape 133"/>
            <p:cNvSpPr/>
            <p:nvPr/>
          </p:nvSpPr>
          <p:spPr>
            <a:xfrm>
              <a:off x="499543" y="2484784"/>
              <a:ext cx="1826541" cy="289755"/>
            </a:xfrm>
            <a:custGeom>
              <a:avLst/>
              <a:gdLst/>
              <a:ahLst/>
              <a:cxnLst/>
              <a:rect l="0" t="0" r="0" b="0"/>
              <a:pathLst>
                <a:path w="1826542" h="289756" extrusionOk="0">
                  <a:moveTo>
                    <a:pt x="1826542" y="0"/>
                  </a:moveTo>
                  <a:lnTo>
                    <a:pt x="1826542" y="197460"/>
                  </a:lnTo>
                  <a:lnTo>
                    <a:pt x="0" y="197460"/>
                  </a:lnTo>
                  <a:lnTo>
                    <a:pt x="0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4" name="Shape 134"/>
            <p:cNvSpPr/>
            <p:nvPr/>
          </p:nvSpPr>
          <p:spPr>
            <a:xfrm>
              <a:off x="2280366" y="1400682"/>
              <a:ext cx="91439" cy="289755"/>
            </a:xfrm>
            <a:custGeom>
              <a:avLst/>
              <a:gdLst/>
              <a:ahLst/>
              <a:cxnLst/>
              <a:rect l="0" t="0" r="0" b="0"/>
              <a:pathLst>
                <a:path w="91440" h="289756" extrusionOk="0">
                  <a:moveTo>
                    <a:pt x="45720" y="0"/>
                  </a:moveTo>
                  <a:lnTo>
                    <a:pt x="45720" y="289756"/>
                  </a:lnTo>
                </a:path>
              </a:pathLst>
            </a:custGeom>
            <a:noFill/>
            <a:ln w="26425" cap="flat">
              <a:solidFill>
                <a:srgbClr val="A1957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5" name="Shape 135"/>
            <p:cNvSpPr/>
            <p:nvPr/>
          </p:nvSpPr>
          <p:spPr>
            <a:xfrm>
              <a:off x="874437" y="401908"/>
              <a:ext cx="2903295" cy="998773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985137" y="507072"/>
              <a:ext cx="2903295" cy="99877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>
              <a:off x="1014390" y="536325"/>
              <a:ext cx="2844790" cy="940268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400"/>
                </a:spcAft>
                <a:buSzPct val="25000"/>
                <a:buNone/>
              </a:pPr>
              <a:r>
                <a:rPr lang="cs-CZ" sz="20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EFSA  </a:t>
              </a:r>
              <a:r>
                <a:rPr lang="cs-CZ" sz="4000">
                  <a:solidFill>
                    <a:schemeClr val="dk1"/>
                  </a:solidFill>
                </a:rPr>
                <a:t>⇔</a:t>
              </a:r>
              <a:r>
                <a:rPr lang="cs-CZ" sz="20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EK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1306486" y="1690438"/>
              <a:ext cx="2039198" cy="794346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1417186" y="1795602"/>
              <a:ext cx="2039198" cy="79434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0" name="Shape 140"/>
            <p:cNvSpPr txBox="1"/>
            <p:nvPr/>
          </p:nvSpPr>
          <p:spPr>
            <a:xfrm>
              <a:off x="1440451" y="1818868"/>
              <a:ext cx="1992666" cy="7478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cs-CZ" sz="18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Národní kontaktní místo (SZPI)</a:t>
              </a:r>
            </a:p>
          </p:txBody>
        </p:sp>
        <p:sp>
          <p:nvSpPr>
            <p:cNvPr id="141" name="Shape 141"/>
            <p:cNvSpPr/>
            <p:nvPr/>
          </p:nvSpPr>
          <p:spPr>
            <a:xfrm>
              <a:off x="1394" y="2774541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12093" y="2879705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139105" y="2906716"/>
              <a:ext cx="942273" cy="8682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cs-CZ" sz="18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SVS ČR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1247862" y="2760914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358562" y="2866077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1385579" y="2893094"/>
              <a:ext cx="942261" cy="868397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cs-CZ" sz="18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KI SZPI</a:t>
              </a:r>
            </a:p>
          </p:txBody>
        </p:sp>
        <p:sp>
          <p:nvSpPr>
            <p:cNvPr id="147" name="Shape 147"/>
            <p:cNvSpPr/>
            <p:nvPr/>
          </p:nvSpPr>
          <p:spPr>
            <a:xfrm>
              <a:off x="2436784" y="2774541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2547484" y="2879705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2574496" y="2906716"/>
              <a:ext cx="942273" cy="8682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cs-CZ" sz="18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OOVZ</a:t>
              </a:r>
            </a:p>
          </p:txBody>
        </p:sp>
        <p:sp>
          <p:nvSpPr>
            <p:cNvPr id="150" name="Shape 150"/>
            <p:cNvSpPr/>
            <p:nvPr/>
          </p:nvSpPr>
          <p:spPr>
            <a:xfrm>
              <a:off x="3654480" y="2774541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3765180" y="2879705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3792196" y="2906722"/>
              <a:ext cx="942261" cy="868397"/>
            </a:xfrm>
            <a:prstGeom prst="rect">
              <a:avLst/>
            </a:prstGeom>
            <a:noFill/>
            <a:ln>
              <a:noFill/>
            </a:ln>
          </p:spPr>
          <p:txBody>
            <a:bodyPr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cs-CZ" sz="14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Ostatní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490"/>
                </a:spcAft>
                <a:buSzPct val="25000"/>
                <a:buNone/>
              </a:pPr>
              <a:r>
                <a:rPr lang="cs-CZ" sz="1400" b="0" i="0" u="none" strike="noStrike" cap="none" baseline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(SUJB, MV ČR…) </a:t>
              </a:r>
            </a:p>
          </p:txBody>
        </p:sp>
      </p:grp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5580112" y="1673351"/>
            <a:ext cx="3106687" cy="47183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Typy hlášení (notification)</a:t>
            </a:r>
          </a:p>
          <a:p>
            <a:pPr marL="285750" marR="0" lvl="0" indent="-285750" algn="l" rtl="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Varování (Alert)</a:t>
            </a:r>
          </a:p>
          <a:p>
            <a:pPr marL="925830" marR="0" lvl="1" indent="-290830" algn="l" rtl="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na trhu, akce nutná</a:t>
            </a:r>
          </a:p>
          <a:p>
            <a:pPr marL="285750" marR="0" lvl="0" indent="-285750" algn="l" rtl="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(Information)</a:t>
            </a:r>
          </a:p>
          <a:p>
            <a:pPr marL="925830" marR="0" lvl="1" indent="-290830" algn="l" rtl="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nepřítomno, akce není nutná</a:t>
            </a:r>
          </a:p>
          <a:p>
            <a:pPr marL="285750" marR="0" lvl="0" indent="-285750" algn="l" rtl="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Odmítnutí na hranicích (Border rejection)</a:t>
            </a:r>
          </a:p>
          <a:p>
            <a:pPr marL="925830" marR="0" lvl="1" indent="-290830" algn="l" rtl="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zadrženo</a:t>
            </a:r>
          </a:p>
          <a:p>
            <a:pPr marL="285750" marR="0" lvl="0" indent="-285750" algn="l" rtl="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Novinka (News)</a:t>
            </a:r>
          </a:p>
          <a:p>
            <a:pPr marL="925830" marR="0" lvl="1" indent="-290830" algn="l" rtl="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zajímavost</a:t>
            </a:r>
          </a:p>
          <a:p>
            <a:pPr marL="285750" marR="0" lvl="0" indent="-188595" algn="l" rtl="0">
              <a:spcBef>
                <a:spcPts val="360"/>
              </a:spcBef>
              <a:buClr>
                <a:schemeClr val="accent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8595" algn="l" rtl="0">
              <a:spcBef>
                <a:spcPts val="360"/>
              </a:spcBef>
              <a:buClr>
                <a:schemeClr val="accent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Základní modely posuzování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95536" y="1412775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Kvalitativní odhad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Syrové maso může způsobit onemocnění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Chybí kvantifikace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Semikvantitativní odhad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Riziko nízké, střední, velké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některé účely dostatečné </a:t>
            </a:r>
            <a:endParaRPr lang="cs-CZ" sz="185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Kvantitativní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rizika (HRA –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Assesment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obecně, 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QMRA - 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Quantitative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Microbial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Risk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Assesment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stupňový proces</a:t>
            </a:r>
          </a:p>
          <a:p>
            <a:pPr marL="891539" marR="0" lvl="2" indent="-34543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Identifikace nebezpečnosti</a:t>
            </a:r>
          </a:p>
          <a:p>
            <a:pPr marL="891539" marR="0" lvl="2" indent="-34543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Vztah dávka účinek</a:t>
            </a:r>
          </a:p>
          <a:p>
            <a:pPr marL="891539" marR="0" lvl="2" indent="-34543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expozice</a:t>
            </a:r>
          </a:p>
          <a:p>
            <a:pPr marL="891539" marR="0" lvl="2" indent="-345439" algn="l" rtl="0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Charakterizace rizika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Podklad pro řízení rizik (legislativa), EFSA, SZU…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řehlednost">
  <a:themeElements>
    <a:clrScheme name="Cesta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473</Words>
  <Application>Microsoft Office PowerPoint</Application>
  <PresentationFormat>Předvádění na obrazovce (4:3)</PresentationFormat>
  <Paragraphs>79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Přehlednost</vt:lpstr>
      <vt:lpstr>NEBEZPEČÍ V POTRAVINÁCH</vt:lpstr>
      <vt:lpstr>Typy nebezpečí</vt:lpstr>
      <vt:lpstr>Monitoring zoonóz (© SVS ČR, 2012)</vt:lpstr>
      <vt:lpstr>Typy nebezpečí</vt:lpstr>
      <vt:lpstr>Monitoring dietární expozice (© SZU, subsystém IV, 2011)</vt:lpstr>
      <vt:lpstr>Typy nebezpečí</vt:lpstr>
      <vt:lpstr>Rapid Alert System for Food and Feed</vt:lpstr>
      <vt:lpstr>Základní modely posuzování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NEBEZPEČÍ V POTRAVINÁCH</dc:title>
  <dc:creator>Aleš Peřina</dc:creator>
  <cp:lastModifiedBy>Aleš Peřina</cp:lastModifiedBy>
  <cp:revision>3</cp:revision>
  <dcterms:modified xsi:type="dcterms:W3CDTF">2015-11-26T07:40:37Z</dcterms:modified>
</cp:coreProperties>
</file>