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handoutMasterIdLst>
    <p:handoutMasterId r:id="rId32"/>
  </p:handoutMasterIdLst>
  <p:sldIdLst>
    <p:sldId id="256" r:id="rId2"/>
    <p:sldId id="492" r:id="rId3"/>
    <p:sldId id="468" r:id="rId4"/>
    <p:sldId id="484" r:id="rId5"/>
    <p:sldId id="493" r:id="rId6"/>
    <p:sldId id="485" r:id="rId7"/>
    <p:sldId id="486" r:id="rId8"/>
    <p:sldId id="494" r:id="rId9"/>
    <p:sldId id="469" r:id="rId10"/>
    <p:sldId id="495" r:id="rId11"/>
    <p:sldId id="488" r:id="rId12"/>
    <p:sldId id="489" r:id="rId13"/>
    <p:sldId id="490" r:id="rId14"/>
    <p:sldId id="491" r:id="rId15"/>
    <p:sldId id="504" r:id="rId16"/>
    <p:sldId id="474" r:id="rId17"/>
    <p:sldId id="482" r:id="rId18"/>
    <p:sldId id="483" r:id="rId19"/>
    <p:sldId id="476" r:id="rId20"/>
    <p:sldId id="477" r:id="rId21"/>
    <p:sldId id="475" r:id="rId22"/>
    <p:sldId id="505" r:id="rId23"/>
    <p:sldId id="466" r:id="rId24"/>
    <p:sldId id="503" r:id="rId25"/>
    <p:sldId id="496" r:id="rId26"/>
    <p:sldId id="497" r:id="rId27"/>
    <p:sldId id="498" r:id="rId28"/>
    <p:sldId id="500" r:id="rId29"/>
    <p:sldId id="501" r:id="rId30"/>
    <p:sldId id="502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9C95-7EA4-41DC-8DF4-6BEE2FA0D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55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Mgr. Jan Krása, </a:t>
            </a:r>
            <a:r>
              <a:rPr lang="cs-CZ" altLang="en-US" dirty="0" err="1" smtClean="0"/>
              <a:t>Ph.D</a:t>
            </a:r>
            <a:r>
              <a:rPr lang="cs-CZ" altLang="en-US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0"/>
            <a:ext cx="7668344" cy="695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61094" y="6400800"/>
            <a:ext cx="24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Vágnerová, 2012, s. 189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96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Kresba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679925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Vlastně také druh hry.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Vágnerová (2012, s. 187) rozlišuje: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1. presymbolická, senzomotorická fáze: dítě čmárá, ale málo jej zajímá výsledek.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2. Fáze přechodu na symbolickou úroveň – dítě postupně zjistí (je učeno), že čmáráním může něco napodobit. Výtvor bývá pojmenován.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3. Fáze primárního symbolického vyjádření – dítě dokáže uskutečnit záměr něco zobrazit. Kreslí subjektivně významné rysy.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Vývoj kresby má svůj typický průběh, v němž se určitým způsobem odráží i vývoj dětské psychiky. </a:t>
            </a:r>
          </a:p>
        </p:txBody>
      </p:sp>
    </p:spTree>
    <p:extLst>
      <p:ext uri="{BB962C8B-B14F-4D97-AF65-F5344CB8AC3E}">
        <p14:creationId xmlns:p14="http://schemas.microsoft.com/office/powerpoint/2010/main" val="28146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Kresba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Dítě zprvu kreslí to, co ví o osobě či předmětu; teprve mnohem později kreslí to, na ní skutečně vidí (</a:t>
            </a:r>
            <a:r>
              <a:rPr lang="cs-CZ" dirty="0" err="1" smtClean="0"/>
              <a:t>Piaget</a:t>
            </a:r>
            <a:r>
              <a:rPr lang="cs-CZ" dirty="0" smtClean="0"/>
              <a:t>, </a:t>
            </a:r>
            <a:r>
              <a:rPr lang="cs-CZ" dirty="0" err="1" smtClean="0"/>
              <a:t>Inhelderová</a:t>
            </a:r>
            <a:r>
              <a:rPr lang="cs-CZ" dirty="0" smtClean="0"/>
              <a:t>, 2014).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Tj. vývoj realismu v kresbě (dle </a:t>
            </a:r>
            <a:r>
              <a:rPr lang="cs-CZ" dirty="0" err="1" smtClean="0"/>
              <a:t>Luquet</a:t>
            </a:r>
            <a:r>
              <a:rPr lang="cs-CZ" dirty="0" smtClean="0"/>
              <a:t>, ):</a:t>
            </a:r>
          </a:p>
          <a:p>
            <a:pPr marL="118872" indent="0">
              <a:buNone/>
            </a:pPr>
            <a:r>
              <a:rPr lang="cs-CZ" dirty="0" smtClean="0"/>
              <a:t>1. Nahodilý realismus - čmáranice</a:t>
            </a:r>
          </a:p>
          <a:p>
            <a:pPr marL="118872" indent="0">
              <a:buNone/>
            </a:pPr>
            <a:r>
              <a:rPr lang="cs-CZ" dirty="0" smtClean="0"/>
              <a:t>2. Nepochopený realismus – kreslí věci vedle sebe: klobouk nad hlavu, meč vedle ruky…</a:t>
            </a:r>
          </a:p>
          <a:p>
            <a:pPr marL="118872" indent="0">
              <a:buNone/>
            </a:pPr>
            <a:r>
              <a:rPr lang="cs-CZ" dirty="0" smtClean="0"/>
              <a:t>3. Intelektuální realismus – znázorňuje pojmové vlastnosti předmětu, nezná perspektivu a metrické vlastnosti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8944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Kresba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6792"/>
            <a:ext cx="5617319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3-5 let obličej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ruce, nohy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oči, ústa, nos, vlasy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trup – ne vždy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5 let – dvojdimenzionální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altLang="en-US" dirty="0" smtClean="0"/>
              <a:t>			  trup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6 let – detaily – oblečení, znaky průhlednosti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7 let – zpřesnění proporcí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8 let – profil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9 let – pohyb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10 let – stínování, perspektiva</a:t>
            </a:r>
          </a:p>
        </p:txBody>
      </p:sp>
      <p:pic>
        <p:nvPicPr>
          <p:cNvPr id="22533" name="Picture 8" descr="http://www.pyramidacek.cz/img/vyvoj-kresby-lidske-postav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58" y="1700808"/>
            <a:ext cx="39384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7" y="12700"/>
            <a:ext cx="916179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6584" y="5949280"/>
            <a:ext cx="24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Vágnerová, 2012, s. 188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7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otka uživatele Honza Krás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55576"/>
            <a:ext cx="6912768" cy="123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Strachy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683224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0-12 </a:t>
            </a:r>
            <a:r>
              <a:rPr lang="cs-CZ" dirty="0" err="1" smtClean="0"/>
              <a:t>měs</a:t>
            </a:r>
            <a:r>
              <a:rPr lang="cs-CZ" dirty="0" smtClean="0"/>
              <a:t>. – hlasité zvuky, neznámé předměty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1 rok – separace od matky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2 roky – hlasité podněty (siréna), zvířata, tmavé místnosti,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3-5 let – masky, tma, zvířata,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6 let – nadpřirozené bytosti, bouřka, blesk, spát nebo zůstat sám,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7-8 let – tma, úraz, nadpřirozené bytosti, nebezpečí, ohrožení, smrt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9-12 let – zkoušení ve škole, vysvědčení, úraz, vzhled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náctiletí – soc. začlenění, přijetí skupinou</a:t>
            </a:r>
          </a:p>
        </p:txBody>
      </p:sp>
    </p:spTree>
    <p:extLst>
      <p:ext uri="{BB962C8B-B14F-4D97-AF65-F5344CB8AC3E}">
        <p14:creationId xmlns:p14="http://schemas.microsoft.com/office/powerpoint/2010/main" val="644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</a:t>
            </a:r>
            <a:r>
              <a:rPr lang="cs-CZ" dirty="0" smtClean="0"/>
              <a:t>vývoj </a:t>
            </a:r>
            <a:br>
              <a:rPr lang="cs-CZ" dirty="0" smtClean="0"/>
            </a:br>
            <a:r>
              <a:rPr lang="cs-CZ" sz="1800" dirty="0" smtClean="0"/>
              <a:t>(převzato z materiálů dr. T. Kohoutka)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8457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1700" b="1" dirty="0" smtClean="0"/>
              <a:t>Vztahy </a:t>
            </a:r>
            <a:r>
              <a:rPr lang="cs-CZ" sz="1700" dirty="0" smtClean="0"/>
              <a:t>k druhým:</a:t>
            </a:r>
          </a:p>
          <a:p>
            <a:r>
              <a:rPr lang="es-ES" sz="1700" dirty="0" smtClean="0"/>
              <a:t> diferencují se vztahy </a:t>
            </a:r>
            <a:r>
              <a:rPr lang="es-ES" sz="1700" b="1" dirty="0" smtClean="0"/>
              <a:t>k rodičům</a:t>
            </a:r>
          </a:p>
          <a:p>
            <a:r>
              <a:rPr lang="cs-CZ" sz="1700" dirty="0" smtClean="0"/>
              <a:t> rozvíjejí se vztahy </a:t>
            </a:r>
            <a:r>
              <a:rPr lang="cs-CZ" sz="1700" b="1" dirty="0" smtClean="0"/>
              <a:t>k dalšími dospělým</a:t>
            </a:r>
          </a:p>
          <a:p>
            <a:r>
              <a:rPr lang="pt-BR" sz="1700" dirty="0" smtClean="0"/>
              <a:t> dítě proniká do </a:t>
            </a:r>
            <a:r>
              <a:rPr lang="pt-BR" sz="1700" b="1" dirty="0" smtClean="0"/>
              <a:t>„světa mimo rodinu“ </a:t>
            </a:r>
            <a:r>
              <a:rPr lang="pt-BR" sz="1700" dirty="0" smtClean="0"/>
              <a:t>– počátky „fáze veřejné socializace“</a:t>
            </a:r>
          </a:p>
          <a:p>
            <a:r>
              <a:rPr lang="cs-CZ" sz="1700" dirty="0" smtClean="0"/>
              <a:t> velký </a:t>
            </a:r>
            <a:r>
              <a:rPr lang="cs-CZ" sz="1700" b="1" dirty="0" smtClean="0"/>
              <a:t>význam kontaktu s vrstevníky </a:t>
            </a:r>
            <a:r>
              <a:rPr lang="cs-CZ" sz="1700" dirty="0" smtClean="0"/>
              <a:t>i se staršími dětmi (už od konce batolecího období)</a:t>
            </a:r>
          </a:p>
          <a:p>
            <a:pPr marL="118872" indent="0">
              <a:buNone/>
            </a:pPr>
            <a:r>
              <a:rPr lang="cs-CZ" sz="1700" dirty="0" smtClean="0"/>
              <a:t>Utváření vlastní </a:t>
            </a:r>
            <a:r>
              <a:rPr lang="cs-CZ" sz="1700" b="1" dirty="0" smtClean="0"/>
              <a:t>role:</a:t>
            </a:r>
          </a:p>
          <a:p>
            <a:r>
              <a:rPr lang="cs-CZ" sz="1700" dirty="0" smtClean="0"/>
              <a:t> Na počátku předškolního věku by již dítě mělo znát své jméno a správně určit své pohlaví.</a:t>
            </a:r>
          </a:p>
          <a:p>
            <a:r>
              <a:rPr lang="cs-CZ" sz="1700" dirty="0" smtClean="0"/>
              <a:t> Součástí identity předškolního dítěte se stává i tzv. </a:t>
            </a:r>
            <a:r>
              <a:rPr lang="cs-CZ" sz="1700" b="1" dirty="0" smtClean="0"/>
              <a:t>osobní teritorium</a:t>
            </a:r>
            <a:r>
              <a:rPr lang="cs-CZ" sz="1700" dirty="0" smtClean="0"/>
              <a:t>, do kterého spadají blízké osoby, věci a místa</a:t>
            </a:r>
          </a:p>
          <a:p>
            <a:r>
              <a:rPr lang="cs-CZ" sz="1700" dirty="0" smtClean="0"/>
              <a:t> </a:t>
            </a:r>
            <a:r>
              <a:rPr lang="cs-CZ" sz="1700" b="1" dirty="0" smtClean="0"/>
              <a:t>rodová role</a:t>
            </a:r>
            <a:r>
              <a:rPr lang="cs-CZ" sz="1700" dirty="0" smtClean="0"/>
              <a:t>: postupné osvojování významu a obsahu dívčí a chlapecké (mužské a ženské) role</a:t>
            </a:r>
          </a:p>
          <a:p>
            <a:pPr marL="118872" indent="0">
              <a:buNone/>
            </a:pPr>
            <a:r>
              <a:rPr lang="cs-CZ" sz="1700" dirty="0" smtClean="0"/>
              <a:t>Velký význam začíná mít </a:t>
            </a:r>
            <a:r>
              <a:rPr lang="cs-CZ" sz="1700" b="1" dirty="0" smtClean="0"/>
              <a:t>sociální učení</a:t>
            </a:r>
          </a:p>
          <a:p>
            <a:r>
              <a:rPr lang="cs-CZ" sz="1700" dirty="0" smtClean="0"/>
              <a:t>důležitým aspektem chování předškoláka je </a:t>
            </a:r>
            <a:r>
              <a:rPr lang="cs-CZ" sz="1700" b="1" dirty="0" smtClean="0"/>
              <a:t>nápodoba</a:t>
            </a:r>
          </a:p>
          <a:p>
            <a:r>
              <a:rPr lang="cs-CZ" sz="1700" dirty="0" smtClean="0"/>
              <a:t>Dítě se v tomto věku dobře zabaví činností podobnou té, kterou vykonává vzor (např. rodič, ale i pohádková postava), rádo se podílí na drobných pracích a úkolech (upravených pro něj tak, aby mohlo být v jejich vykonávání úspěšné).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74679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2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Styl </a:t>
            </a:r>
            <a:r>
              <a:rPr lang="cs-CZ" dirty="0" smtClean="0"/>
              <a:t>výchovy (</a:t>
            </a:r>
            <a:r>
              <a:rPr lang="cs-CZ" dirty="0" err="1"/>
              <a:t>Shaffer</a:t>
            </a:r>
            <a:r>
              <a:rPr lang="cs-CZ" dirty="0"/>
              <a:t>, </a:t>
            </a:r>
            <a:r>
              <a:rPr lang="cs-CZ" dirty="0" smtClean="0"/>
              <a:t>1985)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Děti </a:t>
            </a:r>
            <a:r>
              <a:rPr lang="cs-CZ" b="1" dirty="0" smtClean="0"/>
              <a:t>diktátorských</a:t>
            </a:r>
            <a:r>
              <a:rPr lang="cs-CZ" dirty="0" smtClean="0"/>
              <a:t> rodičů mají sklony  k uzavřenosti, nízké vitalitě, průměrnosti v sociálních dovednostech a často k zaujatosti, u chlapců navíc k nízké míře kognitivních dovedností.</a:t>
            </a:r>
          </a:p>
          <a:p>
            <a:pPr marL="137160" indent="0">
              <a:buNone/>
            </a:pPr>
            <a:r>
              <a:rPr lang="cs-CZ" dirty="0" smtClean="0"/>
              <a:t>Děti </a:t>
            </a:r>
            <a:r>
              <a:rPr lang="cs-CZ" b="1" dirty="0" smtClean="0"/>
              <a:t>liberálních</a:t>
            </a:r>
            <a:r>
              <a:rPr lang="cs-CZ" dirty="0" smtClean="0"/>
              <a:t> rodičů mají více vitality a častěji jsou ve veselé náladě, avšak jsou slabé v sociálních a kognitivních dovednostech (hlavně u chlapců).</a:t>
            </a:r>
          </a:p>
          <a:p>
            <a:pPr marL="137160" indent="0">
              <a:buNone/>
            </a:pPr>
            <a:r>
              <a:rPr lang="cs-CZ" dirty="0" smtClean="0"/>
              <a:t>Děti </a:t>
            </a:r>
            <a:r>
              <a:rPr lang="cs-CZ" b="1" dirty="0" smtClean="0"/>
              <a:t>autoritativních</a:t>
            </a:r>
            <a:r>
              <a:rPr lang="cs-CZ" dirty="0" smtClean="0"/>
              <a:t> (pevně vládnoucích, ale demokratických) rodičů bývají průbojné, nezávislé, přátelské a dobré jak v sociálních, tak v kognitivních dovednostech.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92" y="1772816"/>
            <a:ext cx="9201992" cy="46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2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Interakce rodič </a:t>
            </a:r>
            <a:r>
              <a:rPr lang="cs-CZ" sz="3600" dirty="0" smtClean="0"/>
              <a:t>– dítě (</a:t>
            </a:r>
            <a:r>
              <a:rPr lang="cs-CZ" sz="3600" dirty="0" err="1"/>
              <a:t>Mussen</a:t>
            </a:r>
            <a:r>
              <a:rPr lang="cs-CZ" sz="3600" dirty="0"/>
              <a:t> &amp; </a:t>
            </a:r>
            <a:r>
              <a:rPr lang="cs-CZ" sz="3600" dirty="0" err="1"/>
              <a:t>Conger</a:t>
            </a:r>
            <a:r>
              <a:rPr lang="cs-CZ" sz="3600" dirty="0"/>
              <a:t>, </a:t>
            </a:r>
            <a:r>
              <a:rPr lang="cs-CZ" sz="3600" dirty="0" smtClean="0"/>
              <a:t>1979)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Děti, jejichž rodiče na ně hodně mluví, si osvojí větší slovní a sociální dovednosti.</a:t>
            </a:r>
          </a:p>
          <a:p>
            <a:pPr marL="137160" indent="0">
              <a:buNone/>
            </a:pPr>
            <a:r>
              <a:rPr lang="cs-CZ" dirty="0" smtClean="0"/>
              <a:t>Děti, jejichž rodiče si s nimi hodně hrají, bývají oblíbené u druhých dětí a dovedou rozpoznávat a interpretovat nálady a emoční výrazy druhých dětí. Způsob, jak spolu rodič a dítě </a:t>
            </a:r>
            <a:r>
              <a:rPr lang="cs-CZ" dirty="0" err="1" smtClean="0"/>
              <a:t>inteagují</a:t>
            </a:r>
            <a:r>
              <a:rPr lang="cs-CZ" dirty="0" smtClean="0"/>
              <a:t>, se pravděpodobně stane vzorem pro další vztahy dítěte.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4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 (</a:t>
            </a:r>
            <a:r>
              <a:rPr lang="cs-CZ" dirty="0" err="1"/>
              <a:t>Staub</a:t>
            </a:r>
            <a:r>
              <a:rPr lang="cs-CZ" dirty="0"/>
              <a:t>, </a:t>
            </a:r>
            <a:r>
              <a:rPr lang="cs-CZ" dirty="0" smtClean="0"/>
              <a:t>1979)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Použití trestů a odnětí lásky může vynutit poslušnost, ale fungují jen, když se rodiče dívají nebo když mohou uplatnit sankce. </a:t>
            </a:r>
          </a:p>
          <a:p>
            <a:pPr marL="137160" indent="0">
              <a:buNone/>
            </a:pPr>
            <a:r>
              <a:rPr lang="cs-CZ" dirty="0" smtClean="0"/>
              <a:t>Kázeň navozená vysvětlením (proč je určitý čin špatný, jak porušuje zásady, jak se při něm cítí druhý člověk) vede dítě k tomu, aby přijalo hodnoty rodičů a aby je zabudovalo do vlastních zásad.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</a:p>
          <a:p>
            <a:pPr marL="137160" indent="0">
              <a:buNone/>
            </a:pPr>
            <a:r>
              <a:rPr lang="cs-CZ" dirty="0" smtClean="0"/>
              <a:t>Srov. konformitu vnější (vyhovění) a vnitřní (akceptace).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9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child's dra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628800"/>
            <a:ext cx="10513167" cy="50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5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Jaký styl výchovy vlastního dítěte se Vám zdá nejlepší?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64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styl výchovy </a:t>
            </a:r>
            <a:r>
              <a:rPr lang="cs-CZ" dirty="0" smtClean="0"/>
              <a:t>cizího dítěte (jako učitel) se </a:t>
            </a:r>
            <a:r>
              <a:rPr lang="cs-CZ" dirty="0"/>
              <a:t>Vám zdá nejlepší</a:t>
            </a:r>
            <a:r>
              <a:rPr lang="cs-CZ" dirty="0" smtClean="0"/>
              <a:t>?</a:t>
            </a:r>
          </a:p>
          <a:p>
            <a:pPr marL="118872" indent="0">
              <a:buNone/>
            </a:pPr>
            <a:r>
              <a:rPr lang="cs-CZ" dirty="0" smtClean="0"/>
              <a:t>Jaké parametry podle Vás má mít výuka předmětu (</a:t>
            </a:r>
            <a:r>
              <a:rPr lang="cs-CZ" dirty="0" err="1" smtClean="0"/>
              <a:t>zš</a:t>
            </a:r>
            <a:r>
              <a:rPr lang="cs-CZ" dirty="0" smtClean="0"/>
              <a:t>. nebo odborného</a:t>
            </a:r>
            <a:r>
              <a:rPr lang="cs-CZ" dirty="0" smtClean="0"/>
              <a:t>)? (</a:t>
            </a:r>
            <a:r>
              <a:rPr lang="cs-CZ" i="1" dirty="0" smtClean="0"/>
              <a:t>napsat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 smtClean="0"/>
              <a:t>Co má uč. dělat? O co má dbát? Co nemusí řešit? Čeho se má zbavit?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?věku žáků, </a:t>
            </a: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85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tresty jsou podle Vás oprávněné?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62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se na VŠ nepoužívají tresty?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363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16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Nástup sémiotické funkce (</a:t>
            </a:r>
            <a:r>
              <a:rPr lang="cs-CZ" dirty="0" err="1" smtClean="0"/>
              <a:t>Piaget</a:t>
            </a:r>
            <a:r>
              <a:rPr lang="cs-CZ" dirty="0" smtClean="0"/>
              <a:t> &amp; </a:t>
            </a:r>
            <a:r>
              <a:rPr lang="cs-CZ" dirty="0" err="1" smtClean="0"/>
              <a:t>Inhelderová</a:t>
            </a:r>
            <a:r>
              <a:rPr lang="cs-CZ" dirty="0" smtClean="0"/>
              <a:t>, 2001):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1. </a:t>
            </a:r>
            <a:r>
              <a:rPr lang="cs-CZ" dirty="0"/>
              <a:t>o</a:t>
            </a:r>
            <a:r>
              <a:rPr lang="cs-CZ" dirty="0" smtClean="0"/>
              <a:t>ddálená nápodoba (imitace úkonu v nepřítomnosti předlohy)</a:t>
            </a:r>
          </a:p>
          <a:p>
            <a:pPr marL="118872" indent="0">
              <a:buNone/>
            </a:pPr>
            <a:r>
              <a:rPr lang="cs-CZ" dirty="0" smtClean="0"/>
              <a:t>2. symbolická (fiktivní) hra: dítě dělá, že spí; dává spát </a:t>
            </a:r>
            <a:r>
              <a:rPr lang="cs-CZ" dirty="0" err="1" smtClean="0"/>
              <a:t>plyšáka</a:t>
            </a:r>
            <a:r>
              <a:rPr lang="cs-CZ" dirty="0" smtClean="0"/>
              <a:t>. Dítě asimiluje svět ve hře. </a:t>
            </a:r>
          </a:p>
          <a:p>
            <a:pPr marL="118872" indent="0">
              <a:buNone/>
            </a:pPr>
            <a:r>
              <a:rPr lang="cs-CZ" dirty="0" smtClean="0"/>
              <a:t>3. kresba/modelace</a:t>
            </a:r>
          </a:p>
          <a:p>
            <a:pPr marL="118872" indent="0">
              <a:buNone/>
            </a:pPr>
            <a:r>
              <a:rPr lang="cs-CZ" dirty="0" smtClean="0"/>
              <a:t>4. obrazná představa: zvnitřněná nápodoba</a:t>
            </a:r>
          </a:p>
          <a:p>
            <a:pPr marL="118872" indent="0">
              <a:buNone/>
            </a:pPr>
            <a:r>
              <a:rPr lang="cs-CZ" dirty="0" smtClean="0"/>
              <a:t>5. rodící se řeč dovoluje označovat představy (plná sémiotická funkce)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Omezení dětského světa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4038600" cy="5301208"/>
          </a:xfrm>
        </p:spPr>
        <p:txBody>
          <a:bodyPr>
            <a:normAutofit/>
          </a:bodyPr>
          <a:lstStyle/>
          <a:p>
            <a:pPr marL="13716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sz="2400" dirty="0" smtClean="0"/>
              <a:t>Vágnerová (2012, s. 178-179):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egocentrismus</a:t>
            </a:r>
            <a:r>
              <a:rPr lang="cs-CZ" sz="2000" dirty="0" smtClean="0"/>
              <a:t> – svět je takový, jakým ho dítě vidí – není schopno jiného pohledu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animismus</a:t>
            </a:r>
            <a:r>
              <a:rPr lang="cs-CZ" sz="2000" dirty="0" smtClean="0"/>
              <a:t> – neživé předměty mají živé vlastnosti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err="1" smtClean="0"/>
              <a:t>fenomenismus</a:t>
            </a:r>
            <a:r>
              <a:rPr lang="cs-CZ" sz="2000" dirty="0" smtClean="0"/>
              <a:t> – děti kladou důraz na svět jaký je právě teď (počítání)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magičnost</a:t>
            </a:r>
            <a:r>
              <a:rPr lang="cs-CZ" sz="2000" dirty="0" smtClean="0"/>
              <a:t> – zdůvodňují pohádkově logické souvislosti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antropomorfismus</a:t>
            </a:r>
            <a:r>
              <a:rPr lang="cs-CZ" sz="2000" dirty="0" smtClean="0"/>
              <a:t> – polidšťování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err="1" smtClean="0"/>
              <a:t>artificialismus</a:t>
            </a:r>
            <a:r>
              <a:rPr lang="cs-CZ" sz="2000" dirty="0" smtClean="0"/>
              <a:t> – vše se děje samo o sobě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absolutismus</a:t>
            </a:r>
            <a:r>
              <a:rPr lang="cs-CZ" sz="2000" dirty="0" smtClean="0"/>
              <a:t> – jak se mi to jeví, tak to určitě je</a:t>
            </a:r>
          </a:p>
          <a:p>
            <a:pPr marL="585216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sz="2000" dirty="0" smtClean="0"/>
          </a:p>
        </p:txBody>
      </p:sp>
      <p:pic>
        <p:nvPicPr>
          <p:cNvPr id="26631" name="Picture 7" descr="Draw-a-child-test-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3864"/>
            <a:ext cx="4000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 smtClean="0"/>
              <a:t>Dítě je schopno naučit se reakci na ukázané jevy (např. rozpoznat kopřivu a ukázat na ni) už kolem 1,5 let. Ovšem, pokud danou situaci dlouho neopakuje, zapomene na ni. </a:t>
            </a:r>
          </a:p>
          <a:p>
            <a:pPr marL="136525" indent="0">
              <a:buNone/>
            </a:pPr>
            <a:r>
              <a:rPr lang="cs-CZ" dirty="0" smtClean="0"/>
              <a:t>Teprve v předškolním věku si dítě (pod pokyny rodiče) začne budovat trvalejší paměťové stopy, které však také podléhají po čase nepoužívání zkáze.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/>
              <a:t>(Oakley, 2004, s. 31): </a:t>
            </a:r>
            <a:r>
              <a:rPr lang="en-US" altLang="cs-CZ" sz="2400" smtClean="0"/>
              <a:t>Piaget introduced child-centred learning. It was his view that children</a:t>
            </a:r>
            <a:r>
              <a:rPr lang="cs-CZ" altLang="cs-CZ" sz="2400" smtClean="0"/>
              <a:t> </a:t>
            </a:r>
            <a:r>
              <a:rPr lang="en-US" altLang="cs-CZ" sz="2400" smtClean="0"/>
              <a:t>differed from adults in the manner in which they acquired knowledge.</a:t>
            </a:r>
            <a:r>
              <a:rPr lang="cs-CZ" altLang="cs-CZ" sz="2400" smtClean="0"/>
              <a:t> </a:t>
            </a:r>
            <a:r>
              <a:rPr lang="en-US" altLang="cs-CZ" sz="2400" smtClean="0"/>
              <a:t>Therefore, teaching has to be focused upon the child, taking into</a:t>
            </a:r>
            <a:r>
              <a:rPr lang="cs-CZ" altLang="cs-CZ" sz="2400" smtClean="0"/>
              <a:t> </a:t>
            </a:r>
            <a:r>
              <a:rPr lang="en-US" altLang="cs-CZ" sz="2400" smtClean="0"/>
              <a:t>account their developmental stage and level. Piaget felt that the child</a:t>
            </a:r>
            <a:r>
              <a:rPr lang="cs-CZ" altLang="cs-CZ" sz="2400" smtClean="0"/>
              <a:t> </a:t>
            </a:r>
            <a:r>
              <a:rPr lang="en-US" altLang="cs-CZ" sz="2400" smtClean="0"/>
              <a:t>should not have free will over their learning, but learning should be</a:t>
            </a:r>
            <a:r>
              <a:rPr lang="cs-CZ" altLang="cs-CZ" sz="2400" smtClean="0"/>
              <a:t> </a:t>
            </a:r>
            <a:r>
              <a:rPr lang="en-US" altLang="cs-CZ" sz="2400" smtClean="0"/>
              <a:t>teacher-directed. The teacher initiates and </a:t>
            </a:r>
            <a:r>
              <a:rPr lang="cs-CZ" altLang="cs-CZ" sz="2400" smtClean="0"/>
              <a:t>d</a:t>
            </a:r>
            <a:r>
              <a:rPr lang="en-US" altLang="cs-CZ" sz="2400" smtClean="0"/>
              <a:t>etermines the activities.</a:t>
            </a:r>
            <a:r>
              <a:rPr lang="cs-CZ" altLang="cs-CZ" sz="2400" smtClean="0"/>
              <a:t> </a:t>
            </a:r>
            <a:r>
              <a:rPr lang="en-US" altLang="cs-CZ" sz="2400" smtClean="0"/>
              <a:t>The role of the teacher is to create a situation in which the child can</a:t>
            </a:r>
            <a:r>
              <a:rPr lang="cs-CZ" altLang="cs-CZ" sz="2400" smtClean="0"/>
              <a:t> </a:t>
            </a:r>
            <a:r>
              <a:rPr lang="en-US" altLang="cs-CZ" sz="2400" smtClean="0"/>
              <a:t>learn and to encourage questions, experiments and speculation (Slavin,</a:t>
            </a:r>
            <a:r>
              <a:rPr lang="cs-CZ" altLang="cs-CZ" sz="2400" smtClean="0"/>
              <a:t> 1994).</a:t>
            </a:r>
          </a:p>
        </p:txBody>
      </p:sp>
    </p:spTree>
    <p:extLst>
      <p:ext uri="{BB962C8B-B14F-4D97-AF65-F5344CB8AC3E}">
        <p14:creationId xmlns:p14="http://schemas.microsoft.com/office/powerpoint/2010/main" val="128107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„Věk hry“ – typy </a:t>
            </a:r>
            <a:r>
              <a:rPr lang="cs-CZ" dirty="0" smtClean="0"/>
              <a:t>hry</a:t>
            </a:r>
            <a:br>
              <a:rPr lang="cs-CZ" dirty="0" smtClean="0"/>
            </a:br>
            <a:r>
              <a:rPr lang="cs-CZ" sz="2400" dirty="0" smtClean="0"/>
              <a:t>(převzato z materiálů dr. Kohoutka)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Rozlišení </a:t>
            </a:r>
            <a:r>
              <a:rPr lang="cs-CZ" b="1" dirty="0"/>
              <a:t>hry vs. experimentace </a:t>
            </a:r>
            <a:r>
              <a:rPr lang="cs-CZ" dirty="0"/>
              <a:t>(V. Příhoda) </a:t>
            </a:r>
            <a:r>
              <a:rPr lang="cs-CZ" dirty="0" smtClean="0"/>
              <a:t>– </a:t>
            </a:r>
            <a:r>
              <a:rPr lang="pl-PL" dirty="0" smtClean="0"/>
              <a:t>experimentace </a:t>
            </a:r>
            <a:r>
              <a:rPr lang="pl-PL" dirty="0"/>
              <a:t>vzniká sama ze situace, </a:t>
            </a:r>
            <a:r>
              <a:rPr lang="pl-PL" dirty="0" smtClean="0"/>
              <a:t>je </a:t>
            </a:r>
            <a:r>
              <a:rPr lang="cs-CZ" dirty="0" smtClean="0"/>
              <a:t>nepředvídaná</a:t>
            </a:r>
            <a:r>
              <a:rPr lang="cs-CZ" dirty="0"/>
              <a:t>, </a:t>
            </a:r>
            <a:r>
              <a:rPr lang="cs-CZ" dirty="0" smtClean="0"/>
              <a:t>nahodilá; </a:t>
            </a:r>
            <a:r>
              <a:rPr lang="cs-CZ" dirty="0"/>
              <a:t>hra má cíl, souvislosti</a:t>
            </a:r>
            <a:r>
              <a:rPr lang="cs-CZ" dirty="0" smtClean="0"/>
              <a:t>, průběh </a:t>
            </a:r>
            <a:r>
              <a:rPr lang="cs-CZ" dirty="0"/>
              <a:t>včetně </a:t>
            </a:r>
            <a:r>
              <a:rPr lang="cs-CZ" dirty="0" smtClean="0"/>
              <a:t>ukončení</a:t>
            </a:r>
          </a:p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Hry </a:t>
            </a:r>
            <a:r>
              <a:rPr lang="cs-CZ" b="1" dirty="0"/>
              <a:t>s materiálem</a:t>
            </a:r>
          </a:p>
          <a:p>
            <a:r>
              <a:rPr lang="cs-CZ" b="1" dirty="0" smtClean="0"/>
              <a:t>Funkční </a:t>
            </a:r>
            <a:r>
              <a:rPr lang="cs-CZ" b="1" dirty="0"/>
              <a:t>a činnostní </a:t>
            </a:r>
            <a:r>
              <a:rPr lang="cs-CZ" dirty="0"/>
              <a:t>hry: procvičování </a:t>
            </a:r>
            <a:r>
              <a:rPr lang="cs-CZ" dirty="0" smtClean="0"/>
              <a:t>tělesných funkcí </a:t>
            </a:r>
            <a:r>
              <a:rPr lang="cs-CZ" dirty="0"/>
              <a:t>ve složitějších formách; důležitá je </a:t>
            </a:r>
            <a:r>
              <a:rPr lang="cs-CZ" b="1" dirty="0" smtClean="0"/>
              <a:t>funkční libost</a:t>
            </a:r>
          </a:p>
          <a:p>
            <a:pPr marL="118872" indent="0">
              <a:buNone/>
            </a:pPr>
            <a:endParaRPr lang="cs-CZ" b="1" dirty="0" smtClean="0"/>
          </a:p>
          <a:p>
            <a:r>
              <a:rPr lang="cs-CZ" b="1" dirty="0" smtClean="0"/>
              <a:t>Konstrukční </a:t>
            </a:r>
            <a:r>
              <a:rPr lang="cs-CZ" dirty="0"/>
              <a:t>- realistická hra (stavění, </a:t>
            </a:r>
            <a:r>
              <a:rPr lang="cs-CZ" dirty="0" smtClean="0"/>
              <a:t>kreslení) </a:t>
            </a:r>
          </a:p>
          <a:p>
            <a:r>
              <a:rPr lang="cs-CZ" b="1" dirty="0" smtClean="0"/>
              <a:t>Symbolická </a:t>
            </a:r>
            <a:r>
              <a:rPr lang="cs-CZ" dirty="0"/>
              <a:t>– iluzívní, fantazijní hra („kuchyně </a:t>
            </a:r>
            <a:r>
              <a:rPr lang="cs-CZ" dirty="0" smtClean="0"/>
              <a:t>se </a:t>
            </a:r>
            <a:r>
              <a:rPr lang="nn-NO" dirty="0" smtClean="0"/>
              <a:t>stane </a:t>
            </a:r>
            <a:r>
              <a:rPr lang="nn-NO" dirty="0"/>
              <a:t>lesem a štokrdle </a:t>
            </a:r>
            <a:r>
              <a:rPr lang="nn-NO" dirty="0" smtClean="0"/>
              <a:t>medvěděm“)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Rolová </a:t>
            </a:r>
            <a:r>
              <a:rPr lang="cs-CZ" b="1" dirty="0"/>
              <a:t>– úkolová </a:t>
            </a:r>
            <a:r>
              <a:rPr lang="cs-CZ" dirty="0"/>
              <a:t>hra (prodavač, popelář, princezna</a:t>
            </a:r>
            <a:r>
              <a:rPr lang="cs-CZ" dirty="0" smtClean="0"/>
              <a:t>, prezident) 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Sociálně</a:t>
            </a:r>
            <a:r>
              <a:rPr lang="cs-CZ" dirty="0"/>
              <a:t>: hra </a:t>
            </a:r>
            <a:r>
              <a:rPr lang="cs-CZ" b="1" dirty="0"/>
              <a:t>paralelní, </a:t>
            </a:r>
            <a:r>
              <a:rPr lang="cs-CZ" dirty="0"/>
              <a:t>společná </a:t>
            </a:r>
            <a:r>
              <a:rPr lang="cs-CZ" b="1" dirty="0" smtClean="0"/>
              <a:t>asociativní/kooperativní</a:t>
            </a:r>
            <a:r>
              <a:rPr lang="cs-CZ" dirty="0"/>
              <a:t>, hra </a:t>
            </a:r>
            <a:r>
              <a:rPr lang="cs-CZ" b="1" dirty="0"/>
              <a:t>soutěživá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62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construction pl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7139136" cy="71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0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„Věk hry“ – pojetí </a:t>
            </a:r>
            <a:r>
              <a:rPr lang="cs-CZ" dirty="0" smtClean="0"/>
              <a:t>hry</a:t>
            </a:r>
            <a:br>
              <a:rPr lang="cs-CZ" dirty="0" smtClean="0"/>
            </a:br>
            <a:r>
              <a:rPr lang="cs-CZ" sz="2400" dirty="0">
                <a:solidFill>
                  <a:srgbClr val="F0AD00">
                    <a:satMod val="150000"/>
                  </a:srgbClr>
                </a:solidFill>
              </a:rPr>
              <a:t>(převzato z materiálů dr. Kohoutka)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Dominantní pojetí hry:</a:t>
            </a:r>
          </a:p>
          <a:p>
            <a:r>
              <a:rPr lang="cs-CZ" dirty="0" smtClean="0"/>
              <a:t>Hra </a:t>
            </a:r>
            <a:r>
              <a:rPr lang="cs-CZ" dirty="0"/>
              <a:t>jako </a:t>
            </a:r>
            <a:r>
              <a:rPr lang="cs-CZ" b="1" dirty="0"/>
              <a:t>„příprava“ na reálný život</a:t>
            </a:r>
            <a:r>
              <a:rPr lang="cs-CZ" dirty="0"/>
              <a:t>, nácvik, zkoušení </a:t>
            </a:r>
            <a:r>
              <a:rPr lang="cs-CZ" dirty="0" smtClean="0"/>
              <a:t>něčeho „</a:t>
            </a:r>
            <a:r>
              <a:rPr lang="cs-CZ" dirty="0"/>
              <a:t>nanečisto</a:t>
            </a:r>
            <a:r>
              <a:rPr lang="cs-CZ" dirty="0" smtClean="0"/>
              <a:t>“: Hra </a:t>
            </a:r>
            <a:r>
              <a:rPr lang="cs-CZ" dirty="0"/>
              <a:t>napomáhá rozumnému a účelnému životu (ač sama o sobě </a:t>
            </a:r>
            <a:r>
              <a:rPr lang="cs-CZ" dirty="0" smtClean="0"/>
              <a:t>může být </a:t>
            </a:r>
            <a:r>
              <a:rPr lang="cs-CZ" dirty="0"/>
              <a:t>nerozumná), vede k osvojení dovedností potřebných pro život, </a:t>
            </a:r>
            <a:r>
              <a:rPr lang="cs-CZ" dirty="0" smtClean="0"/>
              <a:t>k zotavení </a:t>
            </a:r>
            <a:r>
              <a:rPr lang="cs-CZ" dirty="0"/>
              <a:t>a uvolnění i k překonání sociálních </a:t>
            </a:r>
            <a:r>
              <a:rPr lang="cs-CZ" dirty="0" smtClean="0"/>
              <a:t>nároků </a:t>
            </a:r>
            <a:r>
              <a:rPr lang="pl-PL" dirty="0" smtClean="0"/>
              <a:t> </a:t>
            </a:r>
          </a:p>
          <a:p>
            <a:r>
              <a:rPr lang="pl-PL" dirty="0" smtClean="0"/>
              <a:t>Hra </a:t>
            </a:r>
            <a:r>
              <a:rPr lang="pl-PL" dirty="0"/>
              <a:t>jako </a:t>
            </a:r>
            <a:r>
              <a:rPr lang="pl-PL" b="1" dirty="0"/>
              <a:t>smysluplná činnost sama o </a:t>
            </a:r>
            <a:r>
              <a:rPr lang="pl-PL" b="1" dirty="0" smtClean="0"/>
              <a:t>sobě: </a:t>
            </a:r>
            <a:r>
              <a:rPr lang="cs-CZ" dirty="0" smtClean="0"/>
              <a:t>Hra </a:t>
            </a:r>
            <a:r>
              <a:rPr lang="cs-CZ" dirty="0"/>
              <a:t>jako jedna ze </a:t>
            </a:r>
            <a:r>
              <a:rPr lang="cs-CZ" b="1" dirty="0"/>
              <a:t>základních potřeb </a:t>
            </a:r>
            <a:r>
              <a:rPr lang="cs-CZ" dirty="0"/>
              <a:t>člověka ve všech společenstvích </a:t>
            </a:r>
            <a:r>
              <a:rPr lang="cs-CZ" dirty="0" smtClean="0"/>
              <a:t>a kulturách</a:t>
            </a:r>
            <a:r>
              <a:rPr lang="cs-CZ" dirty="0"/>
              <a:t>, význam nemusí být obhajován jinými důvody. Souvisí </a:t>
            </a:r>
            <a:r>
              <a:rPr lang="cs-CZ" dirty="0" smtClean="0"/>
              <a:t>se svobodou </a:t>
            </a:r>
            <a:r>
              <a:rPr lang="cs-CZ" dirty="0"/>
              <a:t>člověka a s jeho tvůrčí, fantazijní a uměleckou </a:t>
            </a:r>
            <a:r>
              <a:rPr lang="cs-CZ" dirty="0" smtClean="0"/>
              <a:t>schopností.</a:t>
            </a:r>
          </a:p>
          <a:p>
            <a:pPr marL="118872" indent="0">
              <a:buNone/>
            </a:pPr>
            <a:r>
              <a:rPr lang="cs-CZ" dirty="0" smtClean="0"/>
              <a:t>Výběr </a:t>
            </a:r>
            <a:r>
              <a:rPr lang="cs-CZ" dirty="0"/>
              <a:t>názorů:</a:t>
            </a:r>
          </a:p>
          <a:p>
            <a:r>
              <a:rPr lang="cs-CZ" dirty="0"/>
              <a:t> </a:t>
            </a:r>
            <a:r>
              <a:rPr lang="cs-CZ" dirty="0" err="1"/>
              <a:t>Huizinga</a:t>
            </a:r>
            <a:r>
              <a:rPr lang="cs-CZ" dirty="0"/>
              <a:t>: kulturu stvořil „homo </a:t>
            </a:r>
            <a:r>
              <a:rPr lang="cs-CZ" dirty="0" err="1"/>
              <a:t>ludens</a:t>
            </a:r>
            <a:r>
              <a:rPr lang="cs-CZ" dirty="0"/>
              <a:t>“, ne „homo </a:t>
            </a:r>
            <a:r>
              <a:rPr lang="cs-CZ" dirty="0" err="1"/>
              <a:t>faber</a:t>
            </a:r>
            <a:r>
              <a:rPr lang="cs-CZ" dirty="0"/>
              <a:t>“</a:t>
            </a:r>
          </a:p>
          <a:p>
            <a:r>
              <a:rPr lang="cs-CZ" dirty="0"/>
              <a:t> J. A. Komenský: Hra je přirozená lidská potřeba.</a:t>
            </a:r>
          </a:p>
          <a:p>
            <a:r>
              <a:rPr lang="cs-CZ" dirty="0"/>
              <a:t> A. </a:t>
            </a:r>
            <a:r>
              <a:rPr lang="cs-CZ" dirty="0" err="1"/>
              <a:t>Lazarus</a:t>
            </a:r>
            <a:r>
              <a:rPr lang="cs-CZ" dirty="0"/>
              <a:t>: Hra je prostředník k přirozenému odpočinku.</a:t>
            </a:r>
          </a:p>
          <a:p>
            <a:r>
              <a:rPr lang="cs-CZ" dirty="0"/>
              <a:t> H. </a:t>
            </a:r>
            <a:r>
              <a:rPr lang="cs-CZ" dirty="0" err="1"/>
              <a:t>Spencer</a:t>
            </a:r>
            <a:r>
              <a:rPr lang="cs-CZ" dirty="0"/>
              <a:t>: Hra slouží k odčerpání přebytečné energie.</a:t>
            </a:r>
          </a:p>
          <a:p>
            <a:r>
              <a:rPr lang="cs-CZ" dirty="0"/>
              <a:t> G. S. </a:t>
            </a:r>
            <a:r>
              <a:rPr lang="cs-CZ" dirty="0" err="1"/>
              <a:t>Hall</a:t>
            </a:r>
            <a:r>
              <a:rPr lang="cs-CZ" dirty="0"/>
              <a:t>: Hra jako rekapitulace fylogenetických období v </a:t>
            </a:r>
            <a:r>
              <a:rPr lang="cs-CZ" dirty="0" smtClean="0"/>
              <a:t>ontogenetickém vývoji</a:t>
            </a:r>
            <a:r>
              <a:rPr lang="cs-CZ" dirty="0"/>
              <a:t>.</a:t>
            </a:r>
          </a:p>
          <a:p>
            <a:r>
              <a:rPr lang="cs-CZ" dirty="0"/>
              <a:t> K. Gross: Hra má funkci přípravy a přípravného učení na „opravdový“ život.</a:t>
            </a:r>
          </a:p>
          <a:p>
            <a:r>
              <a:rPr lang="cs-CZ" dirty="0"/>
              <a:t> Psychoanalytická tradice: Hra přináší slast </a:t>
            </a:r>
            <a:r>
              <a:rPr lang="cs-CZ" dirty="0" smtClean="0"/>
              <a:t>či </a:t>
            </a:r>
            <a:r>
              <a:rPr lang="cs-CZ" dirty="0"/>
              <a:t>funkční libost.</a:t>
            </a:r>
          </a:p>
          <a:p>
            <a:r>
              <a:rPr lang="cs-CZ" dirty="0"/>
              <a:t> E. </a:t>
            </a:r>
            <a:r>
              <a:rPr lang="cs-CZ" dirty="0" err="1"/>
              <a:t>Erikson</a:t>
            </a:r>
            <a:r>
              <a:rPr lang="cs-CZ" dirty="0"/>
              <a:t>: Hra jako řešení problémů a krizí.</a:t>
            </a:r>
          </a:p>
        </p:txBody>
      </p:sp>
    </p:spTree>
    <p:extLst>
      <p:ext uri="{BB962C8B-B14F-4D97-AF65-F5344CB8AC3E}">
        <p14:creationId xmlns:p14="http://schemas.microsoft.com/office/powerpoint/2010/main" val="145450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„Věk hry“ – význam her ve </a:t>
            </a:r>
            <a:r>
              <a:rPr lang="cs-CZ" dirty="0" smtClean="0"/>
              <a:t>vývoji</a:t>
            </a:r>
            <a:br>
              <a:rPr lang="cs-CZ" dirty="0" smtClean="0"/>
            </a:br>
            <a:r>
              <a:rPr lang="cs-CZ" sz="2400" dirty="0">
                <a:solidFill>
                  <a:srgbClr val="F0AD00">
                    <a:satMod val="150000"/>
                  </a:srgbClr>
                </a:solidFill>
              </a:rPr>
              <a:t>(převzato z materiálů dr. Kohoutka)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dirty="0"/>
              <a:t>Hraje si každé zdravé dítě; hra je základní potřebou, je </a:t>
            </a:r>
            <a:r>
              <a:rPr lang="cs-CZ" b="1" dirty="0" smtClean="0"/>
              <a:t>nezbytná pro </a:t>
            </a:r>
            <a:r>
              <a:rPr lang="cs-CZ" b="1" dirty="0"/>
              <a:t>psychický vývoj </a:t>
            </a:r>
            <a:r>
              <a:rPr lang="cs-CZ" dirty="0"/>
              <a:t>(po stránce motorické, kognitivní, emoční </a:t>
            </a:r>
            <a:r>
              <a:rPr lang="cs-CZ" dirty="0" smtClean="0"/>
              <a:t>i sociální</a:t>
            </a:r>
            <a:r>
              <a:rPr lang="cs-CZ" dirty="0"/>
              <a:t>)</a:t>
            </a:r>
          </a:p>
          <a:p>
            <a:pPr marL="118872" indent="0">
              <a:buNone/>
            </a:pPr>
            <a:r>
              <a:rPr lang="cs-CZ" dirty="0" smtClean="0"/>
              <a:t>Hra </a:t>
            </a:r>
            <a:r>
              <a:rPr lang="cs-CZ" dirty="0"/>
              <a:t>= činnost, která je vykonávána proto, že je libá, přináší </a:t>
            </a:r>
            <a:r>
              <a:rPr lang="cs-CZ" dirty="0" smtClean="0"/>
              <a:t>dítěti </a:t>
            </a:r>
            <a:r>
              <a:rPr lang="cs-CZ" b="1" dirty="0" smtClean="0"/>
              <a:t>uspokojení </a:t>
            </a:r>
            <a:r>
              <a:rPr lang="cs-CZ" b="1" dirty="0"/>
              <a:t>sama o sobě </a:t>
            </a:r>
            <a:r>
              <a:rPr lang="cs-CZ" dirty="0"/>
              <a:t>bez vnějšího uloženého </a:t>
            </a:r>
            <a:r>
              <a:rPr lang="cs-CZ" dirty="0" smtClean="0"/>
              <a:t>cíle  </a:t>
            </a:r>
          </a:p>
          <a:p>
            <a:pPr marL="118872" indent="0">
              <a:buNone/>
            </a:pPr>
            <a:r>
              <a:rPr lang="cs-CZ" dirty="0" smtClean="0"/>
              <a:t>Jednotlivé </a:t>
            </a:r>
            <a:r>
              <a:rPr lang="cs-CZ" dirty="0"/>
              <a:t>fáze:</a:t>
            </a:r>
          </a:p>
          <a:p>
            <a:r>
              <a:rPr lang="cs-CZ" dirty="0"/>
              <a:t> </a:t>
            </a:r>
            <a:r>
              <a:rPr lang="cs-CZ" b="1" dirty="0"/>
              <a:t>Kojenec: </a:t>
            </a:r>
            <a:r>
              <a:rPr lang="cs-CZ" dirty="0"/>
              <a:t>procvičování pohybů, hra s </a:t>
            </a:r>
            <a:r>
              <a:rPr lang="cs-CZ" dirty="0" smtClean="0"/>
              <a:t>jednoduchými předměty, “</a:t>
            </a:r>
            <a:r>
              <a:rPr lang="cs-CZ" dirty="0"/>
              <a:t>prozkoumávání“, zájem o detaily, později </a:t>
            </a:r>
            <a:r>
              <a:rPr lang="cs-CZ" dirty="0" smtClean="0"/>
              <a:t>o vztahy </a:t>
            </a:r>
            <a:r>
              <a:rPr lang="cs-CZ" dirty="0"/>
              <a:t>mezi předměty, pohyb, </a:t>
            </a:r>
            <a:r>
              <a:rPr lang="cs-CZ" dirty="0" smtClean="0"/>
              <a:t>zvuk… </a:t>
            </a:r>
            <a:r>
              <a:rPr lang="cs-CZ" dirty="0"/>
              <a:t>(„není – kuk</a:t>
            </a:r>
            <a:r>
              <a:rPr lang="cs-CZ" dirty="0" smtClean="0"/>
              <a:t>“), přechod </a:t>
            </a:r>
            <a:r>
              <a:rPr lang="cs-CZ" b="1" dirty="0"/>
              <a:t>od </a:t>
            </a:r>
            <a:r>
              <a:rPr lang="cs-CZ" b="1" dirty="0" smtClean="0"/>
              <a:t>náhodného chování </a:t>
            </a:r>
            <a:r>
              <a:rPr lang="cs-CZ" b="1" dirty="0"/>
              <a:t>k záměrnému</a:t>
            </a:r>
          </a:p>
          <a:p>
            <a:r>
              <a:rPr lang="cs-CZ" dirty="0"/>
              <a:t> </a:t>
            </a:r>
            <a:r>
              <a:rPr lang="cs-CZ" b="1" dirty="0"/>
              <a:t>Batole: </a:t>
            </a:r>
            <a:r>
              <a:rPr lang="cs-CZ" dirty="0"/>
              <a:t>procvičování nově získaných schopností, </a:t>
            </a:r>
            <a:r>
              <a:rPr lang="cs-CZ" dirty="0" smtClean="0"/>
              <a:t>počátky </a:t>
            </a:r>
            <a:r>
              <a:rPr lang="pl-PL" dirty="0" smtClean="0"/>
              <a:t>nápodoby</a:t>
            </a:r>
            <a:r>
              <a:rPr lang="pl-PL" dirty="0"/>
              <a:t>, manipulace s předměty a materiály, </a:t>
            </a:r>
            <a:r>
              <a:rPr lang="pl-PL" dirty="0" smtClean="0"/>
              <a:t>zkoumání </a:t>
            </a:r>
            <a:r>
              <a:rPr lang="cs-CZ" dirty="0" smtClean="0"/>
              <a:t>funkčnosti</a:t>
            </a:r>
            <a:r>
              <a:rPr lang="cs-CZ" dirty="0"/>
              <a:t>, hra </a:t>
            </a:r>
            <a:r>
              <a:rPr lang="cs-CZ" dirty="0" smtClean="0"/>
              <a:t>destruktivní, </a:t>
            </a:r>
            <a:r>
              <a:rPr lang="cs-CZ" dirty="0"/>
              <a:t>i počátky hry konstruktivní</a:t>
            </a:r>
            <a:r>
              <a:rPr lang="cs-CZ" dirty="0" smtClean="0"/>
              <a:t>, počátky </a:t>
            </a:r>
            <a:r>
              <a:rPr lang="cs-CZ" dirty="0"/>
              <a:t>čmárání, dětské hříčky (</a:t>
            </a:r>
            <a:r>
              <a:rPr lang="cs-CZ" dirty="0" err="1"/>
              <a:t>říkadla,“paci</a:t>
            </a:r>
            <a:r>
              <a:rPr lang="cs-CZ" dirty="0"/>
              <a:t>-paci“), hra </a:t>
            </a:r>
            <a:r>
              <a:rPr lang="cs-CZ" dirty="0" smtClean="0"/>
              <a:t>s </a:t>
            </a:r>
            <a:r>
              <a:rPr lang="pl-PL" dirty="0" smtClean="0"/>
              <a:t>ostatními </a:t>
            </a:r>
            <a:r>
              <a:rPr lang="pl-PL" dirty="0"/>
              <a:t>– od </a:t>
            </a:r>
            <a:r>
              <a:rPr lang="pl-PL" b="1" dirty="0"/>
              <a:t>paralelní </a:t>
            </a:r>
            <a:r>
              <a:rPr lang="pl-PL" dirty="0"/>
              <a:t>postupně ke </a:t>
            </a:r>
            <a:r>
              <a:rPr lang="pl-PL" dirty="0" smtClean="0"/>
              <a:t>společné </a:t>
            </a:r>
            <a:r>
              <a:rPr lang="cs-CZ" b="1" dirty="0" smtClean="0"/>
              <a:t>asociativní</a:t>
            </a:r>
            <a:r>
              <a:rPr lang="cs-CZ" dirty="0"/>
              <a:t>, zárodky </a:t>
            </a:r>
            <a:r>
              <a:rPr lang="cs-CZ" b="1" dirty="0"/>
              <a:t>kooperace, </a:t>
            </a:r>
            <a:r>
              <a:rPr lang="cs-CZ" dirty="0"/>
              <a:t>popř. i </a:t>
            </a:r>
            <a:r>
              <a:rPr lang="cs-CZ" b="1" dirty="0"/>
              <a:t>fantazijní </a:t>
            </a:r>
            <a:r>
              <a:rPr lang="cs-CZ" dirty="0"/>
              <a:t>hry</a:t>
            </a:r>
          </a:p>
          <a:p>
            <a:r>
              <a:rPr lang="cs-CZ" b="1" dirty="0" smtClean="0"/>
              <a:t>Předškolák</a:t>
            </a:r>
            <a:r>
              <a:rPr lang="cs-CZ" b="1" dirty="0"/>
              <a:t>: </a:t>
            </a:r>
            <a:r>
              <a:rPr lang="cs-CZ" dirty="0"/>
              <a:t>hra jako hlavní činnost; kooperace </a:t>
            </a:r>
            <a:r>
              <a:rPr lang="cs-CZ" dirty="0" smtClean="0"/>
              <a:t>a soupeření</a:t>
            </a:r>
            <a:r>
              <a:rPr lang="cs-CZ" dirty="0"/>
              <a:t>, konstruktivní hra, nápodoba, námětová hra</a:t>
            </a:r>
            <a:r>
              <a:rPr lang="cs-CZ" dirty="0" smtClean="0"/>
              <a:t>, rolová </a:t>
            </a:r>
            <a:r>
              <a:rPr lang="cs-CZ" dirty="0"/>
              <a:t>hra, kresba, vyprávění, počátky her s pravidly</a:t>
            </a:r>
          </a:p>
        </p:txBody>
      </p:sp>
    </p:spTree>
    <p:extLst>
      <p:ext uri="{BB962C8B-B14F-4D97-AF65-F5344CB8AC3E}">
        <p14:creationId xmlns:p14="http://schemas.microsoft.com/office/powerpoint/2010/main" val="136854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7" y="0"/>
            <a:ext cx="9164217" cy="69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0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Fantazie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Fantazie má velký význam pro harmonizaci jedince, ale i pro rozvoj hry</a:t>
            </a:r>
          </a:p>
          <a:p>
            <a:r>
              <a:rPr lang="cs-CZ" dirty="0" smtClean="0"/>
              <a:t>Předškolní děti mají sklon ke </a:t>
            </a:r>
            <a:r>
              <a:rPr lang="cs-CZ" b="1" dirty="0" err="1" smtClean="0"/>
              <a:t>konfabulaci</a:t>
            </a:r>
            <a:r>
              <a:rPr lang="cs-CZ" b="1" dirty="0" smtClean="0"/>
              <a:t> – „vymýšlení si</a:t>
            </a:r>
            <a:r>
              <a:rPr lang="cs-CZ" dirty="0" smtClean="0"/>
              <a:t>“ (nikoli lhaní)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1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3119</TotalTime>
  <Words>1691</Words>
  <Application>Microsoft Office PowerPoint</Application>
  <PresentationFormat>Předvádění na obrazovce (4:3)</PresentationFormat>
  <Paragraphs>127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Prezentace aplikace PowerPoint</vt:lpstr>
      <vt:lpstr>Paměť </vt:lpstr>
      <vt:lpstr>„Věk hry“ – typy hry (převzato z materiálů dr. Kohoutka)</vt:lpstr>
      <vt:lpstr>Prezentace aplikace PowerPoint</vt:lpstr>
      <vt:lpstr>„Věk hry“ – pojetí hry (převzato z materiálů dr. Kohoutka)</vt:lpstr>
      <vt:lpstr>„Věk hry“ – význam her ve vývoji (převzato z materiálů dr. Kohoutka)</vt:lpstr>
      <vt:lpstr>Prezentace aplikace PowerPoint</vt:lpstr>
      <vt:lpstr>Fantazie </vt:lpstr>
      <vt:lpstr>Prezentace aplikace PowerPoint</vt:lpstr>
      <vt:lpstr>Kresba</vt:lpstr>
      <vt:lpstr>Kresba</vt:lpstr>
      <vt:lpstr>Kresba</vt:lpstr>
      <vt:lpstr>Prezentace aplikace PowerPoint</vt:lpstr>
      <vt:lpstr>Prezentace aplikace PowerPoint</vt:lpstr>
      <vt:lpstr>Strachy</vt:lpstr>
      <vt:lpstr>Sociální vývoj  (převzato z materiálů dr. T. Kohoutka)</vt:lpstr>
      <vt:lpstr>Prezentace aplikace PowerPoint</vt:lpstr>
      <vt:lpstr>Styl výchovy (Shaffer, 1985)</vt:lpstr>
      <vt:lpstr>Interakce rodič – dítě (Mussen &amp; Conger, 1979)</vt:lpstr>
      <vt:lpstr>Kázeň (Staub, 1979)</vt:lpstr>
      <vt:lpstr>Prezentace aplikace PowerPoint</vt:lpstr>
      <vt:lpstr>DISKUZE</vt:lpstr>
      <vt:lpstr>Prezentace aplikace PowerPoint</vt:lpstr>
      <vt:lpstr>Prezentace aplikace PowerPoint</vt:lpstr>
      <vt:lpstr>Prezentace aplikace PowerPoint</vt:lpstr>
      <vt:lpstr>Prezentace aplikace PowerPoint</vt:lpstr>
      <vt:lpstr>Předoperační stádium</vt:lpstr>
      <vt:lpstr>Omezení dětského světa</vt:lpstr>
      <vt:lpstr>Prezentace aplikace PowerPoint</vt:lpstr>
    </vt:vector>
  </TitlesOfParts>
  <Company>VUT 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J.Krása</cp:lastModifiedBy>
  <cp:revision>276</cp:revision>
  <dcterms:created xsi:type="dcterms:W3CDTF">2007-10-19T05:59:20Z</dcterms:created>
  <dcterms:modified xsi:type="dcterms:W3CDTF">2017-11-26T19:51:44Z</dcterms:modified>
</cp:coreProperties>
</file>