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305" r:id="rId3"/>
    <p:sldId id="291" r:id="rId4"/>
    <p:sldId id="292" r:id="rId5"/>
    <p:sldId id="271" r:id="rId6"/>
    <p:sldId id="272" r:id="rId7"/>
    <p:sldId id="304" r:id="rId8"/>
    <p:sldId id="293" r:id="rId9"/>
    <p:sldId id="294" r:id="rId10"/>
    <p:sldId id="295" r:id="rId11"/>
    <p:sldId id="296" r:id="rId12"/>
    <p:sldId id="297" r:id="rId13"/>
    <p:sldId id="298" r:id="rId14"/>
    <p:sldId id="300" r:id="rId15"/>
    <p:sldId id="301" r:id="rId16"/>
    <p:sldId id="302" r:id="rId17"/>
    <p:sldId id="30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1A1AC-4684-41A1-B8A2-1B5C457DA7CF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31FEE-3850-46E8-93CD-394E03BFD9B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56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Kognitivní vývoj </a:t>
            </a:r>
            <a:br>
              <a:rPr lang="cs-CZ" dirty="0"/>
            </a:br>
            <a:r>
              <a:rPr lang="cs-CZ" dirty="0"/>
              <a:t>v  dospívání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5517232"/>
            <a:ext cx="8365232" cy="1051544"/>
          </a:xfrm>
        </p:spPr>
        <p:txBody>
          <a:bodyPr>
            <a:normAutofit fontScale="92500"/>
          </a:bodyPr>
          <a:lstStyle/>
          <a:p>
            <a:r>
              <a:rPr lang="cs-CZ" dirty="0"/>
              <a:t>Mgr. Jan Krása, </a:t>
            </a:r>
            <a:r>
              <a:rPr lang="cs-CZ" dirty="0" err="1"/>
              <a:t>Ph.D</a:t>
            </a:r>
            <a:r>
              <a:rPr lang="cs-CZ" dirty="0"/>
              <a:t>.</a:t>
            </a:r>
          </a:p>
          <a:p>
            <a:r>
              <a:rPr lang="cs-CZ" dirty="0"/>
              <a:t>Katedra psychologie, </a:t>
            </a:r>
            <a:r>
              <a:rPr lang="cs-CZ" dirty="0" err="1"/>
              <a:t>PdF</a:t>
            </a:r>
            <a:r>
              <a:rPr lang="cs-CZ" dirty="0"/>
              <a:t> MU</a:t>
            </a:r>
          </a:p>
          <a:p>
            <a:r>
              <a:rPr lang="cs-CZ" dirty="0"/>
              <a:t>Dle </a:t>
            </a:r>
            <a:r>
              <a:rPr lang="cs-CZ" dirty="0" err="1"/>
              <a:t>Eccles</a:t>
            </a:r>
            <a:r>
              <a:rPr lang="cs-CZ" dirty="0"/>
              <a:t>, J., </a:t>
            </a:r>
            <a:r>
              <a:rPr lang="cs-CZ" dirty="0" err="1"/>
              <a:t>Wigfield</a:t>
            </a:r>
            <a:r>
              <a:rPr lang="cs-CZ" dirty="0"/>
              <a:t>, A., </a:t>
            </a:r>
            <a:r>
              <a:rPr lang="cs-CZ" dirty="0" err="1"/>
              <a:t>Byrnes</a:t>
            </a:r>
            <a:r>
              <a:rPr lang="cs-CZ" dirty="0"/>
              <a:t>, J. (2003). </a:t>
            </a:r>
            <a:r>
              <a:rPr lang="cs-CZ" dirty="0" err="1"/>
              <a:t>Cognitive</a:t>
            </a:r>
            <a:r>
              <a:rPr lang="cs-CZ" dirty="0"/>
              <a:t> </a:t>
            </a:r>
            <a:r>
              <a:rPr lang="cs-CZ" dirty="0" err="1"/>
              <a:t>development</a:t>
            </a:r>
            <a:r>
              <a:rPr lang="cs-CZ" dirty="0"/>
              <a:t> in adolescence </a:t>
            </a:r>
          </a:p>
        </p:txBody>
      </p:sp>
    </p:spTree>
    <p:extLst>
      <p:ext uri="{BB962C8B-B14F-4D97-AF65-F5344CB8AC3E}">
        <p14:creationId xmlns:p14="http://schemas.microsoft.com/office/powerpoint/2010/main" val="2041022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2. Vývoj deduktivního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/>
              <a:t>Shrnutí:</a:t>
            </a:r>
          </a:p>
          <a:p>
            <a:pPr marL="137160" indent="0">
              <a:buNone/>
            </a:pPr>
            <a:r>
              <a:rPr lang="cs-CZ" dirty="0"/>
              <a:t>Zdá se, že vývoj v deduktivním myšlení od věku 10 let spočívá v narůstající schopnosti odmyslet si vlastní názory nebo postoje a myslet tzv. objektivně o struktuře argumentu.</a:t>
            </a:r>
          </a:p>
          <a:p>
            <a:pPr marL="137160" indent="0">
              <a:buNone/>
            </a:pPr>
            <a:r>
              <a:rPr lang="cs-CZ" dirty="0"/>
              <a:t>U adolescentů je přesto málo dokladů o schopnosti abstraktně  uvažovat nad jednotlivými doménami (myšlení zůstává dlouho </a:t>
            </a:r>
            <a:r>
              <a:rPr lang="cs-CZ" i="1" dirty="0" err="1"/>
              <a:t>domain-specific</a:t>
            </a:r>
            <a:r>
              <a:rPr lang="cs-CZ" dirty="0"/>
              <a:t>), tzn. že abstraktní uvažování se netýká hned všech oblastí, ale dlouhou dobu jen jedné či několika specifických oblastí dle zaměření.</a:t>
            </a:r>
          </a:p>
        </p:txBody>
      </p:sp>
    </p:spTree>
    <p:extLst>
      <p:ext uri="{BB962C8B-B14F-4D97-AF65-F5344CB8AC3E}">
        <p14:creationId xmlns:p14="http://schemas.microsoft.com/office/powerpoint/2010/main" val="3104317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2. Vývoj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cs-CZ" dirty="0" err="1"/>
              <a:t>Sch</a:t>
            </a:r>
            <a:r>
              <a:rPr lang="cs-CZ" dirty="0"/>
              <a:t>. rozhodovat se patří mezi klíčové schopnosti, které si adolescenti potřebují osvojit.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Rozhodují-li se lidé:</a:t>
            </a:r>
          </a:p>
          <a:p>
            <a:pPr marL="137160" indent="0">
              <a:buNone/>
            </a:pPr>
            <a:r>
              <a:rPr lang="cs-CZ" dirty="0"/>
              <a:t>1. stanoví si cíle (najíst se)</a:t>
            </a:r>
          </a:p>
          <a:p>
            <a:pPr marL="137160" indent="0">
              <a:buNone/>
            </a:pPr>
            <a:r>
              <a:rPr lang="cs-CZ" dirty="0"/>
              <a:t>2. shrnou možnosti dosažení cíle (uvařit si něco, jít na nákup, jít do restaurace)</a:t>
            </a:r>
          </a:p>
          <a:p>
            <a:pPr marL="137160" indent="0">
              <a:buNone/>
            </a:pPr>
            <a:r>
              <a:rPr lang="cs-CZ" dirty="0"/>
              <a:t>3. vyhodnotí tyto možnosti (domácí jídlo je levnější a zdravější)</a:t>
            </a:r>
          </a:p>
          <a:p>
            <a:pPr marL="137160" indent="0">
              <a:buNone/>
            </a:pPr>
            <a:r>
              <a:rPr lang="cs-CZ" dirty="0"/>
              <a:t>4. provedou vybranou možnost (uvaří si)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Jindy se lidé rozhodují zda se mají/nemají podílet na nabízeném chování (dát si sklenku).</a:t>
            </a:r>
          </a:p>
        </p:txBody>
      </p:sp>
    </p:spTree>
    <p:extLst>
      <p:ext uri="{BB962C8B-B14F-4D97-AF65-F5344CB8AC3E}">
        <p14:creationId xmlns:p14="http://schemas.microsoft.com/office/powerpoint/2010/main" val="507440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Vývoj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/>
              <a:t>Kompetentní rozhodování zahrnuje schopnost </a:t>
            </a:r>
            <a:r>
              <a:rPr lang="cs-CZ" b="1" dirty="0"/>
              <a:t>určit rizika a benefity </a:t>
            </a:r>
            <a:r>
              <a:rPr lang="cs-CZ" dirty="0"/>
              <a:t>určitého chování.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211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Vývoj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/>
              <a:t>Starší adolescenti dokáží více než mladší:</a:t>
            </a:r>
          </a:p>
          <a:p>
            <a:pPr marL="137160" indent="0">
              <a:buNone/>
            </a:pPr>
            <a:r>
              <a:rPr lang="cs-CZ" dirty="0"/>
              <a:t> 1. odlišit možnosti, které umožňují splnění několika cílů, od možností, které umožňují splnění jednoho cíle</a:t>
            </a:r>
          </a:p>
          <a:p>
            <a:pPr marL="137160" indent="0">
              <a:buNone/>
            </a:pPr>
            <a:r>
              <a:rPr lang="cs-CZ" dirty="0"/>
              <a:t>2. předvídají širší spektrum následků svých činností</a:t>
            </a:r>
          </a:p>
          <a:p>
            <a:pPr marL="137160" indent="0">
              <a:buNone/>
            </a:pPr>
            <a:r>
              <a:rPr lang="cs-CZ" dirty="0"/>
              <a:t>3. se s věkem učí stále více z výsledků svého rozhodování.</a:t>
            </a:r>
          </a:p>
        </p:txBody>
      </p:sp>
    </p:spTree>
    <p:extLst>
      <p:ext uri="{BB962C8B-B14F-4D97-AF65-F5344CB8AC3E}">
        <p14:creationId xmlns:p14="http://schemas.microsoft.com/office/powerpoint/2010/main" val="3416570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Vývoj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/>
              <a:t>Výzkumů rozhodování u adolescentů je velmi málo.</a:t>
            </a:r>
          </a:p>
          <a:p>
            <a:pPr marL="137160" indent="0">
              <a:buNone/>
            </a:pPr>
            <a:r>
              <a:rPr lang="cs-CZ" dirty="0"/>
              <a:t>Většina z nich byla laboratorních (hypotetické scénáře apod.)</a:t>
            </a:r>
          </a:p>
          <a:p>
            <a:pPr marL="137160" indent="0">
              <a:buNone/>
            </a:pPr>
            <a:r>
              <a:rPr lang="cs-CZ" dirty="0"/>
              <a:t>V reálném světě hrají poměrně velkou roli při rozhodování motivační a emocionální faktory.</a:t>
            </a:r>
          </a:p>
          <a:p>
            <a:pPr marL="137160" indent="0">
              <a:buNone/>
            </a:pPr>
            <a:r>
              <a:rPr lang="cs-CZ" dirty="0"/>
              <a:t>Tzn. že (</a:t>
            </a:r>
            <a:r>
              <a:rPr lang="cs-CZ" dirty="0" err="1"/>
              <a:t>Eccles</a:t>
            </a:r>
            <a:r>
              <a:rPr lang="cs-CZ" dirty="0"/>
              <a:t>, </a:t>
            </a:r>
            <a:r>
              <a:rPr lang="cs-CZ" dirty="0" err="1"/>
              <a:t>Wigfield</a:t>
            </a:r>
            <a:r>
              <a:rPr lang="cs-CZ" dirty="0"/>
              <a:t>, </a:t>
            </a:r>
            <a:r>
              <a:rPr lang="cs-CZ" dirty="0" err="1"/>
              <a:t>Byrnes</a:t>
            </a:r>
            <a:r>
              <a:rPr lang="cs-CZ" dirty="0"/>
              <a:t>, 328)„v laboratoři úspěšní adolescenti mohou v životě dělat velmi neúspěšná rozhodnutí, jestliže jim chybí patřičné </a:t>
            </a:r>
            <a:r>
              <a:rPr lang="cs-CZ" dirty="0" err="1"/>
              <a:t>seberegulativní</a:t>
            </a:r>
            <a:r>
              <a:rPr lang="cs-CZ" dirty="0"/>
              <a:t> strategie“ (</a:t>
            </a:r>
            <a:r>
              <a:rPr lang="cs-CZ" dirty="0" err="1"/>
              <a:t>sebeuklidňující</a:t>
            </a:r>
            <a:r>
              <a:rPr lang="cs-CZ" dirty="0"/>
              <a:t> techniky, zvládání tlaku od vrstevníků, </a:t>
            </a:r>
            <a:r>
              <a:rPr lang="cs-CZ" dirty="0" err="1"/>
              <a:t>sebemotivace</a:t>
            </a:r>
            <a:r>
              <a:rPr lang="cs-CZ" dirty="0"/>
              <a:t>, využití sebepoznání v praxi aj.)</a:t>
            </a:r>
          </a:p>
        </p:txBody>
      </p:sp>
    </p:spTree>
    <p:extLst>
      <p:ext uri="{BB962C8B-B14F-4D97-AF65-F5344CB8AC3E}">
        <p14:creationId xmlns:p14="http://schemas.microsoft.com/office/powerpoint/2010/main" val="167087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Riskování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37160" indent="0">
              <a:buNone/>
            </a:pPr>
            <a:r>
              <a:rPr lang="cs-CZ" dirty="0"/>
              <a:t>Mnoho studií se věnuje riskování adolescentů (většinou: kouření, pití, nechráněný sex).</a:t>
            </a:r>
          </a:p>
          <a:p>
            <a:pPr marL="137160" indent="0">
              <a:buNone/>
            </a:pPr>
            <a:r>
              <a:rPr lang="cs-CZ" dirty="0"/>
              <a:t>Výsledky ukazují opak toho, co by člověk vyvodil z toho, že rozhodovací procesy se vyvíjí: starší adolescenti jsou mnohem více náchylnější k riskování než mladší adolescenti a preadolescenti (např. kouření).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Opakovaně studie potvrzují, že ty více a méně riskující adolescenty neodlišuje jejich znalost/neznalost možných negativních následků!</a:t>
            </a:r>
          </a:p>
          <a:p>
            <a:pPr marL="137160" indent="0">
              <a:buNone/>
            </a:pPr>
            <a:r>
              <a:rPr lang="cs-CZ" dirty="0"/>
              <a:t>Ve hře jsou jiné faktory: ony strategie seberegulace, </a:t>
            </a:r>
            <a:r>
              <a:rPr lang="cs-CZ" dirty="0" err="1"/>
              <a:t>sch</a:t>
            </a:r>
            <a:r>
              <a:rPr lang="cs-CZ" dirty="0"/>
              <a:t>. skloubit zdraví prospěšné a sociální cíle.</a:t>
            </a:r>
          </a:p>
        </p:txBody>
      </p:sp>
    </p:spTree>
    <p:extLst>
      <p:ext uri="{BB962C8B-B14F-4D97-AF65-F5344CB8AC3E}">
        <p14:creationId xmlns:p14="http://schemas.microsoft.com/office/powerpoint/2010/main" val="2349219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Riskování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/>
              <a:t>Genderové rozdíly:</a:t>
            </a:r>
          </a:p>
          <a:p>
            <a:pPr marL="137160" indent="0">
              <a:buNone/>
            </a:pPr>
            <a:r>
              <a:rPr lang="cs-CZ" dirty="0"/>
              <a:t>Muži jsou více než ženy ochotni riskovat v oblastech jako rychlé řízení nebo intelektuální risky.</a:t>
            </a:r>
          </a:p>
          <a:p>
            <a:pPr marL="137160" indent="0">
              <a:buNone/>
            </a:pPr>
            <a:r>
              <a:rPr lang="cs-CZ" dirty="0"/>
              <a:t>Ženy jsou více než muži ochotny riskovat v oblasti zdraví jako je kouření.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Muži jsou často o trochu lepší ve výsledcích matematických testů (De Lisi, </a:t>
            </a:r>
            <a:r>
              <a:rPr lang="cs-CZ" dirty="0" err="1"/>
              <a:t>McGillicuddy</a:t>
            </a:r>
            <a:r>
              <a:rPr lang="cs-CZ" dirty="0"/>
              <a:t>-De Lisi, 2002). Souvisí to možná opět s větší mírou riskování.</a:t>
            </a:r>
          </a:p>
        </p:txBody>
      </p:sp>
    </p:spTree>
    <p:extLst>
      <p:ext uri="{BB962C8B-B14F-4D97-AF65-F5344CB8AC3E}">
        <p14:creationId xmlns:p14="http://schemas.microsoft.com/office/powerpoint/2010/main" val="442207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Diskuze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559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vývoj dle </a:t>
            </a:r>
            <a:r>
              <a:rPr lang="cs-CZ" dirty="0" err="1"/>
              <a:t>Piageta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37160" indent="0">
              <a:buNone/>
            </a:pPr>
            <a:r>
              <a:rPr lang="cs-CZ" dirty="0"/>
              <a:t>1. praktická (senzomotorická) inteligence (dosaženi cca 18 měsíců): končí vytvořením představy o trvalosti objektů ve skutečném světě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2. fáze reprezentace (dětství):</a:t>
            </a:r>
          </a:p>
          <a:p>
            <a:pPr marL="137160" indent="0">
              <a:buNone/>
            </a:pPr>
            <a:r>
              <a:rPr lang="cs-CZ" dirty="0"/>
              <a:t>2.1 přípravná f.=předoperační</a:t>
            </a:r>
          </a:p>
          <a:p>
            <a:pPr marL="137160" indent="0">
              <a:buNone/>
            </a:pPr>
            <a:r>
              <a:rPr lang="cs-CZ" dirty="0"/>
              <a:t>2.2 dokončená f.=konkrétní operace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3. formální operace (adolescence): konstrukce reprezentací, které nejsou nutně součástí empirického světa; aktuální svět je částí možných světů. </a:t>
            </a:r>
          </a:p>
          <a:p>
            <a:pPr marL="137160" indent="0">
              <a:buNone/>
            </a:pPr>
            <a:r>
              <a:rPr lang="cs-CZ" dirty="0"/>
              <a:t>Počátek 10-13 a dosažení 15-20 let.</a:t>
            </a:r>
          </a:p>
        </p:txBody>
      </p:sp>
    </p:spTree>
    <p:extLst>
      <p:ext uri="{BB962C8B-B14F-4D97-AF65-F5344CB8AC3E}">
        <p14:creationId xmlns:p14="http://schemas.microsoft.com/office/powerpoint/2010/main" val="1029160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Kognitivní vývoj v adolescenci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/>
              <a:t>Vývoj se týká:</a:t>
            </a:r>
          </a:p>
          <a:p>
            <a:pPr marL="651510" indent="-514350">
              <a:buFont typeface="+mj-lt"/>
              <a:buAutoNum type="arabicPeriod"/>
            </a:pPr>
            <a:r>
              <a:rPr lang="cs-CZ" dirty="0"/>
              <a:t>Změn v poznání (např. v naučeném) – postupný nárůst</a:t>
            </a:r>
          </a:p>
          <a:p>
            <a:pPr marL="651510" indent="-514350">
              <a:buFont typeface="+mj-lt"/>
              <a:buAutoNum type="arabicPeriod"/>
            </a:pPr>
            <a:r>
              <a:rPr lang="cs-CZ" dirty="0"/>
              <a:t>Změn v samotných funkcích (změn kognitivních modulů)</a:t>
            </a:r>
          </a:p>
        </p:txBody>
      </p:sp>
    </p:spTree>
    <p:extLst>
      <p:ext uri="{BB962C8B-B14F-4D97-AF65-F5344CB8AC3E}">
        <p14:creationId xmlns:p14="http://schemas.microsoft.com/office/powerpoint/2010/main" val="1746466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Změny v poznání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600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/>
              <a:t>3 oblasti:</a:t>
            </a:r>
          </a:p>
          <a:p>
            <a:pPr marL="137160" indent="0">
              <a:buNone/>
            </a:pPr>
            <a:r>
              <a:rPr lang="cs-CZ" dirty="0"/>
              <a:t>1. </a:t>
            </a:r>
            <a:r>
              <a:rPr lang="cs-CZ" b="1" dirty="0"/>
              <a:t>Deklarativní</a:t>
            </a:r>
            <a:r>
              <a:rPr lang="cs-CZ" dirty="0"/>
              <a:t> znalosti  - Hlavní města, 2+2=4, prvky periodické tabulky, tabulky logaritmů, astronomii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2. </a:t>
            </a:r>
            <a:r>
              <a:rPr lang="cs-CZ" b="1" dirty="0"/>
              <a:t>Procedurální</a:t>
            </a:r>
            <a:r>
              <a:rPr lang="cs-CZ" dirty="0"/>
              <a:t> dovednosti – řídit auto, sčítat zlomky, tvořit dobrý příběh, tančit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3. </a:t>
            </a:r>
            <a:r>
              <a:rPr lang="cs-CZ" b="1" dirty="0"/>
              <a:t>Konceptuální</a:t>
            </a:r>
            <a:r>
              <a:rPr lang="cs-CZ" dirty="0"/>
              <a:t> znalosti – např. vědět proč má člověk při sčítání zlomků použít metodu nejmenšího společného zlomku.</a:t>
            </a:r>
          </a:p>
          <a:p>
            <a:pPr marL="137160" indent="0">
              <a:buNone/>
            </a:pPr>
            <a:r>
              <a:rPr lang="cs-CZ" dirty="0"/>
              <a:t>=„reprezentace adolescentova pochopení své deklarativní a procedurální znalosti“ (</a:t>
            </a:r>
            <a:r>
              <a:rPr lang="cs-CZ" dirty="0" err="1"/>
              <a:t>cit.d</a:t>
            </a:r>
            <a:r>
              <a:rPr lang="cs-CZ" dirty="0"/>
              <a:t>., 326):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202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Změny v poznání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37160" indent="0">
              <a:buNone/>
            </a:pPr>
            <a:r>
              <a:rPr lang="cs-CZ" dirty="0"/>
              <a:t>Vývoj v matematice:</a:t>
            </a:r>
          </a:p>
          <a:p>
            <a:pPr marL="137160" indent="0">
              <a:buNone/>
            </a:pPr>
            <a:r>
              <a:rPr lang="cs-CZ" dirty="0"/>
              <a:t>od 4. třídy: znalost základních aritmetických pravidel 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Maturitní ročník: znalost algebraických postupů, </a:t>
            </a:r>
            <a:r>
              <a:rPr lang="cs-CZ" dirty="0" err="1"/>
              <a:t>sch</a:t>
            </a:r>
            <a:r>
              <a:rPr lang="cs-CZ" dirty="0"/>
              <a:t>. tvořit tabulky, uvažovat v geometrických pojmech apod.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Nicméně </a:t>
            </a:r>
            <a:r>
              <a:rPr lang="cs-CZ" b="1" dirty="0"/>
              <a:t>většina</a:t>
            </a:r>
            <a:r>
              <a:rPr lang="cs-CZ" dirty="0"/>
              <a:t> adolescentů neukazuje nijak hluboké konceptuální poznání v žádném z oborů (</a:t>
            </a:r>
            <a:r>
              <a:rPr lang="cs-CZ" dirty="0" err="1"/>
              <a:t>Byrnes</a:t>
            </a:r>
            <a:r>
              <a:rPr lang="cs-CZ" dirty="0"/>
              <a:t>, 2001). </a:t>
            </a:r>
          </a:p>
          <a:p>
            <a:pPr marL="137160" indent="0">
              <a:buNone/>
            </a:pPr>
            <a:r>
              <a:rPr lang="cs-CZ" dirty="0"/>
              <a:t>Jedním z důvodů asi bude abstraktní, mnohadimenzionální a </a:t>
            </a:r>
            <a:r>
              <a:rPr lang="cs-CZ" dirty="0" err="1"/>
              <a:t>protiintuitivní</a:t>
            </a:r>
            <a:r>
              <a:rPr lang="cs-CZ" dirty="0"/>
              <a:t> charakter většiny pokročilých otázek a problémů v každém oboru. (vliv fáze formálních operací)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Vývoj kognitivních funkcí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učení </a:t>
            </a:r>
          </a:p>
          <a:p>
            <a:r>
              <a:rPr lang="cs-CZ" dirty="0"/>
              <a:t>vzpomínání (lepší  získávání informací z paměti)</a:t>
            </a:r>
          </a:p>
          <a:p>
            <a:r>
              <a:rPr lang="cs-CZ" dirty="0"/>
              <a:t>uvažování=myšlení (odvozování, inference z jedné či mnoha informací, </a:t>
            </a:r>
            <a:r>
              <a:rPr lang="cs-CZ" b="1" dirty="0"/>
              <a:t>dedukce</a:t>
            </a:r>
            <a:r>
              <a:rPr lang="cs-CZ" dirty="0"/>
              <a:t>, indukce, tvoření pojmů)</a:t>
            </a:r>
          </a:p>
          <a:p>
            <a:r>
              <a:rPr lang="cs-CZ" dirty="0"/>
              <a:t>rozhodování (</a:t>
            </a:r>
            <a:r>
              <a:rPr lang="cs-CZ" i="1" dirty="0" err="1"/>
              <a:t>decision</a:t>
            </a:r>
            <a:r>
              <a:rPr lang="cs-CZ" i="1" dirty="0"/>
              <a:t> </a:t>
            </a:r>
            <a:r>
              <a:rPr lang="cs-CZ" i="1" dirty="0" err="1"/>
              <a:t>making</a:t>
            </a:r>
            <a:r>
              <a:rPr lang="cs-CZ" dirty="0"/>
              <a:t>; zobecňování, hodnocení různých možností a realizace vybraného řešení</a:t>
            </a:r>
          </a:p>
          <a:p>
            <a:r>
              <a:rPr lang="cs-CZ" dirty="0"/>
              <a:t>řešení problémů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Vývoj kognitivních funkcí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/>
              <a:t>Pracovní paměť se zlepšuje: prostorová i verbální.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V mnoha testech pracujících s interferencí (zpožďováním opakování apod.) jsou adolescenti a poté i dospělí stále lepší (od 6-35: </a:t>
            </a:r>
            <a:r>
              <a:rPr lang="cs-CZ" dirty="0" err="1"/>
              <a:t>Swanson</a:t>
            </a:r>
            <a:r>
              <a:rPr lang="cs-CZ" dirty="0"/>
              <a:t>, 1999).</a:t>
            </a:r>
          </a:p>
        </p:txBody>
      </p:sp>
    </p:spTree>
    <p:extLst>
      <p:ext uri="{BB962C8B-B14F-4D97-AF65-F5344CB8AC3E}">
        <p14:creationId xmlns:p14="http://schemas.microsoft.com/office/powerpoint/2010/main" val="1640043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2. Vývoj deduktivního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První stopou DM je schopnost tvořit věty typu </a:t>
            </a:r>
            <a:r>
              <a:rPr lang="cs-CZ" i="1" dirty="0"/>
              <a:t>Když X, potom Y</a:t>
            </a:r>
            <a:r>
              <a:rPr lang="cs-CZ" dirty="0"/>
              <a:t> (podmínkové věty, kondicionál)</a:t>
            </a:r>
          </a:p>
          <a:p>
            <a:r>
              <a:rPr lang="cs-CZ" dirty="0"/>
              <a:t>schopnost odvozovat ze zadaných premis (5-6 let – zvlášť když se nabízený obsah úvah týkal fantazijního světa)</a:t>
            </a:r>
          </a:p>
          <a:p>
            <a:r>
              <a:rPr lang="cs-CZ" dirty="0"/>
              <a:t>Schopnost odlišovat závěry, které z premis vyplývají a které nevyplývají (7-9 let – zvlášť když se jednalo o otázky taxonomické či kauzální)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046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2. Vývoj deduktivního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80560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Během adolescence </a:t>
            </a:r>
            <a:r>
              <a:rPr lang="cs-CZ" b="1" dirty="0"/>
              <a:t>pomalu narůstá </a:t>
            </a:r>
            <a:r>
              <a:rPr lang="cs-CZ" dirty="0"/>
              <a:t>schopnost vyvozovat správné závěry, vysvětlit svoje myšlenkové postupy, vytvářet a testovat hypotézy, pracovat i s neznámými, abstraktními nebo protipřirozenými premisami (Slon je malé zvíře. Toto je slon. Je malý?; </a:t>
            </a:r>
            <a:r>
              <a:rPr lang="cs-CZ" dirty="0" err="1"/>
              <a:t>if</a:t>
            </a:r>
            <a:r>
              <a:rPr lang="cs-CZ" dirty="0"/>
              <a:t> x=2y+1 </a:t>
            </a:r>
            <a:r>
              <a:rPr lang="cs-CZ" dirty="0" err="1"/>
              <a:t>then</a:t>
            </a:r>
            <a:r>
              <a:rPr lang="cs-CZ" dirty="0"/>
              <a:t> y=0; je hodné zlo lepší než zlé dobro?)</a:t>
            </a:r>
          </a:p>
          <a:p>
            <a:r>
              <a:rPr lang="cs-CZ" dirty="0"/>
              <a:t>Nicméně, jsou-li závěry nebo premisy protipřirozené, skóruje v DM méně než polovina adolescentů.</a:t>
            </a:r>
          </a:p>
          <a:p>
            <a:r>
              <a:rPr lang="cs-CZ" dirty="0"/>
              <a:t>U starších adolescentů lze výkon v takových úkolech zlepšit – zvlášť pokud jim je vysvětlena logika úkolu nebo podobný úkol předtím vykonávali – nejedná se však často o trvalé zlepšení.</a:t>
            </a:r>
          </a:p>
        </p:txBody>
      </p:sp>
    </p:spTree>
    <p:extLst>
      <p:ext uri="{BB962C8B-B14F-4D97-AF65-F5344CB8AC3E}">
        <p14:creationId xmlns:p14="http://schemas.microsoft.com/office/powerpoint/2010/main" val="20069939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1240</TotalTime>
  <Words>1046</Words>
  <Application>Microsoft Office PowerPoint</Application>
  <PresentationFormat>Předvádění na obrazovce (4:3)</PresentationFormat>
  <Paragraphs>90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Kognitivní vývoj  v  dospívání</vt:lpstr>
      <vt:lpstr>Kognitivní vývoj dle Piageta</vt:lpstr>
      <vt:lpstr>Kognitivní vývoj v adolescenci</vt:lpstr>
      <vt:lpstr>1. Změny v poznání</vt:lpstr>
      <vt:lpstr>1. Změny v poznání</vt:lpstr>
      <vt:lpstr>2. Vývoj kognitivních funkcí</vt:lpstr>
      <vt:lpstr>2. Vývoj kognitivních funkcí</vt:lpstr>
      <vt:lpstr>2. Vývoj deduktivního myšlení</vt:lpstr>
      <vt:lpstr>2. Vývoj deduktivního myšlení</vt:lpstr>
      <vt:lpstr>2. Vývoj deduktivního myšlení</vt:lpstr>
      <vt:lpstr>2. Vývoj rozhodování</vt:lpstr>
      <vt:lpstr>2. Vývoj rozhodování</vt:lpstr>
      <vt:lpstr>2. Vývoj rozhodování</vt:lpstr>
      <vt:lpstr>2. Vývoj rozhodování</vt:lpstr>
      <vt:lpstr>Riskování </vt:lpstr>
      <vt:lpstr>Riskování</vt:lpstr>
      <vt:lpstr>Diskuze </vt:lpstr>
    </vt:vector>
  </TitlesOfParts>
  <Company>VUT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 evoluce ve výuce psychologie</dc:title>
  <dc:creator>ucitel</dc:creator>
  <cp:lastModifiedBy>Jan Krása</cp:lastModifiedBy>
  <cp:revision>103</cp:revision>
  <dcterms:created xsi:type="dcterms:W3CDTF">2015-08-25T14:26:28Z</dcterms:created>
  <dcterms:modified xsi:type="dcterms:W3CDTF">2017-12-03T21:07:10Z</dcterms:modified>
</cp:coreProperties>
</file>