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328" r:id="rId2"/>
    <p:sldId id="294" r:id="rId3"/>
    <p:sldId id="331" r:id="rId4"/>
    <p:sldId id="324" r:id="rId5"/>
    <p:sldId id="298" r:id="rId6"/>
    <p:sldId id="296" r:id="rId7"/>
    <p:sldId id="295" r:id="rId8"/>
    <p:sldId id="325" r:id="rId9"/>
    <p:sldId id="297" r:id="rId10"/>
    <p:sldId id="299" r:id="rId11"/>
    <p:sldId id="290" r:id="rId12"/>
    <p:sldId id="291" r:id="rId13"/>
    <p:sldId id="293" r:id="rId14"/>
    <p:sldId id="292" r:id="rId15"/>
    <p:sldId id="329" r:id="rId16"/>
    <p:sldId id="330" r:id="rId17"/>
    <p:sldId id="32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F5D7310-8859-4BF8-8B90-E51E5672B7E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F5D7310-8859-4BF8-8B90-E51E5672B7E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kwxjfuPlAr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O60TYAIgC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HG05AIlH6Y&amp;nohtml5=False" TargetMode="External"/><Relationship Id="rId2" Type="http://schemas.openxmlformats.org/officeDocument/2006/relationships/hyperlink" Target="https://www.youtube.com/watch?v=DRejV6f-Y3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VvdOe10vrs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/>
              <a:t>Vývojová psychologie 4 </a:t>
            </a:r>
            <a:br>
              <a:rPr lang="cs-CZ" sz="4400" dirty="0" smtClean="0"/>
            </a:br>
            <a:r>
              <a:rPr lang="cs-CZ" sz="4400" dirty="0" smtClean="0"/>
              <a:t>Teorie citové vazby (</a:t>
            </a:r>
            <a:r>
              <a:rPr lang="cs-CZ" sz="4400" dirty="0" err="1" smtClean="0"/>
              <a:t>attachmentu</a:t>
            </a:r>
            <a:r>
              <a:rPr lang="cs-CZ" sz="4400" dirty="0" smtClean="0"/>
              <a:t>)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300" dirty="0" smtClean="0"/>
              <a:t>Mgr. Jan Krása, </a:t>
            </a:r>
            <a:r>
              <a:rPr lang="cs-CZ" sz="2300" dirty="0" err="1" smtClean="0"/>
              <a:t>Ph.D</a:t>
            </a:r>
            <a:r>
              <a:rPr lang="cs-CZ" sz="2300" dirty="0" smtClean="0"/>
              <a:t>.</a:t>
            </a:r>
          </a:p>
          <a:p>
            <a:r>
              <a:rPr lang="cs-CZ" sz="2300" dirty="0" smtClean="0"/>
              <a:t>Katedra psychologie, Pedagogická fakulta, MU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406389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78098"/>
          </a:xfrm>
        </p:spPr>
        <p:txBody>
          <a:bodyPr>
            <a:noAutofit/>
          </a:bodyPr>
          <a:lstStyle/>
          <a:p>
            <a:r>
              <a:rPr lang="cs-CZ" sz="3600" dirty="0" smtClean="0"/>
              <a:t>Margaret </a:t>
            </a:r>
            <a:r>
              <a:rPr lang="cs-CZ" sz="3600" dirty="0" err="1" smtClean="0"/>
              <a:t>Mahlerová</a:t>
            </a:r>
            <a:r>
              <a:rPr lang="cs-CZ" sz="3600" dirty="0" smtClean="0"/>
              <a:t> (1897-1985)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6408712" cy="49685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Psychoanalytička (směr: egopsychologie). Maďarka, 1938 emigrovala do New Yorku. Zkoumala děti a dopad rané </a:t>
            </a:r>
            <a:r>
              <a:rPr lang="cs-CZ" b="1" dirty="0" smtClean="0"/>
              <a:t>deprivace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Dětský vývoj má podle ní tři zásadní fáze: </a:t>
            </a:r>
          </a:p>
          <a:p>
            <a:pPr>
              <a:buNone/>
            </a:pPr>
            <a:r>
              <a:rPr lang="cs-CZ" i="1" dirty="0" smtClean="0"/>
              <a:t>normální autismus</a:t>
            </a:r>
            <a:r>
              <a:rPr lang="cs-CZ" dirty="0" smtClean="0"/>
              <a:t> – tuto fázi později zamítla (není podstatná)</a:t>
            </a:r>
          </a:p>
          <a:p>
            <a:pPr>
              <a:buNone/>
            </a:pPr>
            <a:r>
              <a:rPr lang="cs-CZ" i="1" dirty="0" smtClean="0"/>
              <a:t>symbiotická fáze</a:t>
            </a:r>
            <a:r>
              <a:rPr lang="cs-CZ" dirty="0" smtClean="0"/>
              <a:t> – spojení s matkou</a:t>
            </a:r>
          </a:p>
          <a:p>
            <a:pPr>
              <a:buNone/>
            </a:pPr>
            <a:r>
              <a:rPr lang="cs-CZ" i="1" dirty="0" smtClean="0"/>
              <a:t>separačně-individuační proces – </a:t>
            </a:r>
            <a:r>
              <a:rPr lang="cs-CZ" dirty="0" err="1" smtClean="0"/>
              <a:t>proces</a:t>
            </a:r>
            <a:r>
              <a:rPr lang="cs-CZ" dirty="0" smtClean="0"/>
              <a:t> oddělování od matky k vzniku ega (</a:t>
            </a:r>
            <a:r>
              <a:rPr lang="cs-CZ" i="1" dirty="0" err="1" smtClean="0"/>
              <a:t>self</a:t>
            </a:r>
            <a:r>
              <a:rPr lang="cs-CZ" dirty="0" smtClean="0"/>
              <a:t>).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5362" name="Picture 2" descr="http://www.depressaoansiedade.com/wp-content/uploads/2011/10/Margaret-Sch%C3%B6nberger-Mahl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6784" y="1844824"/>
            <a:ext cx="2687216" cy="33943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Vývoj sebepojetí</a:t>
            </a:r>
            <a:endParaRPr lang="cs-CZ" dirty="0"/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 smtClean="0"/>
              <a:t>Nejprve (0-2 měsíce) dítě neodlišuje sebe a svět.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 smtClean="0"/>
              <a:t>René </a:t>
            </a:r>
            <a:r>
              <a:rPr lang="cs-CZ" altLang="cs-CZ" dirty="0" err="1" smtClean="0"/>
              <a:t>Spitz</a:t>
            </a:r>
            <a:r>
              <a:rPr lang="cs-CZ" altLang="cs-CZ" dirty="0" smtClean="0"/>
              <a:t> (1958) hovoří o </a:t>
            </a:r>
            <a:r>
              <a:rPr lang="cs-CZ" altLang="cs-CZ" b="1" dirty="0" err="1" smtClean="0"/>
              <a:t>preobjektálním</a:t>
            </a:r>
            <a:r>
              <a:rPr lang="cs-CZ" altLang="cs-CZ" b="1" dirty="0" smtClean="0"/>
              <a:t> období </a:t>
            </a:r>
            <a:r>
              <a:rPr lang="cs-CZ" altLang="cs-CZ" dirty="0" smtClean="0"/>
              <a:t>– nerozlišuje </a:t>
            </a:r>
            <a:r>
              <a:rPr lang="cs-CZ" altLang="cs-CZ" b="1" i="1" dirty="0" smtClean="0"/>
              <a:t>objekt</a:t>
            </a:r>
            <a:r>
              <a:rPr lang="cs-CZ" altLang="cs-CZ" dirty="0" smtClean="0"/>
              <a:t> (resp. matku).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 smtClean="0"/>
              <a:t>Margaret Mahlerová (1975) nazývá toto období </a:t>
            </a:r>
            <a:r>
              <a:rPr lang="cs-CZ" altLang="cs-CZ" b="1" dirty="0" smtClean="0"/>
              <a:t>autistickou fází</a:t>
            </a:r>
            <a:r>
              <a:rPr lang="cs-CZ" altLang="cs-CZ" dirty="0" smtClean="0"/>
              <a:t> – dítě je soustředěno především na sebe</a:t>
            </a:r>
            <a:r>
              <a:rPr lang="cs-CZ" altLang="cs-CZ" dirty="0"/>
              <a:t> </a:t>
            </a:r>
            <a:r>
              <a:rPr lang="cs-CZ" altLang="cs-CZ" dirty="0" smtClean="0"/>
              <a:t>a není schopno odlišit aktivitu, která je jeho vlastní, od aktivity, kterou provádějí jiné osoby (s výjimkou </a:t>
            </a:r>
            <a:r>
              <a:rPr lang="cs-CZ" altLang="cs-CZ" dirty="0" err="1" smtClean="0"/>
              <a:t>sebedotyku</a:t>
            </a:r>
            <a:r>
              <a:rPr lang="cs-CZ" altLang="cs-CZ" dirty="0" smtClean="0"/>
              <a:t>).</a:t>
            </a:r>
          </a:p>
          <a:p>
            <a:pPr marL="136525" indent="0">
              <a:buFont typeface="Wingdings 2" pitchFamily="18" charset="2"/>
              <a:buNone/>
            </a:pPr>
            <a:endParaRPr lang="cs-CZ" altLang="cs-CZ" dirty="0" smtClean="0"/>
          </a:p>
          <a:p>
            <a:pPr marL="136525" indent="0">
              <a:buFont typeface="Wingdings 2" pitchFamily="18" charset="2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2963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Vývoj sebepojetí</a:t>
            </a:r>
            <a:endParaRPr lang="cs-CZ" dirty="0"/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5184577"/>
          </a:xfrm>
        </p:spPr>
        <p:txBody>
          <a:bodyPr>
            <a:normAutofit/>
          </a:bodyPr>
          <a:lstStyle/>
          <a:p>
            <a:r>
              <a:rPr lang="cs-CZ" altLang="cs-CZ" sz="2800" b="1" dirty="0" smtClean="0"/>
              <a:t>Dítě dokáže navázat oční kontakt + „sociální úsměv“</a:t>
            </a:r>
          </a:p>
          <a:p>
            <a:r>
              <a:rPr lang="cs-CZ" altLang="cs-CZ" sz="2800" dirty="0" smtClean="0"/>
              <a:t>2.-3. měsíc dítě začíná projevovat zájem i o okolí. Z hmatové percepce se pozornost přesunuje také k zrakové a sluchové percepci. Nejvíce dítě zajímají živé objekty (vzniká specifická kategorie prvků světa?).</a:t>
            </a:r>
          </a:p>
          <a:p>
            <a:r>
              <a:rPr lang="cs-CZ" altLang="cs-CZ" sz="2800" dirty="0" err="1" smtClean="0"/>
              <a:t>Spitz</a:t>
            </a:r>
            <a:r>
              <a:rPr lang="cs-CZ" altLang="cs-CZ" sz="2800" dirty="0" smtClean="0"/>
              <a:t> (1958) je označuje jako </a:t>
            </a:r>
            <a:r>
              <a:rPr lang="cs-CZ" altLang="cs-CZ" sz="2800" b="1" dirty="0" smtClean="0"/>
              <a:t>předběžné objekty.</a:t>
            </a:r>
          </a:p>
          <a:p>
            <a:r>
              <a:rPr lang="cs-CZ" altLang="cs-CZ" sz="2800" dirty="0" smtClean="0"/>
              <a:t>Období mezi 3. a 5. měsícem nazvala </a:t>
            </a:r>
            <a:r>
              <a:rPr lang="cs-CZ" altLang="cs-CZ" sz="2800" dirty="0" err="1" smtClean="0"/>
              <a:t>Mahlerová</a:t>
            </a:r>
            <a:r>
              <a:rPr lang="cs-CZ" altLang="cs-CZ" sz="2800" dirty="0" smtClean="0"/>
              <a:t> </a:t>
            </a:r>
            <a:r>
              <a:rPr lang="cs-CZ" altLang="cs-CZ" sz="2800" b="1" dirty="0" smtClean="0"/>
              <a:t>symbiotickou fází</a:t>
            </a:r>
            <a:r>
              <a:rPr lang="cs-CZ" altLang="cs-CZ" sz="2800" dirty="0" smtClean="0"/>
              <a:t>, neboť dítě se cítí být s matkou úzce spojeno (symbiotický vztah). </a:t>
            </a:r>
          </a:p>
        </p:txBody>
      </p:sp>
    </p:spTree>
    <p:extLst>
      <p:ext uri="{BB962C8B-B14F-4D97-AF65-F5344CB8AC3E}">
        <p14:creationId xmlns:p14="http://schemas.microsoft.com/office/powerpoint/2010/main" val="304568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Vývoj sebepojetí</a:t>
            </a:r>
            <a:endParaRPr lang="cs-CZ" dirty="0"/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 smtClean="0"/>
              <a:t>Spolu s uvědoměním </a:t>
            </a:r>
            <a:r>
              <a:rPr lang="cs-CZ" altLang="cs-CZ" b="1" dirty="0" smtClean="0"/>
              <a:t>objektu</a:t>
            </a:r>
            <a:r>
              <a:rPr lang="cs-CZ" altLang="cs-CZ" dirty="0" smtClean="0"/>
              <a:t> matky si dítě uvědomí i samostatnost existence matky a musí přijmout fakt, že není součástí matky (</a:t>
            </a:r>
            <a:r>
              <a:rPr lang="cs-CZ" altLang="cs-CZ" b="1" dirty="0" smtClean="0"/>
              <a:t>separační proces</a:t>
            </a:r>
            <a:r>
              <a:rPr lang="cs-CZ" altLang="cs-CZ" dirty="0" smtClean="0"/>
              <a:t> a </a:t>
            </a:r>
            <a:r>
              <a:rPr lang="cs-CZ" altLang="cs-CZ" b="1" dirty="0" smtClean="0"/>
              <a:t>separační úzkost</a:t>
            </a:r>
            <a:r>
              <a:rPr lang="cs-CZ" altLang="cs-CZ" dirty="0" smtClean="0"/>
              <a:t>). 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 smtClean="0"/>
              <a:t>Tak vzniká separace na psychické úrovni v rámci uvědomování sebe sama jako samostatné bytosti. Dítě dovede lépe odlišovat i </a:t>
            </a:r>
            <a:r>
              <a:rPr lang="cs-CZ" altLang="cs-CZ" i="1" dirty="0" smtClean="0"/>
              <a:t>svoje</a:t>
            </a:r>
            <a:r>
              <a:rPr lang="cs-CZ" altLang="cs-CZ" dirty="0" smtClean="0"/>
              <a:t> pocity a procesy. Vnímá rozdíl mezi tím, co pochází z těla a co z vnějšku. Vytváří si </a:t>
            </a:r>
            <a:r>
              <a:rPr lang="cs-CZ" altLang="cs-CZ" b="1" dirty="0" smtClean="0"/>
              <a:t>teorii mysli </a:t>
            </a:r>
            <a:r>
              <a:rPr lang="cs-CZ" altLang="cs-CZ" dirty="0" smtClean="0"/>
              <a:t>(druhých).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 smtClean="0"/>
              <a:t>Mahlerová nazývá pochopení vlastní samostatné existence jako </a:t>
            </a:r>
            <a:r>
              <a:rPr lang="cs-CZ" altLang="cs-CZ" b="1" dirty="0" smtClean="0"/>
              <a:t>psychické narození</a:t>
            </a:r>
            <a:r>
              <a:rPr lang="cs-CZ" alt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437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Vývoj sebepojetí</a:t>
            </a:r>
            <a:endParaRPr lang="cs-CZ" dirty="0"/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92500" lnSpcReduction="10000"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 smtClean="0"/>
              <a:t>6.-9. měsíc – dítě je schopno odlišit známé a neznámé osoby.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 smtClean="0"/>
              <a:t>René </a:t>
            </a:r>
            <a:r>
              <a:rPr lang="cs-CZ" altLang="cs-CZ" dirty="0" err="1" smtClean="0"/>
              <a:t>Spitz</a:t>
            </a:r>
            <a:r>
              <a:rPr lang="cs-CZ" altLang="cs-CZ" dirty="0" smtClean="0"/>
              <a:t> (1958) nazval tuto fázi jako </a:t>
            </a:r>
            <a:r>
              <a:rPr lang="cs-CZ" altLang="cs-CZ" b="1" dirty="0" smtClean="0"/>
              <a:t>stádium specifického objektu</a:t>
            </a:r>
            <a:r>
              <a:rPr lang="cs-CZ" altLang="cs-CZ" dirty="0" smtClean="0"/>
              <a:t>, jímž se stává matka. V přítomnosti matky bývá dítě sociálně odvážnější.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 smtClean="0"/>
              <a:t>Doklad vývoje pojetí mateřského </a:t>
            </a:r>
            <a:r>
              <a:rPr lang="cs-CZ" altLang="cs-CZ" b="1" dirty="0" smtClean="0"/>
              <a:t>objektu</a:t>
            </a:r>
            <a:r>
              <a:rPr lang="cs-CZ" altLang="cs-CZ" dirty="0" smtClean="0"/>
              <a:t>: do cca 7. měsíce děti často neprotestují, když jsou odloučeny od matky, je-li zachován jejich komfort. Po 7. měsíci dítě pociťuje </a:t>
            </a:r>
            <a:r>
              <a:rPr lang="cs-CZ" altLang="cs-CZ" b="1" dirty="0" smtClean="0"/>
              <a:t>separační  úzkost</a:t>
            </a:r>
            <a:r>
              <a:rPr lang="cs-CZ" altLang="cs-CZ" dirty="0" smtClean="0"/>
              <a:t>, v nepřítomnosti matky pláčou a hledají ji (</a:t>
            </a:r>
            <a:r>
              <a:rPr lang="cs-CZ" altLang="cs-CZ" dirty="0" err="1" smtClean="0"/>
              <a:t>attachmentové</a:t>
            </a:r>
            <a:r>
              <a:rPr lang="cs-CZ" altLang="cs-CZ" dirty="0" smtClean="0"/>
              <a:t> chování).</a:t>
            </a:r>
          </a:p>
          <a:p>
            <a:pPr marL="136525" indent="0">
              <a:buFont typeface="Wingdings 2" pitchFamily="18" charset="2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22290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sebepojetí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/>
          <a:lstStyle/>
          <a:p>
            <a:pPr marL="137160" indent="0">
              <a:buNone/>
            </a:pPr>
            <a:r>
              <a:rPr lang="cs-CZ" dirty="0" smtClean="0"/>
              <a:t>Test: namalujete nepozorovaně dítěti na čelo či nos tečku a dáte jej před zrcadlo.</a:t>
            </a:r>
          </a:p>
          <a:p>
            <a:pPr marL="137160" indent="0">
              <a:buNone/>
            </a:pPr>
            <a:r>
              <a:rPr lang="cs-CZ" dirty="0" smtClean="0"/>
              <a:t>Do cca 20 měsíců si dítě hraje se zrcadlem a maximálně se snaží dotknout tečky na zrcadle. Později si děti sahají na vlastní čelo (to se bere jako důkaz znalosti vnějšího já).</a:t>
            </a:r>
          </a:p>
          <a:p>
            <a:pPr marL="137160" indent="0">
              <a:buNone/>
            </a:pPr>
            <a:r>
              <a:rPr lang="cs-CZ" dirty="0" smtClean="0"/>
              <a:t>+ většina dětí, které si sahají na čelo, jeví rozpaky.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324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Kognitivní vývoj</a:t>
            </a:r>
            <a:endParaRPr lang="cs-CZ" dirty="0"/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09160"/>
          </a:xfrm>
        </p:spPr>
        <p:txBody>
          <a:bodyPr>
            <a:normAutofit fontScale="92500" lnSpcReduction="10000"/>
          </a:bodyPr>
          <a:lstStyle/>
          <a:p>
            <a:pPr marL="136525" indent="0" eaLnBrk="1" hangingPunct="1">
              <a:buFont typeface="Wingdings 2" pitchFamily="18" charset="2"/>
              <a:buNone/>
              <a:defRPr/>
            </a:pPr>
            <a:r>
              <a:rPr lang="cs-CZ" altLang="en-US" dirty="0"/>
              <a:t>První orientované poznávaní má orální charakter (srov. Freudovo </a:t>
            </a:r>
            <a:r>
              <a:rPr lang="cs-CZ" altLang="en-US" b="1" dirty="0"/>
              <a:t>orální stádium</a:t>
            </a:r>
            <a:r>
              <a:rPr lang="cs-CZ" altLang="en-US" dirty="0"/>
              <a:t>).</a:t>
            </a:r>
          </a:p>
          <a:p>
            <a:pPr marL="136525" indent="0" eaLnBrk="1" hangingPunct="1">
              <a:buFont typeface="Wingdings 2" pitchFamily="18" charset="2"/>
              <a:buNone/>
              <a:defRPr/>
            </a:pPr>
            <a:r>
              <a:rPr lang="cs-CZ" altLang="en-US" dirty="0"/>
              <a:t>V 2. měsíci se rozvíjí poznávací funkce ruky.</a:t>
            </a:r>
          </a:p>
          <a:p>
            <a:pPr marL="136525" indent="0" eaLnBrk="1" hangingPunct="1">
              <a:buFont typeface="Wingdings 2" pitchFamily="18" charset="2"/>
              <a:buNone/>
              <a:defRPr/>
            </a:pPr>
            <a:r>
              <a:rPr lang="cs-CZ" altLang="en-US" dirty="0"/>
              <a:t>Dítě musí být stimulováno (přiměřeně</a:t>
            </a:r>
            <a:r>
              <a:rPr lang="cs-CZ" altLang="en-US" dirty="0" smtClean="0"/>
              <a:t>).</a:t>
            </a:r>
          </a:p>
          <a:p>
            <a:pPr marL="136525" indent="0" eaLnBrk="1" hangingPunct="1">
              <a:buFont typeface="Wingdings 2" pitchFamily="18" charset="2"/>
              <a:buNone/>
              <a:defRPr/>
            </a:pPr>
            <a:r>
              <a:rPr lang="cs-CZ" altLang="en-US" dirty="0" smtClean="0"/>
              <a:t>J. Piaget tvrdil: </a:t>
            </a:r>
          </a:p>
          <a:p>
            <a:pPr marL="136525" indent="0" eaLnBrk="1" hangingPunct="1">
              <a:buFont typeface="Wingdings 2" pitchFamily="18" charset="2"/>
              <a:buNone/>
              <a:defRPr/>
            </a:pPr>
            <a:r>
              <a:rPr lang="cs-CZ" altLang="en-US" dirty="0" smtClean="0"/>
              <a:t>…podobně jako zažívací soustava novorozence dokáže trávit pouze mléko, ač později dokáže zpracovávat i pevnou stravu, i dětský intelekt dokáže přijímat a zužitkovat jen jednoduché prožitky, ale jak je jimi živen, dokáže zpracovat mnohem složitější… (</a:t>
            </a:r>
            <a:r>
              <a:rPr lang="cs-CZ" altLang="en-US" dirty="0" err="1" smtClean="0"/>
              <a:t>Hunt</a:t>
            </a:r>
            <a:r>
              <a:rPr lang="cs-CZ" altLang="en-US" dirty="0" smtClean="0"/>
              <a:t>, 2000, s. 341)</a:t>
            </a:r>
            <a:endParaRPr lang="cs-CZ" altLang="en-US" dirty="0"/>
          </a:p>
          <a:p>
            <a:pPr eaLnBrk="1" hangingPunct="1">
              <a:buFont typeface="Wingdings 2" pitchFamily="18" charset="2"/>
              <a:buNone/>
              <a:defRPr/>
            </a:pPr>
            <a:endParaRPr lang="cs-C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062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Diskuze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290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36712"/>
          </a:xfrm>
        </p:spPr>
        <p:txBody>
          <a:bodyPr>
            <a:normAutofit/>
          </a:bodyPr>
          <a:lstStyle/>
          <a:p>
            <a:r>
              <a:rPr lang="cs-CZ" dirty="0" smtClean="0"/>
              <a:t>John </a:t>
            </a:r>
            <a:r>
              <a:rPr lang="cs-CZ" dirty="0" err="1" smtClean="0"/>
              <a:t>Bowlby</a:t>
            </a:r>
            <a:r>
              <a:rPr lang="cs-CZ" dirty="0" smtClean="0"/>
              <a:t> (1907-1990)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7272808" cy="5229200"/>
          </a:xfrm>
        </p:spPr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cs-CZ" sz="2900" b="1" dirty="0" smtClean="0"/>
              <a:t>Psychoanalytik</a:t>
            </a:r>
            <a:r>
              <a:rPr lang="cs-CZ" sz="2900" dirty="0" smtClean="0"/>
              <a:t>. Pudy (=instinkty) pomáhají jedinci přežít. Jedním z pudů je i tvorba </a:t>
            </a:r>
            <a:r>
              <a:rPr lang="cs-CZ" sz="2900" b="1" dirty="0" smtClean="0"/>
              <a:t>citové vazby </a:t>
            </a:r>
            <a:r>
              <a:rPr lang="cs-CZ" sz="2900" dirty="0" smtClean="0"/>
              <a:t>(</a:t>
            </a:r>
            <a:r>
              <a:rPr lang="cs-CZ" sz="2900" b="1" i="1" dirty="0" err="1" smtClean="0"/>
              <a:t>attachment</a:t>
            </a:r>
            <a:r>
              <a:rPr lang="cs-CZ" sz="2900" dirty="0" smtClean="0"/>
              <a:t>), která vzbuzuje </a:t>
            </a:r>
            <a:r>
              <a:rPr lang="cs-CZ" sz="2900" dirty="0" err="1" smtClean="0"/>
              <a:t>epimeletické</a:t>
            </a:r>
            <a:r>
              <a:rPr lang="cs-CZ" sz="2900" dirty="0" smtClean="0"/>
              <a:t> chování (láskyplnou péči) u rodiče. „Sociální pud“?</a:t>
            </a:r>
          </a:p>
          <a:p>
            <a:pPr marL="137160" indent="0">
              <a:buNone/>
            </a:pPr>
            <a:r>
              <a:rPr lang="cs-CZ" sz="2900" dirty="0" smtClean="0"/>
              <a:t>Za 2.sv.v. pracoval jako psychiatr na dětském oddělení, zkoumal raný vývoj dětí. Zkoumal 44 delikventních dětí (krádeže): </a:t>
            </a:r>
          </a:p>
          <a:p>
            <a:pPr marL="137160" indent="0"/>
            <a:r>
              <a:rPr lang="cs-CZ" sz="2900" dirty="0" smtClean="0"/>
              <a:t>17 z nich zažilo do 5 let odloučení od rodičů delší než 6 měsíců (jen 2 ze 44 zdravých dětí zažilo totéž). </a:t>
            </a:r>
          </a:p>
          <a:p>
            <a:pPr marL="137160" indent="0"/>
            <a:r>
              <a:rPr lang="cs-CZ" sz="2900" dirty="0" smtClean="0"/>
              <a:t>12 ze 14 dětí klasifikovaných jako emočně </a:t>
            </a:r>
            <a:r>
              <a:rPr lang="cs-CZ" sz="2900" dirty="0" err="1" smtClean="0"/>
              <a:t>oploštělých</a:t>
            </a:r>
            <a:r>
              <a:rPr lang="cs-CZ" sz="2900" dirty="0" smtClean="0"/>
              <a:t> (</a:t>
            </a:r>
            <a:r>
              <a:rPr lang="cs-CZ" sz="2900" i="1" dirty="0" err="1" smtClean="0"/>
              <a:t>affectionless</a:t>
            </a:r>
            <a:r>
              <a:rPr lang="cs-CZ" sz="2900" dirty="0" smtClean="0"/>
              <a:t>) prožilo kompletní a dlouhodobou separaci od rodičů.</a:t>
            </a:r>
          </a:p>
          <a:p>
            <a:pPr marL="137160" indent="0">
              <a:buNone/>
            </a:pPr>
            <a:r>
              <a:rPr lang="cs-CZ" sz="2900" dirty="0" smtClean="0"/>
              <a:t>Přispěl k zvýšené pozornosti a péči o odložené a jinak znevýhodněné děti, resp. o raný vývoj.</a:t>
            </a:r>
          </a:p>
          <a:p>
            <a:pPr marL="137160" indent="0">
              <a:buNone/>
            </a:pPr>
            <a:r>
              <a:rPr lang="cs-CZ" sz="2900" dirty="0" smtClean="0">
                <a:hlinkClick r:id="rId2"/>
              </a:rPr>
              <a:t>https://www.youtube.com/watch?v=kwxjfuPlArY</a:t>
            </a:r>
            <a:r>
              <a:rPr lang="cs-CZ" sz="2900" dirty="0" smtClean="0"/>
              <a:t> </a:t>
            </a:r>
          </a:p>
          <a:p>
            <a:pPr marL="137160" indent="0">
              <a:buNone/>
            </a:pPr>
            <a:endParaRPr lang="cs-CZ" dirty="0" smtClean="0"/>
          </a:p>
          <a:p>
            <a:pPr marL="137160" indent="0">
              <a:buNone/>
            </a:pPr>
            <a:endParaRPr lang="cs-CZ" dirty="0" smtClean="0"/>
          </a:p>
          <a:p>
            <a:pPr marL="137160" indent="0">
              <a:buNone/>
            </a:pPr>
            <a:endParaRPr lang="cs-CZ" dirty="0"/>
          </a:p>
        </p:txBody>
      </p:sp>
      <p:pic>
        <p:nvPicPr>
          <p:cNvPr id="20482" name="Picture 2" descr="http://www.khironhouse.com/wp-content/uploads/2014/10/John-Bowlb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39027" y="1052736"/>
            <a:ext cx="2004973" cy="2730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5288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Citová vazba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 souladu s </a:t>
            </a:r>
            <a:r>
              <a:rPr lang="cs-CZ" dirty="0" err="1" smtClean="0"/>
              <a:t>Freudem</a:t>
            </a:r>
            <a:r>
              <a:rPr lang="cs-CZ" dirty="0" smtClean="0"/>
              <a:t> byla potřeba vazby dítěte na matku chápána jako utlumený nebo sublimovaný sexuální pud.</a:t>
            </a:r>
          </a:p>
          <a:p>
            <a:r>
              <a:rPr lang="cs-CZ" dirty="0" smtClean="0"/>
              <a:t>Zásluhou </a:t>
            </a:r>
            <a:r>
              <a:rPr lang="cs-CZ" dirty="0" err="1" smtClean="0"/>
              <a:t>Bowlbyho</a:t>
            </a:r>
            <a:r>
              <a:rPr lang="cs-CZ" dirty="0" smtClean="0"/>
              <a:t> byla „uznána za primárně daný vzorec, jehož funkcí je navození blízkosti. Primární vzorec se aktivuje v případě ohrožení, nebo pokud dítě cítí, že není zajištěna dostupnost významné pečující osoby. Za těchto okolností je mnoho ostatních vzorců chování potlačeno a cílem je obnovení blízkosti. Jakmile je obnoven stav bezpečí, vzorec se deaktivuje a dítě se věnuje jiným činnostem.“ (</a:t>
            </a:r>
            <a:r>
              <a:rPr lang="cs-CZ" dirty="0" err="1" smtClean="0"/>
              <a:t>Mentzos</a:t>
            </a:r>
            <a:r>
              <a:rPr lang="cs-CZ" dirty="0" smtClean="0"/>
              <a:t>, 2012, s. 54)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Harry</a:t>
            </a:r>
            <a:r>
              <a:rPr lang="cs-CZ" dirty="0" smtClean="0"/>
              <a:t> </a:t>
            </a:r>
            <a:r>
              <a:rPr lang="cs-CZ" dirty="0" err="1" smtClean="0"/>
              <a:t>Harlow</a:t>
            </a:r>
            <a:r>
              <a:rPr lang="cs-CZ" dirty="0" smtClean="0"/>
              <a:t> (1905-1981)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1958 a dále publikoval výsledky svých experimentů o roli lásky v péči o dítě</a:t>
            </a:r>
          </a:p>
          <a:p>
            <a:r>
              <a:rPr lang="cs-CZ" altLang="cs-CZ" dirty="0" smtClean="0"/>
              <a:t>1959 pokus </a:t>
            </a:r>
            <a:r>
              <a:rPr lang="cs-CZ" altLang="cs-CZ" dirty="0"/>
              <a:t>s makaky (drátěná a plyšová matka).</a:t>
            </a:r>
          </a:p>
          <a:p>
            <a:r>
              <a:rPr lang="cs-CZ" dirty="0" smtClean="0">
                <a:hlinkClick r:id="rId2"/>
              </a:rPr>
              <a:t>https://www.youtube.com/watch?v=_O60TYAIgC4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0208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Teorie citové vazby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attachment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 smtClean="0"/>
              <a:t>Projevuje se u dětí od 6 měsíců.</a:t>
            </a:r>
          </a:p>
          <a:p>
            <a:pPr marL="137160" indent="0">
              <a:buNone/>
            </a:pPr>
            <a:r>
              <a:rPr lang="cs-CZ" dirty="0" smtClean="0"/>
              <a:t>Jako citová vazba na primární pečující osobu: </a:t>
            </a:r>
            <a:r>
              <a:rPr lang="cs-CZ" dirty="0" err="1" smtClean="0"/>
              <a:t>d</a:t>
            </a:r>
            <a:r>
              <a:rPr lang="cs-CZ" dirty="0" smtClean="0"/>
              <a:t>. vyhledává její blízkost, dotýká se jí, mazlí se s ní, když odchází, </a:t>
            </a:r>
            <a:r>
              <a:rPr lang="cs-CZ" dirty="0" err="1" smtClean="0"/>
              <a:t>d</a:t>
            </a:r>
            <a:r>
              <a:rPr lang="cs-CZ" dirty="0" smtClean="0"/>
              <a:t>. pláče, v její přítomnosti je dítě klidné a spokojené.</a:t>
            </a:r>
          </a:p>
          <a:p>
            <a:endParaRPr lang="cs-CZ" dirty="0"/>
          </a:p>
        </p:txBody>
      </p:sp>
      <p:pic>
        <p:nvPicPr>
          <p:cNvPr id="19460" name="Picture 4" descr="http://www.psychology.sunysb.edu/attachment/mount_john_bowlby/mountains_bowlby_ainswor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880416"/>
            <a:ext cx="4481339" cy="2977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Mary </a:t>
            </a:r>
            <a:r>
              <a:rPr lang="cs-CZ" dirty="0" err="1" smtClean="0"/>
              <a:t>Ainsworthová</a:t>
            </a:r>
            <a:r>
              <a:rPr lang="cs-CZ" dirty="0" smtClean="0"/>
              <a:t> (1913-1999)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5915000" cy="5112568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cs-CZ" dirty="0" smtClean="0"/>
              <a:t>vytvořila test </a:t>
            </a:r>
            <a:r>
              <a:rPr lang="cs-CZ" i="1" dirty="0" err="1" smtClean="0"/>
              <a:t>Strange</a:t>
            </a:r>
            <a:r>
              <a:rPr lang="cs-CZ" i="1" dirty="0" smtClean="0"/>
              <a:t> </a:t>
            </a:r>
            <a:r>
              <a:rPr lang="cs-CZ" i="1" dirty="0" err="1" smtClean="0"/>
              <a:t>Situation</a:t>
            </a:r>
            <a:r>
              <a:rPr lang="cs-CZ" i="1" dirty="0" smtClean="0"/>
              <a:t> </a:t>
            </a:r>
            <a:r>
              <a:rPr lang="cs-CZ" i="1" dirty="0" err="1" smtClean="0"/>
              <a:t>Procedure</a:t>
            </a:r>
            <a:r>
              <a:rPr lang="cs-CZ" dirty="0" smtClean="0"/>
              <a:t>: 3 typy citové vazby:</a:t>
            </a:r>
          </a:p>
          <a:p>
            <a:pPr marL="137160" indent="0">
              <a:buNone/>
            </a:pPr>
            <a:r>
              <a:rPr lang="cs-CZ" dirty="0" smtClean="0"/>
              <a:t>A – </a:t>
            </a:r>
            <a:r>
              <a:rPr lang="cs-CZ" b="1" dirty="0" smtClean="0"/>
              <a:t>nejistá vyhýbavá vazba </a:t>
            </a:r>
            <a:r>
              <a:rPr lang="cs-CZ" dirty="0" smtClean="0"/>
              <a:t>(</a:t>
            </a:r>
            <a:r>
              <a:rPr lang="cs-CZ" i="1" dirty="0" err="1" smtClean="0"/>
              <a:t>anxious</a:t>
            </a:r>
            <a:r>
              <a:rPr lang="cs-CZ" i="1" dirty="0" smtClean="0"/>
              <a:t>-</a:t>
            </a:r>
            <a:r>
              <a:rPr lang="cs-CZ" i="1" dirty="0" err="1" smtClean="0"/>
              <a:t>avoidant</a:t>
            </a:r>
            <a:r>
              <a:rPr lang="cs-CZ" dirty="0" smtClean="0"/>
              <a:t>)</a:t>
            </a:r>
          </a:p>
          <a:p>
            <a:pPr marL="137160" indent="0">
              <a:buNone/>
            </a:pPr>
            <a:r>
              <a:rPr lang="cs-CZ" dirty="0" smtClean="0"/>
              <a:t>B – </a:t>
            </a:r>
            <a:r>
              <a:rPr lang="cs-CZ" b="1" dirty="0" smtClean="0"/>
              <a:t>Jistá vazba</a:t>
            </a:r>
          </a:p>
          <a:p>
            <a:pPr marL="137160" indent="0">
              <a:buNone/>
            </a:pPr>
            <a:r>
              <a:rPr lang="cs-CZ" dirty="0" smtClean="0"/>
              <a:t>C – </a:t>
            </a:r>
            <a:r>
              <a:rPr lang="cs-CZ" b="1" dirty="0" smtClean="0"/>
              <a:t>nejistá ambivalentní vazba </a:t>
            </a:r>
            <a:r>
              <a:rPr lang="cs-CZ" dirty="0" smtClean="0"/>
              <a:t>(</a:t>
            </a:r>
            <a:r>
              <a:rPr lang="cs-CZ" i="1" dirty="0" err="1" smtClean="0"/>
              <a:t>anxious</a:t>
            </a:r>
            <a:r>
              <a:rPr lang="cs-CZ" i="1" dirty="0" smtClean="0"/>
              <a:t>-</a:t>
            </a:r>
            <a:r>
              <a:rPr lang="cs-CZ" i="1" dirty="0" err="1" smtClean="0"/>
              <a:t>ambivalent</a:t>
            </a:r>
            <a:r>
              <a:rPr lang="cs-CZ" i="1" dirty="0" smtClean="0"/>
              <a:t> </a:t>
            </a:r>
            <a:r>
              <a:rPr lang="cs-CZ" i="1" dirty="0" err="1" smtClean="0"/>
              <a:t>resistant</a:t>
            </a:r>
            <a:r>
              <a:rPr lang="cs-CZ" dirty="0" smtClean="0"/>
              <a:t>)</a:t>
            </a:r>
          </a:p>
          <a:p>
            <a:pPr marL="137160" indent="0">
              <a:buNone/>
            </a:pPr>
            <a:r>
              <a:rPr lang="cs-CZ" dirty="0" smtClean="0"/>
              <a:t>+D – </a:t>
            </a:r>
            <a:r>
              <a:rPr lang="cs-CZ" b="1" dirty="0" smtClean="0"/>
              <a:t>desorganizovaná</a:t>
            </a:r>
            <a:r>
              <a:rPr lang="cs-CZ" dirty="0" smtClean="0"/>
              <a:t> dezorientovaná vazba</a:t>
            </a:r>
          </a:p>
          <a:p>
            <a:pPr marL="137160" indent="0">
              <a:buNone/>
            </a:pPr>
            <a:r>
              <a:rPr lang="cs-CZ" dirty="0" smtClean="0"/>
              <a:t>Jistá vazba: 60-70%; nejistá vazba: 30-40% v populaci</a:t>
            </a:r>
          </a:p>
          <a:p>
            <a:pPr marL="137160" indent="0">
              <a:buNone/>
            </a:pPr>
            <a:r>
              <a:rPr lang="cs-CZ" dirty="0" smtClean="0"/>
              <a:t>Experimentálně zkoumaná mezi 12-18 měsíci.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8434" name="Picture 2" descr="http://www.patcrittenden.com/include/images/jpgs/mary_ainsworth_300x3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1844824"/>
            <a:ext cx="2857500" cy="3219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cs-CZ" dirty="0"/>
              <a:t>Teorie citové vazby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rmAutofit fontScale="70000" lnSpcReduction="20000"/>
          </a:bodyPr>
          <a:lstStyle/>
          <a:p>
            <a:pPr marL="137160" indent="0">
              <a:buNone/>
            </a:pPr>
            <a:r>
              <a:rPr lang="cs-CZ" dirty="0" smtClean="0">
                <a:hlinkClick r:id="rId2"/>
              </a:rPr>
              <a:t>https://www.youtube.com/watch?v=DRejV6f-Y3c</a:t>
            </a:r>
            <a:r>
              <a:rPr lang="cs-CZ" dirty="0" smtClean="0"/>
              <a:t> </a:t>
            </a:r>
          </a:p>
          <a:p>
            <a:pPr marL="137160" indent="0">
              <a:buNone/>
            </a:pPr>
            <a:endParaRPr lang="cs-CZ" dirty="0" smtClean="0"/>
          </a:p>
          <a:p>
            <a:pPr marL="137160" indent="0">
              <a:buNone/>
            </a:pPr>
            <a:r>
              <a:rPr lang="cs-CZ" dirty="0" err="1" smtClean="0"/>
              <a:t>Ainsworthová</a:t>
            </a:r>
            <a:r>
              <a:rPr lang="cs-CZ" dirty="0" smtClean="0"/>
              <a:t> zjistila , že schopnost rodiče vnímat různé náznaky dítěte a reagovat na ně tvoří základ citové vazby.</a:t>
            </a:r>
          </a:p>
          <a:p>
            <a:pPr marL="137160" indent="0">
              <a:buNone/>
            </a:pPr>
            <a:r>
              <a:rPr lang="cs-CZ" dirty="0" smtClean="0"/>
              <a:t>Děti, na jejichž pláč rodiče v prvních 6 měsících reagují rychle a citlivě, v jednom roce a dále pláčou méně, než děti, u kterých to tak nebylo.</a:t>
            </a:r>
          </a:p>
          <a:p>
            <a:pPr marL="137160" indent="0">
              <a:buNone/>
            </a:pPr>
            <a:endParaRPr lang="cs-CZ" dirty="0" smtClean="0"/>
          </a:p>
          <a:p>
            <a:pPr marL="137160" indent="0">
              <a:buNone/>
            </a:pPr>
            <a:r>
              <a:rPr lang="cs-CZ" dirty="0" smtClean="0"/>
              <a:t>Děti s jistou vazbou projevují více interpersonální obratnosti, rychlejší kognitivní vývoj, více si hrají s hračkami, mají lepší orientaci ve světě a intenzivněji se učí (</a:t>
            </a:r>
            <a:r>
              <a:rPr lang="cs-CZ" dirty="0" err="1" smtClean="0"/>
              <a:t>Durkin</a:t>
            </a:r>
            <a:r>
              <a:rPr lang="cs-CZ" dirty="0" smtClean="0"/>
              <a:t>, 2005, s. 85)</a:t>
            </a:r>
          </a:p>
          <a:p>
            <a:pPr marL="137160" indent="0">
              <a:buNone/>
            </a:pPr>
            <a:endParaRPr lang="cs-CZ" dirty="0" smtClean="0"/>
          </a:p>
          <a:p>
            <a:pPr marL="137160" indent="0">
              <a:buNone/>
            </a:pPr>
            <a:r>
              <a:rPr lang="cs-CZ" dirty="0" smtClean="0"/>
              <a:t>Důležitost teorie citové vazby: vztahy založené na citové vazbě si vytváříme celý život (k rodičům, přátelům, milencům). </a:t>
            </a:r>
          </a:p>
          <a:p>
            <a:pPr marL="137160" indent="0">
              <a:buNone/>
            </a:pPr>
            <a:endParaRPr lang="cs-CZ" dirty="0" smtClean="0"/>
          </a:p>
          <a:p>
            <a:pPr marL="137160" indent="0">
              <a:buNone/>
            </a:pPr>
            <a:r>
              <a:rPr lang="cs-CZ" dirty="0" smtClean="0">
                <a:hlinkClick r:id="rId3"/>
              </a:rPr>
              <a:t>https://www.youtube.com/watch?v=9HG05AIlH6Y&amp;nohtml5=False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1355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citové vazby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Role výchovného prostředí </a:t>
            </a:r>
          </a:p>
          <a:p>
            <a:r>
              <a:rPr lang="cs-CZ" dirty="0" smtClean="0"/>
              <a:t>Role temperamentu dítěte </a:t>
            </a:r>
          </a:p>
          <a:p>
            <a:r>
              <a:rPr lang="cs-CZ" dirty="0"/>
              <a:t>Role </a:t>
            </a:r>
            <a:r>
              <a:rPr lang="cs-CZ" dirty="0" smtClean="0"/>
              <a:t>temperamentu matky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7077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cs-CZ" dirty="0" smtClean="0"/>
              <a:t>René </a:t>
            </a:r>
            <a:r>
              <a:rPr lang="cs-CZ" dirty="0" err="1" smtClean="0"/>
              <a:t>Spitz</a:t>
            </a:r>
            <a:r>
              <a:rPr lang="cs-CZ" dirty="0" smtClean="0"/>
              <a:t> (1887-1974)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6696744" cy="50405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Psychoanalytik</a:t>
            </a:r>
            <a:r>
              <a:rPr lang="cs-CZ" dirty="0" smtClean="0"/>
              <a:t>. Z Vídně 1932 emigroval do Paříže a odtud 1939 do USA (Denver).</a:t>
            </a:r>
          </a:p>
          <a:p>
            <a:pPr>
              <a:buNone/>
            </a:pPr>
            <a:r>
              <a:rPr lang="cs-CZ" dirty="0" smtClean="0"/>
              <a:t>Zkoumal dopad rané deprivace na další vývoj. Ztráta milovaného </a:t>
            </a:r>
            <a:r>
              <a:rPr lang="cs-CZ" b="1" dirty="0" smtClean="0"/>
              <a:t>objektu </a:t>
            </a:r>
            <a:r>
              <a:rPr lang="cs-CZ" dirty="0" smtClean="0"/>
              <a:t>od 2-5 měsíců se relativně rychle napraví, oddělení delší vede ke stále větší </a:t>
            </a:r>
            <a:r>
              <a:rPr lang="cs-CZ" b="1" dirty="0" smtClean="0"/>
              <a:t>deterioraci</a:t>
            </a:r>
            <a:r>
              <a:rPr lang="cs-CZ" dirty="0" smtClean="0"/>
              <a:t>. Tento stav nazval </a:t>
            </a:r>
            <a:r>
              <a:rPr lang="cs-CZ" b="1" dirty="0" err="1" smtClean="0"/>
              <a:t>hospitalismus</a:t>
            </a:r>
            <a:r>
              <a:rPr lang="cs-CZ" dirty="0" smtClean="0"/>
              <a:t> (</a:t>
            </a:r>
            <a:r>
              <a:rPr lang="cs-CZ" i="1" dirty="0" err="1" smtClean="0"/>
              <a:t>anakliktická</a:t>
            </a:r>
            <a:r>
              <a:rPr lang="cs-CZ" i="1" dirty="0" smtClean="0"/>
              <a:t> deprese</a:t>
            </a:r>
            <a:r>
              <a:rPr lang="cs-CZ" dirty="0" smtClean="0"/>
              <a:t>). </a:t>
            </a:r>
            <a:r>
              <a:rPr lang="cs-CZ" dirty="0" smtClean="0">
                <a:hlinkClick r:id="rId2"/>
              </a:rPr>
              <a:t>https://www.youtube.com/watch?v=VvdOe10vrs4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en-US" dirty="0" smtClean="0"/>
              <a:t>1) </a:t>
            </a:r>
            <a:r>
              <a:rPr lang="cs-CZ" b="1" dirty="0" smtClean="0"/>
              <a:t>Sociální úsměv</a:t>
            </a:r>
            <a:r>
              <a:rPr lang="cs-CZ" dirty="0" smtClean="0"/>
              <a:t>, který se objevuje okolo 2-3 měsíce v přítomnosti jiné osoby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2) </a:t>
            </a:r>
            <a:r>
              <a:rPr lang="cs-CZ" b="1" dirty="0" smtClean="0"/>
              <a:t>Separační úzkost </a:t>
            </a:r>
            <a:r>
              <a:rPr lang="cs-CZ" dirty="0" smtClean="0"/>
              <a:t>v přítomnosti cizí osoby</a:t>
            </a:r>
            <a:r>
              <a:rPr lang="en-US" dirty="0" smtClean="0"/>
              <a:t>, </a:t>
            </a:r>
            <a:r>
              <a:rPr lang="cs-CZ" dirty="0" smtClean="0"/>
              <a:t>okolo 7.-8. měsíce</a:t>
            </a:r>
            <a:endParaRPr lang="en-US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6386" name="Picture 2" descr="https://christthekingparish.files.wordpress.com/2015/05/rene-spit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628800"/>
            <a:ext cx="2576711" cy="3892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1113</TotalTime>
  <Words>1127</Words>
  <Application>Microsoft Office PowerPoint</Application>
  <PresentationFormat>Předvádění na obrazovce (4:3)</PresentationFormat>
  <Paragraphs>83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Corbel</vt:lpstr>
      <vt:lpstr>Wingdings</vt:lpstr>
      <vt:lpstr>Wingdings 2</vt:lpstr>
      <vt:lpstr>Wingdings 3</vt:lpstr>
      <vt:lpstr>Modul</vt:lpstr>
      <vt:lpstr>Vývojová psychologie 4  Teorie citové vazby (attachmentu)</vt:lpstr>
      <vt:lpstr>John Bowlby (1907-1990)</vt:lpstr>
      <vt:lpstr>Citová vazba</vt:lpstr>
      <vt:lpstr>Harry Harlow (1905-1981)</vt:lpstr>
      <vt:lpstr>Teorie citové vazby  (attachment theory)</vt:lpstr>
      <vt:lpstr>Mary Ainsworthová (1913-1999)</vt:lpstr>
      <vt:lpstr>Teorie citové vazby</vt:lpstr>
      <vt:lpstr>Teorie citové vazby</vt:lpstr>
      <vt:lpstr>René Spitz (1887-1974)</vt:lpstr>
      <vt:lpstr>Margaret Mahlerová (1897-1985)</vt:lpstr>
      <vt:lpstr>Vývoj sebepojetí</vt:lpstr>
      <vt:lpstr>Vývoj sebepojetí</vt:lpstr>
      <vt:lpstr>Vývoj sebepojetí</vt:lpstr>
      <vt:lpstr>Vývoj sebepojetí</vt:lpstr>
      <vt:lpstr>Vývoj sebepojetí</vt:lpstr>
      <vt:lpstr>Kognitivní vývoj</vt:lpstr>
      <vt:lpstr>Diskuze </vt:lpstr>
    </vt:vector>
  </TitlesOfParts>
  <Company>Pedagogicka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Vývojová psychologie 3</dc:title>
  <dc:creator>Krasa</dc:creator>
  <cp:lastModifiedBy>J.Krása</cp:lastModifiedBy>
  <cp:revision>86</cp:revision>
  <dcterms:created xsi:type="dcterms:W3CDTF">2015-09-23T10:51:34Z</dcterms:created>
  <dcterms:modified xsi:type="dcterms:W3CDTF">2017-10-22T16:57:52Z</dcterms:modified>
</cp:coreProperties>
</file>