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91" r:id="rId3"/>
    <p:sldId id="292" r:id="rId4"/>
    <p:sldId id="271" r:id="rId5"/>
    <p:sldId id="272" r:id="rId6"/>
    <p:sldId id="293" r:id="rId7"/>
    <p:sldId id="294" r:id="rId8"/>
    <p:sldId id="295" r:id="rId9"/>
    <p:sldId id="296" r:id="rId10"/>
    <p:sldId id="297" r:id="rId11"/>
    <p:sldId id="298" r:id="rId12"/>
    <p:sldId id="300" r:id="rId13"/>
    <p:sldId id="301" r:id="rId14"/>
    <p:sldId id="29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1A1AC-4684-41A1-B8A2-1B5C457DA7CF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31FEE-3850-46E8-93CD-394E03BFD9B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6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FF8F1F2-49FA-4D45-959B-856363F29265}" type="datetimeFigureOut">
              <a:rPr lang="cs-CZ" smtClean="0"/>
              <a:pPr/>
              <a:t>03.12.2017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nArvcWaH6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Vývoj ve školním věku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Katedra psychologie, Pedagogická fakulta Masarykovy univerzity, Brno</a:t>
            </a:r>
          </a:p>
          <a:p>
            <a:endParaRPr lang="cs-CZ" dirty="0"/>
          </a:p>
          <a:p>
            <a:r>
              <a:rPr lang="cs-CZ" b="1" dirty="0"/>
              <a:t>Za poskytnutí materiálů děkuji doc. PhDr. Lence Lacinové, </a:t>
            </a:r>
            <a:r>
              <a:rPr lang="cs-CZ" b="1" dirty="0" err="1"/>
              <a:t>Ph.D</a:t>
            </a:r>
            <a:r>
              <a:rPr lang="cs-CZ" b="1" dirty="0"/>
              <a:t>. a Mgr. Tomášovi Kohoutkovi, </a:t>
            </a:r>
            <a:r>
              <a:rPr lang="cs-CZ" b="1" dirty="0" err="1"/>
              <a:t>Ph.D</a:t>
            </a:r>
            <a:r>
              <a:rPr lang="cs-CZ" b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022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Kognitivní vývoj –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Myšlení dítěte školního věku se od myšlení předškoláka kvalitativně liší.</a:t>
            </a:r>
          </a:p>
          <a:p>
            <a:pPr>
              <a:buNone/>
            </a:pPr>
            <a:r>
              <a:rPr lang="cs-CZ" dirty="0"/>
              <a:t>Školák by již měl být ve svém myšlení schopen </a:t>
            </a:r>
            <a:r>
              <a:rPr lang="cs-CZ" b="1" dirty="0"/>
              <a:t>decentrace (tj. vnímání více aspektů problému).</a:t>
            </a:r>
          </a:p>
          <a:p>
            <a:pPr>
              <a:buNone/>
            </a:pPr>
            <a:r>
              <a:rPr lang="cs-CZ" dirty="0"/>
              <a:t>V 7 až 8 letech by mělo dítě zvládat </a:t>
            </a:r>
            <a:r>
              <a:rPr lang="cs-CZ" b="1" dirty="0"/>
              <a:t>klasifikaci </a:t>
            </a:r>
            <a:r>
              <a:rPr lang="cs-CZ" dirty="0"/>
              <a:t>a</a:t>
            </a:r>
            <a:r>
              <a:rPr lang="cs-CZ" b="1" dirty="0"/>
              <a:t> </a:t>
            </a:r>
            <a:r>
              <a:rPr lang="cs-CZ" dirty="0"/>
              <a:t>třídění předmětů alespoň podle dvou znaků.</a:t>
            </a:r>
          </a:p>
          <a:p>
            <a:pPr>
              <a:buNone/>
            </a:pPr>
            <a:r>
              <a:rPr lang="cs-CZ" dirty="0"/>
              <a:t>Mělo by si osvojit schopnosti: seřazení prvků podle nějakého </a:t>
            </a:r>
            <a:r>
              <a:rPr lang="cs-CZ" b="1" dirty="0"/>
              <a:t>pravidla </a:t>
            </a:r>
            <a:r>
              <a:rPr lang="cs-CZ" dirty="0"/>
              <a:t>(například od nejmenšího k největšímu) a zahrnutí (inkluze – tedy zařazení prvku do třídy).</a:t>
            </a:r>
          </a:p>
          <a:p>
            <a:pPr>
              <a:buNone/>
            </a:pPr>
            <a:r>
              <a:rPr lang="cs-CZ" dirty="0"/>
              <a:t>V poznávání světa a porozumění vztahům mezi věcmi by již mělo rozumět pravidlu </a:t>
            </a:r>
            <a:r>
              <a:rPr lang="cs-CZ" b="1" dirty="0"/>
              <a:t>konzervace </a:t>
            </a:r>
            <a:r>
              <a:rPr lang="cs-CZ" dirty="0"/>
              <a:t>(uchování množství, objemu… změnou viditelných znaků věci nedochází ke změně její podstaty) a reverzibility (vratnosti určitých změn).</a:t>
            </a:r>
          </a:p>
          <a:p>
            <a:pPr>
              <a:buNone/>
            </a:pPr>
            <a:r>
              <a:rPr lang="cs-CZ" altLang="cs-CZ" dirty="0">
                <a:hlinkClick r:id="rId2"/>
              </a:rPr>
              <a:t>https://www.youtube.com/watch?v=gnArvcWaH6I</a:t>
            </a:r>
            <a:r>
              <a:rPr lang="cs-CZ" altLang="cs-CZ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Emoční vývoj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Z hlediska vývoje emocí je pro mladší školní věk (oproti předškolnímu věku) charakteristická především značná stabilita citů.</a:t>
            </a:r>
          </a:p>
          <a:p>
            <a:pPr>
              <a:buNone/>
            </a:pPr>
            <a:r>
              <a:rPr lang="cs-CZ" dirty="0"/>
              <a:t>Převládající pozitivní valence emocí </a:t>
            </a:r>
          </a:p>
          <a:p>
            <a:pPr>
              <a:buNone/>
            </a:pPr>
            <a:r>
              <a:rPr lang="cs-CZ" dirty="0"/>
              <a:t>Emoce v tomto věku mají spíše nižší intenzitu.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Vývoj identity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Identita dítěte a jeho hodnocení sebe samotného je do značné míry závislé na hodnocení okolí, zejména pak autorit (rodiče, učitelé)</a:t>
            </a:r>
          </a:p>
          <a:p>
            <a:pPr>
              <a:buNone/>
            </a:pPr>
            <a:r>
              <a:rPr lang="pt-BR" dirty="0"/>
              <a:t>S postupujícím věkem a začleňováním se do</a:t>
            </a:r>
            <a:r>
              <a:rPr lang="cs-CZ" dirty="0"/>
              <a:t> kolektivu hraje stále důležitější roli hodnocení ze strany vrstevníků.</a:t>
            </a:r>
          </a:p>
          <a:p>
            <a:pPr>
              <a:buNone/>
            </a:pPr>
            <a:r>
              <a:rPr lang="pt-BR" dirty="0"/>
              <a:t>Dítě přijímá a objevuje nové role a experimentuje</a:t>
            </a:r>
            <a:r>
              <a:rPr lang="cs-CZ" dirty="0"/>
              <a:t> s nimi.</a:t>
            </a:r>
          </a:p>
          <a:p>
            <a:pPr>
              <a:buNone/>
            </a:pPr>
            <a:r>
              <a:rPr lang="cs-CZ" dirty="0"/>
              <a:t>Do utváření identity a sebepoznávání též vstupuje introspekce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Morální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období striktního chápání morálky, pravidel a </a:t>
            </a:r>
            <a:r>
              <a:rPr lang="pl-PL" dirty="0"/>
              <a:t>společenských norem a lpění na jejich </a:t>
            </a:r>
            <a:r>
              <a:rPr lang="cs-CZ" dirty="0"/>
              <a:t>dodržování</a:t>
            </a:r>
          </a:p>
          <a:p>
            <a:pPr>
              <a:buNone/>
            </a:pPr>
            <a:r>
              <a:rPr lang="cs-CZ" dirty="0"/>
              <a:t>později dítě přestane přejímat morálku autority nekriticky a striktně a začne do svého uvažování o morálnosti určitého chování </a:t>
            </a:r>
            <a:r>
              <a:rPr lang="it-IT" dirty="0"/>
              <a:t>zahrnovat i úmysl daného člověka a</a:t>
            </a:r>
            <a:r>
              <a:rPr lang="cs-CZ" dirty="0"/>
              <a:t> specifický význam konkrétní situace.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96855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Podrobná znalost typického vývoje dítěte školního věku, jeho </a:t>
            </a:r>
            <a:r>
              <a:rPr lang="pl-PL" dirty="0"/>
              <a:t>specifik a případných odchylek je podstatná zejména pro pracovníky pedagogicko psychologických poraden, školní a </a:t>
            </a:r>
            <a:r>
              <a:rPr lang="cs-CZ" dirty="0"/>
              <a:t>dětské klinické psychology, pracovníky dětských poradenských center.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Vyšetření školní zralosti dítěte, jehož závěr může být podkladem pro případný odklad školní docházky. Potřeba diagnostiky a nápravy příčin školního neúspěchu. </a:t>
            </a:r>
          </a:p>
          <a:p>
            <a:pPr>
              <a:buNone/>
            </a:pPr>
            <a:r>
              <a:rPr lang="cs-CZ" dirty="0"/>
              <a:t>Příčinou školního neúspěchu může být snížená úroveň rozumových schopností nebo nerovnoměrné nadání. </a:t>
            </a:r>
          </a:p>
          <a:p>
            <a:pPr>
              <a:buNone/>
            </a:pPr>
            <a:r>
              <a:rPr lang="cs-CZ" dirty="0"/>
              <a:t>Příčiny neúspěchu mohou být též </a:t>
            </a:r>
            <a:r>
              <a:rPr lang="cs-CZ" dirty="0" err="1"/>
              <a:t>mimointelektové</a:t>
            </a:r>
            <a:r>
              <a:rPr lang="cs-CZ" dirty="0"/>
              <a:t>, způsobené vývojově podmíněnými změnami nebo nepříznivým somatickým či psychickým stavem dítěte, problémy sociální.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b="1" dirty="0"/>
          </a:p>
          <a:p>
            <a:pPr>
              <a:buNone/>
            </a:pPr>
            <a:r>
              <a:rPr lang="cs-CZ" b="1" dirty="0"/>
              <a:t>Mladší školní věk začíná nástupem do školy v 6 až</a:t>
            </a:r>
          </a:p>
          <a:p>
            <a:pPr>
              <a:buNone/>
            </a:pPr>
            <a:r>
              <a:rPr lang="cs-CZ" dirty="0"/>
              <a:t>7 letech a končí 5. třídou ZŠ (v 11 až 12 letech)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Starší školní věk začíná 6. a končí 9. třídou ZŠ</a:t>
            </a:r>
          </a:p>
          <a:p>
            <a:pPr>
              <a:buNone/>
            </a:pPr>
            <a:r>
              <a:rPr lang="cs-CZ" dirty="0"/>
              <a:t>(prima – kvarta víceletého gymnázia), tedy začíná</a:t>
            </a:r>
          </a:p>
          <a:p>
            <a:pPr>
              <a:buNone/>
            </a:pPr>
            <a:r>
              <a:rPr lang="en-US" dirty="0"/>
              <a:t>v 11 </a:t>
            </a:r>
            <a:r>
              <a:rPr lang="en-US" dirty="0" err="1"/>
              <a:t>až</a:t>
            </a:r>
            <a:r>
              <a:rPr lang="en-US" dirty="0"/>
              <a:t> 12 </a:t>
            </a:r>
            <a:r>
              <a:rPr lang="en-US" dirty="0" err="1"/>
              <a:t>letech</a:t>
            </a:r>
            <a:r>
              <a:rPr lang="en-US" dirty="0"/>
              <a:t> a </a:t>
            </a:r>
            <a:r>
              <a:rPr lang="en-US" dirty="0" err="1"/>
              <a:t>končí</a:t>
            </a:r>
            <a:r>
              <a:rPr lang="en-US" dirty="0"/>
              <a:t> (v 15 </a:t>
            </a:r>
            <a:r>
              <a:rPr lang="en-US" dirty="0" err="1"/>
              <a:t>až</a:t>
            </a:r>
            <a:r>
              <a:rPr lang="en-US" dirty="0"/>
              <a:t> 16 </a:t>
            </a:r>
            <a:r>
              <a:rPr lang="en-US" dirty="0" err="1"/>
              <a:t>letech</a:t>
            </a:r>
            <a:r>
              <a:rPr lang="en-US" dirty="0"/>
              <a:t> -</a:t>
            </a:r>
          </a:p>
          <a:p>
            <a:pPr>
              <a:buNone/>
            </a:pPr>
            <a:r>
              <a:rPr lang="cs-CZ" dirty="0"/>
              <a:t>adolescence)</a:t>
            </a:r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i="1" dirty="0"/>
              <a:t>(někteří autoři – Matějček – odlišují i střední školní</a:t>
            </a:r>
          </a:p>
          <a:p>
            <a:pPr>
              <a:buNone/>
            </a:pPr>
            <a:r>
              <a:rPr lang="cs-CZ" i="1" dirty="0"/>
              <a:t>věk, zhruba 3. – 5.třída, jako zvláštní a specifické</a:t>
            </a:r>
          </a:p>
          <a:p>
            <a:pPr>
              <a:buNone/>
            </a:pPr>
            <a:r>
              <a:rPr lang="cs-CZ" i="1" dirty="0"/>
              <a:t>období)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466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Mladší školní věk – kontext vývojových teorií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Mladší školní věk se zhruba překrývá s </a:t>
            </a:r>
            <a:r>
              <a:rPr lang="cs-CZ" dirty="0" err="1"/>
              <a:t>Gesselovým</a:t>
            </a:r>
            <a:r>
              <a:rPr lang="cs-CZ" dirty="0"/>
              <a:t> obdobím dětství, které začíná v 5 a končí v 11 letech života.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Podle Václava Příhody je celý školní věk součástí </a:t>
            </a:r>
          </a:p>
          <a:p>
            <a:pPr>
              <a:buNone/>
            </a:pPr>
            <a:r>
              <a:rPr lang="cs-CZ" dirty="0"/>
              <a:t>tzv. druhého dětství, které končí až v patnácti letech.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b="1" dirty="0" err="1"/>
              <a:t>Freud</a:t>
            </a:r>
            <a:r>
              <a:rPr lang="cs-CZ" dirty="0"/>
              <a:t> – období latence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b="1" dirty="0" err="1"/>
              <a:t>Piaget</a:t>
            </a:r>
            <a:r>
              <a:rPr lang="cs-CZ" dirty="0"/>
              <a:t> - fáze konkrétních logických operací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b="1" dirty="0" err="1"/>
              <a:t>Erikson</a:t>
            </a:r>
            <a:r>
              <a:rPr lang="cs-CZ" dirty="0"/>
              <a:t> – konflikt: snaživosti a pocitů méněcennosti</a:t>
            </a:r>
          </a:p>
        </p:txBody>
      </p:sp>
    </p:spTree>
    <p:extLst>
      <p:ext uri="{BB962C8B-B14F-4D97-AF65-F5344CB8AC3E}">
        <p14:creationId xmlns:p14="http://schemas.microsoft.com/office/powerpoint/2010/main" val="134220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Školní zralost a připravenost pro školu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568952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Oblasti: tělesná, mentální, citová a sociální</a:t>
            </a:r>
          </a:p>
          <a:p>
            <a:pPr>
              <a:buNone/>
            </a:pPr>
            <a:r>
              <a:rPr lang="cs-CZ" dirty="0"/>
              <a:t>Tělesný vývoj: </a:t>
            </a:r>
            <a:r>
              <a:rPr lang="cs-CZ" b="1" dirty="0"/>
              <a:t>zralost – </a:t>
            </a:r>
            <a:r>
              <a:rPr lang="cs-CZ" dirty="0"/>
              <a:t>pokud byla započata výměna mléčného chrupu, </a:t>
            </a:r>
          </a:p>
          <a:p>
            <a:pPr>
              <a:buNone/>
            </a:pPr>
            <a:r>
              <a:rPr lang="cs-CZ" dirty="0"/>
              <a:t>dokončuje-li se osifikace zápěstních kůstek (což umožňuje rozvoj jemné motoriky) a </a:t>
            </a:r>
          </a:p>
          <a:p>
            <a:pPr>
              <a:buNone/>
            </a:pPr>
            <a:r>
              <a:rPr lang="cs-CZ" dirty="0"/>
              <a:t>pokud došlo k celkovému protažení kostry – tzv. první proměně tělesné stavby (první tvarová proměna) – role tzv. </a:t>
            </a:r>
            <a:r>
              <a:rPr lang="cs-CZ" b="1" dirty="0"/>
              <a:t>filipínské míry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Školní zralost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Dostatečná vyzrálost centrální nervové soustavy</a:t>
            </a:r>
          </a:p>
          <a:p>
            <a:pPr>
              <a:buNone/>
            </a:pPr>
            <a:r>
              <a:rPr lang="cs-CZ" b="1" dirty="0" err="1"/>
              <a:t>Lateralizace</a:t>
            </a:r>
            <a:r>
              <a:rPr lang="cs-CZ" dirty="0"/>
              <a:t> a rozvoj </a:t>
            </a:r>
            <a:r>
              <a:rPr lang="cs-CZ" dirty="0" err="1"/>
              <a:t>senzomotorické</a:t>
            </a:r>
            <a:r>
              <a:rPr lang="cs-CZ" dirty="0"/>
              <a:t> koordinace (ruka, oko, ucho, noha)</a:t>
            </a:r>
          </a:p>
          <a:p>
            <a:pPr>
              <a:buNone/>
            </a:pPr>
            <a:r>
              <a:rPr lang="cs-CZ" dirty="0"/>
              <a:t>Vyspělost zrakové a sluchové diferenciace a </a:t>
            </a:r>
            <a:r>
              <a:rPr lang="cs-CZ" dirty="0" err="1"/>
              <a:t>grafomotoriky</a:t>
            </a:r>
            <a:endParaRPr lang="cs-CZ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Kresba dítěte </a:t>
            </a:r>
            <a:r>
              <a:rPr lang="cs-CZ" dirty="0"/>
              <a:t>zralého pro školní docházku by </a:t>
            </a:r>
            <a:r>
              <a:rPr lang="pt-BR" dirty="0"/>
              <a:t>měla být propracovaná a bohatá na detaily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Školní zralost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Dítě by mělo být schopno:</a:t>
            </a:r>
          </a:p>
          <a:p>
            <a:r>
              <a:rPr lang="pl-PL" dirty="0"/>
              <a:t> odlišit </a:t>
            </a:r>
            <a:r>
              <a:rPr lang="pl-PL" b="1" dirty="0"/>
              <a:t>práci od hry a fantazii od reality</a:t>
            </a:r>
          </a:p>
          <a:p>
            <a:r>
              <a:rPr lang="cs-CZ" dirty="0"/>
              <a:t> zvládnout </a:t>
            </a:r>
            <a:r>
              <a:rPr lang="cs-CZ" b="1" dirty="0"/>
              <a:t>základní orientaci v prostoru a v čase</a:t>
            </a:r>
          </a:p>
          <a:p>
            <a:r>
              <a:rPr lang="cs-CZ" dirty="0"/>
              <a:t> znát základní </a:t>
            </a:r>
            <a:r>
              <a:rPr lang="cs-CZ" b="1" dirty="0"/>
              <a:t>informace o sobě</a:t>
            </a:r>
          </a:p>
          <a:p>
            <a:r>
              <a:rPr lang="cs-CZ" dirty="0"/>
              <a:t> rozlišit základní i doplňkové </a:t>
            </a:r>
            <a:r>
              <a:rPr lang="cs-CZ" b="1" dirty="0"/>
              <a:t>barvy</a:t>
            </a:r>
          </a:p>
          <a:p>
            <a:r>
              <a:rPr lang="cs-CZ" dirty="0"/>
              <a:t> </a:t>
            </a:r>
            <a:r>
              <a:rPr lang="cs-CZ" b="1" dirty="0"/>
              <a:t>roztřídit věci podle velikosti, množství a druhu</a:t>
            </a:r>
          </a:p>
          <a:p>
            <a:r>
              <a:rPr lang="cs-CZ" dirty="0"/>
              <a:t> umět </a:t>
            </a:r>
            <a:r>
              <a:rPr lang="cs-CZ" b="1" dirty="0"/>
              <a:t>napočítat do deseti až dvaceti</a:t>
            </a:r>
          </a:p>
          <a:p>
            <a:r>
              <a:rPr lang="cs-CZ" dirty="0"/>
              <a:t> </a:t>
            </a:r>
            <a:r>
              <a:rPr lang="cs-CZ" b="1" dirty="0"/>
              <a:t>záměrného zapamatování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Školní zralost/připravenost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Dítě by rovněž mělo být schopno:</a:t>
            </a:r>
          </a:p>
          <a:p>
            <a:r>
              <a:rPr lang="cs-CZ" dirty="0"/>
              <a:t> podřídit se </a:t>
            </a:r>
            <a:r>
              <a:rPr lang="cs-CZ" b="1" dirty="0"/>
              <a:t>autoritě učitele</a:t>
            </a:r>
          </a:p>
          <a:p>
            <a:r>
              <a:rPr lang="cs-CZ" dirty="0"/>
              <a:t> vyrovnat se se situací, kdy není jediným centrem pozornosti dospělé osoby</a:t>
            </a:r>
          </a:p>
          <a:p>
            <a:r>
              <a:rPr lang="cs-CZ" dirty="0"/>
              <a:t> alespoň </a:t>
            </a:r>
            <a:r>
              <a:rPr lang="cs-CZ" b="1" dirty="0"/>
              <a:t>deset minut vydržet u úkolu a dokončit </a:t>
            </a:r>
            <a:r>
              <a:rPr lang="cs-CZ" dirty="0"/>
              <a:t>ho.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Na velmi dobré úrovni celková koordinace pohybů</a:t>
            </a:r>
          </a:p>
          <a:p>
            <a:pPr>
              <a:buNone/>
            </a:pPr>
            <a:r>
              <a:rPr lang="pl-PL" dirty="0"/>
              <a:t>Obratnost a výkonnost jsou i důležitou složkou </a:t>
            </a:r>
            <a:r>
              <a:rPr lang="cs-CZ" dirty="0"/>
              <a:t>sebehodnocení dítěte a důležitým faktorem postavení školního dítěte v rámci vrstevnické skupiny</a:t>
            </a:r>
          </a:p>
          <a:p>
            <a:pPr>
              <a:buNone/>
            </a:pPr>
            <a:r>
              <a:rPr lang="cs-CZ" dirty="0"/>
              <a:t>Fyzická nedostatečnost pak naopak bývá terčem posměchu a příčinou odmítnutí vrstevníky</a:t>
            </a:r>
          </a:p>
          <a:p>
            <a:pPr>
              <a:buNone/>
            </a:pPr>
            <a:r>
              <a:rPr lang="cs-CZ" dirty="0"/>
              <a:t>Kolem 10. (11.) roku nabývá fyzický růst dítěte nejvyšší intenzity.</a:t>
            </a:r>
          </a:p>
          <a:p>
            <a:pPr>
              <a:buNone/>
            </a:pPr>
            <a:r>
              <a:rPr lang="cs-CZ" dirty="0"/>
              <a:t>Děti v tomto věku bývají snadněji unavitelné, ale</a:t>
            </a:r>
          </a:p>
          <a:p>
            <a:pPr>
              <a:buNone/>
            </a:pPr>
            <a:r>
              <a:rPr lang="cs-CZ" dirty="0"/>
              <a:t>jejich síly se rychle regenerují.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Kognitivní vývoj - zaměření 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Mladší školní věk je obdobím „</a:t>
            </a:r>
            <a:r>
              <a:rPr lang="cs-CZ" b="1" dirty="0"/>
              <a:t>střízlivého realismu“.</a:t>
            </a:r>
          </a:p>
          <a:p>
            <a:r>
              <a:rPr lang="cs-CZ" dirty="0"/>
              <a:t>Dítě již dobře rozlišuje mezi fantazii a realitou.</a:t>
            </a:r>
          </a:p>
          <a:p>
            <a:r>
              <a:rPr lang="cs-CZ" dirty="0"/>
              <a:t>Realita jej velmi zajímá, což se projevuje i v jeho zájmech.</a:t>
            </a:r>
          </a:p>
          <a:p>
            <a:r>
              <a:rPr lang="cs-CZ" dirty="0"/>
              <a:t>Rádo se zabývá věcmi konkrétními, názornými. Obvykle ochotně pomůže s činnostmi, jež přinášejí viditelné výsledky – vyrábění nějakých věcí, vaření, opravování, stavění, sbírání (nikoli hledání) hub apod.</a:t>
            </a:r>
          </a:p>
          <a:p>
            <a:pPr>
              <a:buNone/>
            </a:pPr>
            <a:r>
              <a:rPr lang="cs-CZ" b="1" dirty="0"/>
              <a:t>Pozornost v tomto věku je již dostatečně zralá, aby ji </a:t>
            </a:r>
            <a:r>
              <a:rPr lang="cs-CZ" dirty="0"/>
              <a:t>dítě bylo schopno zaměřit (a udržet) i na méně </a:t>
            </a:r>
            <a:r>
              <a:rPr lang="pl-PL" dirty="0"/>
              <a:t>zajímavý podnět, než jakým je hra (jak tomu bylo </a:t>
            </a:r>
            <a:r>
              <a:rPr lang="cs-CZ" dirty="0"/>
              <a:t>v předškolním věku).</a:t>
            </a:r>
          </a:p>
          <a:p>
            <a:r>
              <a:rPr lang="it-IT" dirty="0"/>
              <a:t>Zvyšuje se intenzita, stabilita i rozsah pozornosti.</a:t>
            </a:r>
          </a:p>
          <a:p>
            <a:r>
              <a:rPr lang="cs-CZ" dirty="0"/>
              <a:t>Díky schopnosti zaměřovat svou pozornost si školák dokáže lépe všímat detailů.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988</TotalTime>
  <Words>966</Words>
  <Application>Microsoft Office PowerPoint</Application>
  <PresentationFormat>Předvádění na obrazovce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Vývoj ve školním věku</vt:lpstr>
      <vt:lpstr>Vymezení</vt:lpstr>
      <vt:lpstr>Mladší školní věk – kontext vývojových teorií</vt:lpstr>
      <vt:lpstr>Školní zralost a připravenost pro školu</vt:lpstr>
      <vt:lpstr>Školní zralost</vt:lpstr>
      <vt:lpstr>Školní zralost</vt:lpstr>
      <vt:lpstr>Školní zralost/připravenost </vt:lpstr>
      <vt:lpstr>Motorický vývoj</vt:lpstr>
      <vt:lpstr>Kognitivní vývoj - zaměření a pozornost</vt:lpstr>
      <vt:lpstr>Kognitivní vývoj – myšlení</vt:lpstr>
      <vt:lpstr>Emoční vývoj </vt:lpstr>
      <vt:lpstr>Vývoj identity</vt:lpstr>
      <vt:lpstr>Morální vývoj</vt:lpstr>
      <vt:lpstr>Problémy</vt:lpstr>
    </vt:vector>
  </TitlesOfParts>
  <Company>VUT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evoluce ve výuce psychologie</dc:title>
  <dc:creator>ucitel</dc:creator>
  <cp:lastModifiedBy>Jan Krása</cp:lastModifiedBy>
  <cp:revision>88</cp:revision>
  <dcterms:created xsi:type="dcterms:W3CDTF">2015-08-25T14:26:28Z</dcterms:created>
  <dcterms:modified xsi:type="dcterms:W3CDTF">2017-12-03T20:54:22Z</dcterms:modified>
</cp:coreProperties>
</file>