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7" r:id="rId2"/>
    <p:sldId id="291" r:id="rId3"/>
    <p:sldId id="286" r:id="rId4"/>
    <p:sldId id="285" r:id="rId5"/>
    <p:sldId id="305" r:id="rId6"/>
    <p:sldId id="292" r:id="rId7"/>
    <p:sldId id="294" r:id="rId8"/>
    <p:sldId id="293" r:id="rId9"/>
    <p:sldId id="295" r:id="rId10"/>
    <p:sldId id="296" r:id="rId11"/>
    <p:sldId id="298" r:id="rId12"/>
    <p:sldId id="299" r:id="rId13"/>
    <p:sldId id="300" r:id="rId14"/>
    <p:sldId id="312" r:id="rId15"/>
    <p:sldId id="302" r:id="rId16"/>
    <p:sldId id="304" r:id="rId17"/>
    <p:sldId id="310" r:id="rId18"/>
    <p:sldId id="259" r:id="rId19"/>
    <p:sldId id="260" r:id="rId20"/>
    <p:sldId id="261" r:id="rId21"/>
    <p:sldId id="268" r:id="rId22"/>
    <p:sldId id="280" r:id="rId23"/>
    <p:sldId id="262" r:id="rId24"/>
    <p:sldId id="263" r:id="rId25"/>
    <p:sldId id="269" r:id="rId26"/>
    <p:sldId id="271" r:id="rId27"/>
    <p:sldId id="315" r:id="rId28"/>
    <p:sldId id="281" r:id="rId29"/>
    <p:sldId id="317" r:id="rId30"/>
    <p:sldId id="316" r:id="rId31"/>
    <p:sldId id="265" r:id="rId32"/>
    <p:sldId id="318" r:id="rId33"/>
    <p:sldId id="266" r:id="rId34"/>
    <p:sldId id="272" r:id="rId35"/>
    <p:sldId id="273" r:id="rId36"/>
    <p:sldId id="274" r:id="rId37"/>
    <p:sldId id="275" r:id="rId38"/>
    <p:sldId id="319" r:id="rId39"/>
    <p:sldId id="313" r:id="rId40"/>
    <p:sldId id="278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1936" autoAdjust="0"/>
  </p:normalViewPr>
  <p:slideViewPr>
    <p:cSldViewPr>
      <p:cViewPr varScale="1">
        <p:scale>
          <a:sx n="74" d="100"/>
          <a:sy n="74" d="100"/>
        </p:scale>
        <p:origin x="-26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FB8EE-96F5-4AED-B75D-597C2BE290D6}" type="datetimeFigureOut">
              <a:rPr lang="sk-SK" smtClean="0"/>
              <a:pPr/>
              <a:t>18. 10. 2016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72F2A-9E58-4427-BB6B-C07EA938E1D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129088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skripta.eu/index.php/Embry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wikiskripta.eu/index.php/Nervus_vagus" TargetMode="External"/><Relationship Id="rId4" Type="http://schemas.openxmlformats.org/officeDocument/2006/relationships/hyperlink" Target="http://www.wikiskripta.eu/index.php/%C5%BDaludek" TargetMode="Externa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ikiskripta.eu/index.php/Retroperitoneum" TargetMode="External"/><Relationship Id="rId13" Type="http://schemas.openxmlformats.org/officeDocument/2006/relationships/hyperlink" Target="http://www.wikiskripta.eu/index.php/%C5%BDlu%C4%8Dov%C3%A9_cesty" TargetMode="External"/><Relationship Id="rId3" Type="http://schemas.openxmlformats.org/officeDocument/2006/relationships/hyperlink" Target="http://www.wikiskripta.eu/index.php/Bursa_omentalis" TargetMode="External"/><Relationship Id="rId7" Type="http://schemas.openxmlformats.org/officeDocument/2006/relationships/hyperlink" Target="http://www.wikiskripta.eu/index.php/Pancreas" TargetMode="External"/><Relationship Id="rId12" Type="http://schemas.openxmlformats.org/officeDocument/2006/relationships/hyperlink" Target="http://www.wikiskripta.eu/index.php/Krevn%C3%AD_ob%C4%9Bh_plodu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wikiskripta.eu/index.php/Ledvina" TargetMode="External"/><Relationship Id="rId11" Type="http://schemas.openxmlformats.org/officeDocument/2006/relationships/hyperlink" Target="http://www.wikiskripta.eu/index.php?title=Omentum_minus&amp;action=edit&amp;redlink=1" TargetMode="External"/><Relationship Id="rId5" Type="http://schemas.openxmlformats.org/officeDocument/2006/relationships/hyperlink" Target="http://www.wikiskripta.eu/index.php/Peritoneum" TargetMode="External"/><Relationship Id="rId10" Type="http://schemas.openxmlformats.org/officeDocument/2006/relationships/hyperlink" Target="http://www.wikiskripta.eu/index.php/Tenk%C3%A9_st%C5%99evo" TargetMode="External"/><Relationship Id="rId4" Type="http://schemas.openxmlformats.org/officeDocument/2006/relationships/hyperlink" Target="http://www.wikiskripta.eu/index.php/Slezina" TargetMode="External"/><Relationship Id="rId9" Type="http://schemas.openxmlformats.org/officeDocument/2006/relationships/hyperlink" Target="http://www.wikiskripta.eu/index.php/Intestinum_crassum" TargetMode="External"/><Relationship Id="rId14" Type="http://schemas.openxmlformats.org/officeDocument/2006/relationships/hyperlink" Target="http://www.wikiskripta.eu/index.php/Vena_portae" TargetMode="Externa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ikiskripta.eu/index.php/Mezoderm" TargetMode="External"/><Relationship Id="rId13" Type="http://schemas.openxmlformats.org/officeDocument/2006/relationships/hyperlink" Target="http://www.wikiskripta.eu/index.php/Br%C3%A1nice" TargetMode="External"/><Relationship Id="rId3" Type="http://schemas.openxmlformats.org/officeDocument/2006/relationships/hyperlink" Target="http://www.wikiskripta.eu/index.php/Entoderm" TargetMode="External"/><Relationship Id="rId7" Type="http://schemas.openxmlformats.org/officeDocument/2006/relationships/hyperlink" Target="http://www.wikiskripta.eu/index.php/Kupfferovy_bu%C5%88ky" TargetMode="External"/><Relationship Id="rId12" Type="http://schemas.openxmlformats.org/officeDocument/2006/relationships/hyperlink" Target="http://www.wikiskripta.eu/index.php/Peritoneum" TargetMode="External"/><Relationship Id="rId17" Type="http://schemas.openxmlformats.org/officeDocument/2006/relationships/hyperlink" Target="http://www.wikiskripta.eu/index.php/Kostn%C3%AD_d%C5%99e%C5%88" TargetMode="External"/><Relationship Id="rId2" Type="http://schemas.openxmlformats.org/officeDocument/2006/relationships/slide" Target="../slides/slide12.xml"/><Relationship Id="rId16" Type="http://schemas.openxmlformats.org/officeDocument/2006/relationships/hyperlink" Target="http://www.wikiskripta.eu/index.php/Hematopo%C3%A9za_(pediatrie)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wikiskripta.eu/index.php/Epitel" TargetMode="External"/><Relationship Id="rId11" Type="http://schemas.openxmlformats.org/officeDocument/2006/relationships/hyperlink" Target="http://www.wikiskripta.eu/index.php?title=Omentum_minus&amp;action=edit&amp;redlink=1" TargetMode="External"/><Relationship Id="rId5" Type="http://schemas.openxmlformats.org/officeDocument/2006/relationships/hyperlink" Target="http://www.wikiskripta.eu/index.php/Septum_transversum" TargetMode="External"/><Relationship Id="rId15" Type="http://schemas.openxmlformats.org/officeDocument/2006/relationships/hyperlink" Target="http://www.wikiskripta.eu/index.php/Duodenum" TargetMode="External"/><Relationship Id="rId10" Type="http://schemas.openxmlformats.org/officeDocument/2006/relationships/hyperlink" Target="http://www.wikiskripta.eu/index.php/Fixace_jater" TargetMode="External"/><Relationship Id="rId4" Type="http://schemas.openxmlformats.org/officeDocument/2006/relationships/hyperlink" Target="http://www.wikiskripta.eu/index.php/P%C5%99edn%C3%AD_st%C5%99evo" TargetMode="External"/><Relationship Id="rId9" Type="http://schemas.openxmlformats.org/officeDocument/2006/relationships/hyperlink" Target="http://www.wikiskripta.eu/index.php/%C5%BDlu%C4%8Dov%C3%A9_cesty" TargetMode="External"/><Relationship Id="rId14" Type="http://schemas.openxmlformats.org/officeDocument/2006/relationships/hyperlink" Target="http://www.wikiskripta.eu/index.php/%C5%BDlu%C4%8Dn%C3%ADk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skripta.eu/index.php/Slezina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wikiskripta.eu/index.php/Peritoneum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4.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týdnu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vřetenovité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rozšíření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předního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střeva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Embryo"/>
              </a:rPr>
              <a:t>embrya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tvar a uložení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mění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díky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odlišné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rychlosti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růstu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jednotlivých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stěn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změnou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polohy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orgánů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okolí,</a:t>
            </a:r>
          </a:p>
          <a:p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Žaludek"/>
              </a:rPr>
              <a:t>žaludek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sk-SK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rotuje o 90°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okolo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své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podélné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osy (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původně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levá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strana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ventrálně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původně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pravá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dorsálně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</a:t>
            </a:r>
          </a:p>
          <a:p>
            <a:pPr lvl="1"/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proto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také 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Nervus vagus"/>
              </a:rPr>
              <a:t>nervus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Nervus vagus"/>
              </a:rPr>
              <a:t> 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Nervus vagus"/>
              </a:rPr>
              <a:t>vagus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přesouvá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původně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levé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strany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dopředu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z pravé strany dozadu,</a:t>
            </a:r>
          </a:p>
          <a:p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původně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zadní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stěna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roste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rychleji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než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přední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proto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vzniká </a:t>
            </a:r>
            <a:r>
              <a:rPr lang="sk-SK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curvatura</a:t>
            </a:r>
            <a:r>
              <a:rPr lang="sk-SK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major </a:t>
            </a:r>
            <a:r>
              <a:rPr lang="sk-SK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</a:t>
            </a:r>
            <a:r>
              <a:rPr lang="sk-SK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minor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posouvá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kraniální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kaudální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část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své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střední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osy,</a:t>
            </a:r>
          </a:p>
          <a:p>
            <a:pPr lvl="1"/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kaudální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část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pylorus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posouvá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doprava a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nahoru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pPr lvl="1"/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kraniální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část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kardie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posouvá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doleva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dolů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sk-SK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osa </a:t>
            </a:r>
            <a:r>
              <a:rPr lang="sk-SK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žaludku</a:t>
            </a:r>
            <a:r>
              <a:rPr lang="sk-SK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nyní</a:t>
            </a:r>
            <a:r>
              <a:rPr lang="sk-SK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směřuje</a:t>
            </a:r>
            <a:r>
              <a:rPr lang="sk-SK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shora</a:t>
            </a:r>
            <a:r>
              <a:rPr lang="sk-SK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zleva</a:t>
            </a:r>
            <a:r>
              <a:rPr lang="sk-SK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dolů</a:t>
            </a:r>
            <a:r>
              <a:rPr lang="sk-SK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doprava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72F2A-9E58-4427-BB6B-C07EA938E1D9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Žaludek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k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tělním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stěnám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připojen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sk-SK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ventrálním</a:t>
            </a:r>
            <a:r>
              <a:rPr lang="sk-SK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sk-SK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dorzálním</a:t>
            </a:r>
            <a:r>
              <a:rPr lang="sk-SK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mesogastriem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→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díky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rotaci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žaludku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rotují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tyto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závěsy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pPr lvl="1"/>
            <a:r>
              <a:rPr lang="sk-SK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Dorsální</a:t>
            </a:r>
            <a:r>
              <a:rPr lang="sk-SK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mezogastrium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původně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nachází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střední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rovině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těla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je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taženo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doleva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→ za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žaludkem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tak vzniká </a:t>
            </a:r>
            <a:r>
              <a:rPr lang="sk-SK" sz="1200" b="1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Bursa omentalis"/>
              </a:rPr>
              <a:t>bursa</a:t>
            </a:r>
            <a:r>
              <a:rPr lang="sk-SK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Bursa omentalis"/>
              </a:rPr>
              <a:t> </a:t>
            </a:r>
            <a:r>
              <a:rPr lang="sk-SK" sz="1200" b="1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Bursa omentalis"/>
              </a:rPr>
              <a:t>omentalis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cavum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peritonei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minus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</a:t>
            </a:r>
          </a:p>
          <a:p>
            <a:pPr lvl="1"/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ventrální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mesogastrium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taženo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doprava → v 5.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týdnu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zde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vzniká základ </a:t>
            </a:r>
            <a:r>
              <a:rPr lang="sk-SK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Slezina"/>
              </a:rPr>
              <a:t>sleziny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z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mesodermu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který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proliferuje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mezi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listy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dorsálního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mesogastria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postupující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rotací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žaludku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zadní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mesogastrium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prodlužuje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část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mezi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slezinou a zadní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střední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čárou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nakonec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přiloží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 zadní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tělní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stěně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dochází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spojení s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parietálním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peritoneem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pPr lvl="1"/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zadní list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mesogastria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 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Peritoneum"/>
              </a:rPr>
              <a:t>peritoneum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parietale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místě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dotyku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zanikají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pPr lvl="1"/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slezina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zůstává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peritoneální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dutině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2"/>
            <a:r>
              <a:rPr lang="sk-SK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Závěsy</a:t>
            </a:r>
            <a:r>
              <a:rPr lang="sk-SK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sleziny:</a:t>
            </a:r>
            <a:endParaRPr lang="sk-SK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3"/>
            <a:r>
              <a:rPr lang="sk-SK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ligamentum</a:t>
            </a:r>
            <a:r>
              <a:rPr lang="sk-SK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lienorenale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 spojuje slezinu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zadní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stěnou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tělní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oblasti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levé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Ledvina"/>
              </a:rPr>
              <a:t>ledviny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pPr lvl="3"/>
            <a:r>
              <a:rPr lang="sk-SK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ligamentum</a:t>
            </a:r>
            <a:r>
              <a:rPr lang="sk-SK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gastrolienale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připojuje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slezinu k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žaludku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přiložením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zadního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mesogastria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 zadní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stěně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tělní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dána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definitivní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poloha 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Pancreas"/>
              </a:rPr>
              <a:t>slinivky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Pancreas"/>
              </a:rPr>
              <a:t> 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Pancreas"/>
              </a:rPr>
              <a:t>břišní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→ je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uložena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sk-SK" sz="1200" b="1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Retroperitoneum"/>
              </a:rPr>
              <a:t>retroperitoneálně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cauda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pancreatis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zasahuje do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dorsálního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mezogastria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pPr lvl="1"/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slinivka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peritoneem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kryta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jen na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své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přední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straně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stává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sk-SK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sekundárně</a:t>
            </a:r>
            <a:r>
              <a:rPr lang="sk-SK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retroperitoneální</a:t>
            </a:r>
            <a:r>
              <a:rPr lang="sk-SK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orgán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zadní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mesogastrium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(po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rotaci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uloženo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kaudálně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dává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vzniknout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vakovité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duplikatuře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svého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dvojlistu – </a:t>
            </a:r>
            <a:r>
              <a:rPr lang="sk-SK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omentum</a:t>
            </a:r>
            <a:r>
              <a:rPr lang="sk-SK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majus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pPr lvl="1"/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zasahuje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Intestinum crassum"/>
              </a:rPr>
              <a:t>colon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Intestinum crassum"/>
              </a:rPr>
              <a:t> 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Intestinum crassum"/>
              </a:rPr>
              <a:t>transversum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kličky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 tooltip="Tenké střevo"/>
              </a:rPr>
              <a:t>tenkého 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 tooltip="Tenké střevo"/>
              </a:rPr>
              <a:t>střeva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pPr lvl="2"/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později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vnitřní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vrstvy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duplikatury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spojují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→ vzniká jednoduchý dvojlist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odstupující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od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curvatora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major,</a:t>
            </a:r>
          </a:p>
          <a:p>
            <a:pPr lvl="3"/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zadní plocha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tohoto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dvojlistu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přiloží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závěs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colon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transversum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srůstá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 ním i s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viscerálním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peritoneem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→ vzniká </a:t>
            </a:r>
            <a:r>
              <a:rPr lang="sk-SK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ligamentum</a:t>
            </a:r>
            <a:r>
              <a:rPr lang="sk-SK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gastrocolicum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ventrální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mesogastrium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derivátem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mezodermu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septum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transversum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1"/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Septum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transversum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vrůstáním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jater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ztenčuje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vytváří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peritoneum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jater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ligamentum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falciforme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hepatis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 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 tooltip="Omentum minus (stránka neexistuje)"/>
              </a:rPr>
              <a:t>omentum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 tooltip="Omentum minus (stránka neexistuje)"/>
              </a:rPr>
              <a:t> 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 tooltip="Omentum minus (stránka neexistuje)"/>
              </a:rPr>
              <a:t>minus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2"/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Okraj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ligamentum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falciforme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obsahuje 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 tooltip="Krevní oběh plodu"/>
              </a:rPr>
              <a:t>v. 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 tooltip="Krevní oběh plodu"/>
              </a:rPr>
              <a:t>umbilicalis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po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narození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obliteruje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 vzniku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teres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hepatis</a:t>
            </a:r>
            <a:endParaRPr lang="sk-SK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Ligamentum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hepatoduodenale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volný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okraj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omentum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minus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obsahuje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portální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triás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 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3" tooltip="Žlučové cesty"/>
              </a:rPr>
              <a:t>ductus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3" tooltip="Žlučové cesty"/>
              </a:rPr>
              <a:t> 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3" tooltip="Žlučové cesty"/>
              </a:rPr>
              <a:t>choledochus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4" tooltip="Vena portae"/>
              </a:rPr>
              <a:t>vena 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4" tooltip="Vena portae"/>
              </a:rPr>
              <a:t>portae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arteria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hepatica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propria</a:t>
            </a:r>
            <a:endParaRPr lang="sk-SK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/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Obsahuje také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ventrální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ohraničení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foramen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epiploicum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foramen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Winslowi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které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spojuje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bursu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omentalis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zbytkem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peritoneální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dutiny.</a:t>
            </a:r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72F2A-9E58-4427-BB6B-C07EA938E1D9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Játra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zakládají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3.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týdnu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embryonálního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vývoje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jako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výchlipka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Entoderm"/>
              </a:rPr>
              <a:t>entodermální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výstelky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kaudální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části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Přední střevo"/>
              </a:rPr>
              <a:t>předního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Přední střevo"/>
              </a:rPr>
              <a:t> 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Přední střevo"/>
              </a:rPr>
              <a:t>střeva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vrůstající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 </a:t>
            </a:r>
            <a:r>
              <a:rPr lang="sk-SK" sz="1200" b="0" i="1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Septum transversum"/>
              </a:rPr>
              <a:t>septum</a:t>
            </a:r>
            <a:r>
              <a:rPr lang="sk-SK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Septum transversum"/>
              </a:rPr>
              <a:t> </a:t>
            </a:r>
            <a:r>
              <a:rPr lang="sk-SK" sz="1200" b="0" i="1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Septum transversum"/>
              </a:rPr>
              <a:t>transversum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Rostoucí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Epitel"/>
              </a:rPr>
              <a:t>epitelové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buňky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dostávají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kontaktu s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řečištěm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sk-SK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vv</a:t>
            </a:r>
            <a:r>
              <a:rPr lang="sk-SK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k-SK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vitellinae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 </a:t>
            </a:r>
            <a:r>
              <a:rPr lang="sk-SK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vv</a:t>
            </a:r>
            <a:r>
              <a:rPr lang="sk-SK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k-SK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umbilicales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jež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dají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základ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jaterním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sinusoidám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Krvetvorné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 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Kupfferovy buňky"/>
              </a:rPr>
              <a:t>Kupfferovy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Kupfferovy buňky"/>
              </a:rPr>
              <a:t> 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Kupfferovy buňky"/>
              </a:rPr>
              <a:t>buňky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spolu s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buňkami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stromatu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jater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vznikají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 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Mezoderm"/>
              </a:rPr>
              <a:t>mezodermu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sk-SK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septum</a:t>
            </a:r>
            <a:r>
              <a:rPr lang="sk-SK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transversum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Epiteliální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výstélka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Žlučové cesty"/>
              </a:rPr>
              <a:t>žlučových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Žlučové cesty"/>
              </a:rPr>
              <a:t> 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Žlučové cesty"/>
              </a:rPr>
              <a:t>cest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je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původu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entodermálního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zbylé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částí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jejich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stěny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jsou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opět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mezodermu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sk-SK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septum</a:t>
            </a:r>
            <a:r>
              <a:rPr lang="sk-SK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transversum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sk-SK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Dělení</a:t>
            </a:r>
            <a:r>
              <a:rPr lang="sk-SK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jaterní</a:t>
            </a:r>
            <a:r>
              <a:rPr lang="sk-SK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výchlipky</a:t>
            </a:r>
            <a:endParaRPr lang="sk-SK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Krátce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vytvoření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jaterní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výchlipka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začne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dělit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kraniální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sk-SK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pars</a:t>
            </a:r>
            <a:r>
              <a:rPr lang="sk-SK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hepatica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kaudální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sk-SK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pars</a:t>
            </a:r>
            <a:r>
              <a:rPr lang="sk-SK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cystica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sk-SK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Pars</a:t>
            </a:r>
            <a:r>
              <a:rPr lang="sk-SK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hepatica</a:t>
            </a:r>
            <a:endParaRPr lang="sk-SK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Pars</a:t>
            </a:r>
            <a:r>
              <a:rPr lang="sk-SK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hepatica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je horní,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větší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část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jaterního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pupenu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Prorůstá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mezenchymu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septum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transversum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jehož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kaudální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část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tvoří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ventrální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mezogastrium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dělí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ho na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ventrální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sk-SK" sz="1200" b="0" i="1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 tooltip="Fixace jater"/>
              </a:rPr>
              <a:t>ligamentum</a:t>
            </a:r>
            <a:r>
              <a:rPr lang="sk-SK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 tooltip="Fixace jater"/>
              </a:rPr>
              <a:t> </a:t>
            </a:r>
            <a:r>
              <a:rPr lang="sk-SK" sz="1200" b="0" i="1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 tooltip="Fixace jater"/>
              </a:rPr>
              <a:t>falciforme</a:t>
            </a:r>
            <a:r>
              <a:rPr lang="sk-SK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 tooltip="Fixace jater"/>
              </a:rPr>
              <a:t> </a:t>
            </a:r>
            <a:r>
              <a:rPr lang="sk-SK" sz="1200" b="0" i="1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 tooltip="Fixace jater"/>
              </a:rPr>
              <a:t>hepatis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dorzální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sk-SK" sz="1200" b="0" i="1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 tooltip="Omentum minus (stránka neexistuje)"/>
              </a:rPr>
              <a:t>omentum</a:t>
            </a:r>
            <a:r>
              <a:rPr lang="sk-SK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 tooltip="Omentum minus (stránka neexistuje)"/>
              </a:rPr>
              <a:t> </a:t>
            </a:r>
            <a:r>
              <a:rPr lang="sk-SK" sz="1200" b="0" i="1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 tooltip="Omentum minus (stránka neexistuje)"/>
              </a:rPr>
              <a:t>minus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Mezodermální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kryt </a:t>
            </a:r>
            <a:r>
              <a:rPr lang="sk-SK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septum</a:t>
            </a:r>
            <a:r>
              <a:rPr lang="sk-SK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transversum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tvoří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játrech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viscerální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 tooltip="Peritoneum"/>
              </a:rPr>
              <a:t>peritoneum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vyjma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malé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kraniální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oblasti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srostlé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částí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sk-SK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septum</a:t>
            </a:r>
            <a:r>
              <a:rPr lang="sk-SK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transversum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tvořící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sk-SK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centrum </a:t>
            </a:r>
            <a:r>
              <a:rPr lang="sk-SK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tendineum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3" tooltip="Bránice"/>
              </a:rPr>
              <a:t>bránice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tzv. </a:t>
            </a:r>
            <a:r>
              <a:rPr lang="sk-SK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area</a:t>
            </a:r>
            <a:r>
              <a:rPr lang="sk-SK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nuda </a:t>
            </a:r>
            <a:r>
              <a:rPr lang="sk-SK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hepatis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Do 10.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týdne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játra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rapidně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rostou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čemuž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mohutně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přispívá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hemopoetická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funkce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jater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Růst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jater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jednou z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příčin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vytlačení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střevní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kličky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pupečního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coelomu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vytvoření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fyziologické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pupeční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hernie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od 6. do 10.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týdne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vývoje.</a:t>
            </a:r>
          </a:p>
          <a:p>
            <a:r>
              <a:rPr lang="sk-SK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Pars</a:t>
            </a:r>
            <a:r>
              <a:rPr lang="sk-SK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cystica</a:t>
            </a:r>
            <a:endParaRPr lang="sk-SK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Pars</a:t>
            </a:r>
            <a:r>
              <a:rPr lang="sk-SK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cystica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je dolní, menší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část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jaterního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pupenu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vrůstající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spodního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okraje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ventrálního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mezogastria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Dává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vzniknout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extrahepatálním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Žlučové cesty"/>
              </a:rPr>
              <a:t>cestám 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Žlučové cesty"/>
              </a:rPr>
              <a:t>žlučovým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</a:t>
            </a:r>
            <a:r>
              <a:rPr lang="sk-SK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ductus</a:t>
            </a:r>
            <a:r>
              <a:rPr lang="sk-SK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hepaticus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k-SK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ductus</a:t>
            </a:r>
            <a:r>
              <a:rPr lang="sk-SK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cysticus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+ 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4" tooltip="Žlučník"/>
              </a:rPr>
              <a:t>žlučník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sk-SK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ductus</a:t>
            </a:r>
            <a:r>
              <a:rPr lang="sk-SK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choledochus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Mezodermální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kryt </a:t>
            </a:r>
            <a:r>
              <a:rPr lang="sk-SK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septum</a:t>
            </a:r>
            <a:r>
              <a:rPr lang="sk-SK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transverzum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kolem </a:t>
            </a:r>
            <a:r>
              <a:rPr lang="sk-SK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ductus</a:t>
            </a:r>
            <a:r>
              <a:rPr lang="sk-SK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choledochus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vytváří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sk-SK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ligamentum</a:t>
            </a:r>
            <a:r>
              <a:rPr lang="sk-SK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hepatoduodenale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Extrahepatální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žlučové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cesty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jsou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nejprve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tvořeny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jako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solidní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epitelový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sloupec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který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později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luminizován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mechanizmem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vakuolizace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buněčné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degenerace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  <a:r>
              <a:rPr lang="sk-SK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Ductus</a:t>
            </a:r>
            <a:r>
              <a:rPr lang="sk-SK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choledochus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je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nejprve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uložen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ventrálně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od 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Přední střevo"/>
              </a:rPr>
              <a:t>předního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Přední střevo"/>
              </a:rPr>
              <a:t> 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Přední střevo"/>
              </a:rPr>
              <a:t>střeva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vlivem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rotace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5" tooltip="Duodenum"/>
              </a:rPr>
              <a:t>duodena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však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později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dostává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 za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něj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sk-SK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Funkce</a:t>
            </a:r>
            <a:r>
              <a:rPr lang="sk-SK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jater</a:t>
            </a:r>
            <a:r>
              <a:rPr lang="sk-SK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během</a:t>
            </a:r>
            <a:r>
              <a:rPr lang="sk-SK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embryonálního</a:t>
            </a:r>
            <a:r>
              <a:rPr lang="sk-SK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vývoje</a:t>
            </a:r>
          </a:p>
          <a:p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6" tooltip="Hematopoéza (pediatrie)"/>
              </a:rPr>
              <a:t>Krvetvorba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Od 6.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týdne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vývoje,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postupně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nahrazována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7" tooltip="Kostní dřeň"/>
              </a:rPr>
              <a:t>kostní 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7" tooltip="Kostní dřeň"/>
              </a:rPr>
              <a:t>dření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narození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již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jen malé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ostrůvky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krvetvorné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tkáně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Tvorba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žluči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Od 12.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týdne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vývoje, v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době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kdy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už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jsou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vytvořeny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extrahepatální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Žlučové cesty"/>
              </a:rPr>
              <a:t>žlučové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Žlučové cesty"/>
              </a:rPr>
              <a:t> cesty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72F2A-9E58-4427-BB6B-C07EA938E1D9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5.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týdnu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zde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vzniká základ </a:t>
            </a:r>
            <a:r>
              <a:rPr lang="sk-SK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Slezina"/>
              </a:rPr>
              <a:t>sleziny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z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mesodermu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který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proliferuje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mezi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listy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dorsálního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mesogastria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postupující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rotací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žaludku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zadní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mesogastrium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prodlužuje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část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mezi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slezinou a zadní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střední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čárou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nakonec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přiloží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 zadní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tělní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stěně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dochází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spojení s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parietálním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peritoneem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pPr lvl="1"/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zadní list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mesogastria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 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Peritoneum"/>
              </a:rPr>
              <a:t>peritoneum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parietale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místě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dotyku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zanikají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pPr lvl="1"/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slezina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zůstává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peritoneální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dutině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72F2A-9E58-4427-BB6B-C07EA938E1D9}" type="slidenum">
              <a:rPr lang="sk-SK" smtClean="0"/>
              <a:pPr/>
              <a:t>13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◾ Normální střevo se točí proti směru hodinových ručiček (jako osa působí a. </a:t>
            </a:r>
            <a:r>
              <a:rPr lang="cs-CZ" dirty="0" err="1" smtClean="0"/>
              <a:t>mesenterica</a:t>
            </a:r>
            <a:r>
              <a:rPr lang="cs-CZ" dirty="0" smtClean="0"/>
              <a:t> sup.),</a:t>
            </a:r>
          </a:p>
          <a:p>
            <a:r>
              <a:rPr lang="cs-CZ" dirty="0" smtClean="0"/>
              <a:t>◾ </a:t>
            </a:r>
            <a:r>
              <a:rPr lang="cs-CZ" dirty="0" err="1" smtClean="0"/>
              <a:t>malrotace</a:t>
            </a:r>
            <a:r>
              <a:rPr lang="cs-CZ" dirty="0" smtClean="0"/>
              <a:t> znamená poruchu tohoto pohybu nebo porucha upevnění na zadní stěnu břišní,</a:t>
            </a:r>
          </a:p>
          <a:p>
            <a:r>
              <a:rPr lang="cs-CZ" dirty="0" smtClean="0"/>
              <a:t>◾ volné nezafixované střevo predisponuje k zauzlení (</a:t>
            </a:r>
            <a:r>
              <a:rPr lang="cs-CZ" dirty="0" err="1" smtClean="0"/>
              <a:t>volvulus</a:t>
            </a:r>
            <a:r>
              <a:rPr lang="cs-CZ" dirty="0" smtClean="0"/>
              <a:t>) a k obstrukci,</a:t>
            </a:r>
          </a:p>
          <a:p>
            <a:r>
              <a:rPr lang="cs-CZ" dirty="0" smtClean="0"/>
              <a:t>◾ někdy se sdružuje s </a:t>
            </a:r>
            <a:r>
              <a:rPr lang="cs-CZ" dirty="0" err="1" smtClean="0"/>
              <a:t>asplenismem</a:t>
            </a:r>
            <a:r>
              <a:rPr lang="cs-CZ" dirty="0" smtClean="0"/>
              <a:t> či VSV.</a:t>
            </a:r>
          </a:p>
          <a:p>
            <a:endParaRPr lang="cs-CZ" dirty="0" smtClean="0"/>
          </a:p>
          <a:p>
            <a:r>
              <a:rPr lang="cs-CZ" dirty="0" smtClean="0"/>
              <a:t>Klinický </a:t>
            </a:r>
            <a:r>
              <a:rPr lang="cs-CZ" dirty="0" smtClean="0"/>
              <a:t>obraz</a:t>
            </a:r>
            <a:endParaRPr lang="cs-CZ" dirty="0" smtClean="0"/>
          </a:p>
          <a:p>
            <a:r>
              <a:rPr lang="cs-CZ" dirty="0" smtClean="0"/>
              <a:t>◾ Projeví se příznaky akutní nebo recidivující NPB,</a:t>
            </a:r>
          </a:p>
          <a:p>
            <a:r>
              <a:rPr lang="cs-CZ" dirty="0" smtClean="0"/>
              <a:t>◾ příznaky </a:t>
            </a:r>
            <a:r>
              <a:rPr lang="cs-CZ" dirty="0" err="1" smtClean="0"/>
              <a:t>vznikou</a:t>
            </a:r>
            <a:r>
              <a:rPr lang="cs-CZ" dirty="0" smtClean="0"/>
              <a:t> krátce po narození nebo kdykoli v průběhu prvního roku života.</a:t>
            </a:r>
          </a:p>
          <a:p>
            <a:endParaRPr lang="cs-CZ" dirty="0" smtClean="0"/>
          </a:p>
          <a:p>
            <a:r>
              <a:rPr lang="cs-CZ" dirty="0" smtClean="0"/>
              <a:t>Diagnóza</a:t>
            </a:r>
            <a:endParaRPr lang="cs-CZ" dirty="0" smtClean="0"/>
          </a:p>
          <a:p>
            <a:r>
              <a:rPr lang="cs-CZ" dirty="0" smtClean="0"/>
              <a:t>◾ Na </a:t>
            </a:r>
            <a:r>
              <a:rPr lang="cs-CZ" dirty="0" err="1" smtClean="0"/>
              <a:t>rtg</a:t>
            </a:r>
            <a:r>
              <a:rPr lang="cs-CZ" dirty="0" smtClean="0"/>
              <a:t> vidíme rozdělení vzduchu – chybí bubliny v oblasti slepého střeva,</a:t>
            </a:r>
          </a:p>
          <a:p>
            <a:r>
              <a:rPr lang="cs-CZ" dirty="0" smtClean="0"/>
              <a:t>◾ poruchu rotace potvrdí </a:t>
            </a:r>
            <a:r>
              <a:rPr lang="cs-CZ" dirty="0" err="1" smtClean="0"/>
              <a:t>irigografie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err="1" smtClean="0"/>
              <a:t>Terapieupravit</a:t>
            </a:r>
            <a:r>
              <a:rPr lang="cs-CZ" dirty="0" smtClean="0"/>
              <a:t> upravit | editovat zdroj</a:t>
            </a:r>
          </a:p>
          <a:p>
            <a:r>
              <a:rPr lang="cs-CZ" dirty="0" smtClean="0"/>
              <a:t>◾ Chirurgická.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72F2A-9E58-4427-BB6B-C07EA938E1D9}" type="slidenum">
              <a:rPr lang="sk-SK" smtClean="0"/>
              <a:pPr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782210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CCCCFF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CCCCFF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cs-CZ" altLang="en-US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cs-CZ" altLang="en-US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CCCC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CCCC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DBA84-D476-44B5-B2D8-A905861ECB23}" type="slidenum">
              <a:rPr lang="cs-CZ" alt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CCCCFF"/>
              </a:solidFill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CCC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CCC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D068D-D4A4-43DD-BFA1-0C4B26600021}" type="slidenum">
              <a:rPr lang="cs-CZ" alt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CCCCFF"/>
              </a:solidFill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CCC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CCC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C995D-36A9-482C-8BEF-3B0152C24649}" type="slidenum">
              <a:rPr lang="cs-CZ" alt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CCCCFF"/>
              </a:solidFill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CCCC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CCCC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A7AB8-EA4D-425D-A792-4CD4DB6A5A71}" type="slidenum">
              <a:rPr lang="cs-CZ" alt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CCCCFF"/>
              </a:solidFill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2EB1F98-54E9-4375-94A3-B5F8C3FF34BA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Ovr>
    <a:masterClrMapping/>
  </p:clrMapOvr>
  <p:transition>
    <p:cover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02FDA6-1097-4EB3-9B8F-F9DE80F90A4F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Ovr>
    <a:masterClrMapping/>
  </p:clrMapOvr>
  <p:transition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CCC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CCC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CD75E-E312-4E71-B238-003B9E8C9B09}" type="slidenum">
              <a:rPr lang="cs-CZ" alt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CCCCFF"/>
              </a:solidFill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CCC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CCC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AB539-34F7-48D2-8974-40487F00B2C5}" type="slidenum">
              <a:rPr lang="cs-CZ" alt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CCCCFF"/>
              </a:solidFill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CCCC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CCCC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BEE1B-FC6F-4B8D-975E-98F4B5712B85}" type="slidenum">
              <a:rPr lang="cs-CZ" alt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CCCCFF"/>
              </a:solidFill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CCCC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CCCC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8FDD2-E1EE-4F19-BFC6-ABF1F62C6766}" type="slidenum">
              <a:rPr lang="cs-CZ" alt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CCCCFF"/>
              </a:solidFill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CCCC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CCCC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400CB-C698-4F01-BDF7-98B9C3B9115D}" type="slidenum">
              <a:rPr lang="cs-CZ" alt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CCCCFF"/>
              </a:solidFill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CCCC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CCCC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D48CF-5460-40E2-A3C6-27E62833FE24}" type="slidenum">
              <a:rPr lang="cs-CZ" alt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CCCCFF"/>
              </a:solidFill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CCCC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CCCC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D8F28-5D6F-417D-9CB4-CFA0B230A12D}" type="slidenum">
              <a:rPr lang="cs-CZ" alt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CCCCFF"/>
              </a:solidFill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CCCC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CCCC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A11E1-976B-4A24-8A4A-2DCE6FD46C5D}" type="slidenum">
              <a:rPr lang="cs-CZ" alt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CCCCFF"/>
              </a:solidFill>
            </a:endParaRPr>
          </a:p>
        </p:txBody>
      </p:sp>
    </p:spTree>
  </p:cSld>
  <p:clrMapOvr>
    <a:masterClrMapping/>
  </p:clrMapOvr>
  <p:transition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en-US">
              <a:solidFill>
                <a:srgbClr val="CCCCFF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en-US">
              <a:solidFill>
                <a:srgbClr val="CCCCFF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B0979-63BB-4AEF-9E21-94B3205385AF}" type="slidenum">
              <a:rPr lang="cs-CZ" altLang="en-US">
                <a:solidFill>
                  <a:srgbClr val="CCCC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en-US">
              <a:solidFill>
                <a:srgbClr val="CCCCFF"/>
              </a:solidFill>
            </a:endParaRPr>
          </a:p>
        </p:txBody>
      </p:sp>
      <p:sp>
        <p:nvSpPr>
          <p:cNvPr id="410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CCCC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CCCC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cover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1998663"/>
            <a:ext cx="6985000" cy="1285875"/>
          </a:xfrm>
        </p:spPr>
        <p:txBody>
          <a:bodyPr/>
          <a:lstStyle/>
          <a:p>
            <a:pPr algn="ctr" eaLnBrk="1" hangingPunct="1"/>
            <a:r>
              <a:rPr lang="cs-CZ" sz="4800" b="1" dirty="0" smtClean="0">
                <a:cs typeface="Times New Roman" pitchFamily="18" charset="0"/>
              </a:rPr>
              <a:t>Anatomie peritoneální dutiny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3808" y="4293096"/>
            <a:ext cx="3489077" cy="1752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err="1" smtClean="0"/>
              <a:t>Litavcova</a:t>
            </a:r>
            <a:r>
              <a:rPr lang="cs-CZ" dirty="0" smtClean="0"/>
              <a:t> A.</a:t>
            </a:r>
          </a:p>
          <a:p>
            <a:pPr eaLnBrk="1" hangingPunct="1">
              <a:defRPr/>
            </a:pPr>
            <a:r>
              <a:rPr lang="cs-CZ" dirty="0" err="1" smtClean="0"/>
              <a:t>Waldhansová</a:t>
            </a:r>
            <a:r>
              <a:rPr lang="cs-CZ" dirty="0" smtClean="0"/>
              <a:t> I.</a:t>
            </a:r>
          </a:p>
          <a:p>
            <a:pPr eaLnBrk="1" hangingPunct="1">
              <a:defRPr/>
            </a:pPr>
            <a:r>
              <a:rPr lang="cs-CZ" dirty="0" smtClean="0"/>
              <a:t>Petrášová H.</a:t>
            </a:r>
          </a:p>
        </p:txBody>
      </p:sp>
      <p:pic>
        <p:nvPicPr>
          <p:cNvPr id="3076" name="Picture 7" descr="Logoval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0"/>
            <a:ext cx="1042987" cy="1042988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-24"/>
            <a:ext cx="10985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 smtClean="0"/>
              <a:t>Pankreas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4999"/>
          </a:xfrm>
        </p:spPr>
        <p:txBody>
          <a:bodyPr/>
          <a:lstStyle/>
          <a:p>
            <a:r>
              <a:rPr lang="cs-CZ" sz="3200" dirty="0" smtClean="0"/>
              <a:t>vzniká ze dvou základů se samostatnými vývody</a:t>
            </a:r>
          </a:p>
          <a:p>
            <a:r>
              <a:rPr lang="cs-CZ" sz="3200" dirty="0" smtClean="0"/>
              <a:t>následkem rotace duodena a žaludku oba základy </a:t>
            </a:r>
            <a:r>
              <a:rPr lang="cs-CZ" sz="3200" dirty="0" smtClean="0">
                <a:solidFill>
                  <a:srgbClr val="FFFF00"/>
                </a:solidFill>
              </a:rPr>
              <a:t>dorsálně</a:t>
            </a:r>
            <a:r>
              <a:rPr lang="cs-CZ" sz="3200" dirty="0" smtClean="0"/>
              <a:t> splývají (pankreas uložen </a:t>
            </a:r>
            <a:r>
              <a:rPr lang="cs-CZ" sz="3200" dirty="0" err="1" smtClean="0"/>
              <a:t>retroperitoneálně</a:t>
            </a:r>
            <a:r>
              <a:rPr lang="cs-CZ" sz="3200" dirty="0" smtClean="0"/>
              <a:t>)</a:t>
            </a:r>
          </a:p>
          <a:p>
            <a:r>
              <a:rPr lang="cs-CZ" sz="3200" dirty="0" smtClean="0"/>
              <a:t>FIXACE pankreatu = splynutím dorzálního </a:t>
            </a:r>
            <a:r>
              <a:rPr lang="cs-CZ" sz="3200" dirty="0" err="1" smtClean="0"/>
              <a:t>mesogastria</a:t>
            </a:r>
            <a:r>
              <a:rPr lang="cs-CZ" sz="3200" dirty="0" smtClean="0"/>
              <a:t> se zadní stěnou břišní</a:t>
            </a:r>
          </a:p>
          <a:p>
            <a:endParaRPr lang="cs-CZ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17_up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714481" y="-285774"/>
            <a:ext cx="5572163" cy="7000926"/>
          </a:xfr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 smtClean="0"/>
              <a:t>Játra, žlučník a žlučové cesty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9313"/>
          </a:xfrm>
        </p:spPr>
        <p:txBody>
          <a:bodyPr/>
          <a:lstStyle/>
          <a:p>
            <a:r>
              <a:rPr lang="cs-CZ" sz="2000" dirty="0" smtClean="0">
                <a:solidFill>
                  <a:schemeClr val="tx2"/>
                </a:solidFill>
              </a:rPr>
              <a:t>dva základy:</a:t>
            </a:r>
          </a:p>
          <a:p>
            <a:pPr>
              <a:buNone/>
            </a:pPr>
            <a:r>
              <a:rPr lang="cs-CZ" sz="2000" dirty="0" err="1" smtClean="0">
                <a:solidFill>
                  <a:srgbClr val="FFFF00"/>
                </a:solidFill>
              </a:rPr>
              <a:t>pars</a:t>
            </a:r>
            <a:r>
              <a:rPr lang="cs-CZ" sz="2000" dirty="0" smtClean="0">
                <a:solidFill>
                  <a:srgbClr val="FFFF00"/>
                </a:solidFill>
              </a:rPr>
              <a:t> </a:t>
            </a:r>
            <a:r>
              <a:rPr lang="cs-CZ" sz="2000" dirty="0" err="1" smtClean="0">
                <a:solidFill>
                  <a:srgbClr val="FFFF00"/>
                </a:solidFill>
              </a:rPr>
              <a:t>hepatica</a:t>
            </a:r>
            <a:r>
              <a:rPr lang="cs-CZ" sz="2000" dirty="0" smtClean="0">
                <a:solidFill>
                  <a:srgbClr val="FFFF00"/>
                </a:solidFill>
              </a:rPr>
              <a:t> </a:t>
            </a:r>
            <a:r>
              <a:rPr lang="cs-CZ" sz="2000" dirty="0" smtClean="0"/>
              <a:t>(játra, </a:t>
            </a:r>
            <a:r>
              <a:rPr lang="cs-CZ" sz="2000" dirty="0" err="1" smtClean="0"/>
              <a:t>d</a:t>
            </a:r>
            <a:r>
              <a:rPr lang="cs-CZ" sz="2000" dirty="0" smtClean="0"/>
              <a:t>. </a:t>
            </a:r>
            <a:r>
              <a:rPr lang="cs-CZ" sz="2000" dirty="0" err="1" smtClean="0"/>
              <a:t>choledochus</a:t>
            </a:r>
            <a:r>
              <a:rPr lang="cs-CZ" sz="2000" dirty="0" smtClean="0"/>
              <a:t>) </a:t>
            </a:r>
            <a:endParaRPr lang="cs-CZ" sz="20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cs-CZ" sz="2000" dirty="0" err="1" smtClean="0">
                <a:solidFill>
                  <a:srgbClr val="FFFF00"/>
                </a:solidFill>
              </a:rPr>
              <a:t>pars</a:t>
            </a:r>
            <a:r>
              <a:rPr lang="cs-CZ" sz="2000" dirty="0" smtClean="0">
                <a:solidFill>
                  <a:srgbClr val="FFFF00"/>
                </a:solidFill>
              </a:rPr>
              <a:t> </a:t>
            </a:r>
            <a:r>
              <a:rPr lang="cs-CZ" sz="2000" dirty="0" err="1" smtClean="0">
                <a:solidFill>
                  <a:srgbClr val="FFFF00"/>
                </a:solidFill>
              </a:rPr>
              <a:t>cystica</a:t>
            </a:r>
            <a:r>
              <a:rPr lang="cs-CZ" sz="2000" dirty="0" smtClean="0">
                <a:solidFill>
                  <a:srgbClr val="FFFF00"/>
                </a:solidFill>
              </a:rPr>
              <a:t> </a:t>
            </a:r>
            <a:r>
              <a:rPr lang="cs-CZ" sz="2000" dirty="0" smtClean="0"/>
              <a:t>(žlučník, </a:t>
            </a:r>
            <a:r>
              <a:rPr lang="cs-CZ" sz="2000" dirty="0" err="1" smtClean="0"/>
              <a:t>d</a:t>
            </a:r>
            <a:r>
              <a:rPr lang="cs-CZ" sz="2000" dirty="0" smtClean="0"/>
              <a:t>. </a:t>
            </a:r>
            <a:r>
              <a:rPr lang="cs-CZ" sz="2000" dirty="0" err="1" smtClean="0"/>
              <a:t>cysticus</a:t>
            </a:r>
            <a:r>
              <a:rPr lang="cs-CZ" sz="2000" dirty="0" smtClean="0"/>
              <a:t>)</a:t>
            </a:r>
          </a:p>
          <a:p>
            <a:r>
              <a:rPr lang="cs-CZ" sz="2000" dirty="0" smtClean="0"/>
              <a:t>původně symetrický růst se mění v asymetrický v důsledku útlaku L laloku střevními kličkami – proto rozdíl ve velikosti obou jaterních laloků)</a:t>
            </a:r>
          </a:p>
          <a:p>
            <a:r>
              <a:rPr lang="cs-CZ" sz="2000" dirty="0" err="1" smtClean="0"/>
              <a:t>mezohepaticum</a:t>
            </a:r>
            <a:r>
              <a:rPr lang="cs-CZ" sz="2000" dirty="0" smtClean="0"/>
              <a:t> </a:t>
            </a:r>
            <a:r>
              <a:rPr lang="cs-CZ" sz="2000" dirty="0" err="1" smtClean="0"/>
              <a:t>ventrale</a:t>
            </a:r>
            <a:r>
              <a:rPr lang="cs-CZ" sz="2000" dirty="0" smtClean="0"/>
              <a:t> - po narození vzniká</a:t>
            </a:r>
          </a:p>
          <a:p>
            <a:pPr>
              <a:buNone/>
            </a:pPr>
            <a:r>
              <a:rPr lang="cs-CZ" sz="2000" dirty="0" smtClean="0">
                <a:solidFill>
                  <a:srgbClr val="FF0000"/>
                </a:solidFill>
              </a:rPr>
              <a:t>lig. </a:t>
            </a:r>
            <a:r>
              <a:rPr lang="cs-CZ" sz="2000" dirty="0" err="1" smtClean="0">
                <a:solidFill>
                  <a:srgbClr val="FF0000"/>
                </a:solidFill>
              </a:rPr>
              <a:t>falciformehepatis</a:t>
            </a:r>
            <a:endParaRPr lang="cs-CZ" sz="2000" dirty="0" smtClean="0">
              <a:solidFill>
                <a:srgbClr val="FF0000"/>
              </a:solidFill>
            </a:endParaRPr>
          </a:p>
          <a:p>
            <a:r>
              <a:rPr lang="cs-CZ" sz="2000" dirty="0" err="1" smtClean="0"/>
              <a:t>mesogastrium</a:t>
            </a:r>
            <a:r>
              <a:rPr lang="cs-CZ" sz="2000" dirty="0" smtClean="0"/>
              <a:t> a </a:t>
            </a:r>
            <a:r>
              <a:rPr lang="cs-CZ" sz="2000" dirty="0" err="1" smtClean="0"/>
              <a:t>mesoduodenum</a:t>
            </a:r>
            <a:r>
              <a:rPr lang="cs-CZ" sz="2000" dirty="0" smtClean="0"/>
              <a:t> </a:t>
            </a:r>
            <a:r>
              <a:rPr lang="cs-CZ" sz="2000" dirty="0" err="1" smtClean="0"/>
              <a:t>ventrale</a:t>
            </a:r>
            <a:endParaRPr lang="cs-CZ" sz="2000" dirty="0" smtClean="0"/>
          </a:p>
          <a:p>
            <a:pPr>
              <a:buNone/>
            </a:pPr>
            <a:r>
              <a:rPr lang="pt-BR" sz="2000" dirty="0" smtClean="0">
                <a:solidFill>
                  <a:srgbClr val="FF0000"/>
                </a:solidFill>
              </a:rPr>
              <a:t>lig. </a:t>
            </a:r>
            <a:r>
              <a:rPr lang="cs-CZ" sz="2000" dirty="0" smtClean="0">
                <a:solidFill>
                  <a:srgbClr val="FF0000"/>
                </a:solidFill>
              </a:rPr>
              <a:t>h</a:t>
            </a:r>
            <a:r>
              <a:rPr lang="pt-BR" sz="2000" dirty="0" smtClean="0">
                <a:solidFill>
                  <a:srgbClr val="FF0000"/>
                </a:solidFill>
              </a:rPr>
              <a:t>epatogastricum</a:t>
            </a:r>
            <a:r>
              <a:rPr lang="cs-CZ" sz="2000" dirty="0" smtClean="0">
                <a:solidFill>
                  <a:srgbClr val="FF0000"/>
                </a:solidFill>
              </a:rPr>
              <a:t> a </a:t>
            </a:r>
            <a:r>
              <a:rPr lang="pt-BR" sz="2000" dirty="0" smtClean="0">
                <a:solidFill>
                  <a:srgbClr val="FF0000"/>
                </a:solidFill>
              </a:rPr>
              <a:t>lig. </a:t>
            </a:r>
            <a:r>
              <a:rPr lang="cs-CZ" sz="2000" dirty="0" smtClean="0">
                <a:solidFill>
                  <a:srgbClr val="FF0000"/>
                </a:solidFill>
              </a:rPr>
              <a:t>h</a:t>
            </a:r>
            <a:r>
              <a:rPr lang="pt-BR" sz="2000" dirty="0" smtClean="0">
                <a:solidFill>
                  <a:srgbClr val="FF0000"/>
                </a:solidFill>
              </a:rPr>
              <a:t>epatoduodenale</a:t>
            </a:r>
            <a:endParaRPr lang="cs-CZ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/>
              <a:t>horní plocha jater (facies </a:t>
            </a:r>
            <a:r>
              <a:rPr lang="cs-CZ" sz="2000" dirty="0" err="1" smtClean="0"/>
              <a:t>diaphragmatica</a:t>
            </a:r>
            <a:r>
              <a:rPr lang="cs-CZ" sz="2000" dirty="0" smtClean="0"/>
              <a:t>) je fixována k bránici</a:t>
            </a:r>
          </a:p>
          <a:p>
            <a:endParaRPr lang="pt-BR" sz="2000" dirty="0" smtClean="0">
              <a:solidFill>
                <a:srgbClr val="FF0000"/>
              </a:solidFill>
            </a:endParaRPr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88640"/>
            <a:ext cx="20955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 smtClean="0"/>
              <a:t>Slezina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lymfatický orgán vznikající z mezenchymových buněk v dorsálním </a:t>
            </a:r>
            <a:r>
              <a:rPr lang="cs-CZ" dirty="0" err="1" smtClean="0"/>
              <a:t>mezogastriu</a:t>
            </a:r>
            <a:r>
              <a:rPr lang="cs-CZ" dirty="0" smtClean="0"/>
              <a:t> (vývoj od 5. týdne)</a:t>
            </a:r>
          </a:p>
          <a:p>
            <a:r>
              <a:rPr lang="cs-CZ" dirty="0" smtClean="0"/>
              <a:t>zpočátku je zavěšena na mezenteriální stopce, která se později redukuje ve 2 </a:t>
            </a:r>
            <a:r>
              <a:rPr lang="cs-CZ" dirty="0" err="1" smtClean="0"/>
              <a:t>ligamenta</a:t>
            </a:r>
            <a:r>
              <a:rPr lang="cs-CZ" dirty="0" smtClean="0"/>
              <a:t> (</a:t>
            </a:r>
            <a:r>
              <a:rPr lang="cs-CZ" dirty="0" smtClean="0">
                <a:solidFill>
                  <a:srgbClr val="FF0000"/>
                </a:solidFill>
              </a:rPr>
              <a:t>lig. </a:t>
            </a:r>
            <a:r>
              <a:rPr lang="cs-CZ" dirty="0" err="1" smtClean="0">
                <a:solidFill>
                  <a:srgbClr val="FF0000"/>
                </a:solidFill>
              </a:rPr>
              <a:t>gastrolienale</a:t>
            </a:r>
            <a:r>
              <a:rPr lang="cs-CZ" dirty="0" smtClean="0">
                <a:solidFill>
                  <a:srgbClr val="FF0000"/>
                </a:solidFill>
              </a:rPr>
              <a:t>, lig. </a:t>
            </a:r>
            <a:r>
              <a:rPr lang="cs-CZ" dirty="0" err="1" smtClean="0">
                <a:solidFill>
                  <a:srgbClr val="FF0000"/>
                </a:solidFill>
              </a:rPr>
              <a:t>splenorenale</a:t>
            </a:r>
            <a:r>
              <a:rPr lang="cs-CZ" dirty="0" smtClean="0">
                <a:solidFill>
                  <a:schemeClr val="tx2"/>
                </a:solidFill>
              </a:rPr>
              <a:t>)</a:t>
            </a:r>
          </a:p>
          <a:p>
            <a:endParaRPr lang="cs-CZ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0"/>
            <a:ext cx="2492499" cy="268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šipka 8"/>
          <p:cNvCxnSpPr/>
          <p:nvPr/>
        </p:nvCxnSpPr>
        <p:spPr>
          <a:xfrm flipH="1">
            <a:off x="8244408" y="692696"/>
            <a:ext cx="504056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786058"/>
            <a:ext cx="8229600" cy="1139825"/>
          </a:xfrm>
        </p:spPr>
        <p:txBody>
          <a:bodyPr anchor="ctr"/>
          <a:lstStyle/>
          <a:p>
            <a:pPr algn="ctr"/>
            <a:r>
              <a:rPr lang="cs-CZ" dirty="0" smtClean="0"/>
              <a:t>Střední střevo</a:t>
            </a:r>
            <a:endParaRPr lang="cs-CZ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5572164"/>
          </a:xfrm>
        </p:spPr>
        <p:txBody>
          <a:bodyPr/>
          <a:lstStyle/>
          <a:p>
            <a:r>
              <a:rPr lang="cs-CZ" sz="2400" dirty="0" smtClean="0"/>
              <a:t>deriváty středního střeva: </a:t>
            </a:r>
            <a:r>
              <a:rPr lang="cs-CZ" sz="2400" dirty="0" smtClean="0">
                <a:solidFill>
                  <a:srgbClr val="FFFF00"/>
                </a:solidFill>
              </a:rPr>
              <a:t>tenké střevo </a:t>
            </a:r>
            <a:r>
              <a:rPr lang="cs-CZ" sz="2400" dirty="0" smtClean="0"/>
              <a:t>(mimo horní část duodena), </a:t>
            </a:r>
            <a:r>
              <a:rPr lang="cs-CZ" sz="2400" dirty="0" err="1" smtClean="0">
                <a:solidFill>
                  <a:srgbClr val="FFFF00"/>
                </a:solidFill>
              </a:rPr>
              <a:t>caecum</a:t>
            </a:r>
            <a:r>
              <a:rPr lang="cs-CZ" sz="2400" dirty="0" smtClean="0"/>
              <a:t>, </a:t>
            </a:r>
            <a:r>
              <a:rPr lang="cs-CZ" sz="2400" dirty="0" err="1" smtClean="0">
                <a:solidFill>
                  <a:srgbClr val="FFFF00"/>
                </a:solidFill>
              </a:rPr>
              <a:t>appendix</a:t>
            </a:r>
            <a:r>
              <a:rPr lang="cs-CZ" sz="2400" dirty="0" smtClean="0"/>
              <a:t>, </a:t>
            </a:r>
            <a:r>
              <a:rPr lang="cs-CZ" sz="2400" dirty="0" err="1" smtClean="0">
                <a:solidFill>
                  <a:srgbClr val="FFFF00"/>
                </a:solidFill>
              </a:rPr>
              <a:t>colon</a:t>
            </a:r>
            <a:r>
              <a:rPr lang="cs-CZ" sz="2400" dirty="0" smtClean="0">
                <a:solidFill>
                  <a:srgbClr val="FFFF00"/>
                </a:solidFill>
              </a:rPr>
              <a:t> </a:t>
            </a:r>
            <a:r>
              <a:rPr lang="cs-CZ" sz="2400" dirty="0" err="1" smtClean="0">
                <a:solidFill>
                  <a:srgbClr val="FFFF00"/>
                </a:solidFill>
              </a:rPr>
              <a:t>ascendens</a:t>
            </a:r>
            <a:r>
              <a:rPr lang="cs-CZ" sz="2400" dirty="0" smtClean="0">
                <a:solidFill>
                  <a:srgbClr val="FFFF00"/>
                </a:solidFill>
              </a:rPr>
              <a:t> </a:t>
            </a:r>
            <a:r>
              <a:rPr lang="cs-CZ" sz="2400" dirty="0" smtClean="0"/>
              <a:t>a </a:t>
            </a:r>
            <a:r>
              <a:rPr lang="cs-CZ" sz="2400" dirty="0" smtClean="0">
                <a:solidFill>
                  <a:srgbClr val="FFFF00"/>
                </a:solidFill>
              </a:rPr>
              <a:t>2/3 </a:t>
            </a:r>
            <a:r>
              <a:rPr lang="cs-CZ" sz="2400" dirty="0" err="1" smtClean="0">
                <a:solidFill>
                  <a:srgbClr val="FFFF00"/>
                </a:solidFill>
              </a:rPr>
              <a:t>colon</a:t>
            </a:r>
            <a:r>
              <a:rPr lang="cs-CZ" sz="2400" dirty="0" smtClean="0">
                <a:solidFill>
                  <a:srgbClr val="FFFF00"/>
                </a:solidFill>
              </a:rPr>
              <a:t> </a:t>
            </a:r>
            <a:r>
              <a:rPr lang="cs-CZ" sz="2400" dirty="0" err="1" smtClean="0">
                <a:solidFill>
                  <a:srgbClr val="FFFF00"/>
                </a:solidFill>
              </a:rPr>
              <a:t>transversum</a:t>
            </a:r>
            <a:endParaRPr lang="cs-CZ" sz="2400" dirty="0" smtClean="0">
              <a:solidFill>
                <a:srgbClr val="FFFF00"/>
              </a:solidFill>
            </a:endParaRPr>
          </a:p>
          <a:p>
            <a:r>
              <a:rPr lang="cs-CZ" sz="2400" dirty="0" smtClean="0"/>
              <a:t>jsou zásobovány z a. </a:t>
            </a:r>
            <a:r>
              <a:rPr lang="cs-CZ" sz="2400" dirty="0" err="1" smtClean="0"/>
              <a:t>mesenterica</a:t>
            </a:r>
            <a:r>
              <a:rPr lang="cs-CZ" sz="2400" dirty="0" smtClean="0"/>
              <a:t> sup.</a:t>
            </a:r>
          </a:p>
          <a:p>
            <a:r>
              <a:rPr lang="cs-CZ" sz="2400" dirty="0" smtClean="0"/>
              <a:t>většina struktur středního střeva se zpočátku vyvíjí mimo břišní dutinu = fyziologická hernie, v 10. týdnu se reponuje zpět do dutiny břišní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dirty="0" smtClean="0"/>
              <a:t>střevní klička roste</a:t>
            </a:r>
          </a:p>
          <a:p>
            <a:pPr>
              <a:buNone/>
            </a:pPr>
            <a:r>
              <a:rPr lang="cs-CZ" sz="2400" dirty="0" smtClean="0"/>
              <a:t>výrazně do délky a rotuje</a:t>
            </a:r>
          </a:p>
          <a:p>
            <a:pPr>
              <a:buNone/>
            </a:pPr>
            <a:r>
              <a:rPr lang="cs-CZ" sz="2400" dirty="0" smtClean="0"/>
              <a:t>protisměru hodinových</a:t>
            </a:r>
          </a:p>
          <a:p>
            <a:pPr>
              <a:buNone/>
            </a:pPr>
            <a:r>
              <a:rPr lang="cs-CZ" sz="2400" dirty="0" smtClean="0"/>
              <a:t>ručiček celkem o 270°</a:t>
            </a:r>
          </a:p>
          <a:p>
            <a:endParaRPr lang="cs-CZ" sz="2400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Obrázek 4" descr="33_up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293317" y="2779124"/>
            <a:ext cx="2557894" cy="3857650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>
                <a:solidFill>
                  <a:srgbClr val="FFFF00"/>
                </a:solidFill>
              </a:rPr>
              <a:t>mesenterium </a:t>
            </a:r>
            <a:r>
              <a:rPr lang="cs-CZ" sz="2400" dirty="0" err="1" smtClean="0">
                <a:solidFill>
                  <a:srgbClr val="FFFF00"/>
                </a:solidFill>
              </a:rPr>
              <a:t>ventrale</a:t>
            </a:r>
            <a:r>
              <a:rPr lang="cs-CZ" sz="2400" dirty="0" smtClean="0">
                <a:solidFill>
                  <a:srgbClr val="FFFF00"/>
                </a:solidFill>
              </a:rPr>
              <a:t> </a:t>
            </a:r>
            <a:r>
              <a:rPr lang="cs-CZ" sz="2400" dirty="0" smtClean="0"/>
              <a:t>zde zcela chybí</a:t>
            </a:r>
          </a:p>
          <a:p>
            <a:endParaRPr lang="cs-CZ" sz="2400" dirty="0" smtClean="0">
              <a:solidFill>
                <a:srgbClr val="FFFF00"/>
              </a:solidFill>
            </a:endParaRPr>
          </a:p>
          <a:p>
            <a:r>
              <a:rPr lang="cs-CZ" sz="2400" dirty="0" smtClean="0">
                <a:solidFill>
                  <a:srgbClr val="FFFF00"/>
                </a:solidFill>
              </a:rPr>
              <a:t>mesenterium dorsale </a:t>
            </a:r>
            <a:r>
              <a:rPr lang="cs-CZ" sz="2400" dirty="0" smtClean="0"/>
              <a:t>- </a:t>
            </a:r>
            <a:r>
              <a:rPr lang="pt-BR" sz="2400" dirty="0" smtClean="0"/>
              <a:t>během rotace se mění </a:t>
            </a:r>
            <a:r>
              <a:rPr lang="cs-CZ" sz="2400" dirty="0" smtClean="0"/>
              <a:t>jeho </a:t>
            </a:r>
            <a:r>
              <a:rPr lang="pt-BR" sz="2400" dirty="0" smtClean="0"/>
              <a:t>délka </a:t>
            </a:r>
            <a:r>
              <a:rPr lang="cs-CZ" sz="2400" dirty="0" smtClean="0"/>
              <a:t>i</a:t>
            </a:r>
            <a:r>
              <a:rPr lang="pt-BR" sz="2400" dirty="0" smtClean="0"/>
              <a:t> úpon</a:t>
            </a:r>
            <a:endParaRPr lang="cs-CZ" sz="2400" dirty="0" smtClean="0"/>
          </a:p>
          <a:p>
            <a:pPr>
              <a:buFont typeface="Wingdings" pitchFamily="2" charset="2"/>
              <a:buChar char="§"/>
            </a:pPr>
            <a:r>
              <a:rPr lang="cs-CZ" sz="2400" dirty="0" smtClean="0"/>
              <a:t>v oblasti jejuna a ilea se extrémně vytahuje a upíná se do zadní stěny těla = radix mesenterii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smtClean="0"/>
              <a:t>v oblasti </a:t>
            </a:r>
            <a:r>
              <a:rPr lang="cs-CZ" sz="2400" dirty="0" err="1" smtClean="0"/>
              <a:t>caeca</a:t>
            </a:r>
            <a:r>
              <a:rPr lang="cs-CZ" sz="2400" dirty="0" smtClean="0"/>
              <a:t> a </a:t>
            </a:r>
            <a:r>
              <a:rPr lang="cs-CZ" sz="2400" dirty="0" err="1" smtClean="0"/>
              <a:t>appendixu</a:t>
            </a:r>
            <a:r>
              <a:rPr lang="cs-CZ" sz="2400" dirty="0" smtClean="0"/>
              <a:t> zůstává velmi krátké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err="1" smtClean="0"/>
              <a:t>colon</a:t>
            </a:r>
            <a:r>
              <a:rPr lang="cs-CZ" sz="2400" dirty="0" smtClean="0"/>
              <a:t> </a:t>
            </a:r>
            <a:r>
              <a:rPr lang="cs-CZ" sz="2400" dirty="0" err="1" smtClean="0"/>
              <a:t>ascendens</a:t>
            </a:r>
            <a:r>
              <a:rPr lang="cs-CZ" sz="2400" dirty="0" smtClean="0"/>
              <a:t> </a:t>
            </a:r>
            <a:r>
              <a:rPr lang="cs-CZ" sz="2400" dirty="0" smtClean="0"/>
              <a:t>se fixuje </a:t>
            </a:r>
            <a:r>
              <a:rPr lang="cs-CZ" sz="2400" dirty="0" err="1" smtClean="0"/>
              <a:t>retroperitoneálně</a:t>
            </a:r>
            <a:endParaRPr lang="cs-CZ" sz="2400" dirty="0" smtClean="0"/>
          </a:p>
          <a:p>
            <a:pPr>
              <a:buFont typeface="Wingdings" pitchFamily="2" charset="2"/>
              <a:buChar char="§"/>
            </a:pPr>
            <a:endParaRPr lang="cs-CZ" sz="2400" dirty="0" smtClean="0"/>
          </a:p>
          <a:p>
            <a:pPr>
              <a:buFont typeface="Wingdings" pitchFamily="2" charset="2"/>
              <a:buChar char="§"/>
            </a:pPr>
            <a:endParaRPr lang="cs-CZ" sz="2400" dirty="0" smtClean="0"/>
          </a:p>
          <a:p>
            <a:pPr>
              <a:buFont typeface="Wingdings" pitchFamily="2" charset="2"/>
              <a:buChar char="§"/>
            </a:pPr>
            <a:endParaRPr lang="cs-CZ" sz="2400" dirty="0" smtClean="0"/>
          </a:p>
          <a:p>
            <a:pPr>
              <a:buFont typeface="Wingdings" pitchFamily="2" charset="2"/>
              <a:buChar char="§"/>
            </a:pPr>
            <a:endParaRPr lang="cs-CZ" sz="2400" dirty="0" smtClean="0"/>
          </a:p>
          <a:p>
            <a:endParaRPr lang="cs-CZ" sz="2400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 smtClean="0"/>
              <a:t>Zadní střevo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deriváty zadního střeva: </a:t>
            </a:r>
            <a:r>
              <a:rPr lang="cs-CZ" dirty="0" smtClean="0">
                <a:solidFill>
                  <a:srgbClr val="FFFF00"/>
                </a:solidFill>
              </a:rPr>
              <a:t>1/3 </a:t>
            </a:r>
            <a:r>
              <a:rPr lang="cs-CZ" dirty="0" err="1" smtClean="0">
                <a:solidFill>
                  <a:srgbClr val="FFFF00"/>
                </a:solidFill>
              </a:rPr>
              <a:t>colon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transversum</a:t>
            </a:r>
            <a:r>
              <a:rPr lang="cs-CZ" dirty="0" smtClean="0">
                <a:solidFill>
                  <a:schemeClr val="tx2"/>
                </a:solidFill>
              </a:rPr>
              <a:t>,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colon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descendens</a:t>
            </a:r>
            <a:r>
              <a:rPr lang="cs-CZ" dirty="0" smtClean="0">
                <a:solidFill>
                  <a:srgbClr val="FFFF00"/>
                </a:solidFill>
              </a:rPr>
              <a:t> a </a:t>
            </a:r>
            <a:r>
              <a:rPr lang="cs-CZ" dirty="0" err="1" smtClean="0">
                <a:solidFill>
                  <a:srgbClr val="FFFF00"/>
                </a:solidFill>
              </a:rPr>
              <a:t>sigmoideum</a:t>
            </a:r>
            <a:r>
              <a:rPr lang="cs-CZ" dirty="0" smtClean="0">
                <a:solidFill>
                  <a:schemeClr val="tx2"/>
                </a:solidFill>
              </a:rPr>
              <a:t>,</a:t>
            </a:r>
            <a:r>
              <a:rPr lang="cs-CZ" dirty="0" smtClean="0">
                <a:solidFill>
                  <a:srgbClr val="FFFF00"/>
                </a:solidFill>
              </a:rPr>
              <a:t> rektum a horní 2/3 análního kanálu </a:t>
            </a:r>
            <a:r>
              <a:rPr lang="cs-CZ" dirty="0" smtClean="0">
                <a:solidFill>
                  <a:schemeClr val="tx2"/>
                </a:solidFill>
              </a:rPr>
              <a:t>+</a:t>
            </a:r>
            <a:r>
              <a:rPr lang="cs-CZ" dirty="0" smtClean="0">
                <a:solidFill>
                  <a:srgbClr val="FFFF00"/>
                </a:solidFill>
              </a:rPr>
              <a:t> epitel močového měchýře a většina </a:t>
            </a:r>
            <a:r>
              <a:rPr lang="cs-CZ" dirty="0" err="1" smtClean="0">
                <a:solidFill>
                  <a:srgbClr val="FFFF00"/>
                </a:solidFill>
              </a:rPr>
              <a:t>urethry</a:t>
            </a:r>
            <a:endParaRPr lang="cs-CZ" dirty="0" smtClean="0">
              <a:solidFill>
                <a:srgbClr val="FFFF00"/>
              </a:solidFill>
            </a:endParaRPr>
          </a:p>
          <a:p>
            <a:r>
              <a:rPr lang="cs-CZ" dirty="0" smtClean="0"/>
              <a:t>j</a:t>
            </a:r>
            <a:r>
              <a:rPr lang="pt-BR" dirty="0" smtClean="0"/>
              <a:t>sou zásobovány</a:t>
            </a:r>
            <a:r>
              <a:rPr lang="cs-CZ" dirty="0" smtClean="0"/>
              <a:t> z </a:t>
            </a:r>
            <a:r>
              <a:rPr lang="pt-BR" dirty="0" smtClean="0"/>
              <a:t>a. mesenterica inf.</a:t>
            </a:r>
            <a:r>
              <a:rPr lang="cs-CZ" dirty="0" smtClean="0"/>
              <a:t> </a:t>
            </a:r>
          </a:p>
          <a:p>
            <a:r>
              <a:rPr lang="cs-CZ" dirty="0" smtClean="0"/>
              <a:t>fixace: </a:t>
            </a:r>
            <a:r>
              <a:rPr lang="cs-CZ" dirty="0" err="1" smtClean="0"/>
              <a:t>colon</a:t>
            </a:r>
            <a:r>
              <a:rPr lang="cs-CZ" dirty="0" smtClean="0"/>
              <a:t> </a:t>
            </a:r>
            <a:r>
              <a:rPr lang="cs-CZ" dirty="0" err="1" smtClean="0"/>
              <a:t>descendens</a:t>
            </a:r>
            <a:r>
              <a:rPr lang="cs-CZ" dirty="0" smtClean="0"/>
              <a:t> a </a:t>
            </a:r>
            <a:r>
              <a:rPr lang="cs-CZ" dirty="0" err="1" smtClean="0"/>
              <a:t>rectum</a:t>
            </a:r>
            <a:r>
              <a:rPr lang="cs-CZ" dirty="0" smtClean="0"/>
              <a:t> jsou </a:t>
            </a:r>
            <a:r>
              <a:rPr lang="cs-CZ" dirty="0" err="1" smtClean="0"/>
              <a:t>retroperitoneálně</a:t>
            </a:r>
            <a:r>
              <a:rPr lang="cs-CZ" dirty="0" smtClean="0"/>
              <a:t>, </a:t>
            </a:r>
            <a:r>
              <a:rPr lang="cs-CZ" dirty="0" err="1" smtClean="0"/>
              <a:t>colon</a:t>
            </a:r>
            <a:r>
              <a:rPr lang="cs-CZ" dirty="0" smtClean="0"/>
              <a:t> </a:t>
            </a:r>
            <a:r>
              <a:rPr lang="cs-CZ" dirty="0" err="1" smtClean="0"/>
              <a:t>sigmoideum</a:t>
            </a:r>
            <a:r>
              <a:rPr lang="cs-CZ" dirty="0" smtClean="0"/>
              <a:t> má krátký úpon </a:t>
            </a:r>
          </a:p>
          <a:p>
            <a:endParaRPr lang="cs-CZ" sz="3200" dirty="0" smtClean="0"/>
          </a:p>
          <a:p>
            <a:endParaRPr lang="pt-BR" sz="3200" dirty="0" smtClean="0"/>
          </a:p>
          <a:p>
            <a:endParaRPr lang="cs-CZ" sz="3200" dirty="0" smtClean="0">
              <a:solidFill>
                <a:srgbClr val="FFFF00"/>
              </a:solidFill>
            </a:endParaRPr>
          </a:p>
          <a:p>
            <a:endParaRPr lang="cs-CZ" sz="3200" dirty="0" smtClean="0"/>
          </a:p>
          <a:p>
            <a:endParaRPr lang="cs-CZ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" y="404663"/>
            <a:ext cx="8229600" cy="774849"/>
          </a:xfrm>
        </p:spPr>
        <p:txBody>
          <a:bodyPr/>
          <a:lstStyle/>
          <a:p>
            <a:r>
              <a:rPr lang="cs-CZ" sz="4000" dirty="0"/>
              <a:t>Dutina břišní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495325"/>
            <a:ext cx="5275014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200" dirty="0" smtClean="0"/>
              <a:t>Anatomicky</a:t>
            </a:r>
          </a:p>
          <a:p>
            <a:pPr>
              <a:buFont typeface="Wingdings" pitchFamily="2" charset="2"/>
              <a:buNone/>
            </a:pPr>
            <a:endParaRPr lang="cs-CZ" sz="2200" dirty="0"/>
          </a:p>
          <a:p>
            <a:r>
              <a:rPr lang="cs-CZ" sz="2200" dirty="0">
                <a:solidFill>
                  <a:srgbClr val="FFFF00"/>
                </a:solidFill>
              </a:rPr>
              <a:t>Dutina </a:t>
            </a:r>
            <a:r>
              <a:rPr lang="cs-CZ" sz="2200" dirty="0" smtClean="0">
                <a:solidFill>
                  <a:srgbClr val="FFFF00"/>
                </a:solidFill>
              </a:rPr>
              <a:t>peritoneální</a:t>
            </a:r>
          </a:p>
          <a:p>
            <a:endParaRPr lang="cs-CZ" sz="2200" dirty="0"/>
          </a:p>
          <a:p>
            <a:r>
              <a:rPr lang="cs-CZ" sz="2200" dirty="0" err="1">
                <a:solidFill>
                  <a:srgbClr val="FFFF00"/>
                </a:solidFill>
              </a:rPr>
              <a:t>Extraperitoneální</a:t>
            </a:r>
            <a:r>
              <a:rPr lang="cs-CZ" sz="2200" dirty="0">
                <a:solidFill>
                  <a:srgbClr val="FFFF00"/>
                </a:solidFill>
              </a:rPr>
              <a:t> prostor </a:t>
            </a:r>
            <a:endParaRPr lang="cs-CZ" sz="22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cs-CZ" sz="2000" dirty="0" smtClean="0"/>
              <a:t>(</a:t>
            </a:r>
            <a:r>
              <a:rPr lang="cs-CZ" sz="2000" dirty="0" err="1"/>
              <a:t>preperitoneální</a:t>
            </a:r>
            <a:r>
              <a:rPr lang="cs-CZ" sz="2000" dirty="0"/>
              <a:t>, </a:t>
            </a:r>
            <a:r>
              <a:rPr lang="cs-CZ" sz="2000" dirty="0" err="1"/>
              <a:t>infraperitoneální</a:t>
            </a:r>
            <a:r>
              <a:rPr lang="cs-CZ" sz="2000" dirty="0"/>
              <a:t>, </a:t>
            </a:r>
            <a:r>
              <a:rPr lang="cs-CZ" sz="2000" dirty="0" err="1"/>
              <a:t>retroperitoneální</a:t>
            </a:r>
            <a:r>
              <a:rPr lang="cs-CZ" sz="2000" dirty="0"/>
              <a:t>)</a:t>
            </a:r>
          </a:p>
        </p:txBody>
      </p:sp>
      <p:pic>
        <p:nvPicPr>
          <p:cNvPr id="10" name="Obrázek 9" descr="peritonealni du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4047" y="548680"/>
            <a:ext cx="3648405" cy="5472608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962744"/>
          </a:xfrm>
        </p:spPr>
        <p:txBody>
          <a:bodyPr/>
          <a:lstStyle/>
          <a:p>
            <a:r>
              <a:rPr lang="cs-CZ" sz="3600" dirty="0"/>
              <a:t>Peritoneální dutina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142984"/>
            <a:ext cx="4038600" cy="4987941"/>
          </a:xfrm>
        </p:spPr>
        <p:txBody>
          <a:bodyPr/>
          <a:lstStyle/>
          <a:p>
            <a:r>
              <a:rPr lang="cs-CZ" sz="1800" dirty="0" smtClean="0"/>
              <a:t>u mužů uzavřený prostor</a:t>
            </a:r>
          </a:p>
          <a:p>
            <a:r>
              <a:rPr lang="cs-CZ" sz="1800" dirty="0" smtClean="0"/>
              <a:t>u žen komunikace s </a:t>
            </a:r>
            <a:r>
              <a:rPr lang="cs-CZ" sz="1800" dirty="0" err="1" smtClean="0"/>
              <a:t>extraperitoneálním</a:t>
            </a:r>
            <a:r>
              <a:rPr lang="cs-CZ" sz="1800" dirty="0" smtClean="0"/>
              <a:t> prostorem v oblasti vejcovodů a vaječníků</a:t>
            </a:r>
            <a:endParaRPr lang="cs-CZ" sz="1800" dirty="0" smtClean="0">
              <a:solidFill>
                <a:srgbClr val="FFFF99"/>
              </a:solidFill>
            </a:endParaRPr>
          </a:p>
          <a:p>
            <a:r>
              <a:rPr lang="cs-CZ" sz="1800" dirty="0" err="1" smtClean="0">
                <a:solidFill>
                  <a:srgbClr val="FFFF99"/>
                </a:solidFill>
              </a:rPr>
              <a:t>Supramezokolický</a:t>
            </a:r>
            <a:r>
              <a:rPr lang="cs-CZ" sz="1800" dirty="0" smtClean="0">
                <a:solidFill>
                  <a:srgbClr val="FFFF99"/>
                </a:solidFill>
              </a:rPr>
              <a:t> prostor</a:t>
            </a:r>
          </a:p>
          <a:p>
            <a:pPr lvl="1"/>
            <a:r>
              <a:rPr lang="cs-CZ" sz="1800" dirty="0" smtClean="0">
                <a:solidFill>
                  <a:srgbClr val="FF0000"/>
                </a:solidFill>
              </a:rPr>
              <a:t>Játra</a:t>
            </a:r>
            <a:r>
              <a:rPr lang="cs-CZ" sz="1800" dirty="0">
                <a:solidFill>
                  <a:srgbClr val="FF0000"/>
                </a:solidFill>
              </a:rPr>
              <a:t>, žaludek, slezina; </a:t>
            </a:r>
            <a:r>
              <a:rPr lang="cs-CZ" sz="1800" dirty="0"/>
              <a:t>pankreas - za omentální bursou, sekundárně </a:t>
            </a:r>
            <a:r>
              <a:rPr lang="cs-CZ" sz="1800" dirty="0" err="1" smtClean="0"/>
              <a:t>retroperitoneálně</a:t>
            </a:r>
            <a:endParaRPr lang="cs-CZ" sz="1800" dirty="0" smtClean="0"/>
          </a:p>
          <a:p>
            <a:pPr lvl="1"/>
            <a:r>
              <a:rPr lang="cs-CZ" sz="1800" dirty="0" smtClean="0"/>
              <a:t>tepny z </a:t>
            </a:r>
            <a:r>
              <a:rPr lang="cs-CZ" sz="1800" dirty="0" err="1" smtClean="0">
                <a:solidFill>
                  <a:srgbClr val="FF0000"/>
                </a:solidFill>
              </a:rPr>
              <a:t>tr</a:t>
            </a:r>
            <a:r>
              <a:rPr lang="cs-CZ" sz="1800" dirty="0" smtClean="0">
                <a:solidFill>
                  <a:srgbClr val="FF0000"/>
                </a:solidFill>
              </a:rPr>
              <a:t>. </a:t>
            </a:r>
            <a:r>
              <a:rPr lang="cs-CZ" sz="1800" dirty="0" err="1">
                <a:solidFill>
                  <a:srgbClr val="FF0000"/>
                </a:solidFill>
              </a:rPr>
              <a:t>c</a:t>
            </a:r>
            <a:r>
              <a:rPr lang="cs-CZ" sz="1800" dirty="0" err="1" smtClean="0">
                <a:solidFill>
                  <a:srgbClr val="FF0000"/>
                </a:solidFill>
              </a:rPr>
              <a:t>oeliacus</a:t>
            </a:r>
            <a:endParaRPr lang="cs-CZ" sz="1800" dirty="0" smtClean="0">
              <a:solidFill>
                <a:srgbClr val="FF0000"/>
              </a:solidFill>
            </a:endParaRPr>
          </a:p>
          <a:p>
            <a:r>
              <a:rPr lang="cs-CZ" sz="1800" dirty="0" err="1" smtClean="0">
                <a:solidFill>
                  <a:srgbClr val="FFFF99"/>
                </a:solidFill>
              </a:rPr>
              <a:t>Inframezokolický</a:t>
            </a:r>
            <a:r>
              <a:rPr lang="cs-CZ" sz="1800" dirty="0" smtClean="0">
                <a:solidFill>
                  <a:srgbClr val="FFFF99"/>
                </a:solidFill>
              </a:rPr>
              <a:t> prostor</a:t>
            </a:r>
          </a:p>
          <a:p>
            <a:pPr lvl="1"/>
            <a:r>
              <a:rPr lang="cs-CZ" sz="1800" dirty="0" smtClean="0"/>
              <a:t>tepny z </a:t>
            </a:r>
            <a:r>
              <a:rPr lang="cs-CZ" sz="1800" dirty="0" smtClean="0">
                <a:solidFill>
                  <a:srgbClr val="FF0000"/>
                </a:solidFill>
              </a:rPr>
              <a:t>AMS a AMI </a:t>
            </a:r>
            <a:endParaRPr lang="cs-CZ" sz="1800" dirty="0">
              <a:solidFill>
                <a:srgbClr val="FF0000"/>
              </a:solidFill>
            </a:endParaRPr>
          </a:p>
          <a:p>
            <a:pPr>
              <a:buNone/>
            </a:pPr>
            <a:endParaRPr lang="cs-CZ" sz="1800" dirty="0" smtClean="0">
              <a:solidFill>
                <a:srgbClr val="FF0000"/>
              </a:solidFill>
            </a:endParaRPr>
          </a:p>
          <a:p>
            <a:r>
              <a:rPr lang="cs-CZ" sz="1800" dirty="0" smtClean="0"/>
              <a:t>přes duodenum a </a:t>
            </a:r>
            <a:r>
              <a:rPr lang="cs-CZ" sz="1800" dirty="0" err="1" smtClean="0"/>
              <a:t>pancreas</a:t>
            </a:r>
            <a:r>
              <a:rPr lang="cs-CZ" sz="1800" dirty="0" smtClean="0"/>
              <a:t> probíhá radix </a:t>
            </a:r>
            <a:r>
              <a:rPr lang="cs-CZ" sz="1800" dirty="0" err="1" smtClean="0"/>
              <a:t>mezocoli</a:t>
            </a:r>
            <a:r>
              <a:rPr lang="cs-CZ" sz="1800" dirty="0" smtClean="0"/>
              <a:t> </a:t>
            </a:r>
            <a:r>
              <a:rPr lang="cs-CZ" sz="1800" dirty="0" err="1" smtClean="0"/>
              <a:t>tr</a:t>
            </a:r>
            <a:r>
              <a:rPr lang="cs-CZ" sz="1800" dirty="0" smtClean="0"/>
              <a:t>. – mají tedy cévní zásobení z obou zdrojů</a:t>
            </a:r>
            <a:endParaRPr lang="cs-CZ" sz="1800" dirty="0"/>
          </a:p>
        </p:txBody>
      </p:sp>
      <p:pic>
        <p:nvPicPr>
          <p:cNvPr id="9" name="Obrázek 8" descr="mezocolon t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83990" y="548680"/>
            <a:ext cx="4408490" cy="5472608"/>
          </a:xfrm>
          <a:prstGeom prst="rect">
            <a:avLst/>
          </a:prstGeom>
        </p:spPr>
      </p:pic>
      <p:cxnSp>
        <p:nvCxnSpPr>
          <p:cNvPr id="11" name="Přímá spojovací čára 10"/>
          <p:cNvCxnSpPr/>
          <p:nvPr/>
        </p:nvCxnSpPr>
        <p:spPr>
          <a:xfrm rot="10800000" flipV="1">
            <a:off x="4283968" y="2204864"/>
            <a:ext cx="4824536" cy="7200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cs-CZ" sz="4400" dirty="0" smtClean="0"/>
              <a:t>Peritoneální membrána a mezenteria</a:t>
            </a:r>
            <a:endParaRPr lang="cs-CZ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428736"/>
            <a:ext cx="8229600" cy="4714908"/>
          </a:xfrm>
        </p:spPr>
        <p:txBody>
          <a:bodyPr>
            <a:normAutofit fontScale="70000" lnSpcReduction="20000"/>
          </a:bodyPr>
          <a:lstStyle/>
          <a:p>
            <a:pPr eaLnBrk="1" hangingPunct="1"/>
            <a:endParaRPr lang="cs-CZ" sz="2600" dirty="0" smtClean="0"/>
          </a:p>
          <a:p>
            <a:pPr eaLnBrk="1" hangingPunct="1">
              <a:buNone/>
            </a:pPr>
            <a:r>
              <a:rPr lang="cs-CZ" sz="2900" dirty="0" smtClean="0"/>
              <a:t>Peritoneum</a:t>
            </a:r>
          </a:p>
          <a:p>
            <a:pPr eaLnBrk="1" hangingPunct="1"/>
            <a:r>
              <a:rPr 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tenká serózní membrána jedné vrstvy </a:t>
            </a:r>
            <a:r>
              <a:rPr lang="cs-CZ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squamozního</a:t>
            </a:r>
            <a:r>
              <a:rPr 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epitelu (</a:t>
            </a:r>
            <a:r>
              <a:rPr lang="cs-CZ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mesothelium</a:t>
            </a:r>
            <a:r>
              <a:rPr 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)</a:t>
            </a:r>
          </a:p>
          <a:p>
            <a:pPr eaLnBrk="1" hangingPunct="1"/>
            <a:r>
              <a:rPr lang="cs-CZ" sz="2600" dirty="0" smtClean="0"/>
              <a:t>semipermeabilní membrána lemující břišní stěnu (</a:t>
            </a:r>
            <a:r>
              <a:rPr lang="cs-CZ" sz="2600" dirty="0" smtClean="0">
                <a:solidFill>
                  <a:srgbClr val="FF0000"/>
                </a:solidFill>
              </a:rPr>
              <a:t>parietální peritoneum</a:t>
            </a:r>
            <a:r>
              <a:rPr lang="cs-CZ" sz="2600" dirty="0" smtClean="0"/>
              <a:t>) a povrch orgánů (</a:t>
            </a:r>
            <a:r>
              <a:rPr lang="cs-CZ" sz="2600" dirty="0" smtClean="0">
                <a:solidFill>
                  <a:srgbClr val="FF0000"/>
                </a:solidFill>
              </a:rPr>
              <a:t>viscerální</a:t>
            </a:r>
            <a:r>
              <a:rPr lang="cs-CZ" sz="2600" dirty="0" smtClean="0"/>
              <a:t> </a:t>
            </a:r>
            <a:r>
              <a:rPr lang="cs-CZ" sz="2600" dirty="0" smtClean="0">
                <a:solidFill>
                  <a:srgbClr val="FF0000"/>
                </a:solidFill>
              </a:rPr>
              <a:t>peritoneum</a:t>
            </a:r>
            <a:r>
              <a:rPr lang="cs-CZ" sz="2600" dirty="0" smtClean="0"/>
              <a:t>)</a:t>
            </a:r>
          </a:p>
          <a:p>
            <a:pPr eaLnBrk="1" hangingPunct="1"/>
            <a:r>
              <a:rPr lang="cs-CZ" sz="2600" dirty="0" smtClean="0"/>
              <a:t>plocha přibližně </a:t>
            </a:r>
            <a:r>
              <a:rPr lang="cs-CZ" sz="2600" dirty="0" smtClean="0">
                <a:solidFill>
                  <a:srgbClr val="FFFF00"/>
                </a:solidFill>
              </a:rPr>
              <a:t>1-2 m</a:t>
            </a:r>
            <a:r>
              <a:rPr lang="cs-CZ" sz="2600" baseline="30000" dirty="0" smtClean="0">
                <a:solidFill>
                  <a:srgbClr val="FFFF00"/>
                </a:solidFill>
              </a:rPr>
              <a:t>2</a:t>
            </a:r>
            <a:r>
              <a:rPr lang="cs-CZ" sz="2600" dirty="0" smtClean="0"/>
              <a:t> </a:t>
            </a:r>
          </a:p>
          <a:p>
            <a:pPr eaLnBrk="1" hangingPunct="1"/>
            <a:r>
              <a:rPr lang="cs-CZ" sz="2600" dirty="0" smtClean="0"/>
              <a:t>fyziologicky obsahuje asi </a:t>
            </a:r>
            <a:r>
              <a:rPr lang="cs-CZ" sz="2600" dirty="0" smtClean="0">
                <a:solidFill>
                  <a:srgbClr val="FFFF00"/>
                </a:solidFill>
              </a:rPr>
              <a:t>100ml tekutiny</a:t>
            </a:r>
          </a:p>
          <a:p>
            <a:pPr eaLnBrk="1" hangingPunct="1"/>
            <a:r>
              <a:rPr lang="cs-CZ" sz="2600" dirty="0" smtClean="0">
                <a:solidFill>
                  <a:srgbClr val="FF0000"/>
                </a:solidFill>
              </a:rPr>
              <a:t>parietální</a:t>
            </a:r>
            <a:r>
              <a:rPr lang="cs-CZ" sz="2600" dirty="0" smtClean="0"/>
              <a:t> peritoneum zásobeno arteriemi břišní stěny, drenáž do systémové cirkulace</a:t>
            </a:r>
          </a:p>
          <a:p>
            <a:pPr eaLnBrk="1" hangingPunct="1"/>
            <a:r>
              <a:rPr lang="cs-CZ" sz="2600" dirty="0" smtClean="0">
                <a:solidFill>
                  <a:srgbClr val="FF0000"/>
                </a:solidFill>
              </a:rPr>
              <a:t>viscerální</a:t>
            </a:r>
            <a:r>
              <a:rPr lang="cs-CZ" sz="2600" dirty="0" smtClean="0"/>
              <a:t> peritoneum zásobeno mezenteriálními větvemi a </a:t>
            </a:r>
            <a:r>
              <a:rPr lang="cs-CZ" sz="2600" dirty="0" err="1" smtClean="0"/>
              <a:t>tr</a:t>
            </a:r>
            <a:r>
              <a:rPr lang="cs-CZ" sz="2600" dirty="0" smtClean="0"/>
              <a:t>. </a:t>
            </a:r>
            <a:r>
              <a:rPr lang="cs-CZ" sz="2600" dirty="0" err="1" smtClean="0"/>
              <a:t>coeliacus</a:t>
            </a:r>
            <a:r>
              <a:rPr lang="cs-CZ" sz="2600" dirty="0" smtClean="0"/>
              <a:t>, drenáž do v. </a:t>
            </a:r>
            <a:r>
              <a:rPr lang="cs-CZ" sz="2600" dirty="0" err="1" smtClean="0"/>
              <a:t>portae</a:t>
            </a:r>
            <a:endParaRPr lang="cs-CZ" sz="2600" dirty="0" smtClean="0"/>
          </a:p>
          <a:p>
            <a:pPr eaLnBrk="1" hangingPunct="1">
              <a:buNone/>
            </a:pPr>
            <a:endParaRPr lang="cs-CZ" sz="2600" dirty="0" smtClean="0"/>
          </a:p>
          <a:p>
            <a:pPr>
              <a:buNone/>
            </a:pPr>
            <a:r>
              <a:rPr lang="cs-CZ" sz="2800" dirty="0" smtClean="0"/>
              <a:t>Závěsy, </a:t>
            </a:r>
            <a:r>
              <a:rPr lang="cs-CZ" sz="2800" dirty="0" smtClean="0">
                <a:solidFill>
                  <a:srgbClr val="FF0000"/>
                </a:solidFill>
              </a:rPr>
              <a:t>mesenteria</a:t>
            </a:r>
            <a:r>
              <a:rPr lang="cs-CZ" sz="2800" dirty="0" smtClean="0"/>
              <a:t> = dvojité listy (duplikatury) peritonea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odstupující ze zadní t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ě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lní st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ě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ny a fixující jednotlivé oddíly trávicí trubice</a:t>
            </a:r>
            <a:r>
              <a:rPr lang="cs-CZ" sz="2800" dirty="0" smtClean="0"/>
              <a:t>, jimiž nástěnné peritoneum přechází do viscerálního na povrchu orgánů</a:t>
            </a:r>
          </a:p>
          <a:p>
            <a:r>
              <a:rPr lang="cs-CZ" sz="2800" dirty="0" smtClean="0"/>
              <a:t>závěsem přicházejí k příslušnému orgánu jeho </a:t>
            </a:r>
            <a:r>
              <a:rPr lang="cs-CZ" sz="2800" dirty="0" smtClean="0">
                <a:solidFill>
                  <a:srgbClr val="FF0000"/>
                </a:solidFill>
              </a:rPr>
              <a:t>cévy a nervy</a:t>
            </a:r>
            <a:endParaRPr lang="cs-CZ" sz="2600" dirty="0" smtClean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3400" dirty="0" err="1"/>
              <a:t>Supramezokolický</a:t>
            </a:r>
            <a:r>
              <a:rPr lang="sk-SK" sz="3400" dirty="0"/>
              <a:t> </a:t>
            </a:r>
            <a:r>
              <a:rPr lang="sk-SK" sz="3400" dirty="0" err="1"/>
              <a:t>prostor</a:t>
            </a:r>
            <a:endParaRPr lang="cs-CZ" sz="3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60648"/>
            <a:ext cx="3600400" cy="30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429000"/>
            <a:ext cx="362156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7158" y="1124744"/>
            <a:ext cx="485778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2400" dirty="0"/>
              <a:t>Mezi bránicí a </a:t>
            </a:r>
            <a:r>
              <a:rPr lang="cs-CZ" sz="2400" dirty="0" err="1"/>
              <a:t>mesocolon</a:t>
            </a:r>
            <a:r>
              <a:rPr lang="cs-CZ" sz="2400" dirty="0"/>
              <a:t> </a:t>
            </a:r>
            <a:r>
              <a:rPr lang="cs-CZ" sz="2400" dirty="0" err="1" smtClean="0"/>
              <a:t>transversum</a:t>
            </a:r>
            <a:r>
              <a:rPr lang="cs-CZ" sz="2400" dirty="0" smtClean="0"/>
              <a:t>:</a:t>
            </a:r>
          </a:p>
          <a:p>
            <a:endParaRPr lang="cs-CZ" sz="2400" dirty="0"/>
          </a:p>
          <a:p>
            <a:r>
              <a:rPr lang="cs-CZ" sz="2400" dirty="0"/>
              <a:t> </a:t>
            </a:r>
            <a:r>
              <a:rPr lang="cs-CZ" sz="2400" dirty="0" smtClean="0">
                <a:solidFill>
                  <a:srgbClr val="92D050"/>
                </a:solidFill>
              </a:rPr>
              <a:t>intraperitoneální </a:t>
            </a:r>
            <a:r>
              <a:rPr lang="cs-CZ" sz="2400" dirty="0">
                <a:solidFill>
                  <a:srgbClr val="92D050"/>
                </a:solidFill>
              </a:rPr>
              <a:t>oddíly </a:t>
            </a:r>
          </a:p>
          <a:p>
            <a:r>
              <a:rPr lang="cs-CZ" sz="2400" dirty="0"/>
              <a:t>  vpravo:  </a:t>
            </a:r>
            <a:r>
              <a:rPr lang="cs-CZ" sz="2400" dirty="0" err="1" smtClean="0">
                <a:solidFill>
                  <a:srgbClr val="FFFF99"/>
                </a:solidFill>
              </a:rPr>
              <a:t>subfrenický</a:t>
            </a:r>
            <a:r>
              <a:rPr lang="cs-CZ" sz="2400" dirty="0" smtClean="0">
                <a:solidFill>
                  <a:srgbClr val="FFFF99"/>
                </a:solidFill>
              </a:rPr>
              <a:t> 	(</a:t>
            </a:r>
            <a:r>
              <a:rPr lang="cs-CZ" sz="2400" dirty="0" err="1" smtClean="0">
                <a:solidFill>
                  <a:srgbClr val="FFFF99"/>
                </a:solidFill>
              </a:rPr>
              <a:t>suprahepatický</a:t>
            </a:r>
            <a:r>
              <a:rPr lang="cs-CZ" sz="2400" dirty="0" smtClean="0">
                <a:solidFill>
                  <a:srgbClr val="FFFF99"/>
                </a:solidFill>
              </a:rPr>
              <a:t>) prostor</a:t>
            </a:r>
          </a:p>
          <a:p>
            <a:r>
              <a:rPr lang="cs-CZ" sz="2400" dirty="0" smtClean="0">
                <a:solidFill>
                  <a:srgbClr val="FFFF99"/>
                </a:solidFill>
              </a:rPr>
              <a:t>                </a:t>
            </a:r>
            <a:r>
              <a:rPr lang="cs-CZ" sz="2400" dirty="0" err="1">
                <a:solidFill>
                  <a:srgbClr val="FFFF99"/>
                </a:solidFill>
              </a:rPr>
              <a:t>subhepatický</a:t>
            </a:r>
            <a:r>
              <a:rPr lang="cs-CZ" sz="2400" dirty="0">
                <a:solidFill>
                  <a:srgbClr val="FFFF99"/>
                </a:solidFill>
              </a:rPr>
              <a:t> </a:t>
            </a:r>
            <a:r>
              <a:rPr lang="cs-CZ" sz="2400" dirty="0" smtClean="0">
                <a:solidFill>
                  <a:srgbClr val="FFFF99"/>
                </a:solidFill>
              </a:rPr>
              <a:t>prostor</a:t>
            </a:r>
          </a:p>
          <a:p>
            <a:endParaRPr lang="cs-CZ" sz="2400" dirty="0">
              <a:solidFill>
                <a:srgbClr val="FFFF99"/>
              </a:solidFill>
            </a:endParaRPr>
          </a:p>
          <a:p>
            <a:r>
              <a:rPr lang="cs-CZ" sz="2400" dirty="0"/>
              <a:t>  vlevo :   </a:t>
            </a:r>
            <a:r>
              <a:rPr lang="cs-CZ" sz="2400" dirty="0" err="1">
                <a:solidFill>
                  <a:srgbClr val="FFFF99"/>
                </a:solidFill>
              </a:rPr>
              <a:t>subfrenický</a:t>
            </a:r>
            <a:r>
              <a:rPr lang="cs-CZ" sz="2400" dirty="0">
                <a:solidFill>
                  <a:srgbClr val="FFFF99"/>
                </a:solidFill>
              </a:rPr>
              <a:t> prostor</a:t>
            </a:r>
          </a:p>
          <a:p>
            <a:r>
              <a:rPr lang="cs-CZ" sz="2400" dirty="0">
                <a:solidFill>
                  <a:srgbClr val="FFFF99"/>
                </a:solidFill>
              </a:rPr>
              <a:t>                bursa </a:t>
            </a:r>
            <a:r>
              <a:rPr lang="cs-CZ" sz="2400" dirty="0" err="1" smtClean="0">
                <a:solidFill>
                  <a:srgbClr val="FFFF99"/>
                </a:solidFill>
              </a:rPr>
              <a:t>omentalis</a:t>
            </a:r>
            <a:endParaRPr lang="cs-CZ" sz="2400" dirty="0" smtClean="0"/>
          </a:p>
          <a:p>
            <a:r>
              <a:rPr lang="cs-CZ" sz="2400" dirty="0" smtClean="0"/>
              <a:t>	</a:t>
            </a:r>
            <a:r>
              <a:rPr lang="cs-CZ" sz="2400" dirty="0" smtClean="0">
                <a:solidFill>
                  <a:srgbClr val="FFFFCC"/>
                </a:solidFill>
              </a:rPr>
              <a:t> </a:t>
            </a:r>
            <a:r>
              <a:rPr lang="cs-CZ" sz="2400" dirty="0" err="1" smtClean="0">
                <a:solidFill>
                  <a:srgbClr val="FFFFCC"/>
                </a:solidFill>
              </a:rPr>
              <a:t>splenorenální</a:t>
            </a:r>
            <a:r>
              <a:rPr lang="cs-CZ" sz="2400" dirty="0" smtClean="0">
                <a:solidFill>
                  <a:srgbClr val="FFFFCC"/>
                </a:solidFill>
              </a:rPr>
              <a:t> prostor</a:t>
            </a:r>
          </a:p>
          <a:p>
            <a:r>
              <a:rPr lang="cs-CZ" sz="2400" dirty="0" smtClean="0">
                <a:solidFill>
                  <a:srgbClr val="FFFFCC"/>
                </a:solidFill>
              </a:rPr>
              <a:t> </a:t>
            </a:r>
          </a:p>
          <a:p>
            <a:r>
              <a:rPr lang="cs-CZ" sz="2400" dirty="0" smtClean="0"/>
              <a:t> </a:t>
            </a:r>
            <a:r>
              <a:rPr lang="cs-CZ" sz="2400" dirty="0" err="1">
                <a:solidFill>
                  <a:srgbClr val="92D050"/>
                </a:solidFill>
              </a:rPr>
              <a:t>extraperitoneální</a:t>
            </a:r>
            <a:r>
              <a:rPr lang="cs-CZ" sz="2400" dirty="0">
                <a:solidFill>
                  <a:srgbClr val="92D050"/>
                </a:solidFill>
              </a:rPr>
              <a:t> prostor jater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3400" dirty="0" err="1"/>
              <a:t>Supramezokolický</a:t>
            </a:r>
            <a:r>
              <a:rPr lang="sk-SK" sz="3400" dirty="0"/>
              <a:t> </a:t>
            </a:r>
            <a:r>
              <a:rPr lang="sk-SK" sz="3400" dirty="0" err="1"/>
              <a:t>prostor</a:t>
            </a:r>
            <a:endParaRPr lang="cs-CZ" sz="3400" dirty="0"/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57158" y="1124744"/>
            <a:ext cx="492922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2400" dirty="0"/>
              <a:t>Mezi bránicí a </a:t>
            </a:r>
            <a:r>
              <a:rPr lang="cs-CZ" sz="2400" dirty="0" err="1"/>
              <a:t>mesocolon</a:t>
            </a:r>
            <a:r>
              <a:rPr lang="cs-CZ" sz="2400" dirty="0"/>
              <a:t> </a:t>
            </a:r>
            <a:r>
              <a:rPr lang="cs-CZ" sz="2400" dirty="0" err="1" smtClean="0"/>
              <a:t>transversum</a:t>
            </a:r>
            <a:r>
              <a:rPr lang="cs-CZ" sz="2400" dirty="0" smtClean="0"/>
              <a:t>:</a:t>
            </a:r>
          </a:p>
          <a:p>
            <a:endParaRPr lang="cs-CZ" sz="2400" dirty="0"/>
          </a:p>
          <a:p>
            <a:r>
              <a:rPr lang="cs-CZ" sz="2400" dirty="0"/>
              <a:t> </a:t>
            </a:r>
            <a:r>
              <a:rPr lang="cs-CZ" sz="2400" dirty="0" smtClean="0">
                <a:solidFill>
                  <a:srgbClr val="92D050"/>
                </a:solidFill>
              </a:rPr>
              <a:t>intraperitoneální </a:t>
            </a:r>
            <a:r>
              <a:rPr lang="cs-CZ" sz="2400" dirty="0">
                <a:solidFill>
                  <a:srgbClr val="92D050"/>
                </a:solidFill>
              </a:rPr>
              <a:t>oddíly </a:t>
            </a:r>
          </a:p>
          <a:p>
            <a:r>
              <a:rPr lang="cs-CZ" sz="2400" dirty="0"/>
              <a:t>  vpravo:  </a:t>
            </a:r>
            <a:r>
              <a:rPr lang="cs-CZ" sz="2400" dirty="0" err="1" smtClean="0">
                <a:solidFill>
                  <a:srgbClr val="FFFF99"/>
                </a:solidFill>
              </a:rPr>
              <a:t>subfrenický</a:t>
            </a:r>
            <a:r>
              <a:rPr lang="cs-CZ" sz="2400" dirty="0" smtClean="0">
                <a:solidFill>
                  <a:srgbClr val="FFFF99"/>
                </a:solidFill>
              </a:rPr>
              <a:t> 	(</a:t>
            </a:r>
            <a:r>
              <a:rPr lang="cs-CZ" sz="2400" dirty="0" err="1" smtClean="0">
                <a:solidFill>
                  <a:srgbClr val="FFFF99"/>
                </a:solidFill>
              </a:rPr>
              <a:t>suprahepatický</a:t>
            </a:r>
            <a:r>
              <a:rPr lang="cs-CZ" sz="2400" dirty="0" smtClean="0">
                <a:solidFill>
                  <a:srgbClr val="FFFF99"/>
                </a:solidFill>
              </a:rPr>
              <a:t>) prostor</a:t>
            </a:r>
          </a:p>
          <a:p>
            <a:r>
              <a:rPr lang="cs-CZ" sz="2400" dirty="0" smtClean="0">
                <a:solidFill>
                  <a:srgbClr val="FFFF99"/>
                </a:solidFill>
              </a:rPr>
              <a:t>                </a:t>
            </a:r>
            <a:r>
              <a:rPr lang="cs-CZ" sz="2400" dirty="0" err="1">
                <a:solidFill>
                  <a:srgbClr val="FFFF99"/>
                </a:solidFill>
              </a:rPr>
              <a:t>subhepatický</a:t>
            </a:r>
            <a:r>
              <a:rPr lang="cs-CZ" sz="2400" dirty="0">
                <a:solidFill>
                  <a:srgbClr val="FFFF99"/>
                </a:solidFill>
              </a:rPr>
              <a:t> </a:t>
            </a:r>
            <a:r>
              <a:rPr lang="cs-CZ" sz="2400" dirty="0" smtClean="0">
                <a:solidFill>
                  <a:srgbClr val="FFFF99"/>
                </a:solidFill>
              </a:rPr>
              <a:t>prostor</a:t>
            </a:r>
          </a:p>
          <a:p>
            <a:endParaRPr lang="cs-CZ" sz="2400" dirty="0">
              <a:solidFill>
                <a:srgbClr val="FFFF99"/>
              </a:solidFill>
            </a:endParaRPr>
          </a:p>
          <a:p>
            <a:r>
              <a:rPr lang="cs-CZ" sz="2400" dirty="0"/>
              <a:t>  vlevo :   </a:t>
            </a:r>
            <a:r>
              <a:rPr lang="cs-CZ" sz="2400" dirty="0" err="1">
                <a:solidFill>
                  <a:srgbClr val="FFFF99"/>
                </a:solidFill>
              </a:rPr>
              <a:t>subfrenický</a:t>
            </a:r>
            <a:r>
              <a:rPr lang="cs-CZ" sz="2400" dirty="0">
                <a:solidFill>
                  <a:srgbClr val="FFFF99"/>
                </a:solidFill>
              </a:rPr>
              <a:t> prostor</a:t>
            </a:r>
          </a:p>
          <a:p>
            <a:r>
              <a:rPr lang="cs-CZ" sz="2400" dirty="0">
                <a:solidFill>
                  <a:srgbClr val="FFFF99"/>
                </a:solidFill>
              </a:rPr>
              <a:t>                bursa </a:t>
            </a:r>
            <a:r>
              <a:rPr lang="cs-CZ" sz="2400" dirty="0" err="1" smtClean="0">
                <a:solidFill>
                  <a:srgbClr val="FFFF99"/>
                </a:solidFill>
              </a:rPr>
              <a:t>omentalis</a:t>
            </a:r>
            <a:endParaRPr lang="cs-CZ" sz="2400" dirty="0" smtClean="0"/>
          </a:p>
          <a:p>
            <a:r>
              <a:rPr lang="cs-CZ" sz="2400" dirty="0" smtClean="0"/>
              <a:t>	</a:t>
            </a:r>
            <a:r>
              <a:rPr lang="cs-CZ" sz="2400" dirty="0" smtClean="0">
                <a:solidFill>
                  <a:srgbClr val="FFFFCC"/>
                </a:solidFill>
              </a:rPr>
              <a:t> </a:t>
            </a:r>
            <a:r>
              <a:rPr lang="cs-CZ" sz="2400" dirty="0" err="1" smtClean="0">
                <a:solidFill>
                  <a:srgbClr val="FFFFCC"/>
                </a:solidFill>
              </a:rPr>
              <a:t>splenorenální</a:t>
            </a:r>
            <a:r>
              <a:rPr lang="cs-CZ" sz="2400" dirty="0" smtClean="0">
                <a:solidFill>
                  <a:srgbClr val="FFFFCC"/>
                </a:solidFill>
              </a:rPr>
              <a:t> prostor </a:t>
            </a:r>
          </a:p>
          <a:p>
            <a:endParaRPr lang="cs-CZ" sz="2400" dirty="0" smtClean="0">
              <a:solidFill>
                <a:srgbClr val="FFFFCC"/>
              </a:solidFill>
            </a:endParaRPr>
          </a:p>
          <a:p>
            <a:r>
              <a:rPr lang="cs-CZ" sz="2400" dirty="0" err="1" smtClean="0">
                <a:solidFill>
                  <a:srgbClr val="92D050"/>
                </a:solidFill>
              </a:rPr>
              <a:t>extraperitoneální</a:t>
            </a:r>
            <a:r>
              <a:rPr lang="cs-CZ" sz="2400" dirty="0" smtClean="0">
                <a:solidFill>
                  <a:srgbClr val="92D050"/>
                </a:solidFill>
              </a:rPr>
              <a:t> prostor </a:t>
            </a:r>
            <a:r>
              <a:rPr lang="cs-CZ" sz="2400" dirty="0">
                <a:solidFill>
                  <a:srgbClr val="92D050"/>
                </a:solidFill>
              </a:rPr>
              <a:t>jater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60648"/>
            <a:ext cx="3600400" cy="30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429000"/>
            <a:ext cx="368730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7" y="980728"/>
            <a:ext cx="4139953" cy="358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400" dirty="0" err="1" smtClean="0">
                <a:solidFill>
                  <a:srgbClr val="FFFF99"/>
                </a:solidFill>
              </a:rPr>
              <a:t>Suprahepatický</a:t>
            </a:r>
            <a:r>
              <a:rPr lang="sk-SK" sz="4400" dirty="0" smtClean="0">
                <a:solidFill>
                  <a:srgbClr val="FFFF99"/>
                </a:solidFill>
              </a:rPr>
              <a:t> </a:t>
            </a:r>
            <a:r>
              <a:rPr lang="sk-SK" sz="4400" dirty="0" err="1" smtClean="0">
                <a:solidFill>
                  <a:srgbClr val="FFFF99"/>
                </a:solidFill>
              </a:rPr>
              <a:t>prostor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30725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lig. </a:t>
            </a:r>
            <a:r>
              <a:rPr lang="cs-CZ" dirty="0" err="1" smtClean="0">
                <a:solidFill>
                  <a:srgbClr val="FF0000"/>
                </a:solidFill>
              </a:rPr>
              <a:t>coronarium</a:t>
            </a:r>
            <a:r>
              <a:rPr lang="cs-CZ" dirty="0" smtClean="0">
                <a:solidFill>
                  <a:srgbClr val="FF0000"/>
                </a:solidFill>
              </a:rPr>
              <a:t> (</a:t>
            </a:r>
            <a:r>
              <a:rPr lang="cs-CZ" dirty="0" err="1" smtClean="0">
                <a:solidFill>
                  <a:srgbClr val="FF0000"/>
                </a:solidFill>
              </a:rPr>
              <a:t>dx</a:t>
            </a:r>
            <a:r>
              <a:rPr lang="cs-CZ" dirty="0" smtClean="0">
                <a:solidFill>
                  <a:srgbClr val="FF0000"/>
                </a:solidFill>
              </a:rPr>
              <a:t>. + sin.) </a:t>
            </a:r>
            <a:r>
              <a:rPr lang="cs-CZ" dirty="0" smtClean="0"/>
              <a:t>– přechod parietálního peritonea do serosy jater (jednoduchý, nikoli duplikatura!)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lig. </a:t>
            </a:r>
            <a:r>
              <a:rPr lang="cs-CZ" dirty="0" err="1" smtClean="0">
                <a:solidFill>
                  <a:srgbClr val="FF0000"/>
                </a:solidFill>
              </a:rPr>
              <a:t>falciforme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hepatis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jde o pokračování </a:t>
            </a:r>
            <a:r>
              <a:rPr lang="cs-CZ" dirty="0" smtClean="0">
                <a:solidFill>
                  <a:srgbClr val="FFFF66"/>
                </a:solidFill>
              </a:rPr>
              <a:t>předního </a:t>
            </a:r>
            <a:r>
              <a:rPr lang="cs-CZ" dirty="0" err="1" smtClean="0">
                <a:solidFill>
                  <a:srgbClr val="FFFF66"/>
                </a:solidFill>
              </a:rPr>
              <a:t>pararenálního</a:t>
            </a:r>
            <a:r>
              <a:rPr lang="cs-CZ" dirty="0" smtClean="0">
                <a:solidFill>
                  <a:srgbClr val="FFFF66"/>
                </a:solidFill>
              </a:rPr>
              <a:t> prostoru </a:t>
            </a:r>
            <a:r>
              <a:rPr lang="cs-CZ" dirty="0" smtClean="0"/>
              <a:t>–možné šíření procesů!</a:t>
            </a:r>
          </a:p>
          <a:p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908720"/>
            <a:ext cx="3768419" cy="260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573016"/>
            <a:ext cx="2880320" cy="304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Přímá spojovací šipka 6"/>
          <p:cNvCxnSpPr/>
          <p:nvPr/>
        </p:nvCxnSpPr>
        <p:spPr>
          <a:xfrm rot="10800000">
            <a:off x="7884368" y="4149080"/>
            <a:ext cx="79208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sk-SK" sz="3400" dirty="0" err="1">
                <a:solidFill>
                  <a:srgbClr val="FFFF99"/>
                </a:solidFill>
              </a:rPr>
              <a:t>Subhepatický</a:t>
            </a:r>
            <a:r>
              <a:rPr lang="sk-SK" sz="3400" dirty="0">
                <a:solidFill>
                  <a:srgbClr val="FFFF99"/>
                </a:solidFill>
              </a:rPr>
              <a:t> </a:t>
            </a:r>
            <a:r>
              <a:rPr lang="sk-SK" sz="3400" dirty="0" err="1">
                <a:solidFill>
                  <a:srgbClr val="FFFF99"/>
                </a:solidFill>
              </a:rPr>
              <a:t>prostor</a:t>
            </a:r>
            <a:endParaRPr lang="cs-CZ" sz="3400" dirty="0">
              <a:solidFill>
                <a:srgbClr val="FFFF99"/>
              </a:solidFill>
            </a:endParaRPr>
          </a:p>
        </p:txBody>
      </p:sp>
      <p:pic>
        <p:nvPicPr>
          <p:cNvPr id="157699" name="Picture 3" descr="JÁTRA A OKOLÍ-SAGITÁLNÍ ROVINA- MAYERS -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24000"/>
          </a:blip>
          <a:srcRect/>
          <a:stretch>
            <a:fillRect/>
          </a:stretch>
        </p:blipFill>
        <p:spPr>
          <a:xfrm>
            <a:off x="4500563" y="404813"/>
            <a:ext cx="3300412" cy="4319587"/>
          </a:xfrm>
          <a:noFill/>
          <a:ln>
            <a:solidFill>
              <a:srgbClr val="FFCC00"/>
            </a:solidFill>
          </a:ln>
        </p:spPr>
      </p:pic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357158" y="1142984"/>
            <a:ext cx="400052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srgbClr val="92D050"/>
                </a:solidFill>
              </a:rPr>
              <a:t>Přední</a:t>
            </a:r>
            <a:r>
              <a:rPr lang="cs-CZ" sz="2000" dirty="0" smtClean="0"/>
              <a:t> </a:t>
            </a:r>
            <a:r>
              <a:rPr lang="cs-CZ" sz="2000" dirty="0" err="1"/>
              <a:t>subhepatický</a:t>
            </a:r>
            <a:r>
              <a:rPr lang="cs-CZ" sz="2000" dirty="0"/>
              <a:t> prostor</a:t>
            </a:r>
          </a:p>
          <a:p>
            <a:r>
              <a:rPr lang="cs-CZ" sz="2000" dirty="0"/>
              <a:t> (ohraničený </a:t>
            </a:r>
            <a:r>
              <a:rPr lang="cs-CZ" sz="2000" dirty="0" err="1"/>
              <a:t>mesocolon</a:t>
            </a:r>
            <a:endParaRPr lang="cs-CZ" sz="2000" dirty="0"/>
          </a:p>
          <a:p>
            <a:r>
              <a:rPr lang="cs-CZ" sz="2000" dirty="0"/>
              <a:t>  </a:t>
            </a:r>
            <a:r>
              <a:rPr lang="cs-CZ" sz="2000" dirty="0" err="1"/>
              <a:t>transversum</a:t>
            </a:r>
            <a:r>
              <a:rPr lang="cs-CZ" sz="2000" dirty="0"/>
              <a:t>)  </a:t>
            </a:r>
          </a:p>
          <a:p>
            <a:endParaRPr lang="cs-CZ" sz="2000" dirty="0"/>
          </a:p>
          <a:p>
            <a:r>
              <a:rPr lang="cs-CZ" sz="2000" dirty="0" smtClean="0">
                <a:solidFill>
                  <a:srgbClr val="92D050"/>
                </a:solidFill>
              </a:rPr>
              <a:t>Zadní</a:t>
            </a:r>
            <a:r>
              <a:rPr lang="cs-CZ" sz="2000" dirty="0" smtClean="0"/>
              <a:t> </a:t>
            </a:r>
            <a:r>
              <a:rPr lang="cs-CZ" sz="2000" dirty="0" err="1"/>
              <a:t>subhepatický</a:t>
            </a:r>
            <a:r>
              <a:rPr lang="cs-CZ" sz="2000" dirty="0"/>
              <a:t> prostor</a:t>
            </a:r>
          </a:p>
          <a:p>
            <a:r>
              <a:rPr lang="cs-CZ" sz="2000" dirty="0"/>
              <a:t>= </a:t>
            </a:r>
            <a:r>
              <a:rPr lang="cs-CZ" sz="2000" dirty="0" err="1">
                <a:solidFill>
                  <a:srgbClr val="FF0000"/>
                </a:solidFill>
              </a:rPr>
              <a:t>recessus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hepatorenalis</a:t>
            </a:r>
            <a:r>
              <a:rPr lang="cs-CZ" sz="2000" dirty="0">
                <a:solidFill>
                  <a:srgbClr val="FF0000"/>
                </a:solidFill>
              </a:rPr>
              <a:t> (</a:t>
            </a:r>
            <a:r>
              <a:rPr lang="cs-CZ" sz="2000" dirty="0" err="1">
                <a:solidFill>
                  <a:srgbClr val="FF0000"/>
                </a:solidFill>
              </a:rPr>
              <a:t>Morrisonův</a:t>
            </a:r>
            <a:r>
              <a:rPr lang="cs-CZ" sz="2000" dirty="0">
                <a:solidFill>
                  <a:srgbClr val="FF0000"/>
                </a:solidFill>
              </a:rPr>
              <a:t> prostor </a:t>
            </a:r>
            <a:r>
              <a:rPr lang="cs-CZ" sz="2000" dirty="0"/>
              <a:t>- v poloze na zádech nejnižší oddíl pravého </a:t>
            </a:r>
            <a:r>
              <a:rPr lang="cs-CZ" sz="2000" dirty="0" err="1"/>
              <a:t>supramezokolického</a:t>
            </a:r>
            <a:r>
              <a:rPr lang="cs-CZ" sz="2000" dirty="0"/>
              <a:t> prostoru). </a:t>
            </a:r>
          </a:p>
          <a:p>
            <a:endParaRPr lang="cs-CZ" sz="2000" dirty="0"/>
          </a:p>
          <a:p>
            <a:r>
              <a:rPr lang="sk-SK" sz="2000" dirty="0" err="1"/>
              <a:t>Subhepatický</a:t>
            </a:r>
            <a:r>
              <a:rPr lang="sk-SK" sz="2000" dirty="0"/>
              <a:t> </a:t>
            </a:r>
            <a:r>
              <a:rPr lang="sk-SK" sz="2000" dirty="0" err="1"/>
              <a:t>prostor</a:t>
            </a:r>
            <a:r>
              <a:rPr lang="sk-SK" sz="2000" dirty="0"/>
              <a:t> </a:t>
            </a:r>
            <a:r>
              <a:rPr lang="cs-CZ" sz="2000" dirty="0"/>
              <a:t>je spojen se </a:t>
            </a:r>
            <a:r>
              <a:rPr lang="cs-CZ" sz="2000" dirty="0" err="1"/>
              <a:t>subfrenickým</a:t>
            </a:r>
            <a:r>
              <a:rPr lang="cs-CZ" sz="2000" dirty="0"/>
              <a:t> prostorem přes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>
                <a:solidFill>
                  <a:srgbClr val="FF3300"/>
                </a:solidFill>
              </a:rPr>
              <a:t>volný okraj jater</a:t>
            </a:r>
            <a:r>
              <a:rPr lang="cs-CZ" sz="2000" dirty="0">
                <a:solidFill>
                  <a:schemeClr val="bg1"/>
                </a:solidFill>
              </a:rPr>
              <a:t>.</a:t>
            </a:r>
            <a:r>
              <a:rPr lang="cs-CZ" sz="2400" dirty="0">
                <a:solidFill>
                  <a:schemeClr val="bg1"/>
                </a:solidFill>
              </a:rPr>
              <a:t/>
            </a:r>
            <a:br>
              <a:rPr lang="cs-CZ" sz="2400" dirty="0">
                <a:solidFill>
                  <a:schemeClr val="bg1"/>
                </a:solidFill>
              </a:rPr>
            </a:b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57701" name="Line 5"/>
          <p:cNvSpPr>
            <a:spLocks noChangeShapeType="1"/>
          </p:cNvSpPr>
          <p:nvPr/>
        </p:nvSpPr>
        <p:spPr bwMode="auto">
          <a:xfrm>
            <a:off x="6156325" y="2708275"/>
            <a:ext cx="720725" cy="730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5580063" y="2276475"/>
            <a:ext cx="1512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b="1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Morrisonův prostor</a:t>
            </a: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4859338" y="3500438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Přední subhep.prostor </a:t>
            </a:r>
          </a:p>
        </p:txBody>
      </p:sp>
      <p:pic>
        <p:nvPicPr>
          <p:cNvPr id="157704" name="Picture 8" descr="JÁTRA A OKOLÍ-SAGITÁLNÍ ROVINA- MAYERS -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r="7574"/>
          <a:stretch>
            <a:fillRect/>
          </a:stretch>
        </p:blipFill>
        <p:spPr>
          <a:xfrm>
            <a:off x="6715140" y="3714752"/>
            <a:ext cx="2173288" cy="2708275"/>
          </a:xfrm>
          <a:noFill/>
          <a:ln>
            <a:solidFill>
              <a:srgbClr val="FFCC00"/>
            </a:solidFill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 cstate="print">
            <a:lum bright="6000" contrast="12000"/>
          </a:blip>
          <a:srcRect l="21632" t="30203" r="24982" b="26892"/>
          <a:stretch>
            <a:fillRect/>
          </a:stretch>
        </p:blipFill>
        <p:spPr bwMode="auto">
          <a:xfrm>
            <a:off x="134801" y="908720"/>
            <a:ext cx="407715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3" cstate="print">
            <a:lum bright="6000" contrast="24000"/>
          </a:blip>
          <a:srcRect l="21634" t="5421" r="19978" b="2147"/>
          <a:stretch>
            <a:fillRect/>
          </a:stretch>
        </p:blipFill>
        <p:spPr bwMode="auto">
          <a:xfrm>
            <a:off x="5292080" y="188639"/>
            <a:ext cx="3672408" cy="587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465137" y="395288"/>
            <a:ext cx="41068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200" dirty="0" err="1">
                <a:solidFill>
                  <a:schemeClr val="tx2"/>
                </a:solidFill>
              </a:rPr>
              <a:t>Hepatorenální</a:t>
            </a:r>
            <a:r>
              <a:rPr lang="cs-CZ" sz="3200" dirty="0">
                <a:solidFill>
                  <a:schemeClr val="tx2"/>
                </a:solidFill>
              </a:rPr>
              <a:t> prostor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428999"/>
            <a:ext cx="2592288" cy="343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Bursa </a:t>
            </a:r>
            <a:r>
              <a:rPr lang="cs-CZ" dirty="0" err="1" smtClean="0"/>
              <a:t>omentalis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88640"/>
            <a:ext cx="3600400" cy="318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9513" y="1123950"/>
            <a:ext cx="4968552" cy="511333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cs-CZ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vpředu</a:t>
            </a:r>
            <a:r>
              <a:rPr kumimoji="0" lang="cs-CZ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cs-CZ" sz="2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žaludek a jeho závěsy (omentum minus, lig. </a:t>
            </a:r>
            <a:r>
              <a:rPr kumimoji="0" lang="cs-CZ" sz="2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gastrocolicum</a:t>
            </a:r>
            <a:r>
              <a:rPr kumimoji="0" lang="cs-CZ" sz="2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cs-CZ" sz="2600" kern="0" baseline="0" dirty="0" smtClean="0">
                <a:solidFill>
                  <a:srgbClr val="FFFF00"/>
                </a:solidFill>
              </a:rPr>
              <a:t>vzadu</a:t>
            </a:r>
            <a:r>
              <a:rPr lang="cs-CZ" sz="2600" kern="0" baseline="0" dirty="0" smtClean="0"/>
              <a:t>:</a:t>
            </a:r>
            <a:r>
              <a:rPr lang="cs-CZ" sz="2600" kern="0" dirty="0" smtClean="0"/>
              <a:t> nástěnné peritoneum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cs-CZ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nahoře</a:t>
            </a:r>
            <a:r>
              <a:rPr kumimoji="0" lang="cs-CZ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vpravo játra, vlevo bránice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cs-CZ" sz="2600" kern="0" dirty="0" smtClean="0">
                <a:solidFill>
                  <a:srgbClr val="FFFF00"/>
                </a:solidFill>
              </a:rPr>
              <a:t>dole</a:t>
            </a:r>
            <a:r>
              <a:rPr lang="cs-CZ" sz="2600" kern="0" dirty="0" smtClean="0"/>
              <a:t>: </a:t>
            </a:r>
            <a:r>
              <a:rPr lang="cs-CZ" sz="2600" kern="0" dirty="0" err="1" smtClean="0"/>
              <a:t>mesocolon</a:t>
            </a:r>
            <a:r>
              <a:rPr lang="cs-CZ" sz="2600" kern="0" dirty="0" smtClean="0"/>
              <a:t> a </a:t>
            </a:r>
            <a:r>
              <a:rPr lang="cs-CZ" sz="2600" kern="0" dirty="0" err="1" smtClean="0"/>
              <a:t>colon</a:t>
            </a:r>
            <a:r>
              <a:rPr lang="cs-CZ" sz="2600" kern="0" dirty="0" smtClean="0"/>
              <a:t> </a:t>
            </a:r>
            <a:r>
              <a:rPr lang="cs-CZ" sz="2600" kern="0" dirty="0" err="1" smtClean="0"/>
              <a:t>transversum</a:t>
            </a:r>
            <a:endParaRPr lang="cs-CZ" sz="26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cs-CZ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vlevo</a:t>
            </a:r>
            <a:r>
              <a:rPr lang="cs-CZ" sz="2600" kern="0" dirty="0" smtClean="0"/>
              <a:t>: hilem sleziny a závěsy (lig. </a:t>
            </a:r>
            <a:r>
              <a:rPr lang="cs-CZ" sz="2600" kern="0" dirty="0" err="1" smtClean="0"/>
              <a:t>phrenicolienale</a:t>
            </a:r>
            <a:r>
              <a:rPr lang="cs-CZ" sz="2600" kern="0" dirty="0" smtClean="0"/>
              <a:t>, </a:t>
            </a:r>
            <a:r>
              <a:rPr lang="cs-CZ" sz="2600" kern="0" dirty="0" err="1" smtClean="0"/>
              <a:t>gastrophrenicum</a:t>
            </a:r>
            <a:r>
              <a:rPr lang="cs-CZ" sz="2600" kern="0" dirty="0" smtClean="0"/>
              <a:t>, </a:t>
            </a:r>
            <a:r>
              <a:rPr lang="cs-CZ" sz="2600" kern="0" dirty="0" err="1" smtClean="0"/>
              <a:t>gastrolienale</a:t>
            </a:r>
            <a:endParaRPr lang="cs-CZ" sz="26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cs-CZ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vpravo</a:t>
            </a:r>
            <a:r>
              <a:rPr kumimoji="0" lang="cs-CZ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cs-CZ" sz="2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vstup – </a:t>
            </a:r>
            <a:r>
              <a:rPr kumimoji="0" lang="cs-CZ" sz="2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foramen</a:t>
            </a:r>
            <a:r>
              <a:rPr kumimoji="0" lang="cs-CZ" sz="2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epiploicum</a:t>
            </a:r>
            <a:endParaRPr kumimoji="0" lang="cs-CZ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2035" y="3573016"/>
            <a:ext cx="414446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Přímá spojovací čára 6"/>
          <p:cNvCxnSpPr/>
          <p:nvPr/>
        </p:nvCxnSpPr>
        <p:spPr>
          <a:xfrm rot="16200000" flipH="1">
            <a:off x="7524328" y="4005064"/>
            <a:ext cx="792088" cy="2160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For</a:t>
            </a:r>
            <a:r>
              <a:rPr lang="cs-CZ" dirty="0" smtClean="0"/>
              <a:t>. </a:t>
            </a:r>
            <a:r>
              <a:rPr lang="cs-CZ" dirty="0" err="1" smtClean="0"/>
              <a:t>epiploicum</a:t>
            </a:r>
            <a:r>
              <a:rPr lang="cs-CZ" dirty="0" smtClean="0"/>
              <a:t> – vstup do BO</a:t>
            </a:r>
            <a:endParaRPr lang="cs-CZ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9513" y="1412776"/>
            <a:ext cx="4968552" cy="17281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cs-CZ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vpředu</a:t>
            </a:r>
            <a:r>
              <a:rPr kumimoji="0" lang="cs-CZ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cs-CZ" sz="2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lig. </a:t>
            </a:r>
            <a:r>
              <a:rPr kumimoji="0" lang="cs-CZ" sz="2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hepatoduodenale</a:t>
            </a:r>
            <a:endParaRPr kumimoji="0" lang="cs-CZ" sz="26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cs-CZ" sz="2600" kern="0" baseline="0" dirty="0" smtClean="0">
                <a:solidFill>
                  <a:srgbClr val="FFFF00"/>
                </a:solidFill>
              </a:rPr>
              <a:t>vzadu</a:t>
            </a:r>
            <a:r>
              <a:rPr lang="cs-CZ" sz="2600" kern="0" baseline="0" dirty="0" smtClean="0"/>
              <a:t>:</a:t>
            </a:r>
            <a:r>
              <a:rPr lang="cs-CZ" sz="2600" kern="0" dirty="0" smtClean="0"/>
              <a:t> lig. </a:t>
            </a:r>
            <a:r>
              <a:rPr lang="cs-CZ" sz="2600" kern="0" dirty="0" err="1" smtClean="0"/>
              <a:t>hepatorenale</a:t>
            </a:r>
            <a:endParaRPr lang="cs-CZ" sz="26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cs-CZ" sz="2600" kern="0" dirty="0" smtClean="0">
                <a:solidFill>
                  <a:srgbClr val="FFFF00"/>
                </a:solidFill>
              </a:rPr>
              <a:t>dole</a:t>
            </a:r>
            <a:r>
              <a:rPr lang="cs-CZ" sz="2600" kern="0" dirty="0" smtClean="0"/>
              <a:t>: </a:t>
            </a:r>
            <a:r>
              <a:rPr lang="cs-CZ" sz="2600" kern="0" dirty="0" err="1" smtClean="0"/>
              <a:t>pars</a:t>
            </a:r>
            <a:r>
              <a:rPr lang="cs-CZ" sz="2600" kern="0" dirty="0" smtClean="0"/>
              <a:t> superior </a:t>
            </a:r>
            <a:r>
              <a:rPr lang="cs-CZ" sz="2600" kern="0" dirty="0" err="1" smtClean="0"/>
              <a:t>duodeni</a:t>
            </a:r>
            <a:endParaRPr lang="cs-CZ" sz="2600" kern="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120508"/>
            <a:ext cx="3744416" cy="396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Přímá spojovací čára 5"/>
          <p:cNvCxnSpPr/>
          <p:nvPr/>
        </p:nvCxnSpPr>
        <p:spPr>
          <a:xfrm rot="16200000" flipH="1">
            <a:off x="7308304" y="2564904"/>
            <a:ext cx="648072" cy="720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 rot="5400000">
            <a:off x="6012160" y="2996952"/>
            <a:ext cx="936104" cy="720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6732240" y="3356992"/>
            <a:ext cx="864096" cy="2160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251520" y="3645024"/>
            <a:ext cx="4968552" cy="17281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cs-CZ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skrze BO vedou všechny chirurgické přístupy k pankreatu</a:t>
            </a:r>
            <a:r>
              <a:rPr kumimoji="0" lang="cs-CZ" sz="2600" b="0" i="0" u="none" strike="noStrike" kern="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!!</a:t>
            </a:r>
            <a:endParaRPr lang="cs-CZ" sz="2600" kern="0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 smtClean="0"/>
              <a:t>Omentum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614882"/>
          </a:xfrm>
        </p:spPr>
        <p:txBody>
          <a:bodyPr/>
          <a:lstStyle/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mnohovrstevná řasa peritonea, která ze žaludku pokračuje na okolní orgány</a:t>
            </a:r>
          </a:p>
          <a:p>
            <a:pPr marL="457200" indent="-457200">
              <a:buFont typeface="Wingdings" pitchFamily="2" charset="2"/>
              <a:buChar char="§"/>
            </a:pPr>
            <a:endParaRPr lang="cs-CZ" sz="2800" dirty="0" smtClean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cs-CZ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malé omentum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spojuje malou křivinu žaludku + proximální duodenum s játry</a:t>
            </a:r>
          </a:p>
          <a:p>
            <a:pPr marL="457200" indent="-457200">
              <a:buNone/>
            </a:pPr>
            <a:r>
              <a:rPr lang="cs-CZ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velké omentum</a:t>
            </a:r>
            <a:r>
              <a:rPr lang="cs-CZ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jsou 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4 vrstvy řas peritonea, které visí z velké křiviny žaludku kaudálně, pokrývá </a:t>
            </a:r>
            <a:r>
              <a:rPr lang="cs-CZ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transversum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+ většinu tenkého střeva, je mobilní a brání šíření zánětů/tumorů v dutině břišní</a:t>
            </a:r>
            <a:endParaRPr lang="cs-CZ" sz="2800" dirty="0" smtClean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endParaRPr lang="cs-CZ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Malé omentum</a:t>
            </a:r>
            <a:endParaRPr lang="cs-CZ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9513" y="1412776"/>
            <a:ext cx="4535363" cy="46805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cs-CZ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lig. </a:t>
            </a:r>
            <a:r>
              <a:rPr lang="cs-CZ" sz="2600" kern="0" noProof="0" dirty="0" err="1">
                <a:solidFill>
                  <a:srgbClr val="FFFF00"/>
                </a:solidFill>
              </a:rPr>
              <a:t>h</a:t>
            </a:r>
            <a:r>
              <a:rPr lang="cs-CZ" sz="2600" kern="0" dirty="0" err="1" smtClean="0">
                <a:solidFill>
                  <a:srgbClr val="FFFF00"/>
                </a:solidFill>
              </a:rPr>
              <a:t>epatog</a:t>
            </a:r>
            <a:r>
              <a:rPr kumimoji="0" lang="cs-CZ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astricum</a:t>
            </a:r>
            <a:endParaRPr kumimoji="0" lang="cs-CZ" sz="26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tabLst/>
              <a:defRPr/>
            </a:pPr>
            <a:endParaRPr lang="cs-CZ" sz="2600" kern="0" dirty="0">
              <a:solidFill>
                <a:srgbClr val="FFFF0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cs-CZ" sz="2600" kern="0" dirty="0" smtClean="0">
                <a:solidFill>
                  <a:srgbClr val="FFFF00"/>
                </a:solidFill>
              </a:rPr>
              <a:t>lig. </a:t>
            </a:r>
            <a:r>
              <a:rPr lang="cs-CZ" sz="2600" kern="0" dirty="0" err="1">
                <a:solidFill>
                  <a:srgbClr val="FFFF00"/>
                </a:solidFill>
              </a:rPr>
              <a:t>h</a:t>
            </a:r>
            <a:r>
              <a:rPr lang="cs-CZ" sz="2600" kern="0" dirty="0" err="1" smtClean="0">
                <a:solidFill>
                  <a:srgbClr val="FFFF00"/>
                </a:solidFill>
              </a:rPr>
              <a:t>epatoduodenale</a:t>
            </a:r>
            <a:r>
              <a:rPr kumimoji="0" lang="cs-CZ" sz="2600" b="0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eaLnBrk="0" hangingPunct="0">
              <a:buSzPct val="85000"/>
            </a:pPr>
            <a:r>
              <a:rPr 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 od </a:t>
            </a: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porta </a:t>
            </a:r>
            <a:r>
              <a:rPr 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hepatis</a:t>
            </a: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k duoden</a:t>
            </a: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 přes D1/3, </a:t>
            </a: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obsahuje </a:t>
            </a:r>
            <a:r>
              <a:rPr 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v. </a:t>
            </a:r>
            <a:r>
              <a:rPr 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portae</a:t>
            </a: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(vzadu), </a:t>
            </a:r>
            <a:r>
              <a:rPr 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extrahepatální</a:t>
            </a: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žlučovody (vpředu vpravo) a</a:t>
            </a:r>
          </a:p>
          <a:p>
            <a:pPr eaLnBrk="0" hangingPunct="0">
              <a:buSzPct val="85000"/>
            </a:pP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a. </a:t>
            </a:r>
            <a:r>
              <a:rPr 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hepatica</a:t>
            </a: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propria (vpředu vlevo</a:t>
            </a:r>
            <a:r>
              <a:rPr 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)  </a:t>
            </a:r>
            <a:endParaRPr lang="cs-CZ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SzPct val="85000"/>
            </a:pPr>
            <a:r>
              <a:rPr 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- tvo</a:t>
            </a:r>
            <a:r>
              <a:rPr 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ř</a:t>
            </a:r>
            <a:r>
              <a:rPr 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í </a:t>
            </a: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</a:t>
            </a: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ř</a:t>
            </a: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ední okraj </a:t>
            </a:r>
            <a:r>
              <a:rPr 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foramen</a:t>
            </a: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cs-CZ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epiploicum</a:t>
            </a:r>
            <a:endParaRPr lang="cs-CZ" sz="24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lang="cs-CZ" sz="2600" kern="0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7685" y="260648"/>
            <a:ext cx="3408732" cy="301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212975"/>
            <a:ext cx="3429024" cy="2930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Přímá spojovací šipka 7"/>
          <p:cNvCxnSpPr/>
          <p:nvPr/>
        </p:nvCxnSpPr>
        <p:spPr>
          <a:xfrm rot="10800000">
            <a:off x="7380312" y="4653136"/>
            <a:ext cx="906464" cy="8475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34" descr="L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108" y="692696"/>
            <a:ext cx="4430713" cy="291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1036" descr="L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883817"/>
            <a:ext cx="3995737" cy="3065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35633220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 smtClean="0"/>
              <a:t>Vývoj peritoneální dutiny (a)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6419056" cy="4614882"/>
          </a:xfrm>
        </p:spPr>
        <p:txBody>
          <a:bodyPr/>
          <a:lstStyle/>
          <a:p>
            <a:pPr>
              <a:buNone/>
            </a:pPr>
            <a:r>
              <a:rPr lang="cs-CZ" sz="3200" dirty="0" smtClean="0"/>
              <a:t>  </a:t>
            </a:r>
          </a:p>
          <a:p>
            <a:pPr>
              <a:buFont typeface="Wingdings" pitchFamily="2" charset="2"/>
              <a:buChar char="q"/>
            </a:pPr>
            <a:r>
              <a:rPr lang="cs-CZ" sz="3200" dirty="0" smtClean="0"/>
              <a:t>základem pro vývoj jednotlivých orgánů dutiny břišní je tzv. </a:t>
            </a:r>
            <a:r>
              <a:rPr lang="cs-CZ" sz="3200" dirty="0" smtClean="0">
                <a:solidFill>
                  <a:srgbClr val="FFFF00"/>
                </a:solidFill>
              </a:rPr>
              <a:t>primitivní střevo</a:t>
            </a:r>
            <a:r>
              <a:rPr lang="cs-CZ" sz="3200" dirty="0" smtClean="0"/>
              <a:t>, formuje se během 4. týdne embryonálního vývoje</a:t>
            </a:r>
            <a:endParaRPr lang="cs-CZ" sz="3200" dirty="0" smtClean="0">
              <a:solidFill>
                <a:srgbClr val="FF0000"/>
              </a:solidFill>
            </a:endParaRPr>
          </a:p>
          <a:p>
            <a:endParaRPr lang="cs-CZ" sz="2400" dirty="0" smtClean="0"/>
          </a:p>
          <a:p>
            <a:endParaRPr lang="cs-CZ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3200" dirty="0" smtClean="0"/>
          </a:p>
          <a:p>
            <a:pPr marL="0" indent="0">
              <a:buNone/>
            </a:pPr>
            <a:endParaRPr lang="cs-CZ" sz="3200" dirty="0" smtClean="0"/>
          </a:p>
          <a:p>
            <a:pPr marL="0" indent="0">
              <a:buNone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xmlns="" val="3766935969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 smtClean="0"/>
              <a:t>Velké omentum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30725"/>
          </a:xfrm>
        </p:spPr>
        <p:txBody>
          <a:bodyPr/>
          <a:lstStyle/>
          <a:p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peritoneální 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ř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asa, která za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č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íná na velké křivině žaludku jako pokra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č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ování peritoneálního obalu 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ž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aludku</a:t>
            </a:r>
          </a:p>
          <a:p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přední list jde p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ř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ed </a:t>
            </a:r>
            <a:r>
              <a:rPr lang="cs-CZ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colon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cs-CZ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transversum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, 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klade se před kličky tenkého střeva</a:t>
            </a:r>
          </a:p>
          <a:p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zadní list se vrací k </a:t>
            </a:r>
            <a:r>
              <a:rPr lang="cs-CZ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tenia</a:t>
            </a:r>
            <a:r>
              <a:rPr lang="cs-CZ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cs-CZ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omentalis</a:t>
            </a:r>
            <a:r>
              <a:rPr lang="cs-CZ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příčného tračníku</a:t>
            </a:r>
          </a:p>
          <a:p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srůstem obou listů vzniká mezi </a:t>
            </a:r>
            <a:r>
              <a:rPr lang="cs-CZ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curvatura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major </a:t>
            </a:r>
            <a:r>
              <a:rPr lang="cs-CZ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ventriculi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 </a:t>
            </a:r>
            <a:r>
              <a:rPr lang="cs-CZ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tenia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omentalis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tračníku</a:t>
            </a: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cs-CZ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lig.</a:t>
            </a:r>
            <a:r>
              <a:rPr lang="cs-CZ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gastrocolicum</a:t>
            </a:r>
            <a:endParaRPr lang="cs-CZ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1" y="332655"/>
            <a:ext cx="7940873" cy="999257"/>
          </a:xfrm>
        </p:spPr>
        <p:txBody>
          <a:bodyPr/>
          <a:lstStyle/>
          <a:p>
            <a:r>
              <a:rPr lang="sk-SK" sz="3400" dirty="0" err="1"/>
              <a:t>Inframezokolický</a:t>
            </a:r>
            <a:r>
              <a:rPr lang="sk-SK" sz="3400" dirty="0"/>
              <a:t> </a:t>
            </a:r>
            <a:r>
              <a:rPr lang="sk-SK" sz="3400" dirty="0" err="1"/>
              <a:t>prostor</a:t>
            </a:r>
            <a:endParaRPr lang="cs-CZ" sz="3400" dirty="0"/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323528" y="1280949"/>
            <a:ext cx="475277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2400" dirty="0"/>
              <a:t>Od </a:t>
            </a:r>
            <a:r>
              <a:rPr lang="cs-CZ" sz="2400" dirty="0" err="1"/>
              <a:t>mesocolon</a:t>
            </a:r>
            <a:r>
              <a:rPr lang="cs-CZ" sz="2400" dirty="0"/>
              <a:t> </a:t>
            </a:r>
            <a:r>
              <a:rPr lang="cs-CZ" sz="2400" dirty="0" err="1"/>
              <a:t>transversum</a:t>
            </a:r>
            <a:r>
              <a:rPr lang="cs-CZ" sz="2400" dirty="0"/>
              <a:t> až po pánevní dutinu. </a:t>
            </a:r>
          </a:p>
          <a:p>
            <a:r>
              <a:rPr lang="cs-CZ" sz="2400" dirty="0"/>
              <a:t>Radix mesenterii ho rozděluje na </a:t>
            </a:r>
          </a:p>
          <a:p>
            <a:pPr>
              <a:buFontTx/>
              <a:buChar char="•"/>
            </a:pPr>
            <a:r>
              <a:rPr lang="cs-CZ" sz="2400" dirty="0"/>
              <a:t> </a:t>
            </a:r>
            <a:r>
              <a:rPr lang="cs-CZ" sz="2400" dirty="0">
                <a:solidFill>
                  <a:srgbClr val="FFFF99"/>
                </a:solidFill>
              </a:rPr>
              <a:t>Levý </a:t>
            </a:r>
            <a:r>
              <a:rPr lang="cs-CZ" sz="2400" dirty="0" err="1">
                <a:solidFill>
                  <a:srgbClr val="FFFF99"/>
                </a:solidFill>
              </a:rPr>
              <a:t>infrakolický</a:t>
            </a:r>
            <a:r>
              <a:rPr lang="cs-CZ" sz="2400" dirty="0">
                <a:solidFill>
                  <a:srgbClr val="FFFF99"/>
                </a:solidFill>
              </a:rPr>
              <a:t> </a:t>
            </a:r>
            <a:r>
              <a:rPr lang="cs-CZ" sz="2400" dirty="0" smtClean="0">
                <a:solidFill>
                  <a:srgbClr val="FFFF99"/>
                </a:solidFill>
              </a:rPr>
              <a:t>prostor (AMI)</a:t>
            </a:r>
            <a:endParaRPr lang="cs-CZ" sz="2400" dirty="0">
              <a:solidFill>
                <a:srgbClr val="FFFF99"/>
              </a:solidFill>
            </a:endParaRPr>
          </a:p>
          <a:p>
            <a:pPr>
              <a:buFontTx/>
              <a:buChar char="•"/>
            </a:pPr>
            <a:r>
              <a:rPr lang="cs-CZ" sz="2400" dirty="0">
                <a:solidFill>
                  <a:srgbClr val="FFFF99"/>
                </a:solidFill>
              </a:rPr>
              <a:t> Pravý </a:t>
            </a:r>
            <a:r>
              <a:rPr lang="cs-CZ" sz="2400" dirty="0" err="1">
                <a:solidFill>
                  <a:srgbClr val="FFFF99"/>
                </a:solidFill>
              </a:rPr>
              <a:t>infrakolický</a:t>
            </a:r>
            <a:r>
              <a:rPr lang="cs-CZ" sz="2400" dirty="0">
                <a:solidFill>
                  <a:srgbClr val="FFFF99"/>
                </a:solidFill>
              </a:rPr>
              <a:t> prostor</a:t>
            </a:r>
            <a:r>
              <a:rPr lang="cs-CZ" sz="2400" dirty="0"/>
              <a:t> </a:t>
            </a:r>
            <a:r>
              <a:rPr lang="cs-CZ" sz="2400" dirty="0" smtClean="0">
                <a:solidFill>
                  <a:srgbClr val="FFFF99"/>
                </a:solidFill>
              </a:rPr>
              <a:t>(AMS)</a:t>
            </a:r>
            <a:endParaRPr lang="cs-CZ" sz="2400" dirty="0"/>
          </a:p>
          <a:p>
            <a:r>
              <a:rPr lang="cs-CZ" sz="2400" dirty="0" smtClean="0"/>
              <a:t>Podél </a:t>
            </a:r>
            <a:r>
              <a:rPr lang="cs-CZ" sz="2400" dirty="0"/>
              <a:t>laterálních </a:t>
            </a:r>
            <a:r>
              <a:rPr lang="cs-CZ" sz="2400" dirty="0" smtClean="0"/>
              <a:t>okrajů   </a:t>
            </a:r>
            <a:endParaRPr lang="cs-CZ" sz="2400" dirty="0"/>
          </a:p>
          <a:p>
            <a:r>
              <a:rPr lang="cs-CZ" sz="2400" dirty="0" smtClean="0"/>
              <a:t>vzestupného </a:t>
            </a:r>
            <a:r>
              <a:rPr lang="cs-CZ" sz="2400" dirty="0"/>
              <a:t>/ sestupného    </a:t>
            </a:r>
          </a:p>
          <a:p>
            <a:r>
              <a:rPr lang="cs-CZ" sz="2400" dirty="0" smtClean="0"/>
              <a:t>tračníku </a:t>
            </a:r>
            <a:endParaRPr lang="cs-CZ" sz="2400" dirty="0"/>
          </a:p>
          <a:p>
            <a:pPr>
              <a:buFontTx/>
              <a:buChar char="•"/>
            </a:pPr>
            <a:r>
              <a:rPr lang="cs-CZ" sz="2400" dirty="0"/>
              <a:t> </a:t>
            </a:r>
            <a:r>
              <a:rPr lang="cs-CZ" sz="2400" dirty="0">
                <a:solidFill>
                  <a:srgbClr val="FFFF99"/>
                </a:solidFill>
              </a:rPr>
              <a:t>Pravý </a:t>
            </a:r>
            <a:r>
              <a:rPr lang="cs-CZ" sz="2400" dirty="0" err="1">
                <a:solidFill>
                  <a:srgbClr val="FFFF99"/>
                </a:solidFill>
              </a:rPr>
              <a:t>parakolický</a:t>
            </a:r>
            <a:r>
              <a:rPr lang="cs-CZ" sz="2400" dirty="0">
                <a:solidFill>
                  <a:srgbClr val="FFFF99"/>
                </a:solidFill>
              </a:rPr>
              <a:t> prostor</a:t>
            </a:r>
          </a:p>
          <a:p>
            <a:pPr>
              <a:buFontTx/>
              <a:buChar char="•"/>
            </a:pPr>
            <a:r>
              <a:rPr lang="cs-CZ" sz="2400" dirty="0">
                <a:solidFill>
                  <a:srgbClr val="FFFF99"/>
                </a:solidFill>
              </a:rPr>
              <a:t> Levý </a:t>
            </a:r>
            <a:r>
              <a:rPr lang="cs-CZ" sz="2400" dirty="0" err="1">
                <a:solidFill>
                  <a:srgbClr val="FFFF99"/>
                </a:solidFill>
              </a:rPr>
              <a:t>parakolický</a:t>
            </a:r>
            <a:r>
              <a:rPr lang="cs-CZ" sz="2400" dirty="0">
                <a:solidFill>
                  <a:srgbClr val="FFFF99"/>
                </a:solidFill>
              </a:rPr>
              <a:t> prostor</a:t>
            </a:r>
            <a:r>
              <a:rPr lang="cs-CZ" sz="2400" dirty="0"/>
              <a:t>, který</a:t>
            </a:r>
          </a:p>
          <a:p>
            <a:r>
              <a:rPr lang="cs-CZ" sz="2400" dirty="0"/>
              <a:t>vlevo kraniálně uzavírá lig. </a:t>
            </a:r>
            <a:r>
              <a:rPr lang="cs-CZ" sz="2400" dirty="0" err="1"/>
              <a:t>phrenicocolicum</a:t>
            </a:r>
            <a:endParaRPr lang="cs-CZ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2070" y="1196752"/>
            <a:ext cx="376241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9749" y="404664"/>
            <a:ext cx="8461375" cy="728791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sk-SK" sz="3200" kern="0" dirty="0" err="1" smtClean="0"/>
              <a:t>Mesocolon</a:t>
            </a:r>
            <a:r>
              <a:rPr lang="sk-SK" sz="3200" kern="0" dirty="0" smtClean="0"/>
              <a:t> </a:t>
            </a:r>
            <a:r>
              <a:rPr lang="sk-SK" sz="3200" kern="0" dirty="0" err="1" smtClean="0"/>
              <a:t>transversum</a:t>
            </a:r>
            <a:endParaRPr lang="cs-CZ" sz="3200" kern="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US" sz="36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2000" y="1676400"/>
            <a:ext cx="4176464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0" hangingPunct="0">
              <a:buSzPct val="85000"/>
              <a:buFontTx/>
              <a:buChar char="-"/>
            </a:pPr>
            <a:r>
              <a:rPr lang="cs-CZ" sz="2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tvoří </a:t>
            </a:r>
            <a:r>
              <a:rPr lang="cs-CZ" sz="2200" u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závěs příčného </a:t>
            </a:r>
            <a:r>
              <a:rPr lang="cs-CZ" sz="2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tračníku</a:t>
            </a:r>
          </a:p>
          <a:p>
            <a:pPr marL="342900" indent="-342900" eaLnBrk="0" hangingPunct="0">
              <a:buSzPct val="85000"/>
              <a:buFontTx/>
              <a:buChar char="-"/>
            </a:pPr>
            <a:r>
              <a:rPr lang="cs-CZ" sz="2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úpon začíná vpravo v </a:t>
            </a:r>
            <a:r>
              <a:rPr lang="cs-CZ" sz="2200" u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úrovn</a:t>
            </a:r>
            <a:r>
              <a:rPr lang="cs-CZ" sz="2200" u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cs-CZ" sz="2200" u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D2-D3, překračuje hlavu pankreatu, dolní část těla a ocas slinivky, horní polovinu levé ledviny a levý konec je spojen s </a:t>
            </a:r>
            <a:r>
              <a:rPr lang="cs-CZ" sz="2200" u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lig. </a:t>
            </a:r>
            <a:r>
              <a:rPr lang="cs-CZ" sz="2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</a:t>
            </a:r>
            <a:r>
              <a:rPr lang="cs-CZ" sz="2200" u="none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hrenicocolicum</a:t>
            </a:r>
            <a:endParaRPr lang="cs-CZ" sz="2200" u="none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 eaLnBrk="0" hangingPunct="0">
              <a:buSzPct val="85000"/>
              <a:buFontTx/>
              <a:buChar char="-"/>
            </a:pPr>
            <a:r>
              <a:rPr lang="cs-CZ" sz="2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jako </a:t>
            </a:r>
            <a:r>
              <a:rPr lang="cs-CZ" sz="2200" u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široká řasa volně fixuje příčný tračník k zadní stěně a pevně fixuje jeho </a:t>
            </a:r>
            <a:r>
              <a:rPr lang="cs-CZ" sz="2200" u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lienální</a:t>
            </a:r>
            <a:r>
              <a:rPr lang="cs-CZ" sz="2200" u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a </a:t>
            </a:r>
            <a:r>
              <a:rPr lang="cs-CZ" sz="2200" u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hepatální</a:t>
            </a:r>
            <a:r>
              <a:rPr lang="cs-CZ" sz="2200" u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cs-CZ" sz="2200" u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flexuru</a:t>
            </a:r>
            <a:r>
              <a:rPr lang="cs-CZ" sz="22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</a:t>
            </a:r>
            <a:endParaRPr lang="cs-CZ" sz="2200" u="none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eaLnBrk="0" hangingPunct="0">
              <a:buSzPct val="85000"/>
            </a:pPr>
            <a:endParaRPr lang="cs-CZ" sz="2400" u="none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6" name="Picture 6" descr="MESOCOLON TRANSVESRUM 1"/>
          <p:cNvPicPr>
            <a:picLocks noChangeAspect="1" noChangeArrowheads="1"/>
          </p:cNvPicPr>
          <p:nvPr/>
        </p:nvPicPr>
        <p:blipFill>
          <a:blip r:embed="rId2" cstate="print">
            <a:lum bright="6000" contrast="12000"/>
          </a:blip>
          <a:srcRect/>
          <a:stretch>
            <a:fillRect/>
          </a:stretch>
        </p:blipFill>
        <p:spPr bwMode="auto">
          <a:xfrm>
            <a:off x="550287" y="1199356"/>
            <a:ext cx="3781425" cy="2509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7" descr="MESOCOLON TRANSVESRUM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49" y="3745929"/>
            <a:ext cx="3791327" cy="2662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42303408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3400" dirty="0" err="1"/>
              <a:t>Inframezokolický</a:t>
            </a:r>
            <a:r>
              <a:rPr lang="sk-SK" sz="3400" dirty="0"/>
              <a:t> </a:t>
            </a:r>
            <a:r>
              <a:rPr lang="sk-SK" sz="3400" dirty="0" err="1"/>
              <a:t>prostor</a:t>
            </a:r>
            <a:endParaRPr lang="cs-CZ" sz="3400" dirty="0"/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466229" y="1196752"/>
            <a:ext cx="78501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SzPct val="85000"/>
            </a:pPr>
            <a:r>
              <a:rPr lang="cs-CZ" sz="2400" dirty="0"/>
              <a:t>V </a:t>
            </a:r>
            <a:r>
              <a:rPr lang="cs-CZ" sz="2400" dirty="0" err="1"/>
              <a:t>inframezokolickém</a:t>
            </a:r>
            <a:r>
              <a:rPr lang="cs-CZ" sz="2400" dirty="0"/>
              <a:t> prostoru jsou uloženy kličky tenkého, tlustého střeva a mesenterium, ventrálně před střevními kličkami je velká předstěra (omentum </a:t>
            </a:r>
            <a:r>
              <a:rPr lang="cs-CZ" sz="2400" dirty="0" err="1" smtClean="0"/>
              <a:t>maius</a:t>
            </a:r>
            <a:r>
              <a:rPr lang="cs-CZ" sz="2400" dirty="0" smtClean="0"/>
              <a:t>)</a:t>
            </a:r>
          </a:p>
        </p:txBody>
      </p:sp>
      <p:pic>
        <p:nvPicPr>
          <p:cNvPr id="11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26434" r="25609" b="2147"/>
          <a:stretch>
            <a:fillRect/>
          </a:stretch>
        </p:blipFill>
        <p:spPr>
          <a:xfrm>
            <a:off x="5148064" y="2636912"/>
            <a:ext cx="3494088" cy="3349625"/>
          </a:xfrm>
          <a:noFill/>
          <a:ln>
            <a:solidFill>
              <a:srgbClr val="FFCC00"/>
            </a:solidFill>
          </a:ln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23528" y="2492896"/>
            <a:ext cx="468052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SzPct val="85000"/>
            </a:pPr>
            <a:endParaRPr lang="cs-CZ" sz="24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0" hangingPunct="0">
              <a:buSzPct val="85000"/>
            </a:pPr>
            <a:r>
              <a:rPr lang="cs-CZ" sz="2400" dirty="0" smtClean="0"/>
              <a:t>Protože závěsy tlustého střeva přirostly na zadní stěnu peritonea sekundárně – včetně radixu </a:t>
            </a:r>
            <a:r>
              <a:rPr lang="cs-CZ" sz="2400" dirty="0" err="1" smtClean="0"/>
              <a:t>mesocoli</a:t>
            </a:r>
            <a:r>
              <a:rPr lang="cs-CZ" sz="2400" dirty="0" smtClean="0"/>
              <a:t> </a:t>
            </a:r>
            <a:r>
              <a:rPr lang="cs-CZ" sz="2400" dirty="0" err="1" smtClean="0"/>
              <a:t>transv</a:t>
            </a:r>
            <a:r>
              <a:rPr lang="cs-CZ" sz="2400" dirty="0" smtClean="0"/>
              <a:t>., na některých místech zůstávají v zadní </a:t>
            </a:r>
            <a:r>
              <a:rPr lang="cs-CZ" sz="2400" dirty="0" smtClean="0">
                <a:solidFill>
                  <a:srgbClr val="FF0000"/>
                </a:solidFill>
              </a:rPr>
              <a:t>stěně jamky a záhyby peritonea (</a:t>
            </a:r>
            <a:r>
              <a:rPr lang="cs-CZ" sz="2400" dirty="0" err="1" smtClean="0">
                <a:solidFill>
                  <a:srgbClr val="FF0000"/>
                </a:solidFill>
              </a:rPr>
              <a:t>recessy</a:t>
            </a:r>
            <a:r>
              <a:rPr lang="cs-CZ" sz="2400" dirty="0" smtClean="0">
                <a:solidFill>
                  <a:srgbClr val="FF0000"/>
                </a:solidFill>
              </a:rPr>
              <a:t>)</a:t>
            </a:r>
            <a:r>
              <a:rPr lang="cs-CZ" sz="2400" dirty="0" smtClean="0"/>
              <a:t> – jako stopy nedokonalého </a:t>
            </a:r>
            <a:r>
              <a:rPr lang="cs-CZ" sz="2400" dirty="0" smtClean="0"/>
              <a:t>srůstu </a:t>
            </a:r>
            <a:endParaRPr lang="cs-CZ" sz="2400" dirty="0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H="1">
            <a:off x="5508104" y="4077072"/>
            <a:ext cx="2808809" cy="720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H="1">
            <a:off x="6300191" y="3933056"/>
            <a:ext cx="720079" cy="15121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 </a:t>
            </a:r>
            <a:r>
              <a:rPr lang="cs-CZ" dirty="0" err="1" smtClean="0"/>
              <a:t>ileocékální</a:t>
            </a:r>
            <a:r>
              <a:rPr lang="cs-CZ" dirty="0" smtClean="0"/>
              <a:t> oblasti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30725"/>
          </a:xfrm>
        </p:spPr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recessus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retrocaecalis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(může obsahovat </a:t>
            </a:r>
            <a:r>
              <a:rPr lang="cs-CZ" dirty="0" err="1" smtClean="0"/>
              <a:t>appendix</a:t>
            </a:r>
            <a:r>
              <a:rPr lang="cs-CZ" dirty="0" smtClean="0"/>
              <a:t>)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r. </a:t>
            </a:r>
            <a:r>
              <a:rPr lang="cs-CZ" dirty="0" err="1" smtClean="0">
                <a:solidFill>
                  <a:srgbClr val="FF0000"/>
                </a:solidFill>
              </a:rPr>
              <a:t>ileocaecalis</a:t>
            </a:r>
            <a:r>
              <a:rPr lang="cs-CZ" dirty="0" smtClean="0">
                <a:solidFill>
                  <a:srgbClr val="FF0000"/>
                </a:solidFill>
              </a:rPr>
              <a:t> sup. + </a:t>
            </a:r>
            <a:r>
              <a:rPr lang="cs-CZ" dirty="0" err="1" smtClean="0">
                <a:solidFill>
                  <a:srgbClr val="FF0000"/>
                </a:solidFill>
              </a:rPr>
              <a:t>inf</a:t>
            </a:r>
            <a:r>
              <a:rPr lang="cs-CZ" dirty="0" smtClean="0">
                <a:solidFill>
                  <a:srgbClr val="FF0000"/>
                </a:solidFill>
              </a:rPr>
              <a:t>. </a:t>
            </a:r>
            <a:r>
              <a:rPr lang="cs-CZ" dirty="0" smtClean="0"/>
              <a:t>(nad a pod ústím TI)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4779" y="1340768"/>
            <a:ext cx="4009709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 oblasti </a:t>
            </a:r>
            <a:r>
              <a:rPr lang="cs-CZ" dirty="0" err="1" smtClean="0"/>
              <a:t>flexura</a:t>
            </a:r>
            <a:r>
              <a:rPr lang="cs-CZ" dirty="0" smtClean="0"/>
              <a:t> </a:t>
            </a:r>
            <a:r>
              <a:rPr lang="cs-CZ" dirty="0" err="1" smtClean="0"/>
              <a:t>duodenojejunalis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30725"/>
          </a:xfrm>
        </p:spPr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recessus</a:t>
            </a:r>
            <a:r>
              <a:rPr lang="cs-CZ" dirty="0" smtClean="0"/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duodenalis</a:t>
            </a:r>
            <a:r>
              <a:rPr lang="cs-CZ" dirty="0" smtClean="0">
                <a:solidFill>
                  <a:srgbClr val="FF0000"/>
                </a:solidFill>
              </a:rPr>
              <a:t> sup. + </a:t>
            </a:r>
            <a:r>
              <a:rPr lang="cs-CZ" dirty="0" err="1" smtClean="0">
                <a:solidFill>
                  <a:srgbClr val="FF0000"/>
                </a:solidFill>
              </a:rPr>
              <a:t>inf</a:t>
            </a:r>
            <a:r>
              <a:rPr lang="cs-CZ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>
                <a:solidFill>
                  <a:srgbClr val="FF0000"/>
                </a:solidFill>
              </a:rPr>
              <a:t>r. </a:t>
            </a:r>
            <a:r>
              <a:rPr lang="cs-CZ" dirty="0" err="1" smtClean="0">
                <a:solidFill>
                  <a:srgbClr val="FF0000"/>
                </a:solidFill>
              </a:rPr>
              <a:t>paraduodenalis</a:t>
            </a:r>
            <a:endParaRPr lang="cs-CZ" dirty="0" smtClean="0">
              <a:solidFill>
                <a:srgbClr val="FF0000"/>
              </a:solidFill>
            </a:endParaRPr>
          </a:p>
          <a:p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r. </a:t>
            </a:r>
            <a:r>
              <a:rPr lang="cs-CZ" dirty="0" err="1" smtClean="0">
                <a:solidFill>
                  <a:srgbClr val="FF0000"/>
                </a:solidFill>
              </a:rPr>
              <a:t>retroduodenalis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(nekonstantní)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268760"/>
            <a:ext cx="432048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 oblasti </a:t>
            </a:r>
            <a:r>
              <a:rPr lang="cs-CZ" dirty="0" err="1" smtClean="0"/>
              <a:t>c</a:t>
            </a:r>
            <a:r>
              <a:rPr lang="cs-CZ" dirty="0" smtClean="0"/>
              <a:t>. </a:t>
            </a:r>
            <a:r>
              <a:rPr lang="cs-CZ" dirty="0" err="1" smtClean="0"/>
              <a:t>sigmoideum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30725"/>
          </a:xfrm>
        </p:spPr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recessus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intersigmoideus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59" y="1340768"/>
            <a:ext cx="429047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Parakolické</a:t>
            </a:r>
            <a:r>
              <a:rPr lang="cs-CZ" dirty="0" smtClean="0"/>
              <a:t> </a:t>
            </a:r>
            <a:r>
              <a:rPr lang="cs-CZ" dirty="0" err="1" smtClean="0"/>
              <a:t>recessy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1412776"/>
            <a:ext cx="622450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Přímá spojovací šipka 5"/>
          <p:cNvCxnSpPr/>
          <p:nvPr/>
        </p:nvCxnSpPr>
        <p:spPr>
          <a:xfrm rot="5400000" flipH="1" flipV="1">
            <a:off x="1403648" y="4653136"/>
            <a:ext cx="108012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rot="16200000" flipV="1">
            <a:off x="6480212" y="4905164"/>
            <a:ext cx="93610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Peritoneum v pánvi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4690864" cy="4530725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u muže: </a:t>
            </a:r>
          </a:p>
          <a:p>
            <a:r>
              <a:rPr lang="cs-CZ" dirty="0" err="1" smtClean="0"/>
              <a:t>excavatio</a:t>
            </a:r>
            <a:r>
              <a:rPr lang="cs-CZ" dirty="0" smtClean="0"/>
              <a:t> </a:t>
            </a:r>
            <a:r>
              <a:rPr lang="cs-CZ" dirty="0" err="1" smtClean="0"/>
              <a:t>rectovesicalis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u ženy:</a:t>
            </a:r>
          </a:p>
          <a:p>
            <a:r>
              <a:rPr lang="cs-CZ" dirty="0" err="1" smtClean="0"/>
              <a:t>excavatio</a:t>
            </a:r>
            <a:r>
              <a:rPr lang="cs-CZ" dirty="0" smtClean="0"/>
              <a:t> </a:t>
            </a:r>
            <a:r>
              <a:rPr lang="cs-CZ" dirty="0" err="1" smtClean="0"/>
              <a:t>rectouterina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(</a:t>
            </a:r>
            <a:r>
              <a:rPr lang="cs-CZ" dirty="0" err="1" smtClean="0">
                <a:solidFill>
                  <a:srgbClr val="FFFF00"/>
                </a:solidFill>
              </a:rPr>
              <a:t>c</a:t>
            </a:r>
            <a:r>
              <a:rPr lang="cs-CZ" dirty="0" smtClean="0">
                <a:solidFill>
                  <a:srgbClr val="FFFF00"/>
                </a:solidFill>
              </a:rPr>
              <a:t>. </a:t>
            </a:r>
            <a:r>
              <a:rPr lang="cs-CZ" dirty="0" err="1" smtClean="0">
                <a:solidFill>
                  <a:srgbClr val="FFFF00"/>
                </a:solidFill>
              </a:rPr>
              <a:t>Douglasi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excavatio</a:t>
            </a:r>
            <a:r>
              <a:rPr lang="cs-CZ" dirty="0" smtClean="0"/>
              <a:t> </a:t>
            </a:r>
            <a:r>
              <a:rPr lang="cs-CZ" dirty="0" err="1" smtClean="0"/>
              <a:t>vesicouterina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620688"/>
            <a:ext cx="345638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5004048" y="5013176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</p:cSld>
  <p:clrMapOvr>
    <a:masterClrMapping/>
  </p:clrMapOvr>
  <p:transition>
    <p:cover dir="r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 err="1" smtClean="0"/>
              <a:t>Retroperitoneum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972056" cy="4530725"/>
          </a:xfrm>
        </p:spPr>
        <p:txBody>
          <a:bodyPr/>
          <a:lstStyle/>
          <a:p>
            <a:pPr>
              <a:buNone/>
            </a:pPr>
            <a:r>
              <a:rPr lang="cs-CZ" sz="2800" dirty="0" err="1" smtClean="0"/>
              <a:t>Extraperitoneální</a:t>
            </a:r>
            <a:r>
              <a:rPr lang="cs-CZ" sz="2800" dirty="0" smtClean="0"/>
              <a:t> prostor !</a:t>
            </a:r>
          </a:p>
          <a:p>
            <a:pPr>
              <a:buNone/>
            </a:pPr>
            <a:endParaRPr lang="cs-CZ" sz="2800" dirty="0" smtClean="0"/>
          </a:p>
          <a:p>
            <a:pPr>
              <a:buSzPct val="85000"/>
              <a:buNone/>
            </a:pPr>
            <a:r>
              <a:rPr lang="cs-CZ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cs-CZ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erirenální</a:t>
            </a:r>
            <a:r>
              <a:rPr lang="cs-CZ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prostor</a:t>
            </a:r>
          </a:p>
          <a:p>
            <a:pPr>
              <a:buSzPct val="85000"/>
              <a:buNone/>
            </a:pP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obsahuje ledviny a nadledviny</a:t>
            </a:r>
            <a:endParaRPr lang="cs-CZ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rgbClr val="66FF33"/>
              </a:buClr>
              <a:buSzPct val="85000"/>
              <a:buNone/>
            </a:pPr>
            <a:r>
              <a:rPr lang="cs-CZ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cs-CZ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řední </a:t>
            </a:r>
            <a:r>
              <a:rPr lang="cs-CZ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pararenální</a:t>
            </a:r>
            <a:r>
              <a:rPr lang="cs-CZ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prostor</a:t>
            </a:r>
          </a:p>
          <a:p>
            <a:pPr>
              <a:buClr>
                <a:srgbClr val="66FF33"/>
              </a:buClr>
              <a:buSzPct val="85000"/>
              <a:buNone/>
            </a:pP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slinivka břišní, část</a:t>
            </a:r>
          </a:p>
          <a:p>
            <a:pPr>
              <a:buClr>
                <a:srgbClr val="66FF33"/>
              </a:buClr>
              <a:buSzPct val="85000"/>
              <a:buNone/>
            </a:pP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dvanáctníku, vzestupný a</a:t>
            </a:r>
          </a:p>
          <a:p>
            <a:pPr>
              <a:buClr>
                <a:srgbClr val="66FF33"/>
              </a:buClr>
              <a:buSzPct val="85000"/>
              <a:buNone/>
            </a:pP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sestupný tračník</a:t>
            </a:r>
            <a:endParaRPr lang="cs-CZ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rgbClr val="66FF33"/>
              </a:buClr>
              <a:buSzPct val="85000"/>
              <a:buNone/>
            </a:pPr>
            <a:r>
              <a:rPr lang="cs-CZ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cs-CZ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adní </a:t>
            </a:r>
            <a:r>
              <a:rPr lang="cs-CZ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pararenální</a:t>
            </a:r>
            <a:r>
              <a:rPr lang="cs-CZ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prostor</a:t>
            </a:r>
          </a:p>
          <a:p>
            <a:endParaRPr lang="cs-CZ" sz="2800" dirty="0"/>
          </a:p>
        </p:txBody>
      </p:sp>
      <p:pic>
        <p:nvPicPr>
          <p:cNvPr id="4" name="Picture 6" descr="v50"/>
          <p:cNvPicPr>
            <a:picLocks noChangeAspect="1" noChangeArrowheads="1"/>
          </p:cNvPicPr>
          <p:nvPr/>
        </p:nvPicPr>
        <p:blipFill>
          <a:blip r:embed="rId2" cstate="print">
            <a:lum bright="-18000" contrast="24000"/>
          </a:blip>
          <a:srcRect/>
          <a:stretch>
            <a:fillRect/>
          </a:stretch>
        </p:blipFill>
        <p:spPr bwMode="auto">
          <a:xfrm>
            <a:off x="5572132" y="428604"/>
            <a:ext cx="3190868" cy="2638436"/>
          </a:xfrm>
          <a:prstGeom prst="rect">
            <a:avLst/>
          </a:prstGeom>
          <a:noFill/>
        </p:spPr>
      </p:pic>
      <p:pic>
        <p:nvPicPr>
          <p:cNvPr id="5" name="Picture 9" descr="LEDVINA A OKOLÍ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214686"/>
            <a:ext cx="3144826" cy="27860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 smtClean="0"/>
              <a:t>Vývoj peritoneální dutiny (b)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6635080" cy="4709120"/>
          </a:xfrm>
        </p:spPr>
        <p:txBody>
          <a:bodyPr/>
          <a:lstStyle/>
          <a:p>
            <a:r>
              <a:rPr lang="cs-CZ" sz="1600" b="1" u="sng" dirty="0"/>
              <a:t>PŘEDNÍ </a:t>
            </a:r>
            <a:r>
              <a:rPr lang="cs-CZ" sz="1600" b="1" u="sng" dirty="0" smtClean="0"/>
              <a:t>STŘEVO</a:t>
            </a:r>
            <a:endParaRPr lang="cs-CZ" sz="1600" u="sng" dirty="0"/>
          </a:p>
          <a:p>
            <a:pPr marL="0" indent="0">
              <a:buNone/>
            </a:pPr>
            <a:r>
              <a:rPr lang="cs-CZ" sz="1600" b="1" dirty="0"/>
              <a:t>a) primitivní </a:t>
            </a:r>
            <a:r>
              <a:rPr lang="cs-CZ" sz="1600" b="1" dirty="0" smtClean="0"/>
              <a:t>farynx</a:t>
            </a:r>
            <a:endParaRPr lang="cs-CZ" sz="1600" dirty="0"/>
          </a:p>
          <a:p>
            <a:pPr marL="0" indent="0">
              <a:buNone/>
            </a:pPr>
            <a:r>
              <a:rPr lang="cs-CZ" sz="1600" b="1" dirty="0"/>
              <a:t>b) </a:t>
            </a:r>
            <a:r>
              <a:rPr lang="cs-CZ" sz="1600" b="1" dirty="0" err="1"/>
              <a:t>laryngotracheální</a:t>
            </a:r>
            <a:r>
              <a:rPr lang="cs-CZ" sz="1600" b="1" dirty="0"/>
              <a:t> výchlipka </a:t>
            </a:r>
            <a:r>
              <a:rPr lang="cs-CZ" sz="1600" dirty="0"/>
              <a:t>– základ pro dýchací systém (dolní cesty)</a:t>
            </a:r>
          </a:p>
          <a:p>
            <a:pPr marL="0" indent="0">
              <a:buNone/>
            </a:pPr>
            <a:r>
              <a:rPr lang="cs-CZ" sz="1600" b="1" dirty="0"/>
              <a:t>c) </a:t>
            </a:r>
            <a:r>
              <a:rPr lang="cs-CZ" sz="1600" b="1" dirty="0">
                <a:solidFill>
                  <a:srgbClr val="FFFF00"/>
                </a:solidFill>
              </a:rPr>
              <a:t>jícen, žaludek a horní část </a:t>
            </a:r>
            <a:r>
              <a:rPr lang="cs-CZ" sz="1600" b="1" dirty="0" smtClean="0">
                <a:solidFill>
                  <a:srgbClr val="FFFF00"/>
                </a:solidFill>
              </a:rPr>
              <a:t>duodena</a:t>
            </a:r>
          </a:p>
          <a:p>
            <a:pPr marL="0" indent="0">
              <a:buNone/>
            </a:pPr>
            <a:r>
              <a:rPr lang="cs-CZ" sz="1600" b="1" dirty="0" smtClean="0"/>
              <a:t>d</a:t>
            </a:r>
            <a:r>
              <a:rPr lang="cs-CZ" sz="1600" b="1" dirty="0"/>
              <a:t>) </a:t>
            </a:r>
            <a:r>
              <a:rPr lang="cs-CZ" sz="1600" b="1" dirty="0">
                <a:solidFill>
                  <a:srgbClr val="FFFF00"/>
                </a:solidFill>
              </a:rPr>
              <a:t>játra, žlučník a žlučové cesty, </a:t>
            </a:r>
            <a:r>
              <a:rPr lang="cs-CZ" sz="1600" b="1" dirty="0" smtClean="0">
                <a:solidFill>
                  <a:srgbClr val="FFFF00"/>
                </a:solidFill>
              </a:rPr>
              <a:t>pankreas</a:t>
            </a:r>
          </a:p>
          <a:p>
            <a:pPr marL="0" indent="0">
              <a:buNone/>
            </a:pPr>
            <a:endParaRPr lang="cs-CZ" sz="1600" b="1" dirty="0"/>
          </a:p>
          <a:p>
            <a:r>
              <a:rPr lang="cs-CZ" sz="1600" b="1" u="sng" dirty="0" smtClean="0"/>
              <a:t>STŘEDNÍ STŘEVO</a:t>
            </a:r>
            <a:endParaRPr lang="cs-CZ" sz="1600" u="sng" dirty="0"/>
          </a:p>
          <a:p>
            <a:pPr marL="0" indent="0">
              <a:buNone/>
            </a:pPr>
            <a:r>
              <a:rPr lang="pt-BR" sz="1600" b="1" dirty="0"/>
              <a:t>a) </a:t>
            </a:r>
            <a:r>
              <a:rPr lang="pt-BR" sz="1600" b="1" dirty="0">
                <a:solidFill>
                  <a:srgbClr val="FFFF00"/>
                </a:solidFill>
              </a:rPr>
              <a:t>kaudální část duodena, jejunum a ileum</a:t>
            </a:r>
          </a:p>
          <a:p>
            <a:pPr marL="0" indent="0">
              <a:buNone/>
            </a:pPr>
            <a:r>
              <a:rPr lang="cs-CZ" sz="1600" b="1" dirty="0"/>
              <a:t>b) </a:t>
            </a:r>
            <a:r>
              <a:rPr lang="cs-CZ" sz="1600" b="1" dirty="0" err="1">
                <a:solidFill>
                  <a:srgbClr val="FFFF00"/>
                </a:solidFill>
              </a:rPr>
              <a:t>caecum</a:t>
            </a:r>
            <a:r>
              <a:rPr lang="cs-CZ" sz="1600" b="1" dirty="0">
                <a:solidFill>
                  <a:srgbClr val="FFFF00"/>
                </a:solidFill>
              </a:rPr>
              <a:t>, </a:t>
            </a:r>
            <a:r>
              <a:rPr lang="cs-CZ" sz="1600" b="1" dirty="0" err="1">
                <a:solidFill>
                  <a:srgbClr val="FFFF00"/>
                </a:solidFill>
              </a:rPr>
              <a:t>appendix</a:t>
            </a:r>
            <a:r>
              <a:rPr lang="cs-CZ" sz="1600" b="1" dirty="0">
                <a:solidFill>
                  <a:srgbClr val="FFFF00"/>
                </a:solidFill>
              </a:rPr>
              <a:t>, </a:t>
            </a:r>
            <a:r>
              <a:rPr lang="cs-CZ" sz="1600" b="1" dirty="0" err="1">
                <a:solidFill>
                  <a:srgbClr val="FFFF00"/>
                </a:solidFill>
              </a:rPr>
              <a:t>colon</a:t>
            </a:r>
            <a:r>
              <a:rPr lang="cs-CZ" sz="1600" b="1" dirty="0">
                <a:solidFill>
                  <a:srgbClr val="FFFF00"/>
                </a:solidFill>
              </a:rPr>
              <a:t> </a:t>
            </a:r>
            <a:r>
              <a:rPr lang="cs-CZ" sz="1600" b="1" dirty="0" err="1">
                <a:solidFill>
                  <a:srgbClr val="FFFF00"/>
                </a:solidFill>
              </a:rPr>
              <a:t>ascendens</a:t>
            </a:r>
            <a:r>
              <a:rPr lang="cs-CZ" sz="1600" b="1" dirty="0">
                <a:solidFill>
                  <a:srgbClr val="FFFF00"/>
                </a:solidFill>
              </a:rPr>
              <a:t> a 2/3 </a:t>
            </a:r>
            <a:r>
              <a:rPr lang="cs-CZ" sz="1600" b="1" dirty="0" err="1">
                <a:solidFill>
                  <a:srgbClr val="FFFF00"/>
                </a:solidFill>
              </a:rPr>
              <a:t>colon</a:t>
            </a:r>
            <a:r>
              <a:rPr lang="cs-CZ" sz="1600" b="1" dirty="0">
                <a:solidFill>
                  <a:srgbClr val="FFFF00"/>
                </a:solidFill>
              </a:rPr>
              <a:t> </a:t>
            </a:r>
            <a:r>
              <a:rPr lang="cs-CZ" sz="1600" b="1" dirty="0" err="1" smtClean="0">
                <a:solidFill>
                  <a:srgbClr val="FFFF00"/>
                </a:solidFill>
              </a:rPr>
              <a:t>transversum</a:t>
            </a:r>
            <a:endParaRPr lang="cs-CZ" sz="16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cs-CZ" sz="1600" b="1" u="sng" dirty="0"/>
          </a:p>
          <a:p>
            <a:r>
              <a:rPr lang="cs-CZ" sz="1600" b="1" u="sng" dirty="0" smtClean="0"/>
              <a:t>ZADNÍ STŘEVO</a:t>
            </a:r>
            <a:endParaRPr lang="cs-CZ" sz="1600" b="1" u="sng" dirty="0"/>
          </a:p>
          <a:p>
            <a:pPr marL="0" indent="0">
              <a:buNone/>
            </a:pPr>
            <a:r>
              <a:rPr lang="cs-CZ" sz="1600" b="1" dirty="0" smtClean="0"/>
              <a:t>a) </a:t>
            </a:r>
            <a:r>
              <a:rPr lang="cs-CZ" sz="1600" b="1" dirty="0" smtClean="0">
                <a:solidFill>
                  <a:srgbClr val="FFFF00"/>
                </a:solidFill>
              </a:rPr>
              <a:t>poslední </a:t>
            </a:r>
            <a:r>
              <a:rPr lang="cs-CZ" sz="1600" b="1" dirty="0">
                <a:solidFill>
                  <a:srgbClr val="FFFF00"/>
                </a:solidFill>
              </a:rPr>
              <a:t>1/3 </a:t>
            </a:r>
            <a:r>
              <a:rPr lang="cs-CZ" sz="1600" b="1" dirty="0" err="1">
                <a:solidFill>
                  <a:srgbClr val="FFFF00"/>
                </a:solidFill>
              </a:rPr>
              <a:t>colon</a:t>
            </a:r>
            <a:r>
              <a:rPr lang="cs-CZ" sz="1600" b="1" dirty="0">
                <a:solidFill>
                  <a:srgbClr val="FFFF00"/>
                </a:solidFill>
              </a:rPr>
              <a:t> </a:t>
            </a:r>
            <a:r>
              <a:rPr lang="cs-CZ" sz="1600" b="1" dirty="0" err="1">
                <a:solidFill>
                  <a:srgbClr val="FFFF00"/>
                </a:solidFill>
              </a:rPr>
              <a:t>transversum</a:t>
            </a:r>
            <a:r>
              <a:rPr lang="cs-CZ" sz="1600" b="1" dirty="0">
                <a:solidFill>
                  <a:srgbClr val="FFFF00"/>
                </a:solidFill>
              </a:rPr>
              <a:t>, </a:t>
            </a:r>
            <a:r>
              <a:rPr lang="cs-CZ" sz="1600" b="1" dirty="0" err="1">
                <a:solidFill>
                  <a:srgbClr val="FFFF00"/>
                </a:solidFill>
              </a:rPr>
              <a:t>colon</a:t>
            </a:r>
            <a:r>
              <a:rPr lang="cs-CZ" sz="1600" b="1" dirty="0">
                <a:solidFill>
                  <a:srgbClr val="FFFF00"/>
                </a:solidFill>
              </a:rPr>
              <a:t> </a:t>
            </a:r>
            <a:r>
              <a:rPr lang="cs-CZ" sz="1600" b="1" dirty="0" err="1">
                <a:solidFill>
                  <a:srgbClr val="FFFF00"/>
                </a:solidFill>
              </a:rPr>
              <a:t>descendens</a:t>
            </a:r>
            <a:r>
              <a:rPr lang="cs-CZ" sz="1600" b="1" dirty="0">
                <a:solidFill>
                  <a:srgbClr val="FFFF00"/>
                </a:solidFill>
              </a:rPr>
              <a:t> </a:t>
            </a:r>
            <a:r>
              <a:rPr lang="cs-CZ" sz="1600" b="1" dirty="0" smtClean="0">
                <a:solidFill>
                  <a:srgbClr val="FFFF00"/>
                </a:solidFill>
              </a:rPr>
              <a:t>a</a:t>
            </a:r>
          </a:p>
          <a:p>
            <a:pPr marL="0" indent="0">
              <a:buNone/>
            </a:pPr>
            <a:r>
              <a:rPr lang="cs-CZ" sz="1600" b="1" dirty="0" err="1" smtClean="0">
                <a:solidFill>
                  <a:srgbClr val="FFFF00"/>
                </a:solidFill>
              </a:rPr>
              <a:t>sigmoideum</a:t>
            </a:r>
            <a:endParaRPr lang="cs-CZ" sz="16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1600" b="1" dirty="0"/>
              <a:t>b) </a:t>
            </a:r>
            <a:r>
              <a:rPr lang="cs-CZ" sz="1600" b="1" dirty="0" smtClean="0">
                <a:solidFill>
                  <a:srgbClr val="FFFF00"/>
                </a:solidFill>
              </a:rPr>
              <a:t>rektum </a:t>
            </a:r>
            <a:r>
              <a:rPr lang="cs-CZ" sz="1600" b="1" dirty="0">
                <a:solidFill>
                  <a:srgbClr val="FFFF00"/>
                </a:solidFill>
              </a:rPr>
              <a:t>a horní 2/3 análního </a:t>
            </a:r>
            <a:r>
              <a:rPr lang="cs-CZ" sz="1600" b="1" dirty="0" smtClean="0">
                <a:solidFill>
                  <a:srgbClr val="FFFF00"/>
                </a:solidFill>
              </a:rPr>
              <a:t>kanálu, močový </a:t>
            </a:r>
            <a:r>
              <a:rPr lang="cs-CZ" sz="1600" b="1" dirty="0">
                <a:solidFill>
                  <a:srgbClr val="FFFF00"/>
                </a:solidFill>
              </a:rPr>
              <a:t>měchýř a většina </a:t>
            </a:r>
            <a:r>
              <a:rPr lang="cs-CZ" sz="1600" b="1" dirty="0" err="1">
                <a:solidFill>
                  <a:srgbClr val="FFFF00"/>
                </a:solidFill>
              </a:rPr>
              <a:t>uretry</a:t>
            </a:r>
            <a:endParaRPr lang="cs-CZ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354314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>
          <a:xfrm>
            <a:off x="500034" y="5214950"/>
            <a:ext cx="8229600" cy="793733"/>
          </a:xfrm>
        </p:spPr>
        <p:txBody>
          <a:bodyPr anchor="ctr"/>
          <a:lstStyle/>
          <a:p>
            <a:pPr algn="ctr"/>
            <a:r>
              <a:rPr lang="cs-CZ" dirty="0" smtClean="0"/>
              <a:t>Děkuji za pozornost</a:t>
            </a:r>
          </a:p>
        </p:txBody>
      </p:sp>
      <p:pic>
        <p:nvPicPr>
          <p:cNvPr id="5" name="Zástupný symbol pro obsah 4" descr="slide_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469911"/>
            <a:ext cx="6040966" cy="4530725"/>
          </a:xfr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786058"/>
            <a:ext cx="8229600" cy="1139825"/>
          </a:xfrm>
        </p:spPr>
        <p:txBody>
          <a:bodyPr anchor="ctr"/>
          <a:lstStyle/>
          <a:p>
            <a:pPr algn="ctr"/>
            <a:r>
              <a:rPr lang="cs-CZ" dirty="0" smtClean="0"/>
              <a:t>Přední střevo</a:t>
            </a:r>
            <a:endParaRPr lang="cs-CZ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 smtClean="0"/>
              <a:t>Žaludek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začne asymetricky a rychle růst</a:t>
            </a:r>
          </a:p>
          <a:p>
            <a:pPr>
              <a:buNone/>
            </a:pPr>
            <a:r>
              <a:rPr lang="cs-CZ" sz="2800" dirty="0" smtClean="0"/>
              <a:t>(základ pro vznik malé a velké křiviny)</a:t>
            </a:r>
          </a:p>
          <a:p>
            <a:r>
              <a:rPr lang="cs-CZ" sz="2800" dirty="0" smtClean="0"/>
              <a:t>rotace o 90° vpravo</a:t>
            </a:r>
          </a:p>
          <a:p>
            <a:pPr>
              <a:buNone/>
            </a:pPr>
            <a:r>
              <a:rPr lang="cs-CZ" sz="2800" dirty="0" smtClean="0"/>
              <a:t>(přesun velká křiviny do své správné polohy)</a:t>
            </a:r>
          </a:p>
          <a:p>
            <a:r>
              <a:rPr lang="cs-CZ" sz="2800" dirty="0" smtClean="0"/>
              <a:t>rotace kolem předozadní osy</a:t>
            </a:r>
          </a:p>
          <a:p>
            <a:pPr>
              <a:buNone/>
            </a:pPr>
            <a:r>
              <a:rPr lang="cs-CZ" sz="2800" dirty="0" smtClean="0"/>
              <a:t>(</a:t>
            </a:r>
            <a:r>
              <a:rPr lang="it-IT" sz="2800" dirty="0" smtClean="0"/>
              <a:t>přesu</a:t>
            </a:r>
            <a:r>
              <a:rPr lang="cs-CZ" sz="2800" dirty="0" smtClean="0"/>
              <a:t>n </a:t>
            </a:r>
            <a:r>
              <a:rPr lang="it-IT" sz="2800" dirty="0" smtClean="0"/>
              <a:t>pylorické části doprava a nahoru</a:t>
            </a:r>
            <a:r>
              <a:rPr lang="cs-CZ" sz="2800" dirty="0" smtClean="0"/>
              <a:t>)</a:t>
            </a:r>
          </a:p>
          <a:p>
            <a:r>
              <a:rPr lang="pl-PL" sz="2800" dirty="0" smtClean="0">
                <a:solidFill>
                  <a:srgbClr val="FFFF00"/>
                </a:solidFill>
              </a:rPr>
              <a:t>žaludek udělá „vpravo bok“ a „sedne si do křesílka”</a:t>
            </a:r>
            <a:endParaRPr lang="it-IT" sz="2800" dirty="0" smtClean="0">
              <a:solidFill>
                <a:srgbClr val="FFFF00"/>
              </a:solidFill>
            </a:endParaRP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10_up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643042" y="-571528"/>
            <a:ext cx="5715042" cy="7572430"/>
          </a:xfr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 smtClean="0"/>
              <a:t>Žaludek - mezenteria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FF00"/>
                </a:solidFill>
              </a:rPr>
              <a:t>Mesogastrium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ventrale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smtClean="0"/>
              <a:t>- fixuje žaludek k játrům a přední stěně břišní, po dokončení vývoje se redukuje</a:t>
            </a:r>
            <a:r>
              <a:rPr lang="pt-BR" dirty="0" smtClean="0"/>
              <a:t> na</a:t>
            </a:r>
            <a:r>
              <a:rPr lang="cs-CZ" dirty="0" smtClean="0"/>
              <a:t> </a:t>
            </a:r>
            <a:r>
              <a:rPr lang="pt-BR" dirty="0" smtClean="0">
                <a:solidFill>
                  <a:srgbClr val="FF0000"/>
                </a:solidFill>
              </a:rPr>
              <a:t>lig. </a:t>
            </a:r>
            <a:r>
              <a:rPr lang="cs-CZ" dirty="0" smtClean="0">
                <a:solidFill>
                  <a:srgbClr val="FF0000"/>
                </a:solidFill>
              </a:rPr>
              <a:t>h</a:t>
            </a:r>
            <a:r>
              <a:rPr lang="pt-BR" dirty="0" smtClean="0">
                <a:solidFill>
                  <a:srgbClr val="FF0000"/>
                </a:solidFill>
              </a:rPr>
              <a:t>epatogastricum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pt-BR" dirty="0" smtClean="0"/>
              <a:t>= součást omentum minus</a:t>
            </a:r>
          </a:p>
          <a:p>
            <a:endParaRPr lang="cs-CZ" dirty="0" smtClean="0">
              <a:solidFill>
                <a:srgbClr val="FFFF00"/>
              </a:solidFill>
            </a:endParaRPr>
          </a:p>
          <a:p>
            <a:r>
              <a:rPr lang="cs-CZ" dirty="0" err="1" smtClean="0">
                <a:solidFill>
                  <a:srgbClr val="FFFF00"/>
                </a:solidFill>
              </a:rPr>
              <a:t>Mesogastrium</a:t>
            </a:r>
            <a:r>
              <a:rPr lang="cs-CZ" dirty="0" smtClean="0">
                <a:solidFill>
                  <a:srgbClr val="FFFF00"/>
                </a:solidFill>
              </a:rPr>
              <a:t> dorsale </a:t>
            </a:r>
            <a:r>
              <a:rPr lang="cs-CZ" dirty="0" smtClean="0">
                <a:solidFill>
                  <a:schemeClr val="tx2"/>
                </a:solidFill>
              </a:rPr>
              <a:t>- </a:t>
            </a:r>
            <a:r>
              <a:rPr lang="cs-CZ" dirty="0" smtClean="0"/>
              <a:t>vytváří </a:t>
            </a:r>
            <a:r>
              <a:rPr lang="cs-CZ" dirty="0" smtClean="0">
                <a:solidFill>
                  <a:srgbClr val="FF0000"/>
                </a:solidFill>
              </a:rPr>
              <a:t>omentum </a:t>
            </a:r>
            <a:r>
              <a:rPr lang="cs-CZ" dirty="0" err="1" smtClean="0">
                <a:solidFill>
                  <a:srgbClr val="FF0000"/>
                </a:solidFill>
              </a:rPr>
              <a:t>majus</a:t>
            </a:r>
            <a:r>
              <a:rPr lang="cs-CZ" dirty="0" smtClean="0"/>
              <a:t> + v jeho dorzální části se vytváří </a:t>
            </a:r>
            <a:r>
              <a:rPr lang="cs-CZ" dirty="0" smtClean="0">
                <a:solidFill>
                  <a:srgbClr val="FF0000"/>
                </a:solidFill>
              </a:rPr>
              <a:t>bursa </a:t>
            </a:r>
            <a:r>
              <a:rPr lang="cs-CZ" dirty="0" err="1" smtClean="0">
                <a:solidFill>
                  <a:srgbClr val="FF0000"/>
                </a:solidFill>
              </a:rPr>
              <a:t>omentalis</a:t>
            </a:r>
            <a:endParaRPr lang="cs-CZ" dirty="0" smtClean="0">
              <a:solidFill>
                <a:srgbClr val="FF0000"/>
              </a:solidFill>
            </a:endParaRPr>
          </a:p>
          <a:p>
            <a:endParaRPr lang="cs-CZ" dirty="0" smtClean="0">
              <a:solidFill>
                <a:srgbClr val="FFFF00"/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 smtClean="0"/>
              <a:t>Duodenum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vzniká z přední i střední části primitivního střeva, oba základy se spojují v oblasti </a:t>
            </a:r>
            <a:r>
              <a:rPr lang="cs-CZ" sz="2800" dirty="0" err="1" smtClean="0"/>
              <a:t>Vaterské</a:t>
            </a:r>
            <a:r>
              <a:rPr lang="cs-CZ" sz="2800" dirty="0" smtClean="0"/>
              <a:t> </a:t>
            </a:r>
            <a:r>
              <a:rPr lang="cs-CZ" sz="2800" dirty="0" err="1" smtClean="0"/>
              <a:t>papilly</a:t>
            </a:r>
            <a:endParaRPr lang="cs-CZ" sz="2800" dirty="0" smtClean="0"/>
          </a:p>
          <a:p>
            <a:r>
              <a:rPr lang="cs-CZ" sz="2800" dirty="0" smtClean="0"/>
              <a:t>roste do délky a rotuje společně se žaludkem, část se dostává sekundárně do </a:t>
            </a:r>
            <a:r>
              <a:rPr lang="cs-CZ" sz="2800" dirty="0" err="1" smtClean="0"/>
              <a:t>retroperitonea</a:t>
            </a:r>
            <a:endParaRPr lang="cs-CZ" sz="2800" dirty="0" smtClean="0"/>
          </a:p>
          <a:p>
            <a:r>
              <a:rPr lang="cs-CZ" sz="2800" dirty="0" err="1" smtClean="0">
                <a:solidFill>
                  <a:srgbClr val="FFFF00"/>
                </a:solidFill>
              </a:rPr>
              <a:t>mezoduodenum</a:t>
            </a:r>
            <a:r>
              <a:rPr lang="cs-CZ" sz="2800" dirty="0" smtClean="0">
                <a:solidFill>
                  <a:srgbClr val="FFFF00"/>
                </a:solidFill>
              </a:rPr>
              <a:t> </a:t>
            </a:r>
            <a:r>
              <a:rPr lang="cs-CZ" sz="2800" dirty="0" err="1" smtClean="0">
                <a:solidFill>
                  <a:srgbClr val="FFFF00"/>
                </a:solidFill>
              </a:rPr>
              <a:t>ventrale</a:t>
            </a:r>
            <a:r>
              <a:rPr lang="cs-CZ" sz="2800" dirty="0" smtClean="0">
                <a:solidFill>
                  <a:srgbClr val="FFFF00"/>
                </a:solidFill>
              </a:rPr>
              <a:t> </a:t>
            </a:r>
            <a:r>
              <a:rPr lang="cs-CZ" sz="2800" dirty="0" smtClean="0">
                <a:solidFill>
                  <a:schemeClr val="tx2"/>
                </a:solidFill>
              </a:rPr>
              <a:t>- </a:t>
            </a:r>
            <a:r>
              <a:rPr lang="cs-CZ" sz="2800" dirty="0" smtClean="0"/>
              <a:t>redukuje se v </a:t>
            </a:r>
            <a:r>
              <a:rPr lang="cs-CZ" sz="2800" dirty="0" smtClean="0">
                <a:solidFill>
                  <a:srgbClr val="FF0000"/>
                </a:solidFill>
              </a:rPr>
              <a:t>lig.</a:t>
            </a:r>
            <a:r>
              <a:rPr lang="cs-CZ" sz="2800" dirty="0" err="1" smtClean="0">
                <a:solidFill>
                  <a:srgbClr val="FF0000"/>
                </a:solidFill>
              </a:rPr>
              <a:t>hepatoduodenale</a:t>
            </a:r>
            <a:r>
              <a:rPr lang="cs-CZ" sz="2800" dirty="0" smtClean="0">
                <a:solidFill>
                  <a:srgbClr val="FF0000"/>
                </a:solidFill>
              </a:rPr>
              <a:t>, </a:t>
            </a:r>
            <a:r>
              <a:rPr lang="cs-CZ" sz="2800" dirty="0" smtClean="0">
                <a:solidFill>
                  <a:schemeClr val="tx2"/>
                </a:solidFill>
              </a:rPr>
              <a:t>s</a:t>
            </a:r>
            <a:r>
              <a:rPr lang="cs-CZ" sz="2800" dirty="0" smtClean="0"/>
              <a:t>oučást omentum minus </a:t>
            </a:r>
            <a:endParaRPr lang="cs-CZ" sz="2800" dirty="0" smtClean="0">
              <a:solidFill>
                <a:srgbClr val="FFFF00"/>
              </a:solidFill>
            </a:endParaRPr>
          </a:p>
          <a:p>
            <a:r>
              <a:rPr lang="cs-CZ" sz="2800" dirty="0" err="1" smtClean="0">
                <a:solidFill>
                  <a:srgbClr val="FFFF00"/>
                </a:solidFill>
              </a:rPr>
              <a:t>mezoduodenum</a:t>
            </a:r>
            <a:r>
              <a:rPr lang="cs-CZ" sz="2800" dirty="0" smtClean="0">
                <a:solidFill>
                  <a:srgbClr val="FFFF00"/>
                </a:solidFill>
              </a:rPr>
              <a:t> dorsale </a:t>
            </a:r>
            <a:r>
              <a:rPr lang="cs-CZ" sz="2800" dirty="0" smtClean="0">
                <a:solidFill>
                  <a:schemeClr val="tx2"/>
                </a:solidFill>
              </a:rPr>
              <a:t>- </a:t>
            </a:r>
            <a:r>
              <a:rPr lang="cs-CZ" sz="2800" dirty="0" smtClean="0"/>
              <a:t>během rotace žaludku je vtahováno do peritonea zadní stěny břišní a pokrývá </a:t>
            </a:r>
            <a:r>
              <a:rPr lang="cs-CZ" sz="2800" dirty="0" err="1" smtClean="0"/>
              <a:t>retroperitoneálně</a:t>
            </a:r>
            <a:r>
              <a:rPr lang="cs-CZ" sz="2800" dirty="0" smtClean="0"/>
              <a:t> uloženou část duodena</a:t>
            </a:r>
          </a:p>
          <a:p>
            <a:endParaRPr lang="cs-CZ" sz="3200" dirty="0" smtClean="0">
              <a:solidFill>
                <a:srgbClr val="FFFF00"/>
              </a:solidFill>
            </a:endParaRPr>
          </a:p>
          <a:p>
            <a:endParaRPr lang="cs-CZ" sz="3200" dirty="0" smtClean="0"/>
          </a:p>
          <a:p>
            <a:endParaRPr lang="cs-CZ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any">
  <a:themeElements>
    <a:clrScheme name="Hrany 2">
      <a:dk1>
        <a:srgbClr val="333333"/>
      </a:dk1>
      <a:lt1>
        <a:srgbClr val="CCCCFF"/>
      </a:lt1>
      <a:dk2>
        <a:srgbClr val="0B0506"/>
      </a:dk2>
      <a:lt2>
        <a:srgbClr val="FFFFFF"/>
      </a:lt2>
      <a:accent1>
        <a:srgbClr val="3366CC"/>
      </a:accent1>
      <a:accent2>
        <a:srgbClr val="3333CC"/>
      </a:accent2>
      <a:accent3>
        <a:srgbClr val="AAAAAA"/>
      </a:accent3>
      <a:accent4>
        <a:srgbClr val="AEAEDA"/>
      </a:accent4>
      <a:accent5>
        <a:srgbClr val="ADB8E2"/>
      </a:accent5>
      <a:accent6>
        <a:srgbClr val="2D2DB9"/>
      </a:accent6>
      <a:hlink>
        <a:srgbClr val="808080"/>
      </a:hlink>
      <a:folHlink>
        <a:srgbClr val="666633"/>
      </a:folHlink>
    </a:clrScheme>
    <a:fontScheme name="Hrany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1603</TotalTime>
  <Words>1566</Words>
  <Application>Microsoft Office PowerPoint</Application>
  <PresentationFormat>Předvádění na obrazovce (4:3)</PresentationFormat>
  <Paragraphs>303</Paragraphs>
  <Slides>40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1" baseType="lpstr">
      <vt:lpstr>Hrany</vt:lpstr>
      <vt:lpstr>Anatomie peritoneální dutiny</vt:lpstr>
      <vt:lpstr>Peritoneální membrána a mezenteria</vt:lpstr>
      <vt:lpstr>Vývoj peritoneální dutiny (a)</vt:lpstr>
      <vt:lpstr>Vývoj peritoneální dutiny (b)</vt:lpstr>
      <vt:lpstr>Přední střevo</vt:lpstr>
      <vt:lpstr>Žaludek</vt:lpstr>
      <vt:lpstr>Snímek 7</vt:lpstr>
      <vt:lpstr>Žaludek - mezenteria</vt:lpstr>
      <vt:lpstr>Duodenum</vt:lpstr>
      <vt:lpstr>Pankreas</vt:lpstr>
      <vt:lpstr>Snímek 11</vt:lpstr>
      <vt:lpstr>Játra, žlučník a žlučové cesty</vt:lpstr>
      <vt:lpstr>Slezina</vt:lpstr>
      <vt:lpstr>Střední střevo</vt:lpstr>
      <vt:lpstr>Snímek 15</vt:lpstr>
      <vt:lpstr>Snímek 16</vt:lpstr>
      <vt:lpstr>Zadní střevo</vt:lpstr>
      <vt:lpstr>Dutina břišní</vt:lpstr>
      <vt:lpstr>Peritoneální dutina</vt:lpstr>
      <vt:lpstr>Supramezokolický prostor</vt:lpstr>
      <vt:lpstr>Supramezokolický prostor</vt:lpstr>
      <vt:lpstr>Suprahepatický prostor</vt:lpstr>
      <vt:lpstr>Subhepatický prostor</vt:lpstr>
      <vt:lpstr>Snímek 24</vt:lpstr>
      <vt:lpstr>Bursa omentalis</vt:lpstr>
      <vt:lpstr>For. epiploicum – vstup do BO</vt:lpstr>
      <vt:lpstr>Omentum</vt:lpstr>
      <vt:lpstr>Malé omentum</vt:lpstr>
      <vt:lpstr>Snímek 29</vt:lpstr>
      <vt:lpstr>Velké omentum</vt:lpstr>
      <vt:lpstr>Inframezokolický prostor</vt:lpstr>
      <vt:lpstr>Snímek 32</vt:lpstr>
      <vt:lpstr>Inframezokolický prostor</vt:lpstr>
      <vt:lpstr>V ileocékální oblasti</vt:lpstr>
      <vt:lpstr>V oblasti flexura duodenojejunalis</vt:lpstr>
      <vt:lpstr>V oblasti c. sigmoideum</vt:lpstr>
      <vt:lpstr>Parakolické recessy</vt:lpstr>
      <vt:lpstr>Peritoneum v pánvi</vt:lpstr>
      <vt:lpstr>Retroperitoneum</vt:lpstr>
      <vt:lpstr>Děkuji za pozornost</vt:lpstr>
    </vt:vector>
  </TitlesOfParts>
  <Company>:-)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Anatomie peritoneální dutiny</dc:title>
  <dc:creator>Sarka</dc:creator>
  <cp:lastModifiedBy>Jožka</cp:lastModifiedBy>
  <cp:revision>128</cp:revision>
  <dcterms:created xsi:type="dcterms:W3CDTF">2011-08-30T16:24:53Z</dcterms:created>
  <dcterms:modified xsi:type="dcterms:W3CDTF">2016-10-18T15:38:49Z</dcterms:modified>
</cp:coreProperties>
</file>