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67" r:id="rId9"/>
    <p:sldId id="262" r:id="rId10"/>
    <p:sldId id="263" r:id="rId11"/>
    <p:sldId id="268" r:id="rId12"/>
    <p:sldId id="270" r:id="rId13"/>
    <p:sldId id="271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148B2-C307-4960-B0EB-006C2AC9D8FE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0C64D-B4E8-447D-8B9B-B0827F6921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2344E-1A52-4505-AE6B-C9F4FE25D325}" type="datetimeFigureOut">
              <a:rPr lang="en-US" smtClean="0"/>
              <a:t>12/13/2017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B80D-FDA3-4EF7-8211-F0838231801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nn.org/article.asp?issn=2278-1870;year=2012;volume=1;issue=1;spage=37;epage=41;aulast=Kalra" TargetMode="External"/><Relationship Id="rId2" Type="http://schemas.openxmlformats.org/officeDocument/2006/relationships/hyperlink" Target="https://en.wikipedia.org/wiki/Green_Revolution_in_Indi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029604" cy="3314723"/>
          </a:xfrm>
        </p:spPr>
        <p:txBody>
          <a:bodyPr/>
          <a:lstStyle/>
          <a:p>
            <a:r>
              <a:rPr lang="en-GB" dirty="0" smtClean="0"/>
              <a:t>Prevalence of Obesity In India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obese-indian-wom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286124"/>
            <a:ext cx="3254380" cy="2440785"/>
          </a:xfrm>
          <a:prstGeom prst="rect">
            <a:avLst/>
          </a:prstGeom>
        </p:spPr>
      </p:pic>
      <p:pic>
        <p:nvPicPr>
          <p:cNvPr id="5" name="Picture 4" descr="Indian-man-fat-bell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2468" y="3286124"/>
            <a:ext cx="2955614" cy="249089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72206"/>
            <a:ext cx="3162312" cy="649269"/>
          </a:xfrm>
        </p:spPr>
        <p:txBody>
          <a:bodyPr/>
          <a:lstStyle/>
          <a:p>
            <a:r>
              <a:rPr lang="en-GB" sz="1600" dirty="0" err="1" smtClean="0"/>
              <a:t>Gurpreet</a:t>
            </a:r>
            <a:r>
              <a:rPr lang="en-GB" sz="1600" dirty="0" smtClean="0"/>
              <a:t> </a:t>
            </a:r>
            <a:r>
              <a:rPr lang="en-GB" sz="1600" dirty="0" err="1" smtClean="0"/>
              <a:t>Dhaliwal</a:t>
            </a:r>
            <a:r>
              <a:rPr lang="en-GB" sz="1600" dirty="0" smtClean="0"/>
              <a:t> </a:t>
            </a:r>
            <a:r>
              <a:rPr lang="en-GB" sz="1600" dirty="0" err="1" smtClean="0"/>
              <a:t>Rahil</a:t>
            </a:r>
            <a:r>
              <a:rPr lang="en-GB" sz="1600" dirty="0" smtClean="0"/>
              <a:t> </a:t>
            </a:r>
            <a:r>
              <a:rPr lang="en-GB" sz="1600" dirty="0" err="1" smtClean="0"/>
              <a:t>Siddique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Socioeconomic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Studies were done in South India and it has shown, the prevalence of obesity has increased 1.7 fold.</a:t>
            </a:r>
          </a:p>
          <a:p>
            <a:r>
              <a:rPr lang="en-GB" dirty="0" smtClean="0"/>
              <a:t>Also affecting rural areas</a:t>
            </a:r>
          </a:p>
          <a:p>
            <a:r>
              <a:rPr lang="en-GB" dirty="0" smtClean="0"/>
              <a:t>Reasons? Transport facilities, inc family income, better health facilities, easy access to </a:t>
            </a:r>
            <a:r>
              <a:rPr lang="en-GB" dirty="0" err="1" smtClean="0"/>
              <a:t>tv</a:t>
            </a:r>
            <a:r>
              <a:rPr lang="en-GB" dirty="0" smtClean="0"/>
              <a:t>, gadgets.</a:t>
            </a:r>
          </a:p>
          <a:p>
            <a:r>
              <a:rPr lang="en-GB" dirty="0" smtClean="0"/>
              <a:t>BMI studies done now compared to 1989. The prevalence rose from 2% to 17.1%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lmic_ki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214554"/>
            <a:ext cx="3928789" cy="2714644"/>
          </a:xfrm>
        </p:spPr>
      </p:pic>
      <p:pic>
        <p:nvPicPr>
          <p:cNvPr id="5" name="Picture 4" descr="dgrhe9g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266" y="2285992"/>
            <a:ext cx="3875512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Childhood obesity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Various health risks:  CVD, </a:t>
            </a:r>
            <a:r>
              <a:rPr lang="en-GB" dirty="0" err="1" smtClean="0"/>
              <a:t>Diab</a:t>
            </a:r>
            <a:r>
              <a:rPr lang="en-GB" dirty="0" smtClean="0"/>
              <a:t>, </a:t>
            </a:r>
            <a:r>
              <a:rPr lang="en-GB" dirty="0" err="1" smtClean="0"/>
              <a:t>Arthrits</a:t>
            </a:r>
            <a:r>
              <a:rPr lang="en-GB" dirty="0" smtClean="0"/>
              <a:t>, Inc in mortality.</a:t>
            </a:r>
          </a:p>
          <a:p>
            <a:r>
              <a:rPr lang="en-GB" dirty="0" smtClean="0"/>
              <a:t>India: prevalence of obesity is between 10-30%</a:t>
            </a:r>
          </a:p>
          <a:p>
            <a:r>
              <a:rPr lang="en-GB" dirty="0" smtClean="0"/>
              <a:t>Ludhiana ( Punjab aka: called Louisiana of Punjab). Age group age 11-17 : 11.6% as compared to rural counterpart (4.7%)</a:t>
            </a:r>
          </a:p>
          <a:p>
            <a:r>
              <a:rPr lang="en-GB" dirty="0" smtClean="0"/>
              <a:t>Low levels of physical activity, junk food, home delivery is massive problem.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solve this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Tough to accomplish these days as food is everywhere around</a:t>
            </a:r>
          </a:p>
          <a:p>
            <a:r>
              <a:rPr lang="en-GB" dirty="0" smtClean="0"/>
              <a:t>Inc in physical activity, </a:t>
            </a:r>
            <a:r>
              <a:rPr lang="en-GB" dirty="0" err="1" smtClean="0"/>
              <a:t>atelast</a:t>
            </a:r>
            <a:r>
              <a:rPr lang="en-GB" dirty="0" smtClean="0"/>
              <a:t> 20 </a:t>
            </a:r>
            <a:r>
              <a:rPr lang="en-GB" dirty="0" err="1" smtClean="0"/>
              <a:t>mins</a:t>
            </a:r>
            <a:r>
              <a:rPr lang="en-GB" dirty="0" smtClean="0"/>
              <a:t> brisk walking, yoga, more veggies and less fried food.</a:t>
            </a:r>
          </a:p>
          <a:p>
            <a:r>
              <a:rPr lang="en-GB" dirty="0" smtClean="0"/>
              <a:t>Government needs to take charge ( impose tough norms on food companies which is probably a long shot)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hlinkClick r:id="rId2"/>
              </a:rPr>
              <a:t>https://en.wikipedia.org/wiki/Green_Revolution_in_India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http://www.jmnn.org/article.asp?issn=2278-1870;year=2012;volume=1;issue=1;spage=37;epage=41;aulast=Kalra#ft1</a:t>
            </a:r>
            <a:endParaRPr lang="en-GB" dirty="0" smtClean="0"/>
          </a:p>
          <a:p>
            <a:r>
              <a:rPr lang="en-GB" dirty="0"/>
              <a:t>Obesity in India: The weight of the nation </a:t>
            </a:r>
            <a:r>
              <a:rPr lang="en-GB" dirty="0" err="1"/>
              <a:t>Kalra</a:t>
            </a:r>
            <a:r>
              <a:rPr lang="en-GB" dirty="0"/>
              <a:t> S ... (</a:t>
            </a:r>
            <a:r>
              <a:rPr lang="en-GB" dirty="0" err="1"/>
              <a:t>n.d</a:t>
            </a:r>
            <a:r>
              <a:rPr lang="en-GB" dirty="0"/>
              <a:t>.). Retrieved </a:t>
            </a:r>
            <a:r>
              <a:rPr lang="en-GB" dirty="0" smtClean="0"/>
              <a:t>December </a:t>
            </a:r>
            <a:r>
              <a:rPr lang="en-GB" dirty="0"/>
              <a:t>13, 2017, from http://www.bing.com/cr?IG=94E544FC244F48BB9E65C2C1E762CD3C&amp;CID=0DC9FD87722A6FDA1E1DF6D073856EE3&amp;rd=1&amp;h=h_VCwfP-9cKiCMSbANvFsHa6J_A5USx0hVL6yqAczsE&amp;v=1&amp;r=http%3a%2f%2fwww.jmnn.org%2farticle.asp%3fissn%3d2278-1870%3byear%3d2012%3bvolume%3d1%3bissue%3d1%3bspage%3d37%3bepage%3d41%3baulast%3dKalra&amp;p=DevEx,5067.1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view on obesity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WHO describes obesity as today's one of the most neglected health problems, affecting every region of the globe</a:t>
            </a:r>
          </a:p>
          <a:p>
            <a:r>
              <a:rPr lang="en-GB" dirty="0" smtClean="0"/>
              <a:t>Even affecting lower class people these days.</a:t>
            </a:r>
          </a:p>
          <a:p>
            <a:r>
              <a:rPr lang="en-GB" dirty="0" smtClean="0"/>
              <a:t>India is one of the most populated countries in the world ( 2</a:t>
            </a:r>
            <a:r>
              <a:rPr lang="en-GB" baseline="30000" dirty="0" smtClean="0"/>
              <a:t>nd</a:t>
            </a:r>
            <a:r>
              <a:rPr lang="en-GB" dirty="0" smtClean="0"/>
              <a:t> behind china).</a:t>
            </a:r>
          </a:p>
          <a:p>
            <a:r>
              <a:rPr lang="en-GB" dirty="0" smtClean="0"/>
              <a:t>Its unique as it presents both sides of nutritional status ( overweight and underweight)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Both sides of nutritional status varies from region to region</a:t>
            </a:r>
          </a:p>
          <a:p>
            <a:r>
              <a:rPr lang="en-GB" dirty="0" smtClean="0"/>
              <a:t>Took some time to overcome severe food shortages until the early 1960s known as Green revolution where better methods were adopted and showed mindboggling results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Still areas with BMI &lt;18.5kg/m2 (mainly rural areas )</a:t>
            </a:r>
          </a:p>
          <a:p>
            <a:r>
              <a:rPr lang="en-GB" dirty="0" smtClean="0"/>
              <a:t>Regions with BMI&gt;25kg/m2 (Obese/underweight)</a:t>
            </a:r>
          </a:p>
          <a:p>
            <a:r>
              <a:rPr lang="en-GB" dirty="0" smtClean="0"/>
              <a:t>Interesting thing here is that studies were done by National Family Health Survey, they saw the % of married women (aged 15-49), who are overweight and obese has increased from 11% (NFHS-2) to 15% (NFHS-3)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Obesity is 3 times higher in urban regions than rural.</a:t>
            </a:r>
          </a:p>
          <a:p>
            <a:r>
              <a:rPr lang="en-GB" dirty="0" smtClean="0"/>
              <a:t>This is double edge sword thing. Here health status ( disease) play role, but cultural and society issues play major role.</a:t>
            </a:r>
          </a:p>
          <a:p>
            <a:r>
              <a:rPr lang="en-GB" dirty="0" smtClean="0"/>
              <a:t>Women with 12 or more years of schooling are 3 times higher.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Percentage of obese women were high in rich urban states such as Punjab (30%), </a:t>
            </a:r>
            <a:r>
              <a:rPr lang="en-GB" dirty="0" err="1" smtClean="0"/>
              <a:t>Kerela</a:t>
            </a:r>
            <a:r>
              <a:rPr lang="en-GB" dirty="0" smtClean="0"/>
              <a:t> (28%), Delhi (26%)</a:t>
            </a:r>
          </a:p>
          <a:p>
            <a:r>
              <a:rPr lang="en-GB" dirty="0" smtClean="0"/>
              <a:t>Prevalence is also affected by wealth index, age, education .</a:t>
            </a:r>
          </a:p>
          <a:p>
            <a:r>
              <a:rPr lang="en-GB" dirty="0" smtClean="0"/>
              <a:t>India is one the fastest growing economies in the world ( it is estimated to have one of the highest GDP (7.1%) </a:t>
            </a:r>
          </a:p>
          <a:p>
            <a:r>
              <a:rPr lang="en-GB" dirty="0" smtClean="0"/>
              <a:t>Source: https://www.statista.com/statistics/263617/gross-domestic-product-gdp-growth-rate-in-india/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Table showing states ranking in Obesity</a:t>
            </a:r>
            <a:endParaRPr lang="en-GB" dirty="0"/>
          </a:p>
        </p:txBody>
      </p:sp>
      <p:pic>
        <p:nvPicPr>
          <p:cNvPr id="4" name="Content Placeholder 3" descr="JMedNutrNutraceut_2012_1_1_37_94634_b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2305" y="1600200"/>
            <a:ext cx="351938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article-2394423-1B4FB66E000005DC-942_306x4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3205890" cy="4525963"/>
          </a:xfrm>
        </p:spPr>
      </p:pic>
      <p:pic>
        <p:nvPicPr>
          <p:cNvPr id="5" name="Picture 4" descr="d41825879f765c2c0d806b0a04b5c1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8779" y="2214554"/>
            <a:ext cx="5313291" cy="3650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hq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3116"/>
            <a:ext cx="3657600" cy="2743200"/>
          </a:xfrm>
        </p:spPr>
      </p:pic>
      <p:pic>
        <p:nvPicPr>
          <p:cNvPr id="5" name="Picture 4" descr="Untitled-design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2143116"/>
            <a:ext cx="4783217" cy="2828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502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Prevalence of Obesity In India</vt:lpstr>
      <vt:lpstr>WHO view on obesity</vt:lpstr>
      <vt:lpstr>Slide 3</vt:lpstr>
      <vt:lpstr>Slide 4</vt:lpstr>
      <vt:lpstr>Slide 5</vt:lpstr>
      <vt:lpstr>Slide 6</vt:lpstr>
      <vt:lpstr>Table showing states ranking in Obesity</vt:lpstr>
      <vt:lpstr>Slide 8</vt:lpstr>
      <vt:lpstr>Slide 9</vt:lpstr>
      <vt:lpstr>Socioeconomic factors</vt:lpstr>
      <vt:lpstr>Slide 11</vt:lpstr>
      <vt:lpstr>Childhood obesity</vt:lpstr>
      <vt:lpstr>How to solve this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 of Obesity In India</dc:title>
  <dc:creator>docdhaliwal</dc:creator>
  <cp:lastModifiedBy>docdhaliwal</cp:lastModifiedBy>
  <cp:revision>18</cp:revision>
  <dcterms:created xsi:type="dcterms:W3CDTF">2017-12-13T12:11:03Z</dcterms:created>
  <dcterms:modified xsi:type="dcterms:W3CDTF">2017-12-13T13:35:21Z</dcterms:modified>
</cp:coreProperties>
</file>