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65" r:id="rId8"/>
    <p:sldId id="266" r:id="rId9"/>
    <p:sldId id="267" r:id="rId10"/>
    <p:sldId id="272" r:id="rId11"/>
    <p:sldId id="269" r:id="rId12"/>
    <p:sldId id="261" r:id="rId13"/>
    <p:sldId id="259" r:id="rId14"/>
  </p:sldIdLst>
  <p:sldSz cx="12192000" cy="6858000"/>
  <p:notesSz cx="6858000" cy="9144000"/>
  <p:defaultTextStyle>
    <a:defPPr>
      <a:defRPr lang="cs-CZ"/>
    </a:defPPr>
    <a:lvl1pPr algn="l" rtl="0" fontAlgn="base">
      <a:lnSpc>
        <a:spcPct val="70000"/>
      </a:lnSpc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lnSpc>
        <a:spcPct val="70000"/>
      </a:lnSpc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lnSpc>
        <a:spcPct val="70000"/>
      </a:lnSpc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lnSpc>
        <a:spcPct val="70000"/>
      </a:lnSpc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lnSpc>
        <a:spcPct val="70000"/>
      </a:lnSpc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61" autoAdjust="0"/>
    <p:restoredTop sz="94660"/>
  </p:normalViewPr>
  <p:slideViewPr>
    <p:cSldViewPr snapToGrid="0">
      <p:cViewPr varScale="1">
        <p:scale>
          <a:sx n="67" d="100"/>
          <a:sy n="67" d="100"/>
        </p:scale>
        <p:origin x="-126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42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5427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5427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5427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54280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54282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542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1217613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DE02B40-BBFB-4797-B8ED-C1E37C5DC31E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542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4471988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42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F2CBBA-E1F2-472D-A7BA-4DFE035777E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5D9D3-D853-4077-9DDD-8291DB644972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EE492-C9C6-47D0-8A62-77521EB6723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620000" cy="585311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20754-30E6-4AD1-8CE4-0B41DFB101EF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14AE1-384C-419C-B649-9454CBB93A1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1C5DF8-C779-4D41-A33E-3F1DC0A9F20F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59A7E-FAAC-402B-8603-592CC4AE4DC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84D393-9F4B-49F0-BF44-AEA7BE01718B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6FBEA-C0B0-483C-8D91-95C92351D28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51054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477000" y="1600200"/>
            <a:ext cx="51054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03057-8421-488F-A5D5-B3DBFA7E7FBC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136EE-CA8B-4254-9106-C75F1F17743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D9CEA8-017E-45F0-8A8B-1A7533C7D94E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808ED-D39F-43F6-A755-705B4FD084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049AE-D35F-4689-99FD-91A9F8DB8AE8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C82F3-57E5-4AB5-9C93-23BDAF13629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671DB6-3D8D-4546-9A1A-DE04FC2B850F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63ABE-F12C-41EA-9D34-AB36C89A7BB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E32DF8-921A-4DDC-9EF7-8C426E464950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F3FCC-1C87-4AC2-8CB9-A5CCB548917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A3B92-FEB3-455C-A279-BCCA3CF24D68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8191A-BE56-466D-B15E-A086CD3EB6E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53252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325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5325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10363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B67372AF-216D-40B1-BD23-8519DAFF78E5}" type="datetimeFigureOut">
              <a:rPr lang="cs-CZ"/>
              <a:pPr/>
              <a:t>14.12.2017</a:t>
            </a:fld>
            <a:endParaRPr lang="es-ES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endParaRPr lang="es-ES"/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fld id="{ACC75F1A-4E04-46A6-BF93-A1BE669070B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ic.oup.com/eurpub/article/26/1/7/2467515" TargetMode="External"/><Relationship Id="rId2" Type="http://schemas.openxmlformats.org/officeDocument/2006/relationships/hyperlink" Target="https://www.gov.uk/government/uploads/system/uploads/attachment_data/file/613532/obes-phys-acti-diet-eng-2017-rep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du.unc.edu.ar/bitstream/handle/11086/714/ABALLAY.pdf?sequence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Resultado de imagen de economia y obesid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1663" y="2547938"/>
            <a:ext cx="5302250" cy="3421062"/>
          </a:xfrm>
          <a:prstGeom prst="rect">
            <a:avLst/>
          </a:prstGeom>
          <a:noFill/>
        </p:spPr>
      </p:pic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1566863" y="0"/>
            <a:ext cx="9144000" cy="2387600"/>
          </a:xfrm>
        </p:spPr>
        <p:txBody>
          <a:bodyPr anchor="b"/>
          <a:lstStyle/>
          <a:p>
            <a:pPr algn="ctr"/>
            <a:r>
              <a:rPr lang="en-US" sz="6000" b="1">
                <a:solidFill>
                  <a:srgbClr val="008000"/>
                </a:solidFill>
              </a:rPr>
              <a:t>Socioeconomic Status and prevalence of obesity</a:t>
            </a:r>
            <a:endParaRPr lang="cs-CZ" sz="6000" b="1">
              <a:solidFill>
                <a:srgbClr val="008000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4294967295"/>
          </p:nvPr>
        </p:nvSpPr>
        <p:spPr>
          <a:xfrm>
            <a:off x="6410325" y="3125788"/>
            <a:ext cx="3267075" cy="1719262"/>
          </a:xfrm>
        </p:spPr>
        <p:txBody>
          <a:bodyPr/>
          <a:lstStyle/>
          <a:p>
            <a:pPr marL="0" indent="0" algn="r">
              <a:buFont typeface="Wingdings" pitchFamily="2" charset="2"/>
              <a:buNone/>
            </a:pPr>
            <a:r>
              <a:rPr lang="en-US" sz="2000" i="1"/>
              <a:t>Jeyvin Kumar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sz="2000" i="1"/>
              <a:t>Ismael Rueda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sz="2000" b="1" i="1"/>
              <a:t>Group 34</a:t>
            </a:r>
          </a:p>
          <a:p>
            <a:pPr marL="0" indent="0" algn="ctr">
              <a:buFont typeface="Wingdings" pitchFamily="2" charset="2"/>
              <a:buNone/>
            </a:pPr>
            <a:endParaRPr lang="cs-CZ" sz="20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>
                <a:solidFill>
                  <a:srgbClr val="008000"/>
                </a:solidFill>
              </a:rPr>
              <a:t>Prevalence of obesity </a:t>
            </a:r>
            <a:endParaRPr lang="es-ES" sz="3600" b="1">
              <a:solidFill>
                <a:srgbClr val="008000"/>
              </a:solidFill>
            </a:endParaRP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871663"/>
            <a:ext cx="5375275" cy="341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7100888" y="1885950"/>
            <a:ext cx="4572000" cy="276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4288">
              <a:spcBef>
                <a:spcPct val="50000"/>
              </a:spcBef>
              <a:buFont typeface="Wingdings" pitchFamily="2" charset="2"/>
              <a:buNone/>
            </a:pPr>
            <a:r>
              <a:rPr lang="es-ES_tradnl">
                <a:latin typeface="Calibri" pitchFamily="34" charset="0"/>
              </a:rPr>
              <a:t> </a:t>
            </a:r>
            <a:endParaRPr lang="es-ES">
              <a:latin typeface="Calibri" pitchFamily="34" charset="0"/>
            </a:endParaRPr>
          </a:p>
          <a:p>
            <a:pPr indent="14288">
              <a:spcBef>
                <a:spcPct val="50000"/>
              </a:spcBef>
            </a:pPr>
            <a:r>
              <a:rPr lang="es-ES">
                <a:latin typeface="Calibri" pitchFamily="34" charset="0"/>
              </a:rPr>
              <a:t> 57% of the people from the lower socioeconomic status had over weight</a:t>
            </a:r>
          </a:p>
          <a:p>
            <a:pPr indent="14288">
              <a:spcBef>
                <a:spcPct val="50000"/>
              </a:spcBef>
              <a:buFont typeface="Wingdings" pitchFamily="2" charset="2"/>
              <a:buNone/>
            </a:pPr>
            <a:endParaRPr lang="es-ES">
              <a:latin typeface="Calibri" pitchFamily="34" charset="0"/>
            </a:endParaRPr>
          </a:p>
          <a:p>
            <a:pPr indent="14288">
              <a:spcBef>
                <a:spcPct val="50000"/>
              </a:spcBef>
            </a:pPr>
            <a:r>
              <a:rPr lang="es-ES">
                <a:latin typeface="Calibri" pitchFamily="34" charset="0"/>
              </a:rPr>
              <a:t> 35% of the people from the highest socioeconomic status had over weight</a:t>
            </a:r>
          </a:p>
          <a:p>
            <a:pPr indent="14288">
              <a:spcBef>
                <a:spcPct val="50000"/>
              </a:spcBef>
            </a:pPr>
            <a:endParaRPr lang="es-ES_tradnl">
              <a:latin typeface="Calibri" pitchFamily="34" charset="0"/>
            </a:endParaRPr>
          </a:p>
          <a:p>
            <a:pPr indent="14288">
              <a:spcBef>
                <a:spcPct val="50000"/>
              </a:spcBef>
            </a:pPr>
            <a:r>
              <a:rPr lang="es-ES_tradnl">
                <a:latin typeface="Calibri" pitchFamily="34" charset="0"/>
              </a:rPr>
              <a:t> Obesity levels in high, medium and low status were 9%, 13% and 22% </a:t>
            </a:r>
            <a:r>
              <a:rPr lang="es-ES">
                <a:latin typeface="Calibri" pitchFamily="34" charset="0"/>
              </a:rPr>
              <a:t>respectively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757363" y="5329238"/>
            <a:ext cx="4371975" cy="28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s-ES_tradnl" sz="1800">
                <a:latin typeface="Calibri" pitchFamily="34" charset="0"/>
              </a:rPr>
              <a:t>BMI levels on the studied sample</a:t>
            </a:r>
            <a:endParaRPr lang="es-ES" sz="1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>
                <a:solidFill>
                  <a:srgbClr val="008000"/>
                </a:solidFill>
              </a:rPr>
              <a:t>Obesity and level of studies</a:t>
            </a:r>
            <a:endParaRPr lang="es-ES" b="1">
              <a:solidFill>
                <a:srgbClr val="008000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643063" y="1928813"/>
            <a:ext cx="4614862" cy="3984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es-ES"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s-ES">
                <a:latin typeface="Calibri" pitchFamily="34" charset="0"/>
              </a:rPr>
              <a:t>66% of people with over weight  had lower level of studies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endParaRPr lang="es-ES"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s-ES">
                <a:latin typeface="Calibri" pitchFamily="34" charset="0"/>
              </a:rPr>
              <a:t>44% of people with over weight had higher level of studies </a:t>
            </a:r>
          </a:p>
          <a:p>
            <a:pPr marL="342900" indent="-342900">
              <a:spcBef>
                <a:spcPct val="50000"/>
              </a:spcBef>
            </a:pPr>
            <a:endParaRPr lang="es-ES_tradnl"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s-ES">
                <a:latin typeface="Calibri" pitchFamily="34" charset="0"/>
              </a:rPr>
              <a:t>Furthermore, the prevalence of pre obesity and obesity was higher in married people (41% and 21%) compared to prevalence of pre obesity and obesity in single people (27% and 13%). </a:t>
            </a:r>
            <a:endParaRPr lang="es-ES_tradnl">
              <a:latin typeface="Calibri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s-ES">
              <a:latin typeface="Calibri" pitchFamily="34" charset="0"/>
            </a:endParaRPr>
          </a:p>
        </p:txBody>
      </p:sp>
      <p:pic>
        <p:nvPicPr>
          <p:cNvPr id="25607" name="Picture 7" descr="Resultado de imagen de comida rapi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1738" y="2095500"/>
            <a:ext cx="4670425" cy="3138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>
                <a:solidFill>
                  <a:srgbClr val="008000"/>
                </a:solidFill>
              </a:rPr>
              <a:t>References</a:t>
            </a:r>
            <a:endParaRPr lang="cs-CZ" b="1">
              <a:solidFill>
                <a:srgbClr val="008000"/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000">
                <a:latin typeface="Calibri" pitchFamily="34" charset="0"/>
                <a:hlinkClick r:id="rId2"/>
              </a:rPr>
              <a:t>https://www.gov.uk/government/uploads/system/uploads/attachment_data/file/613532/obes-phys-acti-diet-eng-2017-rep.pdf</a:t>
            </a:r>
            <a:endParaRPr lang="en-US" sz="2000">
              <a:latin typeface="Calibri" pitchFamily="34" charset="0"/>
            </a:endParaRP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  <a:hlinkClick r:id="rId3"/>
              </a:rPr>
              <a:t>https://academic.oup.com/eurpub/article/26/1/7/2467515</a:t>
            </a:r>
            <a:endParaRPr lang="en-US" sz="2000">
              <a:latin typeface="Calibri" pitchFamily="34" charset="0"/>
            </a:endParaRPr>
          </a:p>
          <a:p>
            <a:endParaRPr lang="en-US" sz="2000">
              <a:latin typeface="Calibri" pitchFamily="34" charset="0"/>
            </a:endParaRPr>
          </a:p>
          <a:p>
            <a:r>
              <a:rPr lang="cs-CZ" sz="2000">
                <a:latin typeface="Calibri" pitchFamily="34" charset="0"/>
                <a:hlinkClick r:id="rId4"/>
              </a:rPr>
              <a:t>https://rdu.unc.edu.ar/bitstream/handle/11086/714/ABALLAY.pdf?sequence=1</a:t>
            </a:r>
            <a:endParaRPr lang="es-ES_tradnl" sz="200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endParaRPr lang="cs-CZ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/>
          <p:cNvSpPr>
            <a:spLocks noGrp="1"/>
          </p:cNvSpPr>
          <p:nvPr>
            <p:ph type="title" idx="4294967295"/>
          </p:nvPr>
        </p:nvSpPr>
        <p:spPr>
          <a:xfrm>
            <a:off x="1912938" y="2420938"/>
            <a:ext cx="8640762" cy="1325562"/>
          </a:xfrm>
        </p:spPr>
        <p:txBody>
          <a:bodyPr/>
          <a:lstStyle/>
          <a:p>
            <a:pPr algn="ctr"/>
            <a:r>
              <a:rPr lang="en-US" sz="9200" b="1">
                <a:solidFill>
                  <a:srgbClr val="008000"/>
                </a:solidFill>
              </a:rPr>
              <a:t>THANK YOU </a:t>
            </a:r>
            <a:endParaRPr lang="cs-CZ" sz="9200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Resultado de imagen de nivel economi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2871788"/>
            <a:ext cx="4943475" cy="2728912"/>
          </a:xfrm>
          <a:prstGeom prst="rect">
            <a:avLst/>
          </a:prstGeom>
          <a:noFill/>
        </p:spPr>
      </p:pic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>
                <a:solidFill>
                  <a:srgbClr val="008000"/>
                </a:solidFill>
              </a:rPr>
              <a:t>Socioeconomic status (SES)</a:t>
            </a:r>
            <a:endParaRPr lang="cs-CZ" b="1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442913"/>
            <a:r>
              <a:rPr lang="en-US" b="1">
                <a:latin typeface="Calibri" pitchFamily="34" charset="0"/>
              </a:rPr>
              <a:t>Education</a:t>
            </a:r>
            <a:r>
              <a:rPr lang="en-US">
                <a:latin typeface="Calibri" pitchFamily="34" charset="0"/>
              </a:rPr>
              <a:t> + </a:t>
            </a:r>
            <a:r>
              <a:rPr lang="en-US" b="1">
                <a:latin typeface="Calibri" pitchFamily="34" charset="0"/>
              </a:rPr>
              <a:t>income</a:t>
            </a:r>
            <a:r>
              <a:rPr lang="en-US">
                <a:latin typeface="Calibri" pitchFamily="34" charset="0"/>
              </a:rPr>
              <a:t> + </a:t>
            </a:r>
            <a:r>
              <a:rPr lang="en-US" b="1">
                <a:latin typeface="Calibri" pitchFamily="34" charset="0"/>
              </a:rPr>
              <a:t>occupation</a:t>
            </a:r>
          </a:p>
          <a:p>
            <a:pPr marL="442913">
              <a:buFont typeface="Wingdings" pitchFamily="2" charset="2"/>
              <a:buNone/>
            </a:pPr>
            <a:endParaRPr lang="en-US">
              <a:latin typeface="Calibri" pitchFamily="34" charset="0"/>
            </a:endParaRPr>
          </a:p>
          <a:p>
            <a:pPr marL="442913"/>
            <a:r>
              <a:rPr lang="en-US">
                <a:latin typeface="Calibri" pitchFamily="34" charset="0"/>
              </a:rPr>
              <a:t>Higher SES correlated with :</a:t>
            </a:r>
          </a:p>
          <a:p>
            <a:pPr marL="442913">
              <a:buFont typeface="Wingdings" pitchFamily="2" charset="2"/>
              <a:buNone/>
            </a:pPr>
            <a:r>
              <a:rPr lang="en-US" sz="2400">
                <a:latin typeface="Calibri" pitchFamily="34" charset="0"/>
                <a:sym typeface="Wingdings" pitchFamily="2" charset="2"/>
              </a:rPr>
              <a:t>           </a:t>
            </a:r>
            <a:r>
              <a:rPr lang="en-US" sz="2400">
                <a:latin typeface="Calibri" pitchFamily="34" charset="0"/>
              </a:rPr>
              <a:t>Access to more resources</a:t>
            </a:r>
          </a:p>
          <a:p>
            <a:pPr marL="442913">
              <a:buFont typeface="Wingdings" pitchFamily="2" charset="2"/>
              <a:buNone/>
            </a:pPr>
            <a:r>
              <a:rPr lang="en-US" sz="2400">
                <a:latin typeface="Calibri" pitchFamily="34" charset="0"/>
                <a:sym typeface="Wingdings" pitchFamily="2" charset="2"/>
              </a:rPr>
              <a:t>          </a:t>
            </a:r>
            <a:r>
              <a:rPr lang="en-US" sz="2400">
                <a:latin typeface="Calibri" pitchFamily="34" charset="0"/>
              </a:rPr>
              <a:t> better psychological wellbeing</a:t>
            </a:r>
            <a:r>
              <a:rPr lang="en-US"/>
              <a:t> </a:t>
            </a:r>
          </a:p>
          <a:p>
            <a:pPr marL="442913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>
                <a:solidFill>
                  <a:srgbClr val="008000"/>
                </a:solidFill>
              </a:rPr>
              <a:t>Obesity  statistic UK - 2015</a:t>
            </a:r>
            <a:endParaRPr lang="cs-CZ" b="1">
              <a:solidFill>
                <a:srgbClr val="008000"/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>
          <a:xfrm>
            <a:off x="1347788" y="1714500"/>
            <a:ext cx="10020300" cy="3559175"/>
          </a:xfrm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58% of women and 68% of men were overweight or obese.</a:t>
            </a:r>
          </a:p>
          <a:p>
            <a:pPr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There were 525 000 admissions in NHS hospitals where obesity was recorded as a factor.</a:t>
            </a:r>
          </a:p>
          <a:p>
            <a:pPr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26% of adults were classified as inactive (fewer than 30 minutes physical activity a week).</a:t>
            </a:r>
          </a:p>
          <a:p>
            <a:pPr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26% of adults ate the recommended 5 or more portions of fruit and vegetables a day</a:t>
            </a:r>
            <a:endParaRPr lang="cs-CZ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>
                <a:solidFill>
                  <a:srgbClr val="008000"/>
                </a:solidFill>
              </a:rPr>
              <a:t>Education Level</a:t>
            </a:r>
            <a:endParaRPr lang="cs-CZ" b="1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sz="2000">
                <a:latin typeface="Calibri" pitchFamily="34" charset="0"/>
              </a:rPr>
              <a:t>Evidence for Policy and Practice Information and Co-ordinating Centre 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>
                <a:latin typeface="Calibri" pitchFamily="34" charset="0"/>
              </a:rPr>
              <a:t>    (EPPI-Centre) conducted research to find relationship between obesity and education attainment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>
              <a:lnSpc>
                <a:spcPct val="70000"/>
              </a:lnSpc>
            </a:pPr>
            <a:r>
              <a:rPr lang="en-US" sz="2000">
                <a:latin typeface="Calibri" pitchFamily="34" charset="0"/>
              </a:rPr>
              <a:t>Pat studies, specialist websites, contacted experts, independent consultations with teachers and students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>
              <a:lnSpc>
                <a:spcPct val="70000"/>
              </a:lnSpc>
            </a:pPr>
            <a:r>
              <a:rPr lang="en-US" sz="2000">
                <a:latin typeface="Calibri" pitchFamily="34" charset="0"/>
              </a:rPr>
              <a:t>Weak correlation found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>
              <a:lnSpc>
                <a:spcPct val="70000"/>
              </a:lnSpc>
            </a:pPr>
            <a:r>
              <a:rPr lang="en-US" sz="2000">
                <a:latin typeface="Calibri" pitchFamily="34" charset="0"/>
              </a:rPr>
              <a:t>Individuals with lower education levels are more likely to be obese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>
              <a:lnSpc>
                <a:spcPct val="70000"/>
              </a:lnSpc>
            </a:pPr>
            <a:r>
              <a:rPr lang="en-US" sz="2000">
                <a:latin typeface="Calibri" pitchFamily="34" charset="0"/>
              </a:rPr>
              <a:t>Reasons :</a:t>
            </a:r>
            <a:r>
              <a:rPr lang="en-US" sz="1800">
                <a:latin typeface="Calibri" pitchFamily="34" charset="0"/>
              </a:rPr>
              <a:t>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>
                <a:latin typeface="Calibri" pitchFamily="34" charset="0"/>
              </a:rPr>
              <a:t>     1. Not understanding benefits of exercise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>
                <a:latin typeface="Calibri" pitchFamily="34" charset="0"/>
              </a:rPr>
              <a:t>     2. Not understanding components of a balanced diet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>
                <a:latin typeface="Calibri" pitchFamily="34" charset="0"/>
              </a:rPr>
              <a:t>     3. Not understanding the harmful effects of being overweight</a:t>
            </a:r>
            <a:endParaRPr lang="en-GB" sz="1800">
              <a:latin typeface="Calibri" pitchFamily="34" charset="0"/>
            </a:endParaRPr>
          </a:p>
          <a:p>
            <a:pPr>
              <a:lnSpc>
                <a:spcPct val="70000"/>
              </a:lnSpc>
            </a:pPr>
            <a:endParaRPr lang="en-GB" sz="1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b="1">
                <a:solidFill>
                  <a:srgbClr val="008000"/>
                </a:solidFill>
              </a:rPr>
              <a:t>Occupation</a:t>
            </a:r>
            <a:r>
              <a:rPr lang="en-GB" sz="1100"/>
              <a:t> </a:t>
            </a:r>
            <a:endParaRPr lang="cs-CZ" sz="1100"/>
          </a:p>
        </p:txBody>
      </p:sp>
      <p:sp>
        <p:nvSpPr>
          <p:cNvPr id="17410" name="AutoShape 2" descr="data:image/gif;base64,R0lGODlhAQABAAAAACH5BAEKAAEALAAAAAABAAEAAAICTA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sz="1800">
              <a:latin typeface="Calibri" pitchFamily="34" charset="0"/>
            </a:endParaRPr>
          </a:p>
        </p:txBody>
      </p:sp>
      <p:sp>
        <p:nvSpPr>
          <p:cNvPr id="17411" name="AutoShape 4" descr="data:image/gif;base64,R0lGODlhAQABAAAAACH5BAEKAAEALAAAAAABAAEAAAICTA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sz="1800">
              <a:latin typeface="Calibri" pitchFamily="34" charset="0"/>
            </a:endParaRPr>
          </a:p>
        </p:txBody>
      </p:sp>
      <p:sp>
        <p:nvSpPr>
          <p:cNvPr id="17412" name="AutoShape 6" descr="data:image/gif;base64,R0lGODlhAQABAAAAACH5BAEKAAEALAAAAAABAAEAAAICTA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sz="1800">
              <a:latin typeface="Calibri" pitchFamily="34" charset="0"/>
            </a:endParaRPr>
          </a:p>
        </p:txBody>
      </p:sp>
      <p:sp>
        <p:nvSpPr>
          <p:cNvPr id="17413" name="AutoShape 8" descr="data:image/gif;base64,R0lGODlhAQABAAAAACH5BAEKAAEALAAAAAABAAEAAAICTA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sz="1800">
              <a:latin typeface="Calibri" pitchFamily="34" charset="0"/>
            </a:endParaRPr>
          </a:p>
        </p:txBody>
      </p:sp>
      <p:sp>
        <p:nvSpPr>
          <p:cNvPr id="17414" name="AutoShape 10" descr="data:image/gif;base64,R0lGODlhAQABAAAAACH5BAEKAAEALAAAAAABAAEAAAICTA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sz="1800">
              <a:latin typeface="Calibri" pitchFamily="34" charset="0"/>
            </a:endParaRPr>
          </a:p>
        </p:txBody>
      </p:sp>
      <p:sp>
        <p:nvSpPr>
          <p:cNvPr id="17415" name="AutoShape 12" descr="data:image/gif;base64,R0lGODlhAQABAAAAACH5BAEKAAEALAAAAAABAAEAAAICTA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sz="1800">
              <a:latin typeface="Calibri" pitchFamily="34" charset="0"/>
            </a:endParaRPr>
          </a:p>
        </p:txBody>
      </p:sp>
      <p:sp>
        <p:nvSpPr>
          <p:cNvPr id="17416" name="AutoShape 14" descr="data:image/gif;base64,R0lGODlhAQABAAAAACH5BAEKAAEALAAAAAABAAEAAAICTAEAOw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sz="1800">
              <a:latin typeface="Calibri" pitchFamily="34" charset="0"/>
            </a:endParaRPr>
          </a:p>
        </p:txBody>
      </p:sp>
      <p:pic>
        <p:nvPicPr>
          <p:cNvPr id="17417" name="Picture 15" descr="C:\Users\panna\Desktop\2962f3b4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1098550"/>
            <a:ext cx="5343525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8953500" y="1758950"/>
            <a:ext cx="2590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sz="1800">
                <a:latin typeface="Calibri" pitchFamily="34" charset="0"/>
              </a:rPr>
              <a:t>Study by American journal  of preventive medicine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>
                <a:solidFill>
                  <a:srgbClr val="008000"/>
                </a:solidFill>
              </a:rPr>
              <a:t>Occupation </a:t>
            </a:r>
            <a:endParaRPr lang="cs-CZ" b="1">
              <a:solidFill>
                <a:srgbClr val="008000"/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>
          <a:xfrm>
            <a:off x="1619250" y="1843088"/>
            <a:ext cx="4619625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000" i="1">
                <a:latin typeface="Calibri" pitchFamily="34" charset="0"/>
              </a:rPr>
              <a:t>American Journal of Preventive Medicine </a:t>
            </a:r>
          </a:p>
          <a:p>
            <a:endParaRPr lang="en-GB" sz="2000" i="1">
              <a:latin typeface="Calibri" pitchFamily="34" charset="0"/>
            </a:endParaRPr>
          </a:p>
          <a:p>
            <a:r>
              <a:rPr lang="en-GB" sz="2000">
                <a:latin typeface="Calibri" pitchFamily="34" charset="0"/>
              </a:rPr>
              <a:t>More than 40 hours per week + hostile work environment </a:t>
            </a:r>
            <a:r>
              <a:rPr lang="en-GB" sz="2000">
                <a:latin typeface="Calibri" pitchFamily="34" charset="0"/>
                <a:sym typeface="Wingdings" pitchFamily="2" charset="2"/>
              </a:rPr>
              <a:t> </a:t>
            </a:r>
            <a:r>
              <a:rPr lang="en-GB" sz="2000">
                <a:latin typeface="Calibri" pitchFamily="34" charset="0"/>
              </a:rPr>
              <a:t>significantly more likely to be obese</a:t>
            </a:r>
          </a:p>
          <a:p>
            <a:pPr>
              <a:buFont typeface="Wingdings" pitchFamily="2" charset="2"/>
              <a:buNone/>
            </a:pPr>
            <a:endParaRPr lang="en-GB" sz="2000">
              <a:latin typeface="Calibri" pitchFamily="34" charset="0"/>
            </a:endParaRPr>
          </a:p>
          <a:p>
            <a:r>
              <a:rPr lang="en-GB" sz="2000">
                <a:latin typeface="Calibri" pitchFamily="34" charset="0"/>
              </a:rPr>
              <a:t>Highest obesity rates – healthcare professionals, engineering, protective services</a:t>
            </a:r>
          </a:p>
          <a:p>
            <a:endParaRPr lang="cs-CZ">
              <a:latin typeface="Calibri" pitchFamily="34" charset="0"/>
            </a:endParaRPr>
          </a:p>
        </p:txBody>
      </p:sp>
      <p:pic>
        <p:nvPicPr>
          <p:cNvPr id="18436" name="Picture 4" descr="Resultado de imagen de obesid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7438" y="2606675"/>
            <a:ext cx="5272087" cy="296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>
                <a:solidFill>
                  <a:srgbClr val="008000"/>
                </a:solidFill>
              </a:rPr>
              <a:t>Income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800">
                <a:latin typeface="Calibri" pitchFamily="34" charset="0"/>
              </a:rPr>
              <a:t>Prevalence of obesity was considerably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alibri" pitchFamily="34" charset="0"/>
              </a:rPr>
              <a:t>higher among families in the poorest quintile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alibri" pitchFamily="34" charset="0"/>
              </a:rPr>
              <a:t>compared with those in the top income quintile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>
                <a:latin typeface="Calibri" pitchFamily="34" charset="0"/>
              </a:rPr>
              <a:t>For children – there was no correlation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alibri" pitchFamily="34" charset="0"/>
              </a:rPr>
              <a:t>until the age of 11 by the time differences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alibri" pitchFamily="34" charset="0"/>
              </a:rPr>
              <a:t>between children from poorer compared with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800">
                <a:latin typeface="Calibri" pitchFamily="34" charset="0"/>
              </a:rPr>
              <a:t>richer families had emerged (20.2 vs. 16.5%)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>
                <a:latin typeface="Calibri" pitchFamily="34" charset="0"/>
              </a:rPr>
              <a:t>Potential explanations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>
                <a:latin typeface="Calibri" pitchFamily="34" charset="0"/>
              </a:rPr>
              <a:t>Junk/fast good – inexpensive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>
                <a:latin typeface="Calibri" pitchFamily="34" charset="0"/>
              </a:rPr>
              <a:t>More stress /money concerns </a:t>
            </a:r>
            <a:r>
              <a:rPr lang="en-GB" sz="1800">
                <a:latin typeface="Calibri" pitchFamily="34" charset="0"/>
                <a:sym typeface="Wingdings" pitchFamily="2" charset="2"/>
              </a:rPr>
              <a:t> increased food intake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1800">
              <a:latin typeface="Calibri" pitchFamily="34" charset="0"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GB" sz="1800">
                <a:latin typeface="Calibri" pitchFamily="34" charset="0"/>
                <a:sym typeface="Wingdings" pitchFamily="2" charset="2"/>
              </a:rPr>
              <a:t>Less money available for physical activity – gym membership, organising sport activities</a:t>
            </a:r>
          </a:p>
          <a:p>
            <a:pPr>
              <a:lnSpc>
                <a:spcPct val="80000"/>
              </a:lnSpc>
            </a:pPr>
            <a:endParaRPr lang="en-GB" sz="1800">
              <a:latin typeface="Calibri" pitchFamily="34" charset="0"/>
            </a:endParaRPr>
          </a:p>
        </p:txBody>
      </p:sp>
      <p:pic>
        <p:nvPicPr>
          <p:cNvPr id="19460" name="Picture 4" descr="Imagen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5588" y="854075"/>
            <a:ext cx="5091112" cy="3817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b="1">
                <a:solidFill>
                  <a:srgbClr val="008000"/>
                </a:solidFill>
              </a:rPr>
              <a:t>Conclusion</a:t>
            </a:r>
            <a:r>
              <a:rPr lang="en-GB"/>
              <a:t> 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GB" sz="2000">
                <a:latin typeface="Calibri" pitchFamily="34" charset="0"/>
              </a:rPr>
              <a:t>Overall there was a inverse correlation between SES and obesity </a:t>
            </a:r>
          </a:p>
          <a:p>
            <a:pPr>
              <a:buFont typeface="Wingdings" pitchFamily="2" charset="2"/>
              <a:buNone/>
            </a:pPr>
            <a:endParaRPr lang="en-GB" sz="2000">
              <a:latin typeface="Calibri" pitchFamily="34" charset="0"/>
            </a:endParaRPr>
          </a:p>
          <a:p>
            <a:r>
              <a:rPr lang="en-GB" sz="2000">
                <a:latin typeface="Calibri" pitchFamily="34" charset="0"/>
              </a:rPr>
              <a:t>However at times correlation between a single component of SES related to obesity was weak and could have been classified as statistically insignificant </a:t>
            </a:r>
          </a:p>
          <a:p>
            <a:pPr>
              <a:buFont typeface="Wingdings" pitchFamily="2" charset="2"/>
              <a:buNone/>
            </a:pPr>
            <a:endParaRPr lang="en-GB" sz="2000">
              <a:latin typeface="Calibri" pitchFamily="34" charset="0"/>
            </a:endParaRPr>
          </a:p>
          <a:p>
            <a:r>
              <a:rPr lang="en-GB" sz="2000">
                <a:latin typeface="Calibri" pitchFamily="34" charset="0"/>
              </a:rPr>
              <a:t>In some studies parameters were not so well defined. For example healthcare workers encompassed all those who worked in the hospital – doctors, nurses, secretaries, admin despite all of them having different job descriptions, income, responsibilities ect</a:t>
            </a:r>
          </a:p>
          <a:p>
            <a:pPr>
              <a:buFont typeface="Wingdings" pitchFamily="2" charset="2"/>
              <a:buNone/>
            </a:pPr>
            <a:endParaRPr lang="en-GB" sz="2000">
              <a:latin typeface="Calibri" pitchFamily="34" charset="0"/>
            </a:endParaRP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888" y="420688"/>
            <a:ext cx="10406062" cy="1371600"/>
          </a:xfrm>
        </p:spPr>
        <p:txBody>
          <a:bodyPr/>
          <a:lstStyle/>
          <a:p>
            <a:pPr algn="ctr"/>
            <a:r>
              <a:rPr lang="en-US" sz="3800" b="1">
                <a:solidFill>
                  <a:srgbClr val="008000"/>
                </a:solidFill>
              </a:rPr>
              <a:t>Socioeconomic Status and </a:t>
            </a:r>
            <a:br>
              <a:rPr lang="en-US" sz="3800" b="1">
                <a:solidFill>
                  <a:srgbClr val="008000"/>
                </a:solidFill>
              </a:rPr>
            </a:br>
            <a:r>
              <a:rPr lang="en-US" sz="3800" b="1">
                <a:solidFill>
                  <a:srgbClr val="008000"/>
                </a:solidFill>
              </a:rPr>
              <a:t>prevalence of obesity</a:t>
            </a:r>
            <a:r>
              <a:rPr lang="en-US" sz="3800"/>
              <a:t/>
            </a:r>
            <a:br>
              <a:rPr lang="en-US" sz="3800"/>
            </a:br>
            <a:r>
              <a:rPr lang="en-US" sz="900"/>
              <a:t/>
            </a:r>
            <a:br>
              <a:rPr lang="en-US" sz="900"/>
            </a:br>
            <a:r>
              <a:rPr lang="en-US" sz="900"/>
              <a:t/>
            </a:r>
            <a:br>
              <a:rPr lang="en-US" sz="900"/>
            </a:br>
            <a:r>
              <a:rPr lang="es-ES_tradnl" sz="1900" i="1"/>
              <a:t>Example in Spanish population</a:t>
            </a:r>
            <a:endParaRPr lang="es-ES" sz="1900" i="1"/>
          </a:p>
        </p:txBody>
      </p:sp>
      <p:pic>
        <p:nvPicPr>
          <p:cNvPr id="2355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78125" y="2266950"/>
            <a:ext cx="7494588" cy="2444750"/>
          </a:xfrm>
          <a:noFill/>
          <a:ln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614613" y="4700588"/>
            <a:ext cx="7729537" cy="284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14288">
              <a:spcBef>
                <a:spcPct val="50000"/>
              </a:spcBef>
              <a:buFont typeface="Wingdings" pitchFamily="2" charset="2"/>
              <a:buNone/>
            </a:pPr>
            <a:r>
              <a:rPr lang="es-ES" sz="1800" b="1">
                <a:latin typeface="Calibri" pitchFamily="34" charset="0"/>
              </a:rPr>
              <a:t>Socioeconomic status</a:t>
            </a:r>
            <a:r>
              <a:rPr lang="es-ES" sz="1800">
                <a:latin typeface="Calibri" pitchFamily="34" charset="0"/>
              </a:rPr>
              <a:t> (a) and </a:t>
            </a:r>
            <a:r>
              <a:rPr lang="es-ES" sz="1800" b="1">
                <a:latin typeface="Calibri" pitchFamily="34" charset="0"/>
              </a:rPr>
              <a:t>Level of studies</a:t>
            </a:r>
            <a:r>
              <a:rPr lang="es-ES" sz="1800">
                <a:latin typeface="Calibri" pitchFamily="34" charset="0"/>
              </a:rPr>
              <a:t> (b) CODIES 2011.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as">
  <a:themeElements>
    <a:clrScheme name="Capa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apa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7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Char char="n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7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Char char="n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451</TotalTime>
  <Words>474</Words>
  <Application>Microsoft Office PowerPoint</Application>
  <PresentationFormat>Personalizado</PresentationFormat>
  <Paragraphs>87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Calibri</vt:lpstr>
      <vt:lpstr>Capas</vt:lpstr>
      <vt:lpstr>Socioeconomic Status and prevalence of obesity</vt:lpstr>
      <vt:lpstr>Socioeconomic status (SES)</vt:lpstr>
      <vt:lpstr>Obesity  statistic UK - 2015</vt:lpstr>
      <vt:lpstr>Education Level</vt:lpstr>
      <vt:lpstr>Occupation </vt:lpstr>
      <vt:lpstr>Occupation </vt:lpstr>
      <vt:lpstr>Income</vt:lpstr>
      <vt:lpstr>Conclusion </vt:lpstr>
      <vt:lpstr>Socioeconomic Status and  prevalence of obesity   Example in Spanish population</vt:lpstr>
      <vt:lpstr>Prevalence of obesity </vt:lpstr>
      <vt:lpstr>Obesity and level of studies</vt:lpstr>
      <vt:lpstr>References</vt:lpstr>
      <vt:lpstr>THANK YOU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Socioeconomic Status and prevalence of obesity</dc:title>
  <dc:creator>Jeyvin Kumar</dc:creator>
  <cp:lastModifiedBy>USUARIO</cp:lastModifiedBy>
  <cp:revision>5</cp:revision>
  <dcterms:created xsi:type="dcterms:W3CDTF">2017-12-13T17:20:56Z</dcterms:created>
  <dcterms:modified xsi:type="dcterms:W3CDTF">2017-12-14T22:57:11Z</dcterms:modified>
</cp:coreProperties>
</file>