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8" r:id="rId4"/>
    <p:sldId id="259" r:id="rId5"/>
    <p:sldId id="281" r:id="rId6"/>
    <p:sldId id="260" r:id="rId7"/>
    <p:sldId id="261" r:id="rId8"/>
    <p:sldId id="262" r:id="rId9"/>
    <p:sldId id="263" r:id="rId10"/>
    <p:sldId id="282" r:id="rId11"/>
    <p:sldId id="283" r:id="rId12"/>
    <p:sldId id="264" r:id="rId13"/>
    <p:sldId id="265" r:id="rId14"/>
    <p:sldId id="266" r:id="rId15"/>
    <p:sldId id="267" r:id="rId16"/>
    <p:sldId id="268" r:id="rId17"/>
    <p:sldId id="269" r:id="rId18"/>
    <p:sldId id="284" r:id="rId19"/>
    <p:sldId id="285" r:id="rId20"/>
    <p:sldId id="270" r:id="rId21"/>
    <p:sldId id="271" r:id="rId22"/>
    <p:sldId id="272" r:id="rId23"/>
    <p:sldId id="273" r:id="rId24"/>
    <p:sldId id="301" r:id="rId25"/>
    <p:sldId id="302" r:id="rId26"/>
    <p:sldId id="286" r:id="rId27"/>
    <p:sldId id="289" r:id="rId28"/>
    <p:sldId id="287" r:id="rId29"/>
    <p:sldId id="288" r:id="rId30"/>
    <p:sldId id="290" r:id="rId31"/>
    <p:sldId id="274" r:id="rId32"/>
    <p:sldId id="291" r:id="rId33"/>
    <p:sldId id="292" r:id="rId34"/>
    <p:sldId id="275" r:id="rId35"/>
    <p:sldId id="293" r:id="rId36"/>
    <p:sldId id="294" r:id="rId37"/>
    <p:sldId id="295" r:id="rId38"/>
    <p:sldId id="296" r:id="rId39"/>
    <p:sldId id="297" r:id="rId40"/>
    <p:sldId id="276" r:id="rId41"/>
    <p:sldId id="277" r:id="rId42"/>
    <p:sldId id="298" r:id="rId43"/>
    <p:sldId id="299" r:id="rId44"/>
    <p:sldId id="300" r:id="rId4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D37527DB-D900-4EF3-88BD-5F66B35230E4}"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21494BB-574B-4994-8F9D-A3C5CA899C73}"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316E9468-989E-486F-AE5A-0CA3D2120988}"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C5B05D9-0C08-4863-B285-446DD21ACCD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0D73B8B0-D0E0-4B15-855E-DADFD968C546}"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41A4B8F-28C7-4F94-A8ED-87B72B607DA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2BA8812A-B6A2-4FFD-B20D-1ECFA067514C}"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0ACE312-B9A3-4C50-8180-15A56E39E9F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2FD024D5-2F68-4550-A16B-01B5C6C4794B}" type="datetimeFigureOut">
              <a:rPr lang="cs-CZ"/>
              <a:pPr>
                <a:defRPr/>
              </a:pPr>
              <a:t>24.2.2016</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E1D4F13-237F-45B5-8AC0-9AF47CE4C11D}"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90AC47E7-F1F0-4F76-9527-305845D3FD29}" type="datetimeFigureOut">
              <a:rPr lang="cs-CZ"/>
              <a:pPr>
                <a:defRPr/>
              </a:pPr>
              <a:t>24.2.2016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56102E2-AAFB-4C38-A481-B7B3C1A4BA8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4746768B-863F-4541-999E-118FE613A1CE}" type="datetimeFigureOut">
              <a:rPr lang="cs-CZ"/>
              <a:pPr>
                <a:defRPr/>
              </a:pPr>
              <a:t>24.2.2016</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B8EAFC4C-6B54-41BE-AB73-DF153E22A92F}"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A47999D2-FA99-49D6-A8C6-415813150ABA}" type="datetimeFigureOut">
              <a:rPr lang="cs-CZ"/>
              <a:pPr>
                <a:defRPr/>
              </a:pPr>
              <a:t>24.2.2016</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64A63D09-CBB9-4FAE-8556-D83CAE176F4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3057DFA6-09D9-43C6-A874-159075B60156}" type="datetimeFigureOut">
              <a:rPr lang="cs-CZ"/>
              <a:pPr>
                <a:defRPr/>
              </a:pPr>
              <a:t>24.2.2016</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E179B67D-E655-4768-BC09-69FC61D3ACF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CD363F9-A56C-4EEF-99B5-517C303B1126}" type="datetimeFigureOut">
              <a:rPr lang="cs-CZ"/>
              <a:pPr>
                <a:defRPr/>
              </a:pPr>
              <a:t>24.2.2016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856ABFE-109E-48DD-AE42-7B909784D692}"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0366D220-605C-45CC-B05B-62D6B14AA72E}" type="datetimeFigureOut">
              <a:rPr lang="cs-CZ"/>
              <a:pPr>
                <a:defRPr/>
              </a:pPr>
              <a:t>24.2.2016</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EE04CC4-1D50-495D-BF36-ABAFFE88B50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7B13563-3B2D-45B9-B8A3-CB2562E58D26}" type="datetimeFigureOut">
              <a:rPr lang="cs-CZ"/>
              <a:pPr>
                <a:defRPr/>
              </a:pPr>
              <a:t>24.2.2016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18F5479-A183-40CE-8FC8-E5F789E043CC}" type="slidenum">
              <a:rPr lang="cs-CZ"/>
              <a:pPr>
                <a:defRPr/>
              </a:pPr>
              <a:t>‹#›</a:t>
            </a:fld>
            <a:endParaRPr lang="cs-CZ"/>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apps.who.int/classifications/icd10/browse/2010/en#/G30.0" TargetMode="External"/><Relationship Id="rId2" Type="http://schemas.openxmlformats.org/officeDocument/2006/relationships/hyperlink" Target="http://apps.who.int/classifications/icd10/browse/2010/en#/G30"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apps.who.int/classifications/icd10/browse/2010/en#/G30.8" TargetMode="External"/><Relationship Id="rId2" Type="http://schemas.openxmlformats.org/officeDocument/2006/relationships/hyperlink" Target="http://apps.who.int/classifications/icd10/browse/2010/en#/G30.1" TargetMode="External"/><Relationship Id="rId1" Type="http://schemas.openxmlformats.org/officeDocument/2006/relationships/slideLayout" Target="../slideLayouts/slideLayout2.xml"/><Relationship Id="rId4" Type="http://schemas.openxmlformats.org/officeDocument/2006/relationships/hyperlink" Target="http://apps.who.int/classifications/icd10/browse/2010/en#/G30.9"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apps.who.int/classifications/icd10/browse/2010/en#/A81.0" TargetMode="External"/><Relationship Id="rId2" Type="http://schemas.openxmlformats.org/officeDocument/2006/relationships/hyperlink" Target="http://apps.who.int/classifications/icd10/browse/2010/en#/G31.0"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apps.who.int/classifications/icd10/browse/2010/en#/G20" TargetMode="External"/><Relationship Id="rId2" Type="http://schemas.openxmlformats.org/officeDocument/2006/relationships/hyperlink" Target="http://apps.who.int/classifications/icd10/browse/2010/en#/G1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apps.who.int/classifications/icd10/browse/2010/en#/E03" TargetMode="External"/><Relationship Id="rId13" Type="http://schemas.openxmlformats.org/officeDocument/2006/relationships/hyperlink" Target="http://apps.who.int/classifications/icd10/browse/2010/en#/M30.0" TargetMode="External"/><Relationship Id="rId18" Type="http://schemas.openxmlformats.org/officeDocument/2006/relationships/hyperlink" Target="http://apps.who.int/classifications/icd10/browse/2010/en#/E53.8" TargetMode="External"/><Relationship Id="rId3" Type="http://schemas.openxmlformats.org/officeDocument/2006/relationships/hyperlink" Target="http://apps.who.int/classifications/icd10/browse/2010/en#/E75" TargetMode="External"/><Relationship Id="rId7" Type="http://schemas.openxmlformats.org/officeDocument/2006/relationships/hyperlink" Target="http://apps.who.int/classifications/icd10/browse/2010/en#/E01" TargetMode="External"/><Relationship Id="rId12" Type="http://schemas.openxmlformats.org/officeDocument/2006/relationships/hyperlink" Target="http://apps.who.int/classifications/icd10/browse/2010/en#/E52" TargetMode="External"/><Relationship Id="rId17" Type="http://schemas.openxmlformats.org/officeDocument/2006/relationships/hyperlink" Target="http://apps.who.int/classifications/icd10/browse/2010/en#/N18.5" TargetMode="External"/><Relationship Id="rId2" Type="http://schemas.openxmlformats.org/officeDocument/2006/relationships/hyperlink" Target="http://apps.who.int/classifications/icd10/browse/2010/en#/B22.0" TargetMode="External"/><Relationship Id="rId16" Type="http://schemas.openxmlformats.org/officeDocument/2006/relationships/hyperlink" Target="http://apps.who.int/classifications/icd10/browse/2010/en#/B57" TargetMode="External"/><Relationship Id="rId1" Type="http://schemas.openxmlformats.org/officeDocument/2006/relationships/slideLayout" Target="../slideLayouts/slideLayout7.xml"/><Relationship Id="rId6" Type="http://schemas.openxmlformats.org/officeDocument/2006/relationships/hyperlink" Target="http://apps.who.int/classifications/icd10/browse/2010/en#/E83.5" TargetMode="External"/><Relationship Id="rId11" Type="http://schemas.openxmlformats.org/officeDocument/2006/relationships/hyperlink" Target="http://apps.who.int/classifications/icd10/browse/2010/en#/A52.1" TargetMode="External"/><Relationship Id="rId5" Type="http://schemas.openxmlformats.org/officeDocument/2006/relationships/hyperlink" Target="http://apps.who.int/classifications/icd10/browse/2010/en#/E83.0" TargetMode="External"/><Relationship Id="rId15" Type="http://schemas.openxmlformats.org/officeDocument/2006/relationships/hyperlink" Target="http://apps.who.int/classifications/icd10/browse/2010/en#/B56" TargetMode="External"/><Relationship Id="rId10" Type="http://schemas.openxmlformats.org/officeDocument/2006/relationships/hyperlink" Target="http://apps.who.int/classifications/icd10/browse/2010/en#/G35" TargetMode="External"/><Relationship Id="rId4" Type="http://schemas.openxmlformats.org/officeDocument/2006/relationships/hyperlink" Target="http://apps.who.int/classifications/icd10/browse/2010/en#/G40" TargetMode="External"/><Relationship Id="rId9" Type="http://schemas.openxmlformats.org/officeDocument/2006/relationships/hyperlink" Target="http://apps.who.int/classifications/icd10/browse/2010/en#/T36" TargetMode="External"/><Relationship Id="rId14" Type="http://schemas.openxmlformats.org/officeDocument/2006/relationships/hyperlink" Target="http://apps.who.int/classifications/icd10/browse/2010/en#/M32"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smtClean="0"/>
              <a:t>Organic mental disorders</a:t>
            </a:r>
          </a:p>
        </p:txBody>
      </p:sp>
      <p:sp>
        <p:nvSpPr>
          <p:cNvPr id="3" name="Podnadpis 2"/>
          <p:cNvSpPr>
            <a:spLocks noGrp="1"/>
          </p:cNvSpPr>
          <p:nvPr>
            <p:ph type="subTitle" idx="1"/>
          </p:nvPr>
        </p:nvSpPr>
        <p:spPr/>
        <p:txBody>
          <a:bodyPr rtlCol="0">
            <a:normAutofit/>
          </a:bodyPr>
          <a:lstStyle/>
          <a:p>
            <a:pPr fontAlgn="auto">
              <a:spcAft>
                <a:spcPts val="0"/>
              </a:spcAft>
              <a:buFont typeface="Arial" pitchFamily="34" charset="0"/>
              <a:buNone/>
              <a:defRPr/>
            </a:pPr>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idx="4294967295"/>
          </p:nvPr>
        </p:nvSpPr>
        <p:spPr/>
        <p:txBody>
          <a:bodyPr/>
          <a:lstStyle/>
          <a:p>
            <a:r>
              <a:rPr lang="cs-CZ" smtClean="0"/>
              <a:t>F00 Dementia in Alzheimer disease</a:t>
            </a:r>
          </a:p>
        </p:txBody>
      </p:sp>
      <p:sp>
        <p:nvSpPr>
          <p:cNvPr id="3" name="Zástupný symbol pro obsah 2"/>
          <p:cNvSpPr>
            <a:spLocks noGrp="1"/>
          </p:cNvSpPr>
          <p:nvPr>
            <p:ph idx="4294967295"/>
          </p:nvPr>
        </p:nvSpPr>
        <p:spPr/>
        <p:txBody>
          <a:bodyPr>
            <a:normAutofit/>
          </a:bodyPr>
          <a:lstStyle/>
          <a:p>
            <a:pPr>
              <a:lnSpc>
                <a:spcPct val="80000"/>
              </a:lnSpc>
            </a:pPr>
            <a:r>
              <a:rPr lang="en-US" sz="2400" b="1" dirty="0" smtClean="0">
                <a:solidFill>
                  <a:srgbClr val="FFFF00"/>
                </a:solidFill>
              </a:rPr>
              <a:t>Dementia in Alzheimer disease (</a:t>
            </a:r>
            <a:r>
              <a:rPr lang="en-US" sz="2400" b="1" dirty="0" smtClean="0">
                <a:solidFill>
                  <a:srgbClr val="FFFF00"/>
                </a:solidFill>
                <a:hlinkClick r:id="rId2"/>
              </a:rPr>
              <a:t>G30.-+</a:t>
            </a:r>
            <a:r>
              <a:rPr lang="en-US" sz="2400" b="1" dirty="0" smtClean="0">
                <a:solidFill>
                  <a:srgbClr val="FFFF00"/>
                </a:solidFill>
              </a:rPr>
              <a:t>) </a:t>
            </a:r>
          </a:p>
          <a:p>
            <a:pPr>
              <a:lnSpc>
                <a:spcPct val="80000"/>
              </a:lnSpc>
            </a:pPr>
            <a:r>
              <a:rPr lang="en-US" sz="2400" dirty="0" smtClean="0"/>
              <a:t>Alzheimer disease is a primary degenerative cerebral disease of unknown etiology with characteristic </a:t>
            </a:r>
            <a:r>
              <a:rPr lang="en-US" sz="2400" dirty="0" err="1" smtClean="0"/>
              <a:t>neuropathological</a:t>
            </a:r>
            <a:r>
              <a:rPr lang="en-US" sz="2400" dirty="0" smtClean="0"/>
              <a:t> and neurochemical features. The disorder is usually insidious in onset and develops slowly but steadily over a period of several years.</a:t>
            </a:r>
          </a:p>
          <a:p>
            <a:pPr>
              <a:lnSpc>
                <a:spcPct val="80000"/>
              </a:lnSpc>
            </a:pPr>
            <a:r>
              <a:rPr lang="en-US" sz="2400" b="1" dirty="0" smtClean="0">
                <a:solidFill>
                  <a:srgbClr val="FFFF00"/>
                </a:solidFill>
              </a:rPr>
              <a:t>F00.0* Dementia in Alzheimer disease with early onset (</a:t>
            </a:r>
            <a:r>
              <a:rPr lang="en-US" sz="2400" b="1" dirty="0" smtClean="0">
                <a:solidFill>
                  <a:srgbClr val="FFFF00"/>
                </a:solidFill>
                <a:hlinkClick r:id="rId3"/>
              </a:rPr>
              <a:t>G30.0+</a:t>
            </a:r>
            <a:r>
              <a:rPr lang="en-US" sz="2400" b="1" dirty="0" smtClean="0">
                <a:solidFill>
                  <a:srgbClr val="FFFF00"/>
                </a:solidFill>
              </a:rPr>
              <a:t>) </a:t>
            </a:r>
          </a:p>
          <a:p>
            <a:pPr>
              <a:lnSpc>
                <a:spcPct val="80000"/>
              </a:lnSpc>
            </a:pPr>
            <a:r>
              <a:rPr lang="en-US" sz="2400" dirty="0" smtClean="0"/>
              <a:t>Dementia in Alzheimer disease with onset before the age of 65, with a relatively rapid deteriorating course and with marked multiple disorders of the higher cortical functions.</a:t>
            </a:r>
          </a:p>
          <a:p>
            <a:pPr>
              <a:lnSpc>
                <a:spcPct val="80000"/>
              </a:lnSpc>
            </a:pPr>
            <a:r>
              <a:rPr lang="en-US" sz="2400" dirty="0" smtClean="0"/>
              <a:t>Alzheimer disease, type 2 </a:t>
            </a:r>
            <a:r>
              <a:rPr lang="en-US" sz="2400" dirty="0" err="1" smtClean="0"/>
              <a:t>Presenile</a:t>
            </a:r>
            <a:r>
              <a:rPr lang="en-US" sz="2400" dirty="0" smtClean="0"/>
              <a:t> dementia, Alzheimer type Primary degenerative dementia of the Alzheimer type, </a:t>
            </a:r>
            <a:r>
              <a:rPr lang="en-US" sz="2400" dirty="0" err="1" smtClean="0"/>
              <a:t>presenile</a:t>
            </a:r>
            <a:r>
              <a:rPr lang="en-US" sz="2400" dirty="0" smtClean="0"/>
              <a:t> onset</a:t>
            </a:r>
            <a:endParaRPr lang="en-US" sz="24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cs-CZ" smtClean="0"/>
              <a:t>F00 Dementia in Alzheimer disease</a:t>
            </a:r>
          </a:p>
        </p:txBody>
      </p:sp>
      <p:sp>
        <p:nvSpPr>
          <p:cNvPr id="39939" name="Rectangle 3"/>
          <p:cNvSpPr>
            <a:spLocks noGrp="1"/>
          </p:cNvSpPr>
          <p:nvPr>
            <p:ph type="body" idx="1"/>
          </p:nvPr>
        </p:nvSpPr>
        <p:spPr/>
        <p:txBody>
          <a:bodyPr/>
          <a:lstStyle/>
          <a:p>
            <a:pPr>
              <a:lnSpc>
                <a:spcPct val="80000"/>
              </a:lnSpc>
            </a:pPr>
            <a:r>
              <a:rPr lang="en-US" sz="2400" b="1" dirty="0" smtClean="0">
                <a:solidFill>
                  <a:srgbClr val="FFFF00"/>
                </a:solidFill>
              </a:rPr>
              <a:t>F00.1* Dementia in Alzheimer disease with late onset </a:t>
            </a:r>
            <a:r>
              <a:rPr lang="en-US" sz="2400" b="1" dirty="0" smtClean="0"/>
              <a:t>(</a:t>
            </a:r>
            <a:r>
              <a:rPr lang="en-US" sz="2400" b="1" dirty="0" smtClean="0">
                <a:solidFill>
                  <a:srgbClr val="FFFF00"/>
                </a:solidFill>
                <a:hlinkClick r:id="rId2"/>
              </a:rPr>
              <a:t>G30.1+</a:t>
            </a:r>
            <a:r>
              <a:rPr lang="en-US" sz="2400" b="1" dirty="0" smtClean="0"/>
              <a:t>) </a:t>
            </a:r>
          </a:p>
          <a:p>
            <a:pPr>
              <a:lnSpc>
                <a:spcPct val="80000"/>
              </a:lnSpc>
            </a:pPr>
            <a:r>
              <a:rPr lang="en-US" sz="2400" dirty="0" smtClean="0"/>
              <a:t>Dementia in Alzheimer disease with onset after the age of 65, usually in the late 70s or thereafter, with a slow progression, and with memory impairment as the principal feature.</a:t>
            </a:r>
          </a:p>
          <a:p>
            <a:pPr>
              <a:lnSpc>
                <a:spcPct val="80000"/>
              </a:lnSpc>
            </a:pPr>
            <a:r>
              <a:rPr lang="en-US" sz="2400" dirty="0" smtClean="0"/>
              <a:t>Alzheimer disease, type 1 Primary degenerative dementia of the Alzheimer type, senile onset Senile dementia, Alzheimer type </a:t>
            </a:r>
          </a:p>
          <a:p>
            <a:pPr>
              <a:lnSpc>
                <a:spcPct val="80000"/>
              </a:lnSpc>
            </a:pPr>
            <a:r>
              <a:rPr lang="en-US" sz="2400" b="1" dirty="0" smtClean="0">
                <a:solidFill>
                  <a:srgbClr val="FFFF00"/>
                </a:solidFill>
              </a:rPr>
              <a:t>F00.2* Dementia in Alzheimer disease, atypical or mixed type (</a:t>
            </a:r>
            <a:r>
              <a:rPr lang="en-US" sz="2400" b="1" dirty="0" smtClean="0">
                <a:solidFill>
                  <a:srgbClr val="FFFF00"/>
                </a:solidFill>
                <a:hlinkClick r:id="rId3"/>
              </a:rPr>
              <a:t>G30.8+</a:t>
            </a:r>
            <a:r>
              <a:rPr lang="en-US" sz="2400" b="1" dirty="0" smtClean="0">
                <a:solidFill>
                  <a:srgbClr val="FFFF00"/>
                </a:solidFill>
              </a:rPr>
              <a:t>) </a:t>
            </a:r>
          </a:p>
          <a:p>
            <a:pPr>
              <a:lnSpc>
                <a:spcPct val="80000"/>
              </a:lnSpc>
            </a:pPr>
            <a:r>
              <a:rPr lang="en-US" sz="2400" dirty="0" smtClean="0"/>
              <a:t>Atypical dementia, Alzheimer type </a:t>
            </a:r>
          </a:p>
          <a:p>
            <a:pPr>
              <a:lnSpc>
                <a:spcPct val="80000"/>
              </a:lnSpc>
            </a:pPr>
            <a:r>
              <a:rPr lang="en-US" sz="2400" b="1" dirty="0" smtClean="0"/>
              <a:t>F00.9* Dementia in Alzheimer disease, unspecified (</a:t>
            </a:r>
            <a:r>
              <a:rPr lang="en-US" sz="2400" b="1" dirty="0" smtClean="0">
                <a:hlinkClick r:id="rId4"/>
              </a:rPr>
              <a:t>G30.9+</a:t>
            </a:r>
            <a:r>
              <a:rPr lang="en-US" sz="2400" b="1" dirty="0" smtClean="0"/>
              <a:t>)</a:t>
            </a:r>
            <a:endParaRPr lang="cs-CZ" sz="24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457200" y="44450"/>
            <a:ext cx="8229600" cy="919163"/>
          </a:xfrm>
        </p:spPr>
        <p:txBody>
          <a:bodyPr/>
          <a:lstStyle/>
          <a:p>
            <a:r>
              <a:rPr lang="en-US" smtClean="0"/>
              <a:t>Treatment of DAT</a:t>
            </a:r>
          </a:p>
        </p:txBody>
      </p:sp>
      <p:sp>
        <p:nvSpPr>
          <p:cNvPr id="20482" name="Rectangle 3"/>
          <p:cNvSpPr>
            <a:spLocks noGrp="1" noChangeArrowheads="1"/>
          </p:cNvSpPr>
          <p:nvPr>
            <p:ph type="body" idx="1"/>
          </p:nvPr>
        </p:nvSpPr>
        <p:spPr>
          <a:xfrm>
            <a:off x="323850" y="1196975"/>
            <a:ext cx="8569325" cy="5661025"/>
          </a:xfrm>
        </p:spPr>
        <p:txBody>
          <a:bodyPr/>
          <a:lstStyle/>
          <a:p>
            <a:pPr marL="457200" indent="-457200">
              <a:lnSpc>
                <a:spcPct val="90000"/>
              </a:lnSpc>
              <a:buFont typeface="Wingdings" pitchFamily="2" charset="2"/>
              <a:buNone/>
            </a:pPr>
            <a:r>
              <a:rPr lang="en-US" sz="2000" b="1" dirty="0" smtClean="0">
                <a:solidFill>
                  <a:srgbClr val="FFFF00"/>
                </a:solidFill>
              </a:rPr>
              <a:t>A)	Pharmacotherapy of cognitive symptoms</a:t>
            </a:r>
          </a:p>
          <a:p>
            <a:pPr marL="457200" indent="-457200">
              <a:lnSpc>
                <a:spcPct val="90000"/>
              </a:lnSpc>
              <a:buFont typeface="Wingdings" pitchFamily="2" charset="2"/>
              <a:buAutoNum type="arabicPeriod"/>
            </a:pPr>
            <a:r>
              <a:rPr lang="en-US" sz="2000" dirty="0" smtClean="0"/>
              <a:t>Cholinesterase inhibitors - ACHEI (</a:t>
            </a:r>
            <a:r>
              <a:rPr lang="en-US" sz="2000" dirty="0" err="1" smtClean="0"/>
              <a:t>rivastigmin</a:t>
            </a:r>
            <a:r>
              <a:rPr lang="en-US" sz="2000" dirty="0" smtClean="0"/>
              <a:t>, donepezil</a:t>
            </a:r>
            <a:r>
              <a:rPr lang="cs-CZ" sz="2000" dirty="0" smtClean="0"/>
              <a:t> and</a:t>
            </a:r>
            <a:r>
              <a:rPr lang="en-US" sz="2000" dirty="0" smtClean="0"/>
              <a:t> </a:t>
            </a:r>
            <a:r>
              <a:rPr lang="en-US" sz="2000" dirty="0" err="1" smtClean="0"/>
              <a:t>galantamin</a:t>
            </a:r>
            <a:r>
              <a:rPr lang="en-US" sz="2000" dirty="0" smtClean="0"/>
              <a:t>)</a:t>
            </a:r>
            <a:endParaRPr lang="cs-CZ" sz="2000" dirty="0" smtClean="0"/>
          </a:p>
          <a:p>
            <a:pPr marL="457200" indent="-457200">
              <a:lnSpc>
                <a:spcPct val="90000"/>
              </a:lnSpc>
              <a:buFont typeface="Wingdings" pitchFamily="2" charset="2"/>
              <a:buAutoNum type="arabicPeriod"/>
            </a:pPr>
            <a:r>
              <a:rPr lang="cs-CZ" sz="2000" dirty="0" err="1" smtClean="0"/>
              <a:t>Competitive</a:t>
            </a:r>
            <a:r>
              <a:rPr lang="cs-CZ" sz="2000" dirty="0" smtClean="0"/>
              <a:t> </a:t>
            </a:r>
            <a:r>
              <a:rPr lang="cs-CZ" sz="2000" dirty="0" err="1" smtClean="0"/>
              <a:t>inhibitors</a:t>
            </a:r>
            <a:r>
              <a:rPr lang="cs-CZ" sz="2000" dirty="0" smtClean="0"/>
              <a:t> </a:t>
            </a:r>
            <a:r>
              <a:rPr lang="cs-CZ" sz="2000" dirty="0" err="1" smtClean="0"/>
              <a:t>of</a:t>
            </a:r>
            <a:r>
              <a:rPr lang="cs-CZ" sz="2000" dirty="0" smtClean="0"/>
              <a:t> NMDA </a:t>
            </a:r>
            <a:r>
              <a:rPr lang="cs-CZ" sz="2000" dirty="0" err="1" smtClean="0"/>
              <a:t>receptors</a:t>
            </a:r>
            <a:r>
              <a:rPr lang="cs-CZ" sz="2000" dirty="0" smtClean="0"/>
              <a:t> – </a:t>
            </a:r>
            <a:r>
              <a:rPr lang="cs-CZ" sz="2000" dirty="0" err="1" smtClean="0"/>
              <a:t>memantin</a:t>
            </a:r>
            <a:endParaRPr lang="cs-CZ" sz="2000" dirty="0" smtClean="0"/>
          </a:p>
          <a:p>
            <a:pPr marL="457200" indent="-457200">
              <a:lnSpc>
                <a:spcPct val="90000"/>
              </a:lnSpc>
              <a:buFont typeface="Wingdings" pitchFamily="2" charset="2"/>
              <a:buAutoNum type="arabicPeriod"/>
            </a:pPr>
            <a:r>
              <a:rPr lang="cs-CZ" sz="2000" dirty="0" smtClean="0"/>
              <a:t>Ginkgo </a:t>
            </a:r>
            <a:r>
              <a:rPr lang="cs-CZ" sz="2000" dirty="0" err="1" smtClean="0"/>
              <a:t>biloba</a:t>
            </a:r>
            <a:r>
              <a:rPr lang="cs-CZ" sz="2000" dirty="0" smtClean="0"/>
              <a:t> (</a:t>
            </a:r>
            <a:r>
              <a:rPr lang="cs-CZ" sz="2000" dirty="0" err="1" smtClean="0"/>
              <a:t>Egb</a:t>
            </a:r>
            <a:r>
              <a:rPr lang="cs-CZ" sz="2000" dirty="0" smtClean="0"/>
              <a:t> 761) – in </a:t>
            </a:r>
            <a:r>
              <a:rPr lang="cs-CZ" sz="2000" dirty="0" err="1" smtClean="0"/>
              <a:t>combination</a:t>
            </a:r>
            <a:r>
              <a:rPr lang="cs-CZ" sz="2000" dirty="0" smtClean="0"/>
              <a:t> </a:t>
            </a:r>
            <a:r>
              <a:rPr lang="cs-CZ" sz="2000" dirty="0" err="1" smtClean="0"/>
              <a:t>with</a:t>
            </a:r>
            <a:r>
              <a:rPr lang="cs-CZ" sz="2000" dirty="0" smtClean="0"/>
              <a:t> ACHEI </a:t>
            </a:r>
            <a:r>
              <a:rPr lang="cs-CZ" sz="2000" dirty="0" err="1" smtClean="0"/>
              <a:t>or</a:t>
            </a:r>
            <a:r>
              <a:rPr lang="cs-CZ" sz="2000" dirty="0" smtClean="0"/>
              <a:t> in </a:t>
            </a:r>
            <a:r>
              <a:rPr lang="cs-CZ" sz="2000" dirty="0" err="1" smtClean="0"/>
              <a:t>patients</a:t>
            </a:r>
            <a:r>
              <a:rPr lang="cs-CZ" sz="2000" dirty="0" smtClean="0"/>
              <a:t> </a:t>
            </a:r>
            <a:r>
              <a:rPr lang="cs-CZ" sz="2000" dirty="0" err="1" smtClean="0"/>
              <a:t>with</a:t>
            </a:r>
            <a:r>
              <a:rPr lang="cs-CZ" sz="2000" dirty="0" smtClean="0"/>
              <a:t> MCI</a:t>
            </a:r>
            <a:endParaRPr lang="en-US"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44450"/>
            <a:ext cx="8229600" cy="990600"/>
          </a:xfrm>
        </p:spPr>
        <p:txBody>
          <a:bodyPr/>
          <a:lstStyle/>
          <a:p>
            <a:r>
              <a:rPr lang="en-US" smtClean="0"/>
              <a:t>Treatment of DAT</a:t>
            </a:r>
            <a:endParaRPr lang="cs-CZ" smtClean="0"/>
          </a:p>
        </p:txBody>
      </p:sp>
      <p:sp>
        <p:nvSpPr>
          <p:cNvPr id="21506" name="Rectangle 3"/>
          <p:cNvSpPr>
            <a:spLocks noGrp="1" noChangeArrowheads="1"/>
          </p:cNvSpPr>
          <p:nvPr>
            <p:ph type="body" idx="1"/>
          </p:nvPr>
        </p:nvSpPr>
        <p:spPr>
          <a:xfrm>
            <a:off x="457200" y="1268413"/>
            <a:ext cx="8229600" cy="5473700"/>
          </a:xfrm>
        </p:spPr>
        <p:txBody>
          <a:bodyPr/>
          <a:lstStyle/>
          <a:p>
            <a:pPr marL="533400" indent="-533400">
              <a:lnSpc>
                <a:spcPct val="90000"/>
              </a:lnSpc>
              <a:buFont typeface="Wingdings" pitchFamily="2" charset="2"/>
              <a:buNone/>
            </a:pPr>
            <a:r>
              <a:rPr lang="en-US" sz="2000" b="1" dirty="0" smtClean="0">
                <a:solidFill>
                  <a:srgbClr val="FFFF00"/>
                </a:solidFill>
              </a:rPr>
              <a:t>B)	Pharmacotherapy of non-cognitive symptoms</a:t>
            </a:r>
          </a:p>
          <a:p>
            <a:pPr marL="533400" indent="-533400">
              <a:lnSpc>
                <a:spcPct val="90000"/>
              </a:lnSpc>
              <a:buFont typeface="Wingdings" pitchFamily="2" charset="2"/>
              <a:buAutoNum type="arabicPeriod"/>
            </a:pPr>
            <a:r>
              <a:rPr lang="en-US" sz="2000" dirty="0" smtClean="0"/>
              <a:t>Depression, anxiety -  SSRI (citalopram, </a:t>
            </a:r>
            <a:r>
              <a:rPr lang="cs-CZ" sz="2000" dirty="0" err="1" smtClean="0"/>
              <a:t>escitalopram</a:t>
            </a:r>
            <a:r>
              <a:rPr lang="cs-CZ" sz="2000" dirty="0" smtClean="0"/>
              <a:t>, </a:t>
            </a:r>
            <a:r>
              <a:rPr lang="cs-CZ" sz="2000" dirty="0" err="1" smtClean="0"/>
              <a:t>sertralin</a:t>
            </a:r>
            <a:r>
              <a:rPr lang="cs-CZ" sz="2000" dirty="0" smtClean="0"/>
              <a:t>)</a:t>
            </a:r>
            <a:r>
              <a:rPr lang="en-US" sz="2000" dirty="0" smtClean="0"/>
              <a:t>, SNRI (</a:t>
            </a:r>
            <a:r>
              <a:rPr lang="en-US" sz="2000" dirty="0" err="1" smtClean="0"/>
              <a:t>venlafaxin</a:t>
            </a:r>
            <a:r>
              <a:rPr lang="en-US" sz="2000" dirty="0" smtClean="0"/>
              <a:t>)</a:t>
            </a:r>
            <a:r>
              <a:rPr lang="cs-CZ" sz="2000" dirty="0" smtClean="0"/>
              <a:t>, NASSA (</a:t>
            </a:r>
            <a:r>
              <a:rPr lang="cs-CZ" sz="2000" dirty="0" err="1" smtClean="0"/>
              <a:t>mirtazapin</a:t>
            </a:r>
            <a:r>
              <a:rPr lang="cs-CZ" sz="2000" dirty="0" smtClean="0"/>
              <a:t>)</a:t>
            </a:r>
            <a:endParaRPr lang="en-US" sz="2000" dirty="0" smtClean="0"/>
          </a:p>
          <a:p>
            <a:pPr marL="533400" indent="-533400">
              <a:lnSpc>
                <a:spcPct val="90000"/>
              </a:lnSpc>
              <a:buFont typeface="Wingdings" pitchFamily="2" charset="2"/>
              <a:buAutoNum type="arabicPeriod"/>
            </a:pPr>
            <a:r>
              <a:rPr lang="en-US" sz="2000" dirty="0" smtClean="0"/>
              <a:t>Psychotic + </a:t>
            </a:r>
            <a:r>
              <a:rPr lang="en-US" sz="2000" dirty="0" err="1" smtClean="0"/>
              <a:t>confusional</a:t>
            </a:r>
            <a:r>
              <a:rPr lang="en-US" sz="2000" dirty="0" smtClean="0"/>
              <a:t> states - </a:t>
            </a:r>
            <a:r>
              <a:rPr lang="cs-CZ" sz="2000" dirty="0" err="1" smtClean="0"/>
              <a:t>antipsychotics</a:t>
            </a:r>
            <a:r>
              <a:rPr lang="en-US" sz="2000" dirty="0" smtClean="0"/>
              <a:t> with minimal adrenolytic + anticholinergic effects (</a:t>
            </a:r>
            <a:r>
              <a:rPr lang="en-US" sz="2000" dirty="0" err="1" smtClean="0"/>
              <a:t>tiaprid</a:t>
            </a:r>
            <a:r>
              <a:rPr lang="en-US" sz="2000" dirty="0" smtClean="0"/>
              <a:t>, </a:t>
            </a:r>
            <a:r>
              <a:rPr lang="cs-CZ" sz="2000" dirty="0" err="1" smtClean="0"/>
              <a:t>melperon</a:t>
            </a:r>
            <a:r>
              <a:rPr lang="cs-CZ" sz="2000" dirty="0" smtClean="0"/>
              <a:t>, </a:t>
            </a:r>
            <a:r>
              <a:rPr lang="cs-CZ" sz="2000" dirty="0" err="1" smtClean="0"/>
              <a:t>ami</a:t>
            </a:r>
            <a:r>
              <a:rPr lang="en-US" sz="2000" dirty="0" err="1" smtClean="0"/>
              <a:t>sulpirid</a:t>
            </a:r>
            <a:r>
              <a:rPr lang="cs-CZ" sz="2000" dirty="0" smtClean="0"/>
              <a:t>e</a:t>
            </a:r>
            <a:r>
              <a:rPr lang="en-US" sz="2000" dirty="0" smtClean="0"/>
              <a:t>, </a:t>
            </a:r>
            <a:r>
              <a:rPr lang="en-US" sz="2000" dirty="0" err="1" smtClean="0"/>
              <a:t>risperidon</a:t>
            </a:r>
            <a:r>
              <a:rPr lang="cs-CZ" sz="2000" dirty="0" smtClean="0"/>
              <a:t>e</a:t>
            </a:r>
            <a:r>
              <a:rPr lang="en-US" sz="2000" dirty="0" smtClean="0"/>
              <a:t>, haloperidol, </a:t>
            </a:r>
            <a:r>
              <a:rPr lang="en-US" sz="2000" dirty="0" err="1" smtClean="0"/>
              <a:t>clozapin</a:t>
            </a:r>
            <a:r>
              <a:rPr lang="cs-CZ" sz="2000" dirty="0" smtClean="0"/>
              <a:t>e</a:t>
            </a:r>
            <a:r>
              <a:rPr lang="en-US" sz="2000" dirty="0" smtClean="0"/>
              <a:t>)</a:t>
            </a:r>
          </a:p>
          <a:p>
            <a:pPr marL="533400" indent="-533400">
              <a:lnSpc>
                <a:spcPct val="90000"/>
              </a:lnSpc>
              <a:buFont typeface="Wingdings" pitchFamily="2" charset="2"/>
              <a:buAutoNum type="arabicPeriod"/>
            </a:pPr>
            <a:r>
              <a:rPr lang="en-US" sz="2000" dirty="0" smtClean="0"/>
              <a:t>Insomnia - non-benzodiazepine hypnotics (</a:t>
            </a:r>
            <a:r>
              <a:rPr lang="en-US" sz="2000" dirty="0" err="1" smtClean="0"/>
              <a:t>zolpidem</a:t>
            </a:r>
            <a:r>
              <a:rPr lang="en-US" sz="2000" dirty="0" smtClean="0"/>
              <a:t>, </a:t>
            </a:r>
            <a:r>
              <a:rPr lang="en-US" sz="2000" dirty="0" err="1" smtClean="0"/>
              <a:t>zopiclon</a:t>
            </a:r>
            <a:r>
              <a:rPr lang="en-US" sz="2000" dirty="0" smtClean="0"/>
              <a:t>)</a:t>
            </a:r>
          </a:p>
          <a:p>
            <a:pPr marL="533400" indent="-533400">
              <a:lnSpc>
                <a:spcPct val="90000"/>
              </a:lnSpc>
              <a:buFont typeface="Wingdings" pitchFamily="2" charset="2"/>
              <a:buAutoNum type="arabicPeriod"/>
            </a:pPr>
            <a:r>
              <a:rPr lang="en-US" sz="2000" dirty="0" smtClean="0"/>
              <a:t>Epileptic seizures -  </a:t>
            </a:r>
            <a:r>
              <a:rPr lang="en-US" sz="2000" dirty="0" err="1" smtClean="0"/>
              <a:t>carbamazepin</a:t>
            </a:r>
            <a:r>
              <a:rPr lang="en-US" sz="2000" dirty="0" smtClean="0"/>
              <a:t>, </a:t>
            </a:r>
            <a:r>
              <a:rPr lang="en-US" sz="2000" dirty="0" err="1" smtClean="0"/>
              <a:t>valpro</a:t>
            </a:r>
            <a:r>
              <a:rPr lang="cs-CZ" sz="2000" dirty="0" err="1" smtClean="0"/>
              <a:t>ate</a:t>
            </a:r>
            <a:endParaRPr lang="en-US" sz="2000" dirty="0" smtClean="0"/>
          </a:p>
          <a:p>
            <a:pPr marL="533400" indent="-533400">
              <a:lnSpc>
                <a:spcPct val="90000"/>
              </a:lnSpc>
              <a:buFont typeface="Wingdings" pitchFamily="2" charset="2"/>
              <a:buNone/>
            </a:pPr>
            <a:endParaRPr lang="en-US" sz="2000" dirty="0" smtClean="0"/>
          </a:p>
          <a:p>
            <a:pPr marL="533400" indent="-533400">
              <a:lnSpc>
                <a:spcPct val="90000"/>
              </a:lnSpc>
              <a:buFont typeface="Wingdings" pitchFamily="2" charset="2"/>
              <a:buNone/>
            </a:pPr>
            <a:r>
              <a:rPr lang="en-US" sz="2000" b="1" dirty="0" smtClean="0">
                <a:solidFill>
                  <a:srgbClr val="FFFF00"/>
                </a:solidFill>
              </a:rPr>
              <a:t>C)	Psychotherapy</a:t>
            </a:r>
          </a:p>
          <a:p>
            <a:pPr marL="533400" indent="-533400">
              <a:lnSpc>
                <a:spcPct val="90000"/>
              </a:lnSpc>
              <a:buFont typeface="Wingdings" pitchFamily="2" charset="2"/>
              <a:buAutoNum type="arabicPeriod"/>
            </a:pPr>
            <a:r>
              <a:rPr lang="en-US" sz="2000" dirty="0" smtClean="0"/>
              <a:t>Reeducation of cognitive, emotional + </a:t>
            </a:r>
            <a:r>
              <a:rPr lang="en-US" sz="2000" dirty="0" err="1" smtClean="0"/>
              <a:t>behavioural</a:t>
            </a:r>
            <a:r>
              <a:rPr lang="en-US" sz="2000" dirty="0" smtClean="0"/>
              <a:t> disorders</a:t>
            </a:r>
          </a:p>
          <a:p>
            <a:pPr marL="533400" indent="-533400">
              <a:lnSpc>
                <a:spcPct val="90000"/>
              </a:lnSpc>
              <a:buFont typeface="Wingdings" pitchFamily="2" charset="2"/>
              <a:buAutoNum type="arabicPeriod"/>
            </a:pPr>
            <a:r>
              <a:rPr lang="en-US" sz="2000" dirty="0" smtClean="0"/>
              <a:t>Family therapy</a:t>
            </a:r>
          </a:p>
          <a:p>
            <a:pPr marL="533400" indent="-533400">
              <a:lnSpc>
                <a:spcPct val="90000"/>
              </a:lnSpc>
              <a:buFont typeface="Wingdings" pitchFamily="2" charset="2"/>
              <a:buAutoNum type="arabicPeriod"/>
            </a:pPr>
            <a:r>
              <a:rPr lang="en-US" sz="2000" dirty="0" smtClean="0"/>
              <a:t>Alzheimer’s society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r>
              <a:rPr lang="cs-CZ" smtClean="0"/>
              <a:t>F01 </a:t>
            </a:r>
            <a:r>
              <a:rPr lang="en-US" smtClean="0"/>
              <a:t>Vascular Dementia</a:t>
            </a:r>
          </a:p>
        </p:txBody>
      </p:sp>
      <p:sp>
        <p:nvSpPr>
          <p:cNvPr id="22530" name="Rectangle 3"/>
          <p:cNvSpPr>
            <a:spLocks noGrp="1" noChangeArrowheads="1"/>
          </p:cNvSpPr>
          <p:nvPr>
            <p:ph type="body" idx="1"/>
          </p:nvPr>
        </p:nvSpPr>
        <p:spPr/>
        <p:txBody>
          <a:bodyPr/>
          <a:lstStyle/>
          <a:p>
            <a:pPr marL="1343025" indent="-1343025">
              <a:lnSpc>
                <a:spcPct val="90000"/>
              </a:lnSpc>
              <a:buFont typeface="Wingdings" pitchFamily="2" charset="2"/>
              <a:buNone/>
            </a:pPr>
            <a:r>
              <a:rPr lang="en-US" sz="2800" smtClean="0"/>
              <a:t>F01	Vascular dementia</a:t>
            </a:r>
          </a:p>
          <a:p>
            <a:pPr marL="1343025" indent="-1343025">
              <a:lnSpc>
                <a:spcPct val="90000"/>
              </a:lnSpc>
              <a:buFont typeface="Wingdings" pitchFamily="2" charset="2"/>
              <a:buNone/>
            </a:pPr>
            <a:r>
              <a:rPr lang="en-US" sz="2800" smtClean="0"/>
              <a:t>F01.0</a:t>
            </a:r>
            <a:r>
              <a:rPr lang="cs-CZ" sz="2800" smtClean="0"/>
              <a:t>	</a:t>
            </a:r>
            <a:r>
              <a:rPr lang="en-US" sz="2800" smtClean="0"/>
              <a:t>Vascular dementia of acute onset</a:t>
            </a:r>
          </a:p>
          <a:p>
            <a:pPr marL="1343025" indent="-1343025">
              <a:lnSpc>
                <a:spcPct val="90000"/>
              </a:lnSpc>
              <a:buFont typeface="Wingdings" pitchFamily="2" charset="2"/>
              <a:buNone/>
            </a:pPr>
            <a:r>
              <a:rPr lang="en-US" sz="2800" smtClean="0"/>
              <a:t>F01.1	Multi-infarct dementia</a:t>
            </a:r>
          </a:p>
          <a:p>
            <a:pPr marL="1343025" indent="-1343025">
              <a:lnSpc>
                <a:spcPct val="90000"/>
              </a:lnSpc>
              <a:buFont typeface="Wingdings" pitchFamily="2" charset="2"/>
              <a:buNone/>
            </a:pPr>
            <a:r>
              <a:rPr lang="en-US" sz="2800" smtClean="0"/>
              <a:t>F01.2	Subcortical vascular dementia</a:t>
            </a:r>
          </a:p>
          <a:p>
            <a:pPr marL="1343025" indent="-1343025">
              <a:lnSpc>
                <a:spcPct val="90000"/>
              </a:lnSpc>
              <a:buFont typeface="Wingdings" pitchFamily="2" charset="2"/>
              <a:buNone/>
            </a:pPr>
            <a:r>
              <a:rPr lang="en-US" sz="2800" smtClean="0"/>
              <a:t>F01.3	Mixed cortical and subcortical vascular dementia</a:t>
            </a:r>
          </a:p>
          <a:p>
            <a:pPr marL="1343025" indent="-1343025">
              <a:lnSpc>
                <a:spcPct val="90000"/>
              </a:lnSpc>
              <a:buFont typeface="Wingdings" pitchFamily="2" charset="2"/>
              <a:buNone/>
            </a:pPr>
            <a:r>
              <a:rPr lang="en-US" sz="2800" smtClean="0"/>
              <a:t>F01 8	Other vascular dementia</a:t>
            </a:r>
          </a:p>
          <a:p>
            <a:pPr marL="1343025" indent="-1343025">
              <a:lnSpc>
                <a:spcPct val="90000"/>
              </a:lnSpc>
              <a:buFont typeface="Wingdings" pitchFamily="2" charset="2"/>
              <a:buNone/>
            </a:pPr>
            <a:r>
              <a:rPr lang="en-US" sz="2800" smtClean="0"/>
              <a:t>F01.9	Vascular dementia, unspecified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r>
              <a:rPr lang="cs-CZ" smtClean="0"/>
              <a:t>F01 </a:t>
            </a:r>
            <a:r>
              <a:rPr lang="en-US" smtClean="0"/>
              <a:t>Vascular Dementia</a:t>
            </a:r>
            <a:endParaRPr lang="cs-CZ" smtClean="0"/>
          </a:p>
        </p:txBody>
      </p:sp>
      <p:sp>
        <p:nvSpPr>
          <p:cNvPr id="23554" name="Rectangle 3"/>
          <p:cNvSpPr>
            <a:spLocks noGrp="1" noChangeArrowheads="1"/>
          </p:cNvSpPr>
          <p:nvPr>
            <p:ph type="body" idx="1"/>
          </p:nvPr>
        </p:nvSpPr>
        <p:spPr/>
        <p:txBody>
          <a:bodyPr/>
          <a:lstStyle/>
          <a:p>
            <a:pPr marL="609600" indent="-609600">
              <a:buFont typeface="Wingdings" pitchFamily="2" charset="2"/>
              <a:buNone/>
            </a:pPr>
            <a:r>
              <a:rPr lang="en-US" sz="2800" dirty="0" smtClean="0">
                <a:solidFill>
                  <a:srgbClr val="FFFF00"/>
                </a:solidFill>
              </a:rPr>
              <a:t>Diagnostic guidelines:</a:t>
            </a:r>
          </a:p>
          <a:p>
            <a:pPr marL="609600" indent="-609600">
              <a:buFont typeface="Wingdings" pitchFamily="2" charset="2"/>
              <a:buAutoNum type="alphaLcParenR"/>
            </a:pPr>
            <a:r>
              <a:rPr lang="en-US" sz="2800" dirty="0" smtClean="0"/>
              <a:t>Presence of a dementia</a:t>
            </a:r>
          </a:p>
          <a:p>
            <a:pPr marL="609600" indent="-609600">
              <a:buFont typeface="Wingdings" pitchFamily="2" charset="2"/>
              <a:buAutoNum type="alphaLcParenR"/>
            </a:pPr>
            <a:r>
              <a:rPr lang="en-US" sz="2800" dirty="0" smtClean="0"/>
              <a:t>Uneven impairment of cognitive function + focal neurological signs</a:t>
            </a:r>
          </a:p>
          <a:p>
            <a:pPr marL="609600" indent="-609600">
              <a:buFont typeface="Wingdings" pitchFamily="2" charset="2"/>
              <a:buAutoNum type="alphaLcParenR"/>
            </a:pPr>
            <a:r>
              <a:rPr lang="en-US" sz="2800" dirty="0" smtClean="0"/>
              <a:t>Insight and </a:t>
            </a:r>
            <a:r>
              <a:rPr lang="en-US" sz="2800" dirty="0" err="1" smtClean="0"/>
              <a:t>judgement</a:t>
            </a:r>
            <a:r>
              <a:rPr lang="en-US" sz="2800" dirty="0" smtClean="0"/>
              <a:t> relatively well preserved</a:t>
            </a:r>
          </a:p>
          <a:p>
            <a:pPr marL="609600" indent="-609600">
              <a:buFont typeface="Wingdings" pitchFamily="2" charset="2"/>
              <a:buAutoNum type="alphaLcParenR"/>
            </a:pPr>
            <a:r>
              <a:rPr lang="en-US" sz="2800" dirty="0" smtClean="0"/>
              <a:t>An abrupt onset or a stepwise deterioration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cs-CZ" smtClean="0"/>
              <a:t>F01 </a:t>
            </a:r>
            <a:r>
              <a:rPr lang="en-US" smtClean="0"/>
              <a:t>Vascular Dementia</a:t>
            </a:r>
            <a:endParaRPr lang="cs-CZ" smtClean="0"/>
          </a:p>
        </p:txBody>
      </p:sp>
      <p:sp>
        <p:nvSpPr>
          <p:cNvPr id="24578" name="Rectangle 3"/>
          <p:cNvSpPr>
            <a:spLocks noGrp="1" noChangeArrowheads="1"/>
          </p:cNvSpPr>
          <p:nvPr>
            <p:ph type="body" idx="1"/>
          </p:nvPr>
        </p:nvSpPr>
        <p:spPr/>
        <p:txBody>
          <a:bodyPr/>
          <a:lstStyle/>
          <a:p>
            <a:pPr marL="533400" indent="-533400">
              <a:lnSpc>
                <a:spcPct val="90000"/>
              </a:lnSpc>
              <a:buFont typeface="Wingdings" pitchFamily="2" charset="2"/>
              <a:buNone/>
            </a:pPr>
            <a:r>
              <a:rPr lang="en-US" sz="2800" dirty="0" smtClean="0">
                <a:solidFill>
                  <a:srgbClr val="FFFF00"/>
                </a:solidFill>
              </a:rPr>
              <a:t>Associated features:</a:t>
            </a:r>
          </a:p>
          <a:p>
            <a:pPr marL="533400" indent="-533400">
              <a:lnSpc>
                <a:spcPct val="90000"/>
              </a:lnSpc>
              <a:buFont typeface="Wingdings" pitchFamily="2" charset="2"/>
              <a:buAutoNum type="alphaLcParenR"/>
            </a:pPr>
            <a:r>
              <a:rPr lang="en-US" sz="2800" dirty="0" smtClean="0"/>
              <a:t>Hypertension</a:t>
            </a:r>
          </a:p>
          <a:p>
            <a:pPr marL="533400" indent="-533400">
              <a:lnSpc>
                <a:spcPct val="90000"/>
              </a:lnSpc>
              <a:buFont typeface="Wingdings" pitchFamily="2" charset="2"/>
              <a:buAutoNum type="alphaLcParenR"/>
            </a:pPr>
            <a:r>
              <a:rPr lang="en-US" sz="2800" dirty="0" smtClean="0"/>
              <a:t>Emotional </a:t>
            </a:r>
            <a:r>
              <a:rPr lang="en-US" sz="2800" dirty="0" err="1" smtClean="0"/>
              <a:t>lability</a:t>
            </a:r>
            <a:r>
              <a:rPr lang="en-US" sz="2800" dirty="0" smtClean="0"/>
              <a:t>, weeping or explosive laughter</a:t>
            </a:r>
          </a:p>
          <a:p>
            <a:pPr marL="533400" indent="-533400">
              <a:lnSpc>
                <a:spcPct val="90000"/>
              </a:lnSpc>
              <a:buFont typeface="Wingdings" pitchFamily="2" charset="2"/>
              <a:buAutoNum type="alphaLcParenR"/>
            </a:pPr>
            <a:r>
              <a:rPr lang="en-US" sz="2800" dirty="0" smtClean="0"/>
              <a:t>Transient episodes of clouded consciousness</a:t>
            </a:r>
          </a:p>
          <a:p>
            <a:pPr marL="533400" indent="-533400">
              <a:lnSpc>
                <a:spcPct val="90000"/>
              </a:lnSpc>
              <a:buFont typeface="Wingdings" pitchFamily="2" charset="2"/>
              <a:buAutoNum type="alphaLcParenR"/>
            </a:pPr>
            <a:r>
              <a:rPr lang="en-US" sz="2800" dirty="0" smtClean="0"/>
              <a:t>Personality relatively well preserved, accentuation of previous traits (egocentrism, paranoid attitudes, irritability)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r>
              <a:rPr lang="cs-CZ" smtClean="0"/>
              <a:t>F01 </a:t>
            </a:r>
            <a:r>
              <a:rPr lang="en-US" smtClean="0"/>
              <a:t>Vascular Dementia</a:t>
            </a:r>
            <a:endParaRPr lang="cs-CZ" smtClean="0"/>
          </a:p>
        </p:txBody>
      </p:sp>
      <p:sp>
        <p:nvSpPr>
          <p:cNvPr id="25602" name="Rectangle 3"/>
          <p:cNvSpPr>
            <a:spLocks noGrp="1" noChangeArrowheads="1"/>
          </p:cNvSpPr>
          <p:nvPr>
            <p:ph type="body" idx="1"/>
          </p:nvPr>
        </p:nvSpPr>
        <p:spPr/>
        <p:txBody>
          <a:bodyPr/>
          <a:lstStyle/>
          <a:p>
            <a:pPr marL="1436688" indent="-1436688">
              <a:lnSpc>
                <a:spcPct val="90000"/>
              </a:lnSpc>
              <a:buFont typeface="Wingdings" pitchFamily="2" charset="2"/>
              <a:buNone/>
            </a:pPr>
            <a:r>
              <a:rPr lang="en-US" sz="2800" smtClean="0"/>
              <a:t>F01.0 - after a succession of strokes or a single large infarction (cerebrovascular thrombosis, embolism or haemorrhage)</a:t>
            </a:r>
          </a:p>
          <a:p>
            <a:pPr marL="1436688" indent="-1436688">
              <a:lnSpc>
                <a:spcPct val="90000"/>
              </a:lnSpc>
              <a:buFont typeface="Wingdings" pitchFamily="2" charset="2"/>
              <a:buNone/>
            </a:pPr>
            <a:r>
              <a:rPr lang="en-US" sz="2800" smtClean="0"/>
              <a:t>F01.1 - more gradual in onset after a number of minor ischaemic episodes</a:t>
            </a:r>
          </a:p>
          <a:p>
            <a:pPr marL="1436688" indent="-1436688">
              <a:lnSpc>
                <a:spcPct val="90000"/>
              </a:lnSpc>
              <a:buFont typeface="Wingdings" pitchFamily="2" charset="2"/>
              <a:buNone/>
            </a:pPr>
            <a:r>
              <a:rPr lang="en-US" sz="2800" smtClean="0"/>
              <a:t>F01.2 - destruction in the deep white matter (Binswanger’s encephalop.)</a:t>
            </a:r>
          </a:p>
          <a:p>
            <a:pPr marL="1436688" indent="-1436688">
              <a:lnSpc>
                <a:spcPct val="90000"/>
              </a:lnSpc>
              <a:buFont typeface="Wingdings" pitchFamily="2" charset="2"/>
              <a:buNone/>
            </a:pPr>
            <a:r>
              <a:rPr lang="en-US" sz="2800" smtClean="0"/>
              <a:t>F01.3 - mixed cortical + subcortical components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idx="4294967295"/>
          </p:nvPr>
        </p:nvSpPr>
        <p:spPr/>
        <p:txBody>
          <a:bodyPr/>
          <a:lstStyle/>
          <a:p>
            <a:r>
              <a:rPr lang="cs-CZ" smtClean="0"/>
              <a:t>F01 Vascular dementia</a:t>
            </a:r>
          </a:p>
        </p:txBody>
      </p:sp>
      <p:sp>
        <p:nvSpPr>
          <p:cNvPr id="3" name="Zástupný symbol pro obsah 2"/>
          <p:cNvSpPr>
            <a:spLocks noGrp="1"/>
          </p:cNvSpPr>
          <p:nvPr>
            <p:ph idx="4294967295"/>
          </p:nvPr>
        </p:nvSpPr>
        <p:spPr/>
        <p:txBody>
          <a:bodyPr>
            <a:normAutofit lnSpcReduction="10000"/>
          </a:bodyPr>
          <a:lstStyle/>
          <a:p>
            <a:pPr>
              <a:lnSpc>
                <a:spcPct val="80000"/>
              </a:lnSpc>
            </a:pPr>
            <a:r>
              <a:rPr lang="en-US" sz="2400" dirty="0" smtClean="0"/>
              <a:t>Vascular dementia is the result of infarction of the brain due to vascular disease, including hypertensive cerebrovascular disease. The infarcts are usually small but cumulative in their effect. Onset is usually in later life.</a:t>
            </a:r>
          </a:p>
          <a:p>
            <a:pPr>
              <a:lnSpc>
                <a:spcPct val="80000"/>
              </a:lnSpc>
            </a:pPr>
            <a:r>
              <a:rPr lang="en-US" sz="2400" dirty="0" smtClean="0"/>
              <a:t>Incl.: arteriosclerotic dementia </a:t>
            </a:r>
          </a:p>
          <a:p>
            <a:pPr>
              <a:lnSpc>
                <a:spcPct val="80000"/>
              </a:lnSpc>
            </a:pPr>
            <a:r>
              <a:rPr lang="en-US" sz="2400" b="1" dirty="0" smtClean="0">
                <a:solidFill>
                  <a:srgbClr val="FFFF00"/>
                </a:solidFill>
              </a:rPr>
              <a:t>F01.0 Vascular dementia of acute onset </a:t>
            </a:r>
          </a:p>
          <a:p>
            <a:pPr>
              <a:lnSpc>
                <a:spcPct val="80000"/>
              </a:lnSpc>
            </a:pPr>
            <a:r>
              <a:rPr lang="en-US" sz="2400" dirty="0" smtClean="0"/>
              <a:t>Usually develops rapidly after a succession of strokes from cerebrovascular thrombosis, embolism or </a:t>
            </a:r>
            <a:r>
              <a:rPr lang="en-US" sz="2400" dirty="0" err="1" smtClean="0"/>
              <a:t>haemorrhage</a:t>
            </a:r>
            <a:r>
              <a:rPr lang="en-US" sz="2400" dirty="0" smtClean="0"/>
              <a:t>. In rare cases, a single large infarction may be the cause.</a:t>
            </a:r>
          </a:p>
          <a:p>
            <a:pPr>
              <a:lnSpc>
                <a:spcPct val="80000"/>
              </a:lnSpc>
            </a:pPr>
            <a:r>
              <a:rPr lang="en-US" sz="2400" b="1" dirty="0" smtClean="0">
                <a:solidFill>
                  <a:srgbClr val="FFFF00"/>
                </a:solidFill>
              </a:rPr>
              <a:t>F01.1 Multi-infarct dementia </a:t>
            </a:r>
          </a:p>
          <a:p>
            <a:pPr>
              <a:lnSpc>
                <a:spcPct val="80000"/>
              </a:lnSpc>
            </a:pPr>
            <a:r>
              <a:rPr lang="en-US" sz="2400" dirty="0" smtClean="0"/>
              <a:t>Gradual in onset, following a number of transient </a:t>
            </a:r>
            <a:r>
              <a:rPr lang="en-US" sz="2400" dirty="0" err="1" smtClean="0"/>
              <a:t>ischaemic</a:t>
            </a:r>
            <a:r>
              <a:rPr lang="en-US" sz="2400" dirty="0" smtClean="0"/>
              <a:t> episodes which produce an accumulation of infarcts in the cerebral parenchyma.</a:t>
            </a:r>
          </a:p>
          <a:p>
            <a:pPr>
              <a:lnSpc>
                <a:spcPct val="80000"/>
              </a:lnSpc>
            </a:pPr>
            <a:r>
              <a:rPr lang="en-US" sz="2400" dirty="0" smtClean="0"/>
              <a:t>Predominantly cortical dementia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cs-CZ" smtClean="0"/>
              <a:t>F01 Vascular dementia</a:t>
            </a:r>
          </a:p>
        </p:txBody>
      </p:sp>
      <p:sp>
        <p:nvSpPr>
          <p:cNvPr id="41987" name="Rectangle 3"/>
          <p:cNvSpPr>
            <a:spLocks noGrp="1"/>
          </p:cNvSpPr>
          <p:nvPr>
            <p:ph type="body" idx="1"/>
          </p:nvPr>
        </p:nvSpPr>
        <p:spPr/>
        <p:txBody>
          <a:bodyPr/>
          <a:lstStyle/>
          <a:p>
            <a:pPr>
              <a:lnSpc>
                <a:spcPct val="80000"/>
              </a:lnSpc>
            </a:pPr>
            <a:r>
              <a:rPr lang="en-US" sz="2400" b="1" dirty="0" smtClean="0">
                <a:solidFill>
                  <a:srgbClr val="FFFF00"/>
                </a:solidFill>
              </a:rPr>
              <a:t>F01.2 Subcortical vascular dementia </a:t>
            </a:r>
          </a:p>
          <a:p>
            <a:pPr>
              <a:lnSpc>
                <a:spcPct val="80000"/>
              </a:lnSpc>
            </a:pPr>
            <a:r>
              <a:rPr lang="en-US" sz="2400" dirty="0" smtClean="0"/>
              <a:t>Includes cases with a history of hypertension and foci of </a:t>
            </a:r>
            <a:r>
              <a:rPr lang="en-US" sz="2400" dirty="0" err="1" smtClean="0"/>
              <a:t>ischaemic</a:t>
            </a:r>
            <a:r>
              <a:rPr lang="en-US" sz="2400" dirty="0" smtClean="0"/>
              <a:t> destruction in the deep white matter of the cerebral hemispheres. The cerebral cortex is usually preserved and this contrasts with the clinical picture which may closely resemble that of dementia in Alzheimer disease.</a:t>
            </a:r>
          </a:p>
          <a:p>
            <a:pPr>
              <a:lnSpc>
                <a:spcPct val="80000"/>
              </a:lnSpc>
            </a:pPr>
            <a:r>
              <a:rPr lang="en-US" sz="2400" b="1" dirty="0" smtClean="0">
                <a:solidFill>
                  <a:srgbClr val="FFFF00"/>
                </a:solidFill>
              </a:rPr>
              <a:t>F01.3 Mixed cortical and subcortical vascular dementia </a:t>
            </a:r>
          </a:p>
          <a:p>
            <a:pPr>
              <a:lnSpc>
                <a:spcPct val="80000"/>
              </a:lnSpc>
            </a:pPr>
            <a:r>
              <a:rPr lang="en-US" sz="2400" b="1" dirty="0" smtClean="0">
                <a:solidFill>
                  <a:srgbClr val="FFFF00"/>
                </a:solidFill>
              </a:rPr>
              <a:t>F01.8 Other vascular dementia </a:t>
            </a:r>
          </a:p>
          <a:p>
            <a:pPr>
              <a:lnSpc>
                <a:spcPct val="80000"/>
              </a:lnSpc>
            </a:pPr>
            <a:r>
              <a:rPr lang="en-US" sz="2400" b="1" dirty="0" smtClean="0">
                <a:solidFill>
                  <a:srgbClr val="FFFF00"/>
                </a:solidFill>
              </a:rPr>
              <a:t>F01.9 Vascular dementia, unspecified</a:t>
            </a:r>
            <a:endParaRPr lang="cs-CZ" sz="2400" dirty="0" smtClean="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rtlCol="0">
            <a:normAutofit fontScale="90000"/>
          </a:bodyPr>
          <a:lstStyle/>
          <a:p>
            <a:pPr fontAlgn="auto">
              <a:spcAft>
                <a:spcPts val="0"/>
              </a:spcAft>
              <a:defRPr/>
            </a:pPr>
            <a:r>
              <a:rPr lang="cs-CZ" sz="3600" b="1" dirty="0" smtClean="0"/>
              <a:t>F00-F09 </a:t>
            </a:r>
            <a:r>
              <a:rPr lang="en-US" sz="3600" b="1" dirty="0" smtClean="0"/>
              <a:t>Organic, including symptomatic, mental</a:t>
            </a:r>
            <a:r>
              <a:rPr lang="cs-CZ" sz="3600" b="1" dirty="0" smtClean="0"/>
              <a:t> d</a:t>
            </a:r>
            <a:r>
              <a:rPr lang="en-US" sz="3600" b="1" dirty="0" err="1" smtClean="0"/>
              <a:t>isorders</a:t>
            </a:r>
            <a:endParaRPr lang="cs-CZ" dirty="0" smtClean="0"/>
          </a:p>
        </p:txBody>
      </p:sp>
      <p:sp>
        <p:nvSpPr>
          <p:cNvPr id="3" name="Zástupný symbol pro obsah 2"/>
          <p:cNvSpPr>
            <a:spLocks noGrp="1"/>
          </p:cNvSpPr>
          <p:nvPr>
            <p:ph idx="4294967295"/>
          </p:nvPr>
        </p:nvSpPr>
        <p:spPr/>
        <p:txBody>
          <a:bodyPr rtlCol="0">
            <a:normAutofit fontScale="92500" lnSpcReduction="10000"/>
          </a:bodyPr>
          <a:lstStyle/>
          <a:p>
            <a:pPr fontAlgn="auto">
              <a:spcAft>
                <a:spcPts val="0"/>
              </a:spcAft>
              <a:buFont typeface="Arial" pitchFamily="34" charset="0"/>
              <a:buChar char="•"/>
              <a:defRPr/>
            </a:pPr>
            <a:r>
              <a:rPr lang="en-US" dirty="0" smtClean="0"/>
              <a:t>This block comprises a range of mental disorders grouped together on the basis of their having in common a demonstrable etiology in cerebral disease, brain injury, or other insult leading to cerebral dysfunction. The dysfunction may be primary, as in diseases, injuries, and insults that affect the brain directly and selectively; or secondary, as in systemic diseases and disorders that attack the brain only as one of the multiple organs or systems of the body that are involved.</a:t>
            </a:r>
            <a:endParaRPr lang="cs-CZ"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rtlCol="0">
            <a:normAutofit fontScale="90000"/>
          </a:bodyPr>
          <a:lstStyle/>
          <a:p>
            <a:pPr fontAlgn="auto">
              <a:spcAft>
                <a:spcPts val="0"/>
              </a:spcAft>
              <a:defRPr/>
            </a:pPr>
            <a:r>
              <a:rPr lang="en-US"/>
              <a:t>F02 Dementia in Other Diseases Classified Elsewhere </a:t>
            </a:r>
          </a:p>
        </p:txBody>
      </p:sp>
      <p:sp>
        <p:nvSpPr>
          <p:cNvPr id="26626" name="Rectangle 3"/>
          <p:cNvSpPr>
            <a:spLocks noGrp="1" noChangeArrowheads="1"/>
          </p:cNvSpPr>
          <p:nvPr>
            <p:ph type="body" idx="1"/>
          </p:nvPr>
        </p:nvSpPr>
        <p:spPr>
          <a:xfrm>
            <a:off x="468313" y="1773238"/>
            <a:ext cx="8229600" cy="4530725"/>
          </a:xfrm>
        </p:spPr>
        <p:txBody>
          <a:bodyPr/>
          <a:lstStyle/>
          <a:p>
            <a:pPr marL="609600" indent="-609600">
              <a:buFont typeface="Wingdings" pitchFamily="2" charset="2"/>
              <a:buNone/>
            </a:pPr>
            <a:r>
              <a:rPr lang="en-US" sz="2800" dirty="0" smtClean="0">
                <a:solidFill>
                  <a:srgbClr val="FFFF00"/>
                </a:solidFill>
              </a:rPr>
              <a:t>Diagnostic guidelines:</a:t>
            </a:r>
          </a:p>
          <a:p>
            <a:pPr marL="609600" indent="-609600">
              <a:buFont typeface="Wingdings" pitchFamily="2" charset="2"/>
              <a:buAutoNum type="alphaLcParenR"/>
            </a:pPr>
            <a:r>
              <a:rPr lang="en-US" sz="2800" dirty="0" smtClean="0"/>
              <a:t>Presence of a dementia</a:t>
            </a:r>
          </a:p>
          <a:p>
            <a:pPr marL="609600" indent="-609600">
              <a:buFont typeface="Wingdings" pitchFamily="2" charset="2"/>
              <a:buAutoNum type="alphaLcParenR"/>
            </a:pPr>
            <a:r>
              <a:rPr lang="en-US" sz="2800" dirty="0" smtClean="0"/>
              <a:t>Onset at any time of life</a:t>
            </a:r>
          </a:p>
          <a:p>
            <a:pPr marL="609600" indent="-609600">
              <a:buFont typeface="Wingdings" pitchFamily="2" charset="2"/>
              <a:buAutoNum type="alphaLcParenR"/>
            </a:pPr>
            <a:r>
              <a:rPr lang="en-US" sz="2800" dirty="0" smtClean="0"/>
              <a:t>Presence of features characteristic of one of the specified syndromes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rtlCol="0">
            <a:normAutofit fontScale="90000"/>
          </a:bodyPr>
          <a:lstStyle/>
          <a:p>
            <a:pPr fontAlgn="auto">
              <a:spcAft>
                <a:spcPts val="0"/>
              </a:spcAft>
              <a:defRPr/>
            </a:pPr>
            <a:r>
              <a:rPr lang="en-US"/>
              <a:t>F02 Dementia in Other Diseases Classified Elsewhere</a:t>
            </a:r>
          </a:p>
        </p:txBody>
      </p:sp>
      <p:sp>
        <p:nvSpPr>
          <p:cNvPr id="27650" name="Rectangle 3"/>
          <p:cNvSpPr>
            <a:spLocks noGrp="1" noChangeArrowheads="1"/>
          </p:cNvSpPr>
          <p:nvPr>
            <p:ph type="body" idx="1"/>
          </p:nvPr>
        </p:nvSpPr>
        <p:spPr>
          <a:xfrm>
            <a:off x="457200" y="1700213"/>
            <a:ext cx="8229600" cy="5157787"/>
          </a:xfrm>
        </p:spPr>
        <p:txBody>
          <a:bodyPr/>
          <a:lstStyle/>
          <a:p>
            <a:pPr marL="533400" indent="-533400">
              <a:lnSpc>
                <a:spcPct val="85000"/>
              </a:lnSpc>
              <a:buFont typeface="Wingdings" pitchFamily="2" charset="2"/>
              <a:buNone/>
            </a:pPr>
            <a:r>
              <a:rPr lang="en-US" sz="2800" dirty="0" smtClean="0">
                <a:solidFill>
                  <a:srgbClr val="FFFF00"/>
                </a:solidFill>
              </a:rPr>
              <a:t>F02.0 Dementia in Pick’s disease</a:t>
            </a:r>
          </a:p>
          <a:p>
            <a:pPr marL="533400" indent="-533400">
              <a:lnSpc>
                <a:spcPct val="85000"/>
              </a:lnSpc>
              <a:buFont typeface="Wingdings" pitchFamily="2" charset="2"/>
              <a:buAutoNum type="alphaLcParenR"/>
            </a:pPr>
            <a:r>
              <a:rPr lang="en-US" sz="2800" dirty="0" smtClean="0"/>
              <a:t>A progressive dementia</a:t>
            </a:r>
          </a:p>
          <a:p>
            <a:pPr marL="533400" indent="-533400">
              <a:lnSpc>
                <a:spcPct val="85000"/>
              </a:lnSpc>
              <a:buFont typeface="Wingdings" pitchFamily="2" charset="2"/>
              <a:buAutoNum type="alphaLcParenR"/>
            </a:pPr>
            <a:r>
              <a:rPr lang="en-US" sz="2800" dirty="0" smtClean="0"/>
              <a:t>A predominance of frontal lobe features (euphoria, emotional blunting, coarsening of social </a:t>
            </a:r>
            <a:r>
              <a:rPr lang="en-US" sz="2800" dirty="0" err="1" smtClean="0"/>
              <a:t>behaviour</a:t>
            </a:r>
            <a:r>
              <a:rPr lang="en-US" sz="2800" dirty="0" smtClean="0"/>
              <a:t>, </a:t>
            </a:r>
            <a:r>
              <a:rPr lang="en-US" sz="2800" dirty="0" err="1" smtClean="0"/>
              <a:t>disinhihition</a:t>
            </a:r>
            <a:r>
              <a:rPr lang="en-US" sz="2800" dirty="0" smtClean="0"/>
              <a:t>, apathy)</a:t>
            </a:r>
          </a:p>
          <a:p>
            <a:pPr marL="533400" indent="-533400">
              <a:lnSpc>
                <a:spcPct val="85000"/>
              </a:lnSpc>
              <a:buFont typeface="Wingdings" pitchFamily="2" charset="2"/>
              <a:buAutoNum type="alphaLcParenR"/>
            </a:pPr>
            <a:r>
              <a:rPr lang="en-US" sz="2800" dirty="0" err="1" smtClean="0"/>
              <a:t>Behavioural</a:t>
            </a:r>
            <a:r>
              <a:rPr lang="en-US" sz="2800" dirty="0" smtClean="0"/>
              <a:t> manifestations</a:t>
            </a:r>
          </a:p>
          <a:p>
            <a:pPr marL="533400" indent="-533400">
              <a:lnSpc>
                <a:spcPct val="85000"/>
              </a:lnSpc>
              <a:buFont typeface="Wingdings" pitchFamily="2" charset="2"/>
              <a:buNone/>
            </a:pPr>
            <a:endParaRPr lang="en-US" sz="2800" dirty="0" smtClean="0"/>
          </a:p>
          <a:p>
            <a:pPr marL="533400" indent="-533400">
              <a:lnSpc>
                <a:spcPct val="85000"/>
              </a:lnSpc>
              <a:buFont typeface="Wingdings" pitchFamily="2" charset="2"/>
              <a:buNone/>
            </a:pPr>
            <a:r>
              <a:rPr lang="en-US" sz="2800" dirty="0" smtClean="0">
                <a:solidFill>
                  <a:srgbClr val="FFFF00"/>
                </a:solidFill>
              </a:rPr>
              <a:t>F02.1 Dementia in Creutzfeldt-Jakob disease</a:t>
            </a:r>
          </a:p>
          <a:p>
            <a:pPr marL="533400" indent="-533400">
              <a:lnSpc>
                <a:spcPct val="85000"/>
              </a:lnSpc>
              <a:buFont typeface="Wingdings" pitchFamily="2" charset="2"/>
              <a:buAutoNum type="alphaLcParenR"/>
            </a:pPr>
            <a:r>
              <a:rPr lang="en-US" sz="2800" dirty="0" smtClean="0"/>
              <a:t>Fairly rapid progressing over months to 1-2 years</a:t>
            </a:r>
          </a:p>
          <a:p>
            <a:pPr marL="533400" indent="-533400">
              <a:lnSpc>
                <a:spcPct val="85000"/>
              </a:lnSpc>
              <a:buFont typeface="Wingdings" pitchFamily="2" charset="2"/>
              <a:buAutoNum type="alphaLcParenR"/>
            </a:pPr>
            <a:r>
              <a:rPr lang="en-US" sz="2800" dirty="0" smtClean="0"/>
              <a:t>Multiple neurological signs (pyramidal + extrapyramidal, ataxia)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rtlCol="0">
            <a:normAutofit fontScale="90000"/>
          </a:bodyPr>
          <a:lstStyle/>
          <a:p>
            <a:pPr fontAlgn="auto">
              <a:spcAft>
                <a:spcPts val="0"/>
              </a:spcAft>
              <a:defRPr/>
            </a:pPr>
            <a:r>
              <a:rPr lang="en-US"/>
              <a:t>F02 Dementia in Other Diseases Classified Elsewhere</a:t>
            </a:r>
          </a:p>
        </p:txBody>
      </p:sp>
      <p:sp>
        <p:nvSpPr>
          <p:cNvPr id="28674" name="Rectangle 3"/>
          <p:cNvSpPr>
            <a:spLocks noGrp="1" noChangeArrowheads="1"/>
          </p:cNvSpPr>
          <p:nvPr>
            <p:ph type="body" idx="1"/>
          </p:nvPr>
        </p:nvSpPr>
        <p:spPr>
          <a:xfrm>
            <a:off x="468313" y="1789113"/>
            <a:ext cx="8229600" cy="5068887"/>
          </a:xfrm>
        </p:spPr>
        <p:txBody>
          <a:bodyPr/>
          <a:lstStyle/>
          <a:p>
            <a:pPr marL="609600" indent="-609600">
              <a:buFont typeface="Wingdings" pitchFamily="2" charset="2"/>
              <a:buNone/>
            </a:pPr>
            <a:r>
              <a:rPr lang="en-US" sz="2800" dirty="0" smtClean="0">
                <a:solidFill>
                  <a:srgbClr val="FFFF00"/>
                </a:solidFill>
              </a:rPr>
              <a:t>F02.2 Dementia in Huntington’s disease</a:t>
            </a:r>
          </a:p>
          <a:p>
            <a:pPr marL="609600" indent="-609600">
              <a:buFont typeface="Wingdings" pitchFamily="2" charset="2"/>
              <a:buAutoNum type="alphaLcParenR"/>
            </a:pPr>
            <a:r>
              <a:rPr lang="en-US" sz="2800" dirty="0" smtClean="0"/>
              <a:t>Family history of H’s d.</a:t>
            </a:r>
          </a:p>
          <a:p>
            <a:pPr marL="609600" indent="-609600">
              <a:buFont typeface="Wingdings" pitchFamily="2" charset="2"/>
              <a:buAutoNum type="alphaLcParenR"/>
            </a:pPr>
            <a:r>
              <a:rPr lang="en-US" sz="2800" dirty="0" smtClean="0"/>
              <a:t>Onset at a relatively young age</a:t>
            </a:r>
          </a:p>
          <a:p>
            <a:pPr marL="609600" indent="-609600">
              <a:buFont typeface="Wingdings" pitchFamily="2" charset="2"/>
              <a:buAutoNum type="alphaLcParenR"/>
            </a:pPr>
            <a:r>
              <a:rPr lang="en-US" sz="2800" dirty="0" smtClean="0"/>
              <a:t>Involuntary </a:t>
            </a:r>
            <a:r>
              <a:rPr lang="en-US" sz="2800" dirty="0" err="1" smtClean="0"/>
              <a:t>choreiform</a:t>
            </a:r>
            <a:r>
              <a:rPr lang="en-US" sz="2800" dirty="0" smtClean="0"/>
              <a:t> movements</a:t>
            </a:r>
          </a:p>
          <a:p>
            <a:pPr marL="609600" indent="-609600">
              <a:buFont typeface="Wingdings" pitchFamily="2" charset="2"/>
              <a:buAutoNum type="alphaLcParenR"/>
            </a:pPr>
            <a:r>
              <a:rPr lang="en-US" sz="2800" dirty="0" smtClean="0"/>
              <a:t>Slow progression of dementia</a:t>
            </a:r>
          </a:p>
          <a:p>
            <a:pPr marL="609600" indent="-609600">
              <a:buFont typeface="Wingdings" pitchFamily="2" charset="2"/>
              <a:buNone/>
            </a:pPr>
            <a:endParaRPr lang="en-US" sz="2800" dirty="0" smtClean="0"/>
          </a:p>
          <a:p>
            <a:pPr marL="609600" indent="-609600">
              <a:buFont typeface="Wingdings" pitchFamily="2" charset="2"/>
              <a:buNone/>
            </a:pPr>
            <a:r>
              <a:rPr lang="en-US" sz="2800" dirty="0" smtClean="0">
                <a:solidFill>
                  <a:srgbClr val="FFFF00"/>
                </a:solidFill>
              </a:rPr>
              <a:t>F02.3 Dementia in Parkinson’s disease</a:t>
            </a:r>
          </a:p>
          <a:p>
            <a:pPr marL="609600" indent="-609600">
              <a:buFont typeface="Wingdings" pitchFamily="2" charset="2"/>
              <a:buNone/>
            </a:pPr>
            <a:r>
              <a:rPr lang="en-US" sz="2800" dirty="0" smtClean="0"/>
              <a:t>	In severe cases, no particular distinguishing features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rtlCol="0">
            <a:normAutofit fontScale="90000"/>
          </a:bodyPr>
          <a:lstStyle/>
          <a:p>
            <a:pPr fontAlgn="auto">
              <a:spcAft>
                <a:spcPts val="0"/>
              </a:spcAft>
              <a:defRPr/>
            </a:pPr>
            <a:r>
              <a:rPr lang="en-US"/>
              <a:t>F02 Dementia in Other Diseases Classified Elsewhere</a:t>
            </a:r>
          </a:p>
        </p:txBody>
      </p:sp>
      <p:sp>
        <p:nvSpPr>
          <p:cNvPr id="29698" name="Rectangle 3"/>
          <p:cNvSpPr>
            <a:spLocks noGrp="1" noChangeArrowheads="1"/>
          </p:cNvSpPr>
          <p:nvPr>
            <p:ph type="body" idx="1"/>
          </p:nvPr>
        </p:nvSpPr>
        <p:spPr>
          <a:xfrm>
            <a:off x="468313" y="1772816"/>
            <a:ext cx="8229600" cy="4262634"/>
          </a:xfrm>
        </p:spPr>
        <p:txBody>
          <a:bodyPr/>
          <a:lstStyle/>
          <a:p>
            <a:pPr marL="533400" indent="-533400">
              <a:lnSpc>
                <a:spcPct val="80000"/>
              </a:lnSpc>
              <a:buFont typeface="Wingdings" pitchFamily="2" charset="2"/>
              <a:buNone/>
            </a:pPr>
            <a:r>
              <a:rPr lang="en-US" sz="2800" dirty="0" smtClean="0">
                <a:solidFill>
                  <a:srgbClr val="FFFF00"/>
                </a:solidFill>
              </a:rPr>
              <a:t>F02.4 Dementia in human immunodeficiency virus (HIV) disease</a:t>
            </a:r>
          </a:p>
          <a:p>
            <a:pPr marL="533400" indent="-533400">
              <a:lnSpc>
                <a:spcPct val="80000"/>
              </a:lnSpc>
              <a:buFont typeface="Wingdings" pitchFamily="2" charset="2"/>
              <a:buAutoNum type="alphaLcParenR"/>
            </a:pPr>
            <a:r>
              <a:rPr lang="en-US" sz="2800" dirty="0" smtClean="0"/>
              <a:t>HIV infection</a:t>
            </a:r>
          </a:p>
          <a:p>
            <a:pPr marL="533400" indent="-533400">
              <a:lnSpc>
                <a:spcPct val="80000"/>
              </a:lnSpc>
              <a:buFont typeface="Wingdings" pitchFamily="2" charset="2"/>
              <a:buAutoNum type="alphaLcParenR"/>
            </a:pPr>
            <a:r>
              <a:rPr lang="en-US" sz="2800" dirty="0" smtClean="0"/>
              <a:t>Complaints of forgetfulness, slowness, poor concentration, difficulties with problem-solving and reading</a:t>
            </a:r>
          </a:p>
          <a:p>
            <a:pPr marL="533400" indent="-533400">
              <a:lnSpc>
                <a:spcPct val="80000"/>
              </a:lnSpc>
              <a:buFont typeface="Wingdings" pitchFamily="2" charset="2"/>
              <a:buAutoNum type="alphaLcParenR"/>
            </a:pPr>
            <a:r>
              <a:rPr lang="en-US" sz="2800" dirty="0" smtClean="0"/>
              <a:t>Apathy, social withdrawal, affective disorder</a:t>
            </a:r>
          </a:p>
          <a:p>
            <a:pPr marL="533400" indent="-533400">
              <a:lnSpc>
                <a:spcPct val="80000"/>
              </a:lnSpc>
              <a:buFont typeface="Wingdings" pitchFamily="2" charset="2"/>
              <a:buAutoNum type="alphaLcParenR"/>
            </a:pPr>
            <a:r>
              <a:rPr lang="en-US" sz="2800" dirty="0" smtClean="0"/>
              <a:t>Neurological signs (tremor, ataxia, </a:t>
            </a:r>
            <a:r>
              <a:rPr lang="en-US" sz="2800" dirty="0" err="1" smtClean="0"/>
              <a:t>hyperreflexia</a:t>
            </a:r>
            <a:r>
              <a:rPr lang="en-US" sz="2800" dirty="0" smtClean="0"/>
              <a:t>,...)</a:t>
            </a:r>
          </a:p>
          <a:p>
            <a:pPr marL="533400" indent="-533400">
              <a:lnSpc>
                <a:spcPct val="80000"/>
              </a:lnSpc>
              <a:buFont typeface="Wingdings" pitchFamily="2" charset="2"/>
              <a:buNone/>
            </a:pPr>
            <a:endParaRPr lang="en-US" sz="2800" dirty="0" smtClean="0"/>
          </a:p>
          <a:p>
            <a:pPr marL="533400" indent="-533400">
              <a:lnSpc>
                <a:spcPct val="80000"/>
              </a:lnSpc>
              <a:buFont typeface="Wingdings" pitchFamily="2" charset="2"/>
              <a:buNone/>
            </a:pPr>
            <a:r>
              <a:rPr lang="en-US" sz="2800" dirty="0" smtClean="0">
                <a:solidFill>
                  <a:srgbClr val="FFFF00"/>
                </a:solidFill>
              </a:rPr>
              <a:t>General paralysis of the insane (GPI – paralysis </a:t>
            </a:r>
            <a:r>
              <a:rPr lang="en-US" sz="2800" dirty="0" err="1" smtClean="0">
                <a:solidFill>
                  <a:srgbClr val="FFFF00"/>
                </a:solidFill>
              </a:rPr>
              <a:t>progressiva</a:t>
            </a:r>
            <a:r>
              <a:rPr lang="en-US" sz="2800" dirty="0" smtClean="0">
                <a:solidFill>
                  <a:srgbClr val="FFFF00"/>
                </a:solidFill>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457200" y="61913"/>
            <a:ext cx="8229600" cy="919162"/>
          </a:xfrm>
        </p:spPr>
        <p:txBody>
          <a:bodyPr/>
          <a:lstStyle/>
          <a:p>
            <a:r>
              <a:rPr lang="en-US" smtClean="0"/>
              <a:t>Symptomatic Dementia</a:t>
            </a:r>
          </a:p>
        </p:txBody>
      </p:sp>
      <p:sp>
        <p:nvSpPr>
          <p:cNvPr id="58371" name="Rectangle 3"/>
          <p:cNvSpPr>
            <a:spLocks noGrp="1" noChangeArrowheads="1"/>
          </p:cNvSpPr>
          <p:nvPr>
            <p:ph type="body" idx="4294967295"/>
          </p:nvPr>
        </p:nvSpPr>
        <p:spPr>
          <a:xfrm>
            <a:off x="457200" y="1412875"/>
            <a:ext cx="8229600" cy="5256213"/>
          </a:xfrm>
        </p:spPr>
        <p:txBody>
          <a:bodyPr/>
          <a:lstStyle/>
          <a:p>
            <a:pPr marL="609600" indent="-609600">
              <a:lnSpc>
                <a:spcPct val="90000"/>
              </a:lnSpc>
              <a:spcBef>
                <a:spcPct val="30000"/>
              </a:spcBef>
              <a:buFont typeface="Wingdings" pitchFamily="2" charset="2"/>
              <a:buAutoNum type="arabicPeriod"/>
            </a:pPr>
            <a:r>
              <a:rPr lang="en-US" sz="2400" b="1" smtClean="0"/>
              <a:t>Pharmacogenic dementia</a:t>
            </a:r>
            <a:r>
              <a:rPr lang="en-US" sz="2400" smtClean="0"/>
              <a:t> (anticholinergics, benzodiazepines, cytostatics, ...)</a:t>
            </a:r>
          </a:p>
          <a:p>
            <a:pPr marL="609600" indent="-609600">
              <a:lnSpc>
                <a:spcPct val="90000"/>
              </a:lnSpc>
              <a:spcBef>
                <a:spcPct val="30000"/>
              </a:spcBef>
              <a:buFont typeface="Wingdings" pitchFamily="2" charset="2"/>
              <a:buAutoNum type="arabicPeriod"/>
            </a:pPr>
            <a:r>
              <a:rPr lang="en-US" sz="2400" b="1" smtClean="0"/>
              <a:t>Alcohol dementia</a:t>
            </a:r>
            <a:r>
              <a:rPr lang="en-US" sz="2400" smtClean="0"/>
              <a:t> (simplex, Korsakov, Wernicke sy)</a:t>
            </a:r>
          </a:p>
          <a:p>
            <a:pPr marL="609600" indent="-609600">
              <a:lnSpc>
                <a:spcPct val="90000"/>
              </a:lnSpc>
              <a:spcBef>
                <a:spcPct val="30000"/>
              </a:spcBef>
              <a:buFont typeface="Wingdings" pitchFamily="2" charset="2"/>
              <a:buAutoNum type="arabicPeriod"/>
            </a:pPr>
            <a:r>
              <a:rPr lang="en-US" sz="2400" b="1" smtClean="0"/>
              <a:t>Intoxicant dementia of other etiology</a:t>
            </a:r>
            <a:r>
              <a:rPr lang="en-US" sz="2400" smtClean="0"/>
              <a:t> (CO, Pb, Hg, AI, solvents)</a:t>
            </a:r>
          </a:p>
          <a:p>
            <a:pPr marL="609600" indent="-609600">
              <a:lnSpc>
                <a:spcPct val="90000"/>
              </a:lnSpc>
              <a:spcBef>
                <a:spcPct val="30000"/>
              </a:spcBef>
              <a:buFont typeface="Wingdings" pitchFamily="2" charset="2"/>
              <a:buAutoNum type="arabicPeriod"/>
            </a:pPr>
            <a:r>
              <a:rPr lang="en-US" sz="2400" b="1" smtClean="0"/>
              <a:t>Dementia at vitamin deficit </a:t>
            </a:r>
            <a:r>
              <a:rPr lang="en-US" sz="2400" smtClean="0"/>
              <a:t>(niacin-pellagra, vit. B12)</a:t>
            </a:r>
          </a:p>
          <a:p>
            <a:pPr marL="609600" indent="-609600">
              <a:lnSpc>
                <a:spcPct val="90000"/>
              </a:lnSpc>
              <a:spcBef>
                <a:spcPct val="30000"/>
              </a:spcBef>
              <a:buFont typeface="Wingdings" pitchFamily="2" charset="2"/>
              <a:buAutoNum type="arabicPeriod"/>
            </a:pPr>
            <a:r>
              <a:rPr lang="en-US" sz="2400" b="1" smtClean="0"/>
              <a:t>Dementia of endocrinne origin</a:t>
            </a:r>
            <a:r>
              <a:rPr lang="en-US" sz="2400" smtClean="0"/>
              <a:t> (hypothyreosis, Cushing sy)</a:t>
            </a:r>
          </a:p>
          <a:p>
            <a:pPr marL="609600" indent="-609600">
              <a:lnSpc>
                <a:spcPct val="90000"/>
              </a:lnSpc>
              <a:spcBef>
                <a:spcPct val="30000"/>
              </a:spcBef>
              <a:buFont typeface="Wingdings" pitchFamily="2" charset="2"/>
              <a:buAutoNum type="arabicPeriod"/>
            </a:pPr>
            <a:r>
              <a:rPr lang="en-US" sz="2400" b="1" smtClean="0"/>
              <a:t>Dementia due to dialysis</a:t>
            </a:r>
            <a:endParaRPr lang="en-US" sz="24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457200" y="44450"/>
            <a:ext cx="8229600" cy="990600"/>
          </a:xfrm>
        </p:spPr>
        <p:txBody>
          <a:bodyPr/>
          <a:lstStyle/>
          <a:p>
            <a:r>
              <a:rPr lang="en-US" smtClean="0"/>
              <a:t>Symptomatic Dementia</a:t>
            </a:r>
            <a:endParaRPr lang="cs-CZ" smtClean="0"/>
          </a:p>
        </p:txBody>
      </p:sp>
      <p:sp>
        <p:nvSpPr>
          <p:cNvPr id="59395" name="Rectangle 3"/>
          <p:cNvSpPr>
            <a:spLocks noGrp="1" noChangeArrowheads="1"/>
          </p:cNvSpPr>
          <p:nvPr>
            <p:ph type="body" idx="4294967295"/>
          </p:nvPr>
        </p:nvSpPr>
        <p:spPr>
          <a:xfrm>
            <a:off x="457200" y="1412875"/>
            <a:ext cx="8229600" cy="5445125"/>
          </a:xfrm>
        </p:spPr>
        <p:txBody>
          <a:bodyPr/>
          <a:lstStyle/>
          <a:p>
            <a:pPr marL="609600" indent="-609600">
              <a:lnSpc>
                <a:spcPct val="90000"/>
              </a:lnSpc>
              <a:spcBef>
                <a:spcPct val="30000"/>
              </a:spcBef>
              <a:buFont typeface="Wingdings" pitchFamily="2" charset="2"/>
              <a:buAutoNum type="arabicPeriod" startAt="7"/>
            </a:pPr>
            <a:r>
              <a:rPr lang="en-US" sz="2400" b="1" smtClean="0"/>
              <a:t>Metabolic dementia</a:t>
            </a:r>
            <a:r>
              <a:rPr lang="en-US" sz="2400" smtClean="0"/>
              <a:t> (hypernatremia, hypocalemia)</a:t>
            </a:r>
          </a:p>
          <a:p>
            <a:pPr marL="609600" indent="-609600">
              <a:lnSpc>
                <a:spcPct val="90000"/>
              </a:lnSpc>
              <a:spcBef>
                <a:spcPct val="30000"/>
              </a:spcBef>
              <a:buFont typeface="Wingdings" pitchFamily="2" charset="2"/>
              <a:buNone/>
            </a:pPr>
            <a:r>
              <a:rPr lang="en-US" sz="2400" b="1" smtClean="0"/>
              <a:t>      D. at uraemia</a:t>
            </a:r>
            <a:r>
              <a:rPr lang="en-US" sz="2400" smtClean="0"/>
              <a:t> (uremic encephalopathy) </a:t>
            </a:r>
          </a:p>
          <a:p>
            <a:pPr marL="609600" indent="-609600">
              <a:lnSpc>
                <a:spcPct val="90000"/>
              </a:lnSpc>
              <a:spcBef>
                <a:spcPct val="30000"/>
              </a:spcBef>
              <a:buFont typeface="Wingdings" pitchFamily="2" charset="2"/>
              <a:buNone/>
            </a:pPr>
            <a:r>
              <a:rPr lang="en-US" sz="2400" b="1" smtClean="0"/>
              <a:t>      D. at m. Wilson</a:t>
            </a:r>
            <a:r>
              <a:rPr lang="en-US" sz="2400" smtClean="0"/>
              <a:t> </a:t>
            </a:r>
          </a:p>
          <a:p>
            <a:pPr marL="609600" indent="-609600">
              <a:lnSpc>
                <a:spcPct val="90000"/>
              </a:lnSpc>
              <a:spcBef>
                <a:spcPct val="30000"/>
              </a:spcBef>
              <a:buFont typeface="Wingdings" pitchFamily="2" charset="2"/>
              <a:buNone/>
            </a:pPr>
            <a:r>
              <a:rPr lang="en-US" sz="2400" b="1" smtClean="0"/>
              <a:t>	D. at liver encephalopathy</a:t>
            </a:r>
            <a:endParaRPr lang="en-US" sz="2400" smtClean="0"/>
          </a:p>
          <a:p>
            <a:pPr marL="609600" indent="-609600">
              <a:lnSpc>
                <a:spcPct val="90000"/>
              </a:lnSpc>
              <a:spcBef>
                <a:spcPct val="30000"/>
              </a:spcBef>
              <a:buFont typeface="Wingdings" pitchFamily="2" charset="2"/>
              <a:buAutoNum type="arabicPeriod" startAt="8"/>
            </a:pPr>
            <a:r>
              <a:rPr lang="en-US" sz="2400" b="1" smtClean="0"/>
              <a:t>D. due to hypoxia</a:t>
            </a:r>
            <a:endParaRPr lang="en-US" sz="2400" smtClean="0"/>
          </a:p>
          <a:p>
            <a:pPr marL="609600" indent="-609600">
              <a:lnSpc>
                <a:spcPct val="90000"/>
              </a:lnSpc>
              <a:spcBef>
                <a:spcPct val="30000"/>
              </a:spcBef>
              <a:buFont typeface="Wingdings" pitchFamily="2" charset="2"/>
              <a:buAutoNum type="arabicPeriod" startAt="8"/>
            </a:pPr>
            <a:r>
              <a:rPr lang="en-US" sz="2400" b="1" smtClean="0"/>
              <a:t>D. due to trauma</a:t>
            </a:r>
            <a:endParaRPr lang="en-US" sz="2400" smtClean="0"/>
          </a:p>
          <a:p>
            <a:pPr marL="609600" indent="-609600">
              <a:lnSpc>
                <a:spcPct val="90000"/>
              </a:lnSpc>
              <a:spcBef>
                <a:spcPct val="30000"/>
              </a:spcBef>
              <a:buFont typeface="Wingdings" pitchFamily="2" charset="2"/>
              <a:buAutoNum type="arabicPeriod" startAt="8"/>
            </a:pPr>
            <a:r>
              <a:rPr lang="en-US" sz="2400" b="1" smtClean="0"/>
              <a:t>D. at epilepsy</a:t>
            </a:r>
          </a:p>
          <a:p>
            <a:pPr marL="609600" indent="-609600">
              <a:lnSpc>
                <a:spcPct val="90000"/>
              </a:lnSpc>
              <a:spcBef>
                <a:spcPct val="30000"/>
              </a:spcBef>
              <a:buFont typeface="Wingdings" pitchFamily="2" charset="2"/>
              <a:buAutoNum type="arabicPeriod" startAt="8"/>
            </a:pPr>
            <a:r>
              <a:rPr lang="en-US" sz="2400" b="1" smtClean="0"/>
              <a:t>D. due to infection</a:t>
            </a:r>
            <a:r>
              <a:rPr lang="en-US" sz="2400" smtClean="0"/>
              <a:t> (paralysis progressiva, human immunodeficiency virus disease, prion infection - Creutzfeldt-Jakob d., kuru)</a:t>
            </a:r>
          </a:p>
          <a:p>
            <a:pPr marL="609600" indent="-609600">
              <a:lnSpc>
                <a:spcPct val="90000"/>
              </a:lnSpc>
              <a:spcBef>
                <a:spcPct val="30000"/>
              </a:spcBef>
              <a:buFont typeface="Wingdings" pitchFamily="2" charset="2"/>
              <a:buAutoNum type="arabicPeriod" startAt="8"/>
            </a:pPr>
            <a:r>
              <a:rPr lang="en-US" sz="2400" b="1" smtClean="0"/>
              <a:t>D. at brain tumors</a:t>
            </a:r>
            <a:endParaRPr lang="en-US" sz="24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rtlCol="0">
            <a:normAutofit fontScale="90000"/>
          </a:bodyPr>
          <a:lstStyle/>
          <a:p>
            <a:pPr fontAlgn="auto">
              <a:spcAft>
                <a:spcPts val="0"/>
              </a:spcAft>
              <a:defRPr/>
            </a:pPr>
            <a:r>
              <a:rPr lang="cs-CZ" dirty="0" smtClean="0"/>
              <a:t>F02 </a:t>
            </a:r>
            <a:r>
              <a:rPr lang="cs-CZ" dirty="0" err="1" smtClean="0"/>
              <a:t>Dementia</a:t>
            </a:r>
            <a:r>
              <a:rPr lang="cs-CZ" dirty="0" smtClean="0"/>
              <a:t> </a:t>
            </a:r>
            <a:r>
              <a:rPr lang="en-US" dirty="0" smtClean="0"/>
              <a:t>in other diseases classified elsewhere</a:t>
            </a:r>
            <a:endParaRPr lang="cs-CZ" dirty="0" smtClean="0"/>
          </a:p>
        </p:txBody>
      </p:sp>
      <p:sp>
        <p:nvSpPr>
          <p:cNvPr id="3" name="Zástupný symbol pro obsah 2"/>
          <p:cNvSpPr>
            <a:spLocks noGrp="1"/>
          </p:cNvSpPr>
          <p:nvPr>
            <p:ph idx="4294967295"/>
          </p:nvPr>
        </p:nvSpPr>
        <p:spPr/>
        <p:txBody>
          <a:bodyPr>
            <a:normAutofit lnSpcReduction="10000"/>
          </a:bodyPr>
          <a:lstStyle/>
          <a:p>
            <a:pPr>
              <a:lnSpc>
                <a:spcPct val="80000"/>
              </a:lnSpc>
            </a:pPr>
            <a:r>
              <a:rPr lang="en-US" sz="2400" dirty="0" smtClean="0"/>
              <a:t>Cases of dementia due, or presumed to be due, to causes other than Alzheimer disease or cerebrovascular disease. Onset may be at any time in life, though rarely in old age.</a:t>
            </a:r>
          </a:p>
          <a:p>
            <a:pPr>
              <a:lnSpc>
                <a:spcPct val="80000"/>
              </a:lnSpc>
            </a:pPr>
            <a:r>
              <a:rPr lang="en-US" sz="2400" b="1" dirty="0" smtClean="0">
                <a:solidFill>
                  <a:srgbClr val="FFFF00"/>
                </a:solidFill>
              </a:rPr>
              <a:t>F02.0* Dementia in Pick disease (</a:t>
            </a:r>
            <a:r>
              <a:rPr lang="en-US" sz="2400" b="1" dirty="0" smtClean="0">
                <a:solidFill>
                  <a:srgbClr val="FFFF00"/>
                </a:solidFill>
                <a:hlinkClick r:id="rId2"/>
              </a:rPr>
              <a:t>G31.0+</a:t>
            </a:r>
            <a:r>
              <a:rPr lang="en-US" sz="2400" b="1" dirty="0" smtClean="0">
                <a:solidFill>
                  <a:srgbClr val="FFFF00"/>
                </a:solidFill>
              </a:rPr>
              <a:t>) </a:t>
            </a:r>
          </a:p>
          <a:p>
            <a:pPr>
              <a:lnSpc>
                <a:spcPct val="80000"/>
              </a:lnSpc>
            </a:pPr>
            <a:r>
              <a:rPr lang="en-US" sz="2400" dirty="0" smtClean="0"/>
              <a:t>A progressive dementia, commencing in middle age, characterized by early, slowly progressing changes of character and social deterioration, followed by impairment of intellect, memory, and language functions, with apathy, euphoria and, occasionally, extrapyramidal phenomena.</a:t>
            </a:r>
          </a:p>
          <a:p>
            <a:pPr>
              <a:lnSpc>
                <a:spcPct val="80000"/>
              </a:lnSpc>
            </a:pPr>
            <a:r>
              <a:rPr lang="en-US" sz="2400" b="1" dirty="0" smtClean="0">
                <a:solidFill>
                  <a:srgbClr val="FFFF00"/>
                </a:solidFill>
              </a:rPr>
              <a:t>F02.1* Dementia in Creutzfeldt-Jakob disease (</a:t>
            </a:r>
            <a:r>
              <a:rPr lang="en-US" sz="2400" b="1" dirty="0" smtClean="0">
                <a:solidFill>
                  <a:srgbClr val="FFFF00"/>
                </a:solidFill>
                <a:hlinkClick r:id="rId3"/>
              </a:rPr>
              <a:t>A81.0+</a:t>
            </a:r>
            <a:r>
              <a:rPr lang="en-US" sz="2400" b="1" dirty="0" smtClean="0">
                <a:solidFill>
                  <a:srgbClr val="FFFF00"/>
                </a:solidFill>
              </a:rPr>
              <a:t>) </a:t>
            </a:r>
          </a:p>
          <a:p>
            <a:pPr>
              <a:lnSpc>
                <a:spcPct val="80000"/>
              </a:lnSpc>
            </a:pPr>
            <a:r>
              <a:rPr lang="en-US" sz="2400" dirty="0" smtClean="0"/>
              <a:t>A progressive dementia with extensive neurological signs, due to specific </a:t>
            </a:r>
            <a:r>
              <a:rPr lang="en-US" sz="2400" dirty="0" err="1" smtClean="0"/>
              <a:t>neuropathological</a:t>
            </a:r>
            <a:r>
              <a:rPr lang="en-US" sz="2400" dirty="0" smtClean="0"/>
              <a:t> changes that are presumed to be caused by a transmissible agent. Onset is usually in middle or later life, but may be at any adult age. The course is </a:t>
            </a:r>
            <a:r>
              <a:rPr lang="en-US" sz="2400" dirty="0" err="1" smtClean="0"/>
              <a:t>subacute</a:t>
            </a:r>
            <a:r>
              <a:rPr lang="en-US" sz="2400" dirty="0" smtClean="0"/>
              <a:t>, leading to death within one to two years.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cs-CZ" sz="4000" smtClean="0"/>
              <a:t>F02 Dementia </a:t>
            </a:r>
            <a:r>
              <a:rPr lang="en-US" sz="4000" smtClean="0"/>
              <a:t>in other diseases classified elsewhere</a:t>
            </a:r>
            <a:endParaRPr lang="cs-CZ" sz="4000" smtClean="0"/>
          </a:p>
        </p:txBody>
      </p:sp>
      <p:sp>
        <p:nvSpPr>
          <p:cNvPr id="46083" name="Rectangle 3"/>
          <p:cNvSpPr>
            <a:spLocks noGrp="1"/>
          </p:cNvSpPr>
          <p:nvPr>
            <p:ph type="body" idx="1"/>
          </p:nvPr>
        </p:nvSpPr>
        <p:spPr/>
        <p:txBody>
          <a:bodyPr/>
          <a:lstStyle/>
          <a:p>
            <a:pPr>
              <a:lnSpc>
                <a:spcPct val="80000"/>
              </a:lnSpc>
            </a:pPr>
            <a:r>
              <a:rPr lang="en-US" sz="2400" b="1" dirty="0" smtClean="0">
                <a:solidFill>
                  <a:srgbClr val="FFFF00"/>
                </a:solidFill>
              </a:rPr>
              <a:t>F02.2* Dementia in Huntington disease (</a:t>
            </a:r>
            <a:r>
              <a:rPr lang="en-US" sz="2400" b="1" dirty="0" smtClean="0">
                <a:solidFill>
                  <a:srgbClr val="FFFF00"/>
                </a:solidFill>
                <a:hlinkClick r:id="rId2"/>
              </a:rPr>
              <a:t>G10+</a:t>
            </a:r>
            <a:r>
              <a:rPr lang="en-US" sz="2400" b="1" dirty="0" smtClean="0">
                <a:solidFill>
                  <a:srgbClr val="FFFF00"/>
                </a:solidFill>
              </a:rPr>
              <a:t>) </a:t>
            </a:r>
          </a:p>
          <a:p>
            <a:pPr>
              <a:lnSpc>
                <a:spcPct val="80000"/>
              </a:lnSpc>
            </a:pPr>
            <a:r>
              <a:rPr lang="en-US" sz="2400" dirty="0" smtClean="0"/>
              <a:t>A dementia occurring as part of a widespread degeneration of the brain. The disorder is transmitted by a single autosomal dominant gene. Symptoms typically emerge in the third and fourth decade. Progression is slow, leading to death usually within 10 to 15 years.</a:t>
            </a:r>
          </a:p>
          <a:p>
            <a:pPr>
              <a:lnSpc>
                <a:spcPct val="80000"/>
              </a:lnSpc>
            </a:pPr>
            <a:r>
              <a:rPr lang="en-US" sz="2400" dirty="0" smtClean="0"/>
              <a:t>Dementia in Huntington chorea </a:t>
            </a:r>
          </a:p>
          <a:p>
            <a:pPr>
              <a:lnSpc>
                <a:spcPct val="80000"/>
              </a:lnSpc>
            </a:pPr>
            <a:r>
              <a:rPr lang="en-US" sz="2400" b="1" dirty="0" smtClean="0">
                <a:solidFill>
                  <a:srgbClr val="FFFF00"/>
                </a:solidFill>
              </a:rPr>
              <a:t>F02.3* Dementia in Parkinson disease (</a:t>
            </a:r>
            <a:r>
              <a:rPr lang="en-US" sz="2400" b="1" dirty="0" smtClean="0">
                <a:solidFill>
                  <a:srgbClr val="FFFF00"/>
                </a:solidFill>
                <a:hlinkClick r:id="rId3"/>
              </a:rPr>
              <a:t>G20+</a:t>
            </a:r>
            <a:r>
              <a:rPr lang="en-US" sz="2400" b="1" dirty="0" smtClean="0">
                <a:solidFill>
                  <a:srgbClr val="FFFF00"/>
                </a:solidFill>
              </a:rPr>
              <a:t>) </a:t>
            </a:r>
          </a:p>
          <a:p>
            <a:pPr>
              <a:lnSpc>
                <a:spcPct val="80000"/>
              </a:lnSpc>
            </a:pPr>
            <a:r>
              <a:rPr lang="en-US" sz="2400" dirty="0" smtClean="0"/>
              <a:t>A dementia developing in the course of established Parkinson disease. No particular distinguishing clinical features have yet been demonstrated.</a:t>
            </a:r>
          </a:p>
          <a:p>
            <a:pPr>
              <a:lnSpc>
                <a:spcPct val="80000"/>
              </a:lnSpc>
            </a:pPr>
            <a:r>
              <a:rPr lang="en-US" sz="2400" dirty="0" smtClean="0"/>
              <a:t>Dementia in:</a:t>
            </a:r>
            <a:r>
              <a:rPr lang="cs-CZ" sz="2400" dirty="0" smtClean="0"/>
              <a:t> </a:t>
            </a:r>
            <a:r>
              <a:rPr lang="en-US" sz="2400" dirty="0" smtClean="0"/>
              <a:t>paralysis </a:t>
            </a:r>
            <a:r>
              <a:rPr lang="en-US" sz="2400" dirty="0" err="1" smtClean="0"/>
              <a:t>agitans</a:t>
            </a:r>
            <a:r>
              <a:rPr lang="cs-CZ" sz="2400" dirty="0" smtClean="0"/>
              <a:t>, </a:t>
            </a:r>
            <a:r>
              <a:rPr lang="en-US" sz="2400" dirty="0" smtClean="0"/>
              <a:t>parkinsonism</a:t>
            </a:r>
            <a:endParaRPr lang="cs-CZ" sz="24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idx="4294967295"/>
          </p:nvPr>
        </p:nvSpPr>
        <p:spPr/>
        <p:txBody>
          <a:bodyPr rtlCol="0">
            <a:normAutofit fontScale="90000"/>
          </a:bodyPr>
          <a:lstStyle/>
          <a:p>
            <a:pPr fontAlgn="auto">
              <a:spcAft>
                <a:spcPts val="0"/>
              </a:spcAft>
              <a:defRPr/>
            </a:pPr>
            <a:r>
              <a:rPr lang="cs-CZ" dirty="0" smtClean="0"/>
              <a:t>F02 </a:t>
            </a:r>
            <a:r>
              <a:rPr lang="cs-CZ" dirty="0" err="1" smtClean="0"/>
              <a:t>Dementia</a:t>
            </a:r>
            <a:r>
              <a:rPr lang="cs-CZ" dirty="0" smtClean="0"/>
              <a:t> </a:t>
            </a:r>
            <a:r>
              <a:rPr lang="en-US" dirty="0" smtClean="0"/>
              <a:t>in other diseases classified elsewhere</a:t>
            </a:r>
            <a:endParaRPr lang="cs-CZ" dirty="0" smtClean="0"/>
          </a:p>
        </p:txBody>
      </p:sp>
      <p:sp>
        <p:nvSpPr>
          <p:cNvPr id="8" name="Zástupný symbol pro obsah 7"/>
          <p:cNvSpPr>
            <a:spLocks noGrp="1"/>
          </p:cNvSpPr>
          <p:nvPr>
            <p:ph idx="4294967295"/>
          </p:nvPr>
        </p:nvSpPr>
        <p:spPr/>
        <p:txBody>
          <a:bodyPr>
            <a:normAutofit lnSpcReduction="10000"/>
          </a:bodyPr>
          <a:lstStyle/>
          <a:p>
            <a:pPr>
              <a:lnSpc>
                <a:spcPct val="80000"/>
              </a:lnSpc>
            </a:pPr>
            <a:r>
              <a:rPr lang="cs-CZ" sz="2400" b="1" dirty="0" err="1" smtClean="0">
                <a:solidFill>
                  <a:srgbClr val="FFFF00"/>
                </a:solidFill>
              </a:rPr>
              <a:t>Dementia</a:t>
            </a:r>
            <a:r>
              <a:rPr lang="cs-CZ" sz="2400" b="1" dirty="0" smtClean="0">
                <a:solidFill>
                  <a:srgbClr val="FFFF00"/>
                </a:solidFill>
              </a:rPr>
              <a:t> in </a:t>
            </a:r>
            <a:r>
              <a:rPr lang="cs-CZ" sz="2400" b="1" dirty="0" err="1" smtClean="0">
                <a:solidFill>
                  <a:srgbClr val="FFFF00"/>
                </a:solidFill>
              </a:rPr>
              <a:t>human</a:t>
            </a:r>
            <a:r>
              <a:rPr lang="cs-CZ" sz="2400" b="1" dirty="0" smtClean="0">
                <a:solidFill>
                  <a:srgbClr val="FFFF00"/>
                </a:solidFill>
              </a:rPr>
              <a:t> </a:t>
            </a:r>
            <a:r>
              <a:rPr lang="cs-CZ" sz="2400" b="1" dirty="0" err="1" smtClean="0">
                <a:solidFill>
                  <a:srgbClr val="FFFF00"/>
                </a:solidFill>
              </a:rPr>
              <a:t>immunodeficiency</a:t>
            </a:r>
            <a:r>
              <a:rPr lang="cs-CZ" sz="2400" b="1" dirty="0" smtClean="0">
                <a:solidFill>
                  <a:srgbClr val="FFFF00"/>
                </a:solidFill>
              </a:rPr>
              <a:t> virus [HIV] </a:t>
            </a:r>
            <a:r>
              <a:rPr lang="cs-CZ" sz="2400" b="1" dirty="0" err="1" smtClean="0">
                <a:solidFill>
                  <a:srgbClr val="FFFF00"/>
                </a:solidFill>
              </a:rPr>
              <a:t>disease</a:t>
            </a:r>
            <a:r>
              <a:rPr lang="cs-CZ" sz="2400" b="1" dirty="0" smtClean="0">
                <a:solidFill>
                  <a:srgbClr val="FFFF00"/>
                </a:solidFill>
              </a:rPr>
              <a:t> </a:t>
            </a:r>
            <a:r>
              <a:rPr lang="cs-CZ" sz="2400" b="1" dirty="0" smtClean="0"/>
              <a:t>(</a:t>
            </a:r>
            <a:r>
              <a:rPr lang="cs-CZ" sz="2400" b="1" dirty="0" smtClean="0">
                <a:hlinkClick r:id="rId2"/>
              </a:rPr>
              <a:t>B22.0+</a:t>
            </a:r>
            <a:r>
              <a:rPr lang="cs-CZ" sz="2400" b="1" dirty="0" smtClean="0"/>
              <a:t>) </a:t>
            </a:r>
          </a:p>
          <a:p>
            <a:pPr>
              <a:lnSpc>
                <a:spcPct val="80000"/>
              </a:lnSpc>
            </a:pPr>
            <a:r>
              <a:rPr lang="cs-CZ" sz="2400" dirty="0" err="1" smtClean="0"/>
              <a:t>Dementia</a:t>
            </a:r>
            <a:r>
              <a:rPr lang="cs-CZ" sz="2400" dirty="0" smtClean="0"/>
              <a:t> </a:t>
            </a:r>
            <a:r>
              <a:rPr lang="cs-CZ" sz="2400" dirty="0" err="1" smtClean="0"/>
              <a:t>developing</a:t>
            </a:r>
            <a:r>
              <a:rPr lang="cs-CZ" sz="2400" dirty="0" smtClean="0"/>
              <a:t> in </a:t>
            </a:r>
            <a:r>
              <a:rPr lang="cs-CZ" sz="2400" dirty="0" err="1" smtClean="0"/>
              <a:t>the</a:t>
            </a:r>
            <a:r>
              <a:rPr lang="cs-CZ" sz="2400" dirty="0" smtClean="0"/>
              <a:t> </a:t>
            </a:r>
            <a:r>
              <a:rPr lang="cs-CZ" sz="2400" dirty="0" err="1" smtClean="0"/>
              <a:t>course</a:t>
            </a:r>
            <a:r>
              <a:rPr lang="cs-CZ" sz="2400" dirty="0" smtClean="0"/>
              <a:t> </a:t>
            </a:r>
            <a:r>
              <a:rPr lang="cs-CZ" sz="2400" dirty="0" err="1" smtClean="0"/>
              <a:t>of</a:t>
            </a:r>
            <a:r>
              <a:rPr lang="cs-CZ" sz="2400" dirty="0" smtClean="0"/>
              <a:t> HIV </a:t>
            </a:r>
            <a:r>
              <a:rPr lang="cs-CZ" sz="2400" dirty="0" err="1" smtClean="0"/>
              <a:t>disease</a:t>
            </a:r>
            <a:r>
              <a:rPr lang="cs-CZ" sz="2400" dirty="0" smtClean="0"/>
              <a:t>, in </a:t>
            </a:r>
            <a:r>
              <a:rPr lang="cs-CZ" sz="2400" dirty="0" err="1" smtClean="0"/>
              <a:t>the</a:t>
            </a:r>
            <a:r>
              <a:rPr lang="cs-CZ" sz="2400" dirty="0" smtClean="0"/>
              <a:t> absence </a:t>
            </a:r>
            <a:r>
              <a:rPr lang="cs-CZ" sz="2400" dirty="0" err="1" smtClean="0"/>
              <a:t>of</a:t>
            </a:r>
            <a:r>
              <a:rPr lang="cs-CZ" sz="2400" dirty="0" smtClean="0"/>
              <a:t> a </a:t>
            </a:r>
            <a:r>
              <a:rPr lang="cs-CZ" sz="2400" dirty="0" err="1" smtClean="0"/>
              <a:t>concurrent</a:t>
            </a:r>
            <a:r>
              <a:rPr lang="cs-CZ" sz="2400" dirty="0" smtClean="0"/>
              <a:t> </a:t>
            </a:r>
            <a:r>
              <a:rPr lang="cs-CZ" sz="2400" dirty="0" err="1" smtClean="0"/>
              <a:t>illness</a:t>
            </a:r>
            <a:r>
              <a:rPr lang="cs-CZ" sz="2400" dirty="0" smtClean="0"/>
              <a:t> </a:t>
            </a:r>
            <a:r>
              <a:rPr lang="cs-CZ" sz="2400" dirty="0" err="1" smtClean="0"/>
              <a:t>or</a:t>
            </a:r>
            <a:r>
              <a:rPr lang="cs-CZ" sz="2400" dirty="0" smtClean="0"/>
              <a:t> </a:t>
            </a:r>
            <a:r>
              <a:rPr lang="cs-CZ" sz="2400" dirty="0" err="1" smtClean="0"/>
              <a:t>condition</a:t>
            </a:r>
            <a:r>
              <a:rPr lang="cs-CZ" sz="2400" dirty="0" smtClean="0"/>
              <a:t> </a:t>
            </a:r>
            <a:r>
              <a:rPr lang="cs-CZ" sz="2400" dirty="0" err="1" smtClean="0"/>
              <a:t>other</a:t>
            </a:r>
            <a:r>
              <a:rPr lang="cs-CZ" sz="2400" dirty="0" smtClean="0"/>
              <a:t> </a:t>
            </a:r>
            <a:r>
              <a:rPr lang="cs-CZ" sz="2400" dirty="0" err="1" smtClean="0"/>
              <a:t>than</a:t>
            </a:r>
            <a:r>
              <a:rPr lang="cs-CZ" sz="2400" dirty="0" smtClean="0"/>
              <a:t> HIV </a:t>
            </a:r>
            <a:r>
              <a:rPr lang="cs-CZ" sz="2400" dirty="0" err="1" smtClean="0"/>
              <a:t>infection</a:t>
            </a:r>
            <a:r>
              <a:rPr lang="cs-CZ" sz="2400" dirty="0" smtClean="0"/>
              <a:t> </a:t>
            </a:r>
            <a:r>
              <a:rPr lang="cs-CZ" sz="2400" dirty="0" err="1" smtClean="0"/>
              <a:t>that</a:t>
            </a:r>
            <a:r>
              <a:rPr lang="cs-CZ" sz="2400" dirty="0" smtClean="0"/>
              <a:t> </a:t>
            </a:r>
            <a:r>
              <a:rPr lang="cs-CZ" sz="2400" dirty="0" err="1" smtClean="0"/>
              <a:t>could</a:t>
            </a:r>
            <a:r>
              <a:rPr lang="cs-CZ" sz="2400" dirty="0" smtClean="0"/>
              <a:t> </a:t>
            </a:r>
            <a:r>
              <a:rPr lang="cs-CZ" sz="2400" dirty="0" err="1" smtClean="0"/>
              <a:t>explain</a:t>
            </a:r>
            <a:r>
              <a:rPr lang="cs-CZ" sz="2400" dirty="0" smtClean="0"/>
              <a:t> </a:t>
            </a:r>
            <a:r>
              <a:rPr lang="cs-CZ" sz="2400" dirty="0" err="1" smtClean="0"/>
              <a:t>the</a:t>
            </a:r>
            <a:r>
              <a:rPr lang="cs-CZ" sz="2400" dirty="0" smtClean="0"/>
              <a:t> </a:t>
            </a:r>
            <a:r>
              <a:rPr lang="cs-CZ" sz="2400" dirty="0" err="1" smtClean="0"/>
              <a:t>clinical</a:t>
            </a:r>
            <a:r>
              <a:rPr lang="cs-CZ" sz="2400" dirty="0" smtClean="0"/>
              <a:t> </a:t>
            </a:r>
            <a:r>
              <a:rPr lang="cs-CZ" sz="2400" dirty="0" err="1" smtClean="0"/>
              <a:t>features</a:t>
            </a:r>
            <a:r>
              <a:rPr lang="cs-CZ" sz="2400" dirty="0" smtClean="0"/>
              <a:t>.</a:t>
            </a:r>
          </a:p>
          <a:p>
            <a:pPr>
              <a:lnSpc>
                <a:spcPct val="80000"/>
              </a:lnSpc>
            </a:pPr>
            <a:r>
              <a:rPr lang="cs-CZ" sz="2400" b="1" dirty="0" smtClean="0">
                <a:solidFill>
                  <a:srgbClr val="FFFF00"/>
                </a:solidFill>
              </a:rPr>
              <a:t>F02.8* </a:t>
            </a:r>
            <a:r>
              <a:rPr lang="cs-CZ" sz="2400" b="1" dirty="0" err="1" smtClean="0">
                <a:solidFill>
                  <a:srgbClr val="FFFF00"/>
                </a:solidFill>
              </a:rPr>
              <a:t>Dementia</a:t>
            </a:r>
            <a:r>
              <a:rPr lang="cs-CZ" sz="2400" b="1" dirty="0" smtClean="0">
                <a:solidFill>
                  <a:srgbClr val="FFFF00"/>
                </a:solidFill>
              </a:rPr>
              <a:t> in </a:t>
            </a:r>
            <a:r>
              <a:rPr lang="cs-CZ" sz="2400" b="1" dirty="0" err="1" smtClean="0">
                <a:solidFill>
                  <a:srgbClr val="FFFF00"/>
                </a:solidFill>
              </a:rPr>
              <a:t>other</a:t>
            </a:r>
            <a:r>
              <a:rPr lang="cs-CZ" sz="2400" b="1" dirty="0" smtClean="0">
                <a:solidFill>
                  <a:srgbClr val="FFFF00"/>
                </a:solidFill>
              </a:rPr>
              <a:t> </a:t>
            </a:r>
            <a:r>
              <a:rPr lang="cs-CZ" sz="2400" b="1" dirty="0" err="1" smtClean="0">
                <a:solidFill>
                  <a:srgbClr val="FFFF00"/>
                </a:solidFill>
              </a:rPr>
              <a:t>specified</a:t>
            </a:r>
            <a:r>
              <a:rPr lang="cs-CZ" sz="2400" b="1" dirty="0" smtClean="0">
                <a:solidFill>
                  <a:srgbClr val="FFFF00"/>
                </a:solidFill>
              </a:rPr>
              <a:t> </a:t>
            </a:r>
            <a:r>
              <a:rPr lang="cs-CZ" sz="2400" b="1" dirty="0" err="1" smtClean="0">
                <a:solidFill>
                  <a:srgbClr val="FFFF00"/>
                </a:solidFill>
              </a:rPr>
              <a:t>diseases</a:t>
            </a:r>
            <a:r>
              <a:rPr lang="cs-CZ" sz="2400" b="1" dirty="0" smtClean="0">
                <a:solidFill>
                  <a:srgbClr val="FFFF00"/>
                </a:solidFill>
              </a:rPr>
              <a:t> </a:t>
            </a:r>
            <a:r>
              <a:rPr lang="cs-CZ" sz="2400" b="1" dirty="0" err="1" smtClean="0">
                <a:solidFill>
                  <a:srgbClr val="FFFF00"/>
                </a:solidFill>
              </a:rPr>
              <a:t>classified</a:t>
            </a:r>
            <a:r>
              <a:rPr lang="cs-CZ" sz="2400" b="1" dirty="0" smtClean="0">
                <a:solidFill>
                  <a:srgbClr val="FFFF00"/>
                </a:solidFill>
              </a:rPr>
              <a:t> </a:t>
            </a:r>
            <a:r>
              <a:rPr lang="cs-CZ" sz="2400" b="1" dirty="0" err="1" smtClean="0">
                <a:solidFill>
                  <a:srgbClr val="FFFF00"/>
                </a:solidFill>
              </a:rPr>
              <a:t>elsewhere</a:t>
            </a:r>
            <a:r>
              <a:rPr lang="cs-CZ" sz="2400" b="1" dirty="0" smtClean="0">
                <a:solidFill>
                  <a:srgbClr val="FFFF00"/>
                </a:solidFill>
              </a:rPr>
              <a:t> </a:t>
            </a:r>
          </a:p>
          <a:p>
            <a:pPr>
              <a:lnSpc>
                <a:spcPct val="80000"/>
              </a:lnSpc>
            </a:pPr>
            <a:r>
              <a:rPr lang="cs-CZ" sz="2400" dirty="0" err="1" smtClean="0"/>
              <a:t>Dementia</a:t>
            </a:r>
            <a:r>
              <a:rPr lang="cs-CZ" sz="2400" dirty="0" smtClean="0"/>
              <a:t> (in):</a:t>
            </a:r>
            <a:r>
              <a:rPr lang="cs-CZ" sz="2400" dirty="0" smtClean="0">
                <a:latin typeface="Arial" charset="0"/>
              </a:rPr>
              <a:t> </a:t>
            </a:r>
            <a:r>
              <a:rPr lang="cs-CZ" sz="2400" dirty="0" err="1" smtClean="0"/>
              <a:t>cerebral</a:t>
            </a:r>
            <a:r>
              <a:rPr lang="cs-CZ" sz="2400" dirty="0" smtClean="0"/>
              <a:t> </a:t>
            </a:r>
            <a:r>
              <a:rPr lang="cs-CZ" sz="2400" dirty="0" err="1" smtClean="0"/>
              <a:t>lipidosis</a:t>
            </a:r>
            <a:r>
              <a:rPr lang="cs-CZ" sz="2400" dirty="0" smtClean="0"/>
              <a:t> (</a:t>
            </a:r>
            <a:r>
              <a:rPr lang="cs-CZ" sz="2400" dirty="0" smtClean="0">
                <a:hlinkClick r:id="rId3"/>
              </a:rPr>
              <a:t>E75.-+</a:t>
            </a:r>
            <a:r>
              <a:rPr lang="cs-CZ" sz="2400" dirty="0" smtClean="0"/>
              <a:t>), </a:t>
            </a:r>
            <a:r>
              <a:rPr lang="cs-CZ" sz="2400" dirty="0" err="1" smtClean="0"/>
              <a:t>epilepsy</a:t>
            </a:r>
            <a:r>
              <a:rPr lang="cs-CZ" sz="2400" dirty="0" smtClean="0"/>
              <a:t> (</a:t>
            </a:r>
            <a:r>
              <a:rPr lang="cs-CZ" sz="2400" dirty="0" smtClean="0">
                <a:hlinkClick r:id="rId4"/>
              </a:rPr>
              <a:t>G40.-+</a:t>
            </a:r>
            <a:r>
              <a:rPr lang="cs-CZ" sz="2400" dirty="0" smtClean="0"/>
              <a:t>), </a:t>
            </a:r>
            <a:r>
              <a:rPr lang="cs-CZ" sz="2400" dirty="0" err="1" smtClean="0"/>
              <a:t>hepatolenticular</a:t>
            </a:r>
            <a:r>
              <a:rPr lang="cs-CZ" sz="2400" dirty="0" smtClean="0"/>
              <a:t> </a:t>
            </a:r>
            <a:r>
              <a:rPr lang="cs-CZ" sz="2400" dirty="0" err="1" smtClean="0"/>
              <a:t>degeneration</a:t>
            </a:r>
            <a:r>
              <a:rPr lang="cs-CZ" sz="2400" dirty="0" smtClean="0"/>
              <a:t> (</a:t>
            </a:r>
            <a:r>
              <a:rPr lang="cs-CZ" sz="2400" dirty="0" smtClean="0">
                <a:hlinkClick r:id="rId5"/>
              </a:rPr>
              <a:t>E83.0+</a:t>
            </a:r>
            <a:r>
              <a:rPr lang="cs-CZ" sz="2400" dirty="0" smtClean="0"/>
              <a:t>), </a:t>
            </a:r>
            <a:r>
              <a:rPr lang="cs-CZ" sz="2400" dirty="0" err="1" smtClean="0"/>
              <a:t>hypercalcaemia</a:t>
            </a:r>
            <a:r>
              <a:rPr lang="cs-CZ" sz="2400" dirty="0" smtClean="0"/>
              <a:t> (</a:t>
            </a:r>
            <a:r>
              <a:rPr lang="cs-CZ" sz="2400" dirty="0" smtClean="0">
                <a:hlinkClick r:id="rId6"/>
              </a:rPr>
              <a:t>E83.5+</a:t>
            </a:r>
            <a:r>
              <a:rPr lang="cs-CZ" sz="2400" dirty="0" smtClean="0"/>
              <a:t>), </a:t>
            </a:r>
            <a:r>
              <a:rPr lang="cs-CZ" sz="2400" dirty="0" err="1" smtClean="0"/>
              <a:t>hypothyroidism</a:t>
            </a:r>
            <a:r>
              <a:rPr lang="cs-CZ" sz="2400" dirty="0" smtClean="0"/>
              <a:t>, </a:t>
            </a:r>
            <a:r>
              <a:rPr lang="cs-CZ" sz="2400" dirty="0" err="1" smtClean="0"/>
              <a:t>acquired</a:t>
            </a:r>
            <a:r>
              <a:rPr lang="cs-CZ" sz="2400" dirty="0" smtClean="0"/>
              <a:t> (</a:t>
            </a:r>
            <a:r>
              <a:rPr lang="cs-CZ" sz="2400" dirty="0" smtClean="0">
                <a:hlinkClick r:id="rId7"/>
              </a:rPr>
              <a:t>E01.-+</a:t>
            </a:r>
            <a:r>
              <a:rPr lang="cs-CZ" sz="2400" dirty="0" smtClean="0"/>
              <a:t>, </a:t>
            </a:r>
            <a:r>
              <a:rPr lang="cs-CZ" sz="2400" dirty="0" smtClean="0">
                <a:hlinkClick r:id="rId8"/>
              </a:rPr>
              <a:t>E03.-+</a:t>
            </a:r>
            <a:r>
              <a:rPr lang="cs-CZ" sz="2400" dirty="0" smtClean="0"/>
              <a:t>), </a:t>
            </a:r>
            <a:r>
              <a:rPr lang="cs-CZ" sz="2400" dirty="0" err="1" smtClean="0"/>
              <a:t>intoxications</a:t>
            </a:r>
            <a:r>
              <a:rPr lang="cs-CZ" sz="2400" dirty="0" smtClean="0"/>
              <a:t> (</a:t>
            </a:r>
            <a:r>
              <a:rPr lang="cs-CZ" sz="2400" dirty="0" smtClean="0">
                <a:hlinkClick r:id="rId9"/>
              </a:rPr>
              <a:t>T36-T65+</a:t>
            </a:r>
            <a:r>
              <a:rPr lang="cs-CZ" sz="2400" dirty="0" smtClean="0"/>
              <a:t>), </a:t>
            </a:r>
            <a:r>
              <a:rPr lang="cs-CZ" sz="2400" dirty="0" err="1" smtClean="0"/>
              <a:t>multiple</a:t>
            </a:r>
            <a:r>
              <a:rPr lang="cs-CZ" sz="2400" dirty="0" smtClean="0"/>
              <a:t> </a:t>
            </a:r>
            <a:r>
              <a:rPr lang="cs-CZ" sz="2400" dirty="0" err="1" smtClean="0"/>
              <a:t>sclerosis</a:t>
            </a:r>
            <a:r>
              <a:rPr lang="cs-CZ" sz="2400" dirty="0" smtClean="0"/>
              <a:t> (</a:t>
            </a:r>
            <a:r>
              <a:rPr lang="cs-CZ" sz="2400" dirty="0" smtClean="0">
                <a:hlinkClick r:id="rId10"/>
              </a:rPr>
              <a:t>G35+</a:t>
            </a:r>
            <a:r>
              <a:rPr lang="cs-CZ" sz="2400" dirty="0" smtClean="0"/>
              <a:t>), </a:t>
            </a:r>
            <a:r>
              <a:rPr lang="cs-CZ" sz="2400" dirty="0" err="1" smtClean="0"/>
              <a:t>neurosyphilis</a:t>
            </a:r>
            <a:r>
              <a:rPr lang="cs-CZ" sz="2400" dirty="0" smtClean="0"/>
              <a:t> (</a:t>
            </a:r>
            <a:r>
              <a:rPr lang="cs-CZ" sz="2400" dirty="0" smtClean="0">
                <a:hlinkClick r:id="rId11"/>
              </a:rPr>
              <a:t>A52.1+</a:t>
            </a:r>
            <a:r>
              <a:rPr lang="cs-CZ" sz="2400" dirty="0" smtClean="0"/>
              <a:t>), niacin </a:t>
            </a:r>
            <a:r>
              <a:rPr lang="cs-CZ" sz="2400" dirty="0" err="1" smtClean="0"/>
              <a:t>deficiency</a:t>
            </a:r>
            <a:r>
              <a:rPr lang="cs-CZ" sz="2400" dirty="0" smtClean="0"/>
              <a:t> [</a:t>
            </a:r>
            <a:r>
              <a:rPr lang="cs-CZ" sz="2400" dirty="0" err="1" smtClean="0"/>
              <a:t>pellagra</a:t>
            </a:r>
            <a:r>
              <a:rPr lang="cs-CZ" sz="2400" dirty="0" smtClean="0"/>
              <a:t>] (</a:t>
            </a:r>
            <a:r>
              <a:rPr lang="cs-CZ" sz="2400" dirty="0" smtClean="0">
                <a:hlinkClick r:id="rId12"/>
              </a:rPr>
              <a:t>E52+</a:t>
            </a:r>
            <a:r>
              <a:rPr lang="cs-CZ" sz="2400" dirty="0" smtClean="0"/>
              <a:t>), </a:t>
            </a:r>
            <a:r>
              <a:rPr lang="cs-CZ" sz="2400" dirty="0" err="1" smtClean="0"/>
              <a:t>polyarteritis</a:t>
            </a:r>
            <a:r>
              <a:rPr lang="cs-CZ" sz="2400" dirty="0" smtClean="0"/>
              <a:t> </a:t>
            </a:r>
            <a:r>
              <a:rPr lang="cs-CZ" sz="2400" dirty="0" err="1" smtClean="0"/>
              <a:t>nodosa</a:t>
            </a:r>
            <a:r>
              <a:rPr lang="cs-CZ" sz="2400" dirty="0" smtClean="0"/>
              <a:t> (</a:t>
            </a:r>
            <a:r>
              <a:rPr lang="cs-CZ" sz="2400" dirty="0" smtClean="0">
                <a:hlinkClick r:id="rId13"/>
              </a:rPr>
              <a:t>M30.0+</a:t>
            </a:r>
            <a:r>
              <a:rPr lang="cs-CZ" sz="2400" dirty="0" smtClean="0"/>
              <a:t>), </a:t>
            </a:r>
            <a:r>
              <a:rPr lang="cs-CZ" sz="2400" dirty="0" err="1" smtClean="0"/>
              <a:t>systemic</a:t>
            </a:r>
            <a:r>
              <a:rPr lang="cs-CZ" sz="2400" dirty="0" smtClean="0"/>
              <a:t> lupus </a:t>
            </a:r>
            <a:r>
              <a:rPr lang="cs-CZ" sz="2400" dirty="0" err="1" smtClean="0"/>
              <a:t>erythematosus</a:t>
            </a:r>
            <a:r>
              <a:rPr lang="cs-CZ" sz="2400" dirty="0" smtClean="0"/>
              <a:t> (</a:t>
            </a:r>
            <a:r>
              <a:rPr lang="cs-CZ" sz="2400" dirty="0" smtClean="0">
                <a:hlinkClick r:id="rId14"/>
              </a:rPr>
              <a:t>M32.-+</a:t>
            </a:r>
            <a:r>
              <a:rPr lang="cs-CZ" sz="2400" dirty="0" smtClean="0"/>
              <a:t>), </a:t>
            </a:r>
            <a:r>
              <a:rPr lang="cs-CZ" sz="2400" dirty="0" err="1" smtClean="0"/>
              <a:t>trypanosomiasis</a:t>
            </a:r>
            <a:r>
              <a:rPr lang="cs-CZ" sz="2400" dirty="0" smtClean="0"/>
              <a:t> (</a:t>
            </a:r>
            <a:r>
              <a:rPr lang="cs-CZ" sz="2400" dirty="0" smtClean="0">
                <a:hlinkClick r:id="rId15"/>
              </a:rPr>
              <a:t>B56.-+</a:t>
            </a:r>
            <a:r>
              <a:rPr lang="cs-CZ" sz="2400" dirty="0" smtClean="0"/>
              <a:t>, </a:t>
            </a:r>
            <a:r>
              <a:rPr lang="cs-CZ" sz="2400" dirty="0" smtClean="0">
                <a:hlinkClick r:id="rId16"/>
              </a:rPr>
              <a:t>B57.-+</a:t>
            </a:r>
            <a:r>
              <a:rPr lang="cs-CZ" sz="2400" dirty="0" smtClean="0"/>
              <a:t>), </a:t>
            </a:r>
            <a:r>
              <a:rPr lang="cs-CZ" sz="2400" dirty="0" err="1" smtClean="0"/>
              <a:t>uraemia</a:t>
            </a:r>
            <a:r>
              <a:rPr lang="cs-CZ" sz="2400" dirty="0" smtClean="0"/>
              <a:t> (</a:t>
            </a:r>
            <a:r>
              <a:rPr lang="cs-CZ" sz="2400" dirty="0" smtClean="0">
                <a:hlinkClick r:id="rId17"/>
              </a:rPr>
              <a:t>N18.5+</a:t>
            </a:r>
            <a:r>
              <a:rPr lang="cs-CZ" sz="2400" dirty="0" smtClean="0"/>
              <a:t>), vitamin B</a:t>
            </a:r>
            <a:r>
              <a:rPr lang="cs-CZ" sz="2400" baseline="-25000" dirty="0" smtClean="0"/>
              <a:t>12</a:t>
            </a:r>
            <a:r>
              <a:rPr lang="cs-CZ" sz="2400" dirty="0" smtClean="0"/>
              <a:t> </a:t>
            </a:r>
            <a:r>
              <a:rPr lang="cs-CZ" sz="2400" dirty="0" err="1" smtClean="0"/>
              <a:t>deficiency</a:t>
            </a:r>
            <a:r>
              <a:rPr lang="cs-CZ" sz="2400" dirty="0" smtClean="0"/>
              <a:t> (</a:t>
            </a:r>
            <a:r>
              <a:rPr lang="cs-CZ" sz="2400" dirty="0" smtClean="0">
                <a:hlinkClick r:id="rId18"/>
              </a:rPr>
              <a:t>E53.8+</a:t>
            </a:r>
            <a:r>
              <a:rPr lang="cs-CZ" sz="2400" dirty="0"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idx="4294967295"/>
          </p:nvPr>
        </p:nvSpPr>
        <p:spPr/>
        <p:txBody>
          <a:bodyPr/>
          <a:lstStyle/>
          <a:p>
            <a:r>
              <a:rPr lang="cs-CZ" smtClean="0"/>
              <a:t>F03 Unspecified dementia </a:t>
            </a:r>
          </a:p>
        </p:txBody>
      </p:sp>
      <p:sp>
        <p:nvSpPr>
          <p:cNvPr id="45059" name="Zástupný symbol pro obsah 2"/>
          <p:cNvSpPr>
            <a:spLocks noGrp="1"/>
          </p:cNvSpPr>
          <p:nvPr>
            <p:ph idx="4294967295"/>
          </p:nvPr>
        </p:nvSpPr>
        <p:spPr/>
        <p:txBody>
          <a:bodyPr/>
          <a:lstStyle/>
          <a:p>
            <a:endParaRPr lang="cs-CZ"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539750" y="44450"/>
            <a:ext cx="8229600" cy="981075"/>
          </a:xfrm>
        </p:spPr>
        <p:txBody>
          <a:bodyPr/>
          <a:lstStyle/>
          <a:p>
            <a:r>
              <a:rPr lang="cs-CZ" smtClean="0"/>
              <a:t>Organic mental disorders</a:t>
            </a:r>
            <a:endParaRPr lang="en-US" smtClean="0"/>
          </a:p>
        </p:txBody>
      </p:sp>
      <p:sp>
        <p:nvSpPr>
          <p:cNvPr id="14338" name="Rectangle 3"/>
          <p:cNvSpPr>
            <a:spLocks noGrp="1" noChangeArrowheads="1"/>
          </p:cNvSpPr>
          <p:nvPr>
            <p:ph type="body" idx="1"/>
          </p:nvPr>
        </p:nvSpPr>
        <p:spPr>
          <a:xfrm>
            <a:off x="250825" y="1052513"/>
            <a:ext cx="8642350" cy="5805487"/>
          </a:xfrm>
        </p:spPr>
        <p:txBody>
          <a:bodyPr/>
          <a:lstStyle/>
          <a:p>
            <a:pPr marL="801688" indent="-801688">
              <a:lnSpc>
                <a:spcPct val="85000"/>
              </a:lnSpc>
              <a:spcBef>
                <a:spcPct val="15000"/>
              </a:spcBef>
              <a:buFont typeface="Wingdings" pitchFamily="2" charset="2"/>
              <a:buNone/>
              <a:tabLst>
                <a:tab pos="801688" algn="l"/>
              </a:tabLst>
            </a:pPr>
            <a:r>
              <a:rPr lang="en-US" sz="2400" b="1" dirty="0" smtClean="0">
                <a:solidFill>
                  <a:srgbClr val="FFFF00"/>
                </a:solidFill>
              </a:rPr>
              <a:t>Organic, including symptomatic, mental disorders</a:t>
            </a:r>
            <a:r>
              <a:rPr lang="cs-CZ" sz="2400" b="1" dirty="0" smtClean="0">
                <a:solidFill>
                  <a:srgbClr val="FFFF00"/>
                </a:solidFill>
              </a:rPr>
              <a:t>:</a:t>
            </a:r>
          </a:p>
          <a:p>
            <a:pPr marL="801688" indent="-801688">
              <a:lnSpc>
                <a:spcPct val="85000"/>
              </a:lnSpc>
              <a:spcBef>
                <a:spcPct val="15000"/>
              </a:spcBef>
              <a:buFont typeface="Wingdings" pitchFamily="2" charset="2"/>
              <a:buNone/>
              <a:tabLst>
                <a:tab pos="801688" algn="l"/>
              </a:tabLst>
            </a:pPr>
            <a:r>
              <a:rPr lang="en-US" sz="2400" dirty="0" smtClean="0"/>
              <a:t>F00	Dementia in Alzheimer’s disease</a:t>
            </a:r>
          </a:p>
          <a:p>
            <a:pPr marL="801688" indent="-801688">
              <a:lnSpc>
                <a:spcPct val="85000"/>
              </a:lnSpc>
              <a:spcBef>
                <a:spcPct val="15000"/>
              </a:spcBef>
              <a:buFont typeface="Wingdings" pitchFamily="2" charset="2"/>
              <a:buNone/>
              <a:tabLst>
                <a:tab pos="801688" algn="l"/>
              </a:tabLst>
            </a:pPr>
            <a:r>
              <a:rPr lang="en-US" sz="2400" dirty="0" smtClean="0"/>
              <a:t>F01	Vascular dementia</a:t>
            </a:r>
          </a:p>
          <a:p>
            <a:pPr marL="801688" indent="-801688">
              <a:lnSpc>
                <a:spcPct val="85000"/>
              </a:lnSpc>
              <a:spcBef>
                <a:spcPct val="15000"/>
              </a:spcBef>
              <a:buFont typeface="Wingdings" pitchFamily="2" charset="2"/>
              <a:buNone/>
              <a:tabLst>
                <a:tab pos="801688" algn="l"/>
              </a:tabLst>
            </a:pPr>
            <a:r>
              <a:rPr lang="en-US" sz="2400" dirty="0" smtClean="0"/>
              <a:t>P02	Dementia in other diseases classified elsewhere</a:t>
            </a:r>
          </a:p>
          <a:p>
            <a:pPr marL="801688" indent="-801688">
              <a:lnSpc>
                <a:spcPct val="85000"/>
              </a:lnSpc>
              <a:spcBef>
                <a:spcPct val="15000"/>
              </a:spcBef>
              <a:buFont typeface="Wingdings" pitchFamily="2" charset="2"/>
              <a:buNone/>
              <a:tabLst>
                <a:tab pos="801688" algn="l"/>
              </a:tabLst>
            </a:pPr>
            <a:r>
              <a:rPr lang="en-US" sz="2400" dirty="0" smtClean="0"/>
              <a:t>F03	Unspecified dementia</a:t>
            </a:r>
          </a:p>
          <a:p>
            <a:pPr marL="801688" indent="-801688">
              <a:lnSpc>
                <a:spcPct val="85000"/>
              </a:lnSpc>
              <a:spcBef>
                <a:spcPct val="15000"/>
              </a:spcBef>
              <a:buFont typeface="Wingdings" pitchFamily="2" charset="2"/>
              <a:buNone/>
              <a:tabLst>
                <a:tab pos="801688" algn="l"/>
              </a:tabLst>
            </a:pPr>
            <a:r>
              <a:rPr lang="en-US" sz="2400" dirty="0" smtClean="0"/>
              <a:t>F04	Organic amnesic syndrome, not induced by alcohol and other psychoactive substances</a:t>
            </a:r>
          </a:p>
          <a:p>
            <a:pPr marL="801688" indent="-801688">
              <a:lnSpc>
                <a:spcPct val="85000"/>
              </a:lnSpc>
              <a:spcBef>
                <a:spcPct val="15000"/>
              </a:spcBef>
              <a:buFont typeface="Wingdings" pitchFamily="2" charset="2"/>
              <a:buNone/>
              <a:tabLst>
                <a:tab pos="801688" algn="l"/>
              </a:tabLst>
            </a:pPr>
            <a:r>
              <a:rPr lang="en-US" sz="2400" dirty="0" smtClean="0"/>
              <a:t>F05	Delirium, not induced by alcohol and other psychoactive substances</a:t>
            </a:r>
          </a:p>
          <a:p>
            <a:pPr marL="801688" indent="-801688">
              <a:lnSpc>
                <a:spcPct val="85000"/>
              </a:lnSpc>
              <a:spcBef>
                <a:spcPct val="15000"/>
              </a:spcBef>
              <a:buFont typeface="Wingdings" pitchFamily="2" charset="2"/>
              <a:buNone/>
              <a:tabLst>
                <a:tab pos="801688" algn="l"/>
              </a:tabLst>
            </a:pPr>
            <a:r>
              <a:rPr lang="en-US" sz="2400" dirty="0" smtClean="0"/>
              <a:t>F06	Other mental disorders due to brain damage and dysfunction and to physical disease</a:t>
            </a:r>
          </a:p>
          <a:p>
            <a:pPr marL="801688" indent="-801688">
              <a:lnSpc>
                <a:spcPct val="85000"/>
              </a:lnSpc>
              <a:spcBef>
                <a:spcPct val="15000"/>
              </a:spcBef>
              <a:buFont typeface="Wingdings" pitchFamily="2" charset="2"/>
              <a:buNone/>
              <a:tabLst>
                <a:tab pos="801688" algn="l"/>
              </a:tabLst>
            </a:pPr>
            <a:r>
              <a:rPr lang="en-US" sz="2400" dirty="0" smtClean="0"/>
              <a:t>F07	Personality and </a:t>
            </a:r>
            <a:r>
              <a:rPr lang="en-US" sz="2400" dirty="0" err="1" smtClean="0"/>
              <a:t>behavioural</a:t>
            </a:r>
            <a:r>
              <a:rPr lang="en-US" sz="2400" dirty="0" smtClean="0"/>
              <a:t> disorders due to brain disease, damage and dysfunction</a:t>
            </a:r>
          </a:p>
          <a:p>
            <a:pPr marL="801688" indent="-801688">
              <a:lnSpc>
                <a:spcPct val="85000"/>
              </a:lnSpc>
              <a:spcBef>
                <a:spcPct val="15000"/>
              </a:spcBef>
              <a:buFont typeface="Wingdings" pitchFamily="2" charset="2"/>
              <a:buNone/>
              <a:tabLst>
                <a:tab pos="801688" algn="l"/>
              </a:tabLst>
            </a:pPr>
            <a:r>
              <a:rPr lang="en-US" sz="2400" dirty="0" smtClean="0"/>
              <a:t>F09	Unspecified organic or symptomatic mental disorder</a:t>
            </a:r>
            <a:endParaRPr lang="en-US" sz="2400" i="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rtlCol="0">
            <a:normAutofit fontScale="90000"/>
          </a:bodyPr>
          <a:lstStyle/>
          <a:p>
            <a:pPr fontAlgn="auto">
              <a:spcAft>
                <a:spcPts val="0"/>
              </a:spcAft>
              <a:defRPr/>
            </a:pPr>
            <a:r>
              <a:rPr lang="en-US" sz="3600" dirty="0" smtClean="0"/>
              <a:t>F04 Organic amnesic syndrome, not induced by alcohol and other psychoactive substances</a:t>
            </a:r>
            <a:endParaRPr lang="cs-CZ" dirty="0" smtClean="0"/>
          </a:p>
        </p:txBody>
      </p:sp>
      <p:sp>
        <p:nvSpPr>
          <p:cNvPr id="3" name="Zástupný symbol pro obsah 2"/>
          <p:cNvSpPr>
            <a:spLocks noGrp="1"/>
          </p:cNvSpPr>
          <p:nvPr>
            <p:ph idx="4294967295"/>
          </p:nvPr>
        </p:nvSpPr>
        <p:spPr/>
        <p:txBody>
          <a:bodyPr>
            <a:normAutofit/>
          </a:bodyPr>
          <a:lstStyle/>
          <a:p>
            <a:pPr>
              <a:lnSpc>
                <a:spcPct val="80000"/>
              </a:lnSpc>
            </a:pPr>
            <a:r>
              <a:rPr lang="en-US" sz="2800" smtClean="0"/>
              <a:t>A syndrome of prominent impairment of recent and remote memory while immediate recall is preserved, with reduced ability to learn new material and disorientation in time. Confabulation may be a marked feature, but perception and other cognitive functions, including the intellect, are usually intact. The prognosis depends on the course of the underlying lesion.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323850" y="115888"/>
            <a:ext cx="8712200" cy="1139825"/>
          </a:xfrm>
        </p:spPr>
        <p:txBody>
          <a:bodyPr rtlCol="0">
            <a:normAutofit fontScale="90000"/>
          </a:bodyPr>
          <a:lstStyle/>
          <a:p>
            <a:pPr fontAlgn="auto">
              <a:spcAft>
                <a:spcPts val="0"/>
              </a:spcAft>
              <a:defRPr/>
            </a:pPr>
            <a:r>
              <a:rPr lang="en-US" sz="4000"/>
              <a:t>F05 Delirium, not Induced by Alcohol and Other Psychoactive Substances</a:t>
            </a:r>
          </a:p>
        </p:txBody>
      </p:sp>
      <p:sp>
        <p:nvSpPr>
          <p:cNvPr id="30722" name="Rectangle 3"/>
          <p:cNvSpPr>
            <a:spLocks noGrp="1" noChangeArrowheads="1"/>
          </p:cNvSpPr>
          <p:nvPr>
            <p:ph type="body" idx="1"/>
          </p:nvPr>
        </p:nvSpPr>
        <p:spPr>
          <a:xfrm>
            <a:off x="215900" y="1339850"/>
            <a:ext cx="8928100" cy="5473700"/>
          </a:xfrm>
        </p:spPr>
        <p:txBody>
          <a:bodyPr/>
          <a:lstStyle/>
          <a:p>
            <a:pPr marL="381000" indent="-381000">
              <a:lnSpc>
                <a:spcPct val="80000"/>
              </a:lnSpc>
              <a:buFont typeface="Wingdings" pitchFamily="2" charset="2"/>
              <a:buNone/>
            </a:pPr>
            <a:r>
              <a:rPr lang="en-US" sz="2400" dirty="0" smtClean="0">
                <a:solidFill>
                  <a:srgbClr val="FFFF00"/>
                </a:solidFill>
              </a:rPr>
              <a:t>Diagnostic guidelines:</a:t>
            </a:r>
          </a:p>
          <a:p>
            <a:pPr marL="381000" indent="-381000">
              <a:lnSpc>
                <a:spcPct val="80000"/>
              </a:lnSpc>
              <a:buFont typeface="Wingdings" pitchFamily="2" charset="2"/>
              <a:buAutoNum type="alphaLcParenR"/>
            </a:pPr>
            <a:r>
              <a:rPr lang="en-US" sz="2400" dirty="0" smtClean="0"/>
              <a:t>Impairment of consciousness and attention</a:t>
            </a:r>
          </a:p>
          <a:p>
            <a:pPr marL="381000" indent="-381000">
              <a:lnSpc>
                <a:spcPct val="80000"/>
              </a:lnSpc>
              <a:buFont typeface="Wingdings" pitchFamily="2" charset="2"/>
              <a:buAutoNum type="alphaLcParenR"/>
            </a:pPr>
            <a:r>
              <a:rPr lang="en-US" sz="2400" dirty="0" smtClean="0"/>
              <a:t>Global disturbance of cognition (perceptual distortions, illusions, hallucinations, impairment of abstract thinking and comprehension, disorientation for time + place)</a:t>
            </a:r>
          </a:p>
          <a:p>
            <a:pPr marL="381000" indent="-381000">
              <a:lnSpc>
                <a:spcPct val="80000"/>
              </a:lnSpc>
              <a:buFont typeface="Wingdings" pitchFamily="2" charset="2"/>
              <a:buAutoNum type="alphaLcParenR"/>
            </a:pPr>
            <a:r>
              <a:rPr lang="en-US" sz="2400" dirty="0" smtClean="0"/>
              <a:t>Psychomotor disturbances (hypo- or hyperactivity,...)</a:t>
            </a:r>
          </a:p>
          <a:p>
            <a:pPr marL="381000" indent="-381000">
              <a:lnSpc>
                <a:spcPct val="80000"/>
              </a:lnSpc>
              <a:buFont typeface="Wingdings" pitchFamily="2" charset="2"/>
              <a:buAutoNum type="alphaLcParenR"/>
            </a:pPr>
            <a:r>
              <a:rPr lang="en-US" sz="2400" dirty="0" smtClean="0"/>
              <a:t>Disturbances of sleep (reversal of the sleep-wake cycle)</a:t>
            </a:r>
          </a:p>
          <a:p>
            <a:pPr marL="381000" indent="-381000">
              <a:lnSpc>
                <a:spcPct val="80000"/>
              </a:lnSpc>
              <a:buFont typeface="Wingdings" pitchFamily="2" charset="2"/>
              <a:buAutoNum type="alphaLcParenR"/>
            </a:pPr>
            <a:r>
              <a:rPr lang="en-US" sz="2400" dirty="0" smtClean="0"/>
              <a:t>Emotional disturbances (anxiety, fear, irritability, apathy, perplexity)</a:t>
            </a:r>
          </a:p>
          <a:p>
            <a:pPr marL="381000" indent="-381000">
              <a:lnSpc>
                <a:spcPct val="80000"/>
              </a:lnSpc>
              <a:buFont typeface="Wingdings" pitchFamily="2" charset="2"/>
              <a:buNone/>
            </a:pPr>
            <a:endParaRPr lang="en-US" sz="2400" dirty="0" smtClean="0"/>
          </a:p>
          <a:p>
            <a:pPr marL="381000" indent="-381000">
              <a:lnSpc>
                <a:spcPct val="80000"/>
              </a:lnSpc>
              <a:buFont typeface="Wingdings" pitchFamily="2" charset="2"/>
              <a:buNone/>
            </a:pPr>
            <a:r>
              <a:rPr lang="en-US" sz="2400" dirty="0" smtClean="0"/>
              <a:t>F05.0 Delirium, not superimposed on dementia</a:t>
            </a:r>
          </a:p>
          <a:p>
            <a:pPr marL="381000" indent="-381000">
              <a:lnSpc>
                <a:spcPct val="80000"/>
              </a:lnSpc>
              <a:buFont typeface="Wingdings" pitchFamily="2" charset="2"/>
              <a:buNone/>
            </a:pPr>
            <a:r>
              <a:rPr lang="en-US" sz="2400" dirty="0" smtClean="0"/>
              <a:t>F05.1 Delirium, superimposed en dementia</a:t>
            </a:r>
          </a:p>
          <a:p>
            <a:pPr marL="381000" indent="-381000">
              <a:lnSpc>
                <a:spcPct val="80000"/>
              </a:lnSpc>
              <a:buFont typeface="Wingdings" pitchFamily="2" charset="2"/>
              <a:buNone/>
            </a:pPr>
            <a:r>
              <a:rPr lang="en-US" sz="2400" dirty="0" smtClean="0"/>
              <a:t>F05.8 Other delirium</a:t>
            </a:r>
          </a:p>
          <a:p>
            <a:pPr marL="381000" indent="-381000">
              <a:lnSpc>
                <a:spcPct val="80000"/>
              </a:lnSpc>
              <a:buFont typeface="Wingdings" pitchFamily="2" charset="2"/>
              <a:buNone/>
            </a:pPr>
            <a:r>
              <a:rPr lang="en-US" sz="2400" dirty="0" smtClean="0"/>
              <a:t>F05.9 Delirium, unspecified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rtlCol="0">
            <a:normAutofit fontScale="90000"/>
          </a:bodyPr>
          <a:lstStyle/>
          <a:p>
            <a:pPr fontAlgn="auto">
              <a:spcAft>
                <a:spcPts val="0"/>
              </a:spcAft>
              <a:defRPr/>
            </a:pPr>
            <a:r>
              <a:rPr lang="cs-CZ" dirty="0" smtClean="0"/>
              <a:t>F05 </a:t>
            </a:r>
            <a:r>
              <a:rPr lang="en-US" dirty="0" smtClean="0"/>
              <a:t>Delirium, not induced by alcohol and other psychoactive substances</a:t>
            </a:r>
            <a:endParaRPr lang="cs-CZ" dirty="0" smtClean="0"/>
          </a:p>
        </p:txBody>
      </p:sp>
      <p:sp>
        <p:nvSpPr>
          <p:cNvPr id="3" name="Zástupný symbol pro obsah 2"/>
          <p:cNvSpPr>
            <a:spLocks noGrp="1"/>
          </p:cNvSpPr>
          <p:nvPr>
            <p:ph idx="4294967295"/>
          </p:nvPr>
        </p:nvSpPr>
        <p:spPr/>
        <p:txBody>
          <a:bodyPr rtlCol="0">
            <a:normAutofit fontScale="85000" lnSpcReduction="10000"/>
          </a:bodyPr>
          <a:lstStyle/>
          <a:p>
            <a:pPr fontAlgn="auto">
              <a:spcAft>
                <a:spcPts val="0"/>
              </a:spcAft>
              <a:buFont typeface="Arial" pitchFamily="34" charset="0"/>
              <a:buChar char="•"/>
              <a:defRPr/>
            </a:pPr>
            <a:r>
              <a:rPr lang="en-US" dirty="0" smtClean="0"/>
              <a:t>An etiologically nonspecific organic cerebral syndrome characterized by concurrent disturbances of consciousness and attention, perception, thinking, memory, psychomotor </a:t>
            </a:r>
            <a:r>
              <a:rPr lang="en-US" dirty="0" err="1" smtClean="0"/>
              <a:t>behaviour</a:t>
            </a:r>
            <a:r>
              <a:rPr lang="en-US" dirty="0" smtClean="0"/>
              <a:t>, emotion, and the sleep-wake schedule. The duration is variable and the degree of severity ranges from mild to very severe.</a:t>
            </a:r>
          </a:p>
          <a:p>
            <a:pPr fontAlgn="auto">
              <a:spcAft>
                <a:spcPts val="0"/>
              </a:spcAft>
              <a:buFont typeface="Arial" pitchFamily="34" charset="0"/>
              <a:buChar char="•"/>
              <a:defRPr/>
            </a:pPr>
            <a:r>
              <a:rPr lang="en-US" dirty="0" smtClean="0"/>
              <a:t>Incl.: acute or </a:t>
            </a:r>
            <a:r>
              <a:rPr lang="en-US" dirty="0" err="1" smtClean="0"/>
              <a:t>subacute</a:t>
            </a:r>
            <a:r>
              <a:rPr lang="en-US" dirty="0" smtClean="0"/>
              <a:t>:</a:t>
            </a:r>
            <a:r>
              <a:rPr lang="cs-CZ" dirty="0" smtClean="0"/>
              <a:t> </a:t>
            </a:r>
            <a:r>
              <a:rPr lang="en-US" dirty="0" smtClean="0"/>
              <a:t>brain syndrome</a:t>
            </a:r>
            <a:r>
              <a:rPr lang="cs-CZ" dirty="0" smtClean="0"/>
              <a:t>, </a:t>
            </a:r>
            <a:r>
              <a:rPr lang="en-US" dirty="0" err="1" smtClean="0"/>
              <a:t>confusional</a:t>
            </a:r>
            <a:r>
              <a:rPr lang="en-US" dirty="0" smtClean="0"/>
              <a:t> state (nonalcoholic)</a:t>
            </a:r>
            <a:r>
              <a:rPr lang="cs-CZ" dirty="0" smtClean="0"/>
              <a:t>, </a:t>
            </a:r>
            <a:r>
              <a:rPr lang="en-US" dirty="0" smtClean="0"/>
              <a:t>infective psychosis</a:t>
            </a:r>
            <a:r>
              <a:rPr lang="cs-CZ" dirty="0" smtClean="0"/>
              <a:t>, </a:t>
            </a:r>
            <a:r>
              <a:rPr lang="en-US" dirty="0" smtClean="0"/>
              <a:t>organic reaction</a:t>
            </a:r>
            <a:r>
              <a:rPr lang="cs-CZ" dirty="0" smtClean="0"/>
              <a:t>, </a:t>
            </a:r>
            <a:r>
              <a:rPr lang="en-US" dirty="0" smtClean="0"/>
              <a:t>psycho-organic syndrome</a:t>
            </a:r>
          </a:p>
          <a:p>
            <a:pPr fontAlgn="auto">
              <a:spcAft>
                <a:spcPts val="0"/>
              </a:spcAft>
              <a:buFont typeface="Arial" pitchFamily="34" charset="0"/>
              <a:buChar char="•"/>
              <a:defRPr/>
            </a:pPr>
            <a:r>
              <a:rPr lang="en-US" dirty="0" smtClean="0"/>
              <a:t>Excl.: delirium tremens, alcohol-induced or unspecified (F10.4)</a:t>
            </a:r>
            <a:endParaRPr lang="cs-CZ"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rtlCol="0">
            <a:normAutofit fontScale="90000"/>
          </a:bodyPr>
          <a:lstStyle/>
          <a:p>
            <a:pPr fontAlgn="auto">
              <a:spcAft>
                <a:spcPts val="0"/>
              </a:spcAft>
              <a:defRPr/>
            </a:pPr>
            <a:r>
              <a:rPr lang="cs-CZ" dirty="0" smtClean="0"/>
              <a:t>F05 </a:t>
            </a:r>
            <a:r>
              <a:rPr lang="en-US" dirty="0" smtClean="0"/>
              <a:t>Delirium, not induced by alcohol and other psychoactive substances</a:t>
            </a:r>
            <a:endParaRPr lang="cs-CZ" dirty="0" smtClean="0"/>
          </a:p>
        </p:txBody>
      </p:sp>
      <p:sp>
        <p:nvSpPr>
          <p:cNvPr id="3" name="Zástupný symbol pro obsah 2"/>
          <p:cNvSpPr>
            <a:spLocks noGrp="1"/>
          </p:cNvSpPr>
          <p:nvPr>
            <p:ph idx="4294967295"/>
          </p:nvPr>
        </p:nvSpPr>
        <p:spPr/>
        <p:txBody>
          <a:bodyPr rtlCol="0">
            <a:normAutofit fontScale="92500"/>
          </a:bodyPr>
          <a:lstStyle/>
          <a:p>
            <a:pPr fontAlgn="auto">
              <a:spcAft>
                <a:spcPts val="0"/>
              </a:spcAft>
              <a:buFont typeface="Arial" pitchFamily="34" charset="0"/>
              <a:buChar char="•"/>
              <a:defRPr/>
            </a:pPr>
            <a:r>
              <a:rPr lang="cs-CZ" b="1" dirty="0" smtClean="0">
                <a:solidFill>
                  <a:srgbClr val="FFFF00"/>
                </a:solidFill>
              </a:rPr>
              <a:t>F05.0 Delirium not </a:t>
            </a:r>
            <a:r>
              <a:rPr lang="cs-CZ" b="1" dirty="0" err="1" smtClean="0">
                <a:solidFill>
                  <a:srgbClr val="FFFF00"/>
                </a:solidFill>
              </a:rPr>
              <a:t>superimposed</a:t>
            </a:r>
            <a:r>
              <a:rPr lang="cs-CZ" b="1" dirty="0" smtClean="0">
                <a:solidFill>
                  <a:srgbClr val="FFFF00"/>
                </a:solidFill>
              </a:rPr>
              <a:t> on </a:t>
            </a:r>
            <a:r>
              <a:rPr lang="cs-CZ" b="1" dirty="0" err="1" smtClean="0">
                <a:solidFill>
                  <a:srgbClr val="FFFF00"/>
                </a:solidFill>
              </a:rPr>
              <a:t>dementia</a:t>
            </a:r>
            <a:r>
              <a:rPr lang="cs-CZ" b="1" dirty="0" smtClean="0">
                <a:solidFill>
                  <a:srgbClr val="FFFF00"/>
                </a:solidFill>
              </a:rPr>
              <a:t>, </a:t>
            </a:r>
            <a:r>
              <a:rPr lang="cs-CZ" b="1" dirty="0" err="1" smtClean="0">
                <a:solidFill>
                  <a:srgbClr val="FFFF00"/>
                </a:solidFill>
              </a:rPr>
              <a:t>so</a:t>
            </a:r>
            <a:r>
              <a:rPr lang="cs-CZ" b="1" dirty="0" smtClean="0">
                <a:solidFill>
                  <a:srgbClr val="FFFF00"/>
                </a:solidFill>
              </a:rPr>
              <a:t> </a:t>
            </a:r>
            <a:r>
              <a:rPr lang="cs-CZ" b="1" dirty="0" err="1" smtClean="0">
                <a:solidFill>
                  <a:srgbClr val="FFFF00"/>
                </a:solidFill>
              </a:rPr>
              <a:t>described</a:t>
            </a:r>
            <a:r>
              <a:rPr lang="cs-CZ" b="1" dirty="0" smtClean="0">
                <a:solidFill>
                  <a:srgbClr val="FFFF00"/>
                </a:solidFill>
              </a:rPr>
              <a:t> </a:t>
            </a:r>
          </a:p>
          <a:p>
            <a:pPr fontAlgn="auto">
              <a:spcAft>
                <a:spcPts val="0"/>
              </a:spcAft>
              <a:buFont typeface="Arial" pitchFamily="34" charset="0"/>
              <a:buChar char="•"/>
              <a:defRPr/>
            </a:pPr>
            <a:r>
              <a:rPr lang="cs-CZ" b="1" dirty="0" smtClean="0">
                <a:solidFill>
                  <a:srgbClr val="FFFF00"/>
                </a:solidFill>
              </a:rPr>
              <a:t>F05.1 Delirium </a:t>
            </a:r>
            <a:r>
              <a:rPr lang="cs-CZ" b="1" dirty="0" err="1" smtClean="0">
                <a:solidFill>
                  <a:srgbClr val="FFFF00"/>
                </a:solidFill>
              </a:rPr>
              <a:t>superimposed</a:t>
            </a:r>
            <a:r>
              <a:rPr lang="cs-CZ" b="1" dirty="0" smtClean="0">
                <a:solidFill>
                  <a:srgbClr val="FFFF00"/>
                </a:solidFill>
              </a:rPr>
              <a:t> on </a:t>
            </a:r>
            <a:r>
              <a:rPr lang="cs-CZ" b="1" dirty="0" err="1" smtClean="0">
                <a:solidFill>
                  <a:srgbClr val="FFFF00"/>
                </a:solidFill>
              </a:rPr>
              <a:t>dementia</a:t>
            </a:r>
            <a:r>
              <a:rPr lang="cs-CZ" b="1" dirty="0" smtClean="0">
                <a:solidFill>
                  <a:srgbClr val="FFFF00"/>
                </a:solidFill>
              </a:rPr>
              <a:t> </a:t>
            </a:r>
          </a:p>
          <a:p>
            <a:pPr fontAlgn="auto">
              <a:spcAft>
                <a:spcPts val="0"/>
              </a:spcAft>
              <a:buFont typeface="Arial" pitchFamily="34" charset="0"/>
              <a:buChar char="•"/>
              <a:defRPr/>
            </a:pPr>
            <a:r>
              <a:rPr lang="cs-CZ" dirty="0" err="1" smtClean="0"/>
              <a:t>Conditions</a:t>
            </a:r>
            <a:r>
              <a:rPr lang="cs-CZ" dirty="0" smtClean="0"/>
              <a:t> meeting </a:t>
            </a:r>
            <a:r>
              <a:rPr lang="cs-CZ" dirty="0" err="1" smtClean="0"/>
              <a:t>the</a:t>
            </a:r>
            <a:r>
              <a:rPr lang="cs-CZ" dirty="0" smtClean="0"/>
              <a:t> </a:t>
            </a:r>
            <a:r>
              <a:rPr lang="cs-CZ" dirty="0" err="1" smtClean="0"/>
              <a:t>above</a:t>
            </a:r>
            <a:r>
              <a:rPr lang="cs-CZ" dirty="0" smtClean="0"/>
              <a:t> </a:t>
            </a:r>
            <a:r>
              <a:rPr lang="cs-CZ" dirty="0" err="1" smtClean="0"/>
              <a:t>criteria</a:t>
            </a:r>
            <a:r>
              <a:rPr lang="cs-CZ" dirty="0" smtClean="0"/>
              <a:t> </a:t>
            </a:r>
            <a:r>
              <a:rPr lang="cs-CZ" dirty="0" err="1" smtClean="0"/>
              <a:t>but</a:t>
            </a:r>
            <a:r>
              <a:rPr lang="cs-CZ" dirty="0" smtClean="0"/>
              <a:t> </a:t>
            </a:r>
            <a:r>
              <a:rPr lang="cs-CZ" dirty="0" err="1" smtClean="0"/>
              <a:t>developing</a:t>
            </a:r>
            <a:r>
              <a:rPr lang="cs-CZ" dirty="0" smtClean="0"/>
              <a:t> in </a:t>
            </a:r>
            <a:r>
              <a:rPr lang="cs-CZ" dirty="0" err="1" smtClean="0"/>
              <a:t>the</a:t>
            </a:r>
            <a:r>
              <a:rPr lang="cs-CZ" dirty="0" smtClean="0"/>
              <a:t> </a:t>
            </a:r>
            <a:r>
              <a:rPr lang="cs-CZ" dirty="0" err="1" smtClean="0"/>
              <a:t>course</a:t>
            </a:r>
            <a:r>
              <a:rPr lang="cs-CZ" dirty="0" smtClean="0"/>
              <a:t> </a:t>
            </a:r>
            <a:r>
              <a:rPr lang="cs-CZ" dirty="0" err="1" smtClean="0"/>
              <a:t>of</a:t>
            </a:r>
            <a:r>
              <a:rPr lang="cs-CZ" dirty="0" smtClean="0"/>
              <a:t> a </a:t>
            </a:r>
            <a:r>
              <a:rPr lang="cs-CZ" dirty="0" err="1" smtClean="0"/>
              <a:t>dementia</a:t>
            </a:r>
            <a:r>
              <a:rPr lang="cs-CZ" dirty="0" smtClean="0"/>
              <a:t> (F00-F03). </a:t>
            </a:r>
          </a:p>
          <a:p>
            <a:pPr fontAlgn="auto">
              <a:spcAft>
                <a:spcPts val="0"/>
              </a:spcAft>
              <a:buFont typeface="Arial" pitchFamily="34" charset="0"/>
              <a:buChar char="•"/>
              <a:defRPr/>
            </a:pPr>
            <a:r>
              <a:rPr lang="cs-CZ" b="1" dirty="0" smtClean="0">
                <a:solidFill>
                  <a:srgbClr val="FFFF00"/>
                </a:solidFill>
              </a:rPr>
              <a:t>F05.8 </a:t>
            </a:r>
            <a:r>
              <a:rPr lang="cs-CZ" b="1" dirty="0" err="1" smtClean="0">
                <a:solidFill>
                  <a:srgbClr val="FFFF00"/>
                </a:solidFill>
              </a:rPr>
              <a:t>Other</a:t>
            </a:r>
            <a:r>
              <a:rPr lang="cs-CZ" b="1" dirty="0" smtClean="0">
                <a:solidFill>
                  <a:srgbClr val="FFFF00"/>
                </a:solidFill>
              </a:rPr>
              <a:t> delirium </a:t>
            </a:r>
          </a:p>
          <a:p>
            <a:pPr fontAlgn="auto">
              <a:spcAft>
                <a:spcPts val="0"/>
              </a:spcAft>
              <a:buFont typeface="Arial" pitchFamily="34" charset="0"/>
              <a:buChar char="•"/>
              <a:defRPr/>
            </a:pPr>
            <a:r>
              <a:rPr lang="cs-CZ" dirty="0" smtClean="0"/>
              <a:t>Delirium </a:t>
            </a:r>
            <a:r>
              <a:rPr lang="cs-CZ" dirty="0" err="1" smtClean="0"/>
              <a:t>of</a:t>
            </a:r>
            <a:r>
              <a:rPr lang="cs-CZ" dirty="0" smtClean="0"/>
              <a:t> </a:t>
            </a:r>
            <a:r>
              <a:rPr lang="cs-CZ" dirty="0" err="1" smtClean="0"/>
              <a:t>mixed</a:t>
            </a:r>
            <a:r>
              <a:rPr lang="cs-CZ" dirty="0" smtClean="0"/>
              <a:t> </a:t>
            </a:r>
            <a:r>
              <a:rPr lang="cs-CZ" dirty="0" err="1" smtClean="0"/>
              <a:t>origin</a:t>
            </a:r>
            <a:r>
              <a:rPr lang="cs-CZ" dirty="0" smtClean="0"/>
              <a:t> </a:t>
            </a:r>
            <a:r>
              <a:rPr lang="cs-CZ" dirty="0" err="1" smtClean="0"/>
              <a:t>Postoperative</a:t>
            </a:r>
            <a:r>
              <a:rPr lang="cs-CZ" dirty="0" smtClean="0"/>
              <a:t> delirium </a:t>
            </a:r>
          </a:p>
          <a:p>
            <a:pPr fontAlgn="auto">
              <a:spcAft>
                <a:spcPts val="0"/>
              </a:spcAft>
              <a:buFont typeface="Arial" pitchFamily="34" charset="0"/>
              <a:buChar char="•"/>
              <a:defRPr/>
            </a:pPr>
            <a:r>
              <a:rPr lang="cs-CZ" b="1" dirty="0" smtClean="0">
                <a:solidFill>
                  <a:srgbClr val="FFFF00"/>
                </a:solidFill>
              </a:rPr>
              <a:t>F05.9 Delirium, </a:t>
            </a:r>
            <a:r>
              <a:rPr lang="cs-CZ" b="1" dirty="0" err="1" smtClean="0">
                <a:solidFill>
                  <a:srgbClr val="FFFF00"/>
                </a:solidFill>
              </a:rPr>
              <a:t>unspecified</a:t>
            </a:r>
            <a:endParaRPr lang="cs-CZ" b="1" dirty="0" smtClean="0">
              <a:solidFill>
                <a:srgbClr val="FFFF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0" y="115888"/>
            <a:ext cx="9144000" cy="1296987"/>
          </a:xfrm>
        </p:spPr>
        <p:txBody>
          <a:bodyPr/>
          <a:lstStyle/>
          <a:p>
            <a:r>
              <a:rPr lang="en-US" sz="3200" dirty="0" smtClean="0"/>
              <a:t>F06 Other Mental Disorders Due to Brain Damage and Dysfunction and to Physical Disease </a:t>
            </a:r>
          </a:p>
        </p:txBody>
      </p:sp>
      <p:sp>
        <p:nvSpPr>
          <p:cNvPr id="31746" name="Rectangle 3"/>
          <p:cNvSpPr>
            <a:spLocks noGrp="1" noChangeArrowheads="1"/>
          </p:cNvSpPr>
          <p:nvPr>
            <p:ph type="body" idx="1"/>
          </p:nvPr>
        </p:nvSpPr>
        <p:spPr>
          <a:xfrm>
            <a:off x="179388" y="1412875"/>
            <a:ext cx="8785225" cy="5329238"/>
          </a:xfrm>
        </p:spPr>
        <p:txBody>
          <a:bodyPr/>
          <a:lstStyle/>
          <a:p>
            <a:pPr marL="381000" indent="-381000">
              <a:lnSpc>
                <a:spcPct val="85000"/>
              </a:lnSpc>
              <a:buFont typeface="Wingdings" pitchFamily="2" charset="2"/>
              <a:buNone/>
            </a:pPr>
            <a:r>
              <a:rPr lang="en-US" sz="2400" dirty="0" smtClean="0">
                <a:solidFill>
                  <a:srgbClr val="FFFF00"/>
                </a:solidFill>
              </a:rPr>
              <a:t>Diagnostic guidelines:</a:t>
            </a:r>
          </a:p>
          <a:p>
            <a:pPr marL="381000" indent="-381000">
              <a:lnSpc>
                <a:spcPct val="85000"/>
              </a:lnSpc>
              <a:buFont typeface="Wingdings" pitchFamily="2" charset="2"/>
              <a:buAutoNum type="alphaLcParenR"/>
            </a:pPr>
            <a:r>
              <a:rPr lang="en-US" sz="2400" dirty="0" smtClean="0"/>
              <a:t>Evidence of cerebral disease, damage or dysfunction, or of systemic disease</a:t>
            </a:r>
          </a:p>
          <a:p>
            <a:pPr marL="381000" indent="-381000">
              <a:lnSpc>
                <a:spcPct val="85000"/>
              </a:lnSpc>
              <a:buFont typeface="Wingdings" pitchFamily="2" charset="2"/>
              <a:buAutoNum type="alphaLcParenR"/>
            </a:pPr>
            <a:r>
              <a:rPr lang="en-US" sz="2400" dirty="0" smtClean="0"/>
              <a:t>A temporal relationship (weeks or a few months) between the development of the underlying disease and the onset of the mental syndrome</a:t>
            </a:r>
          </a:p>
          <a:p>
            <a:pPr marL="381000" indent="-381000">
              <a:lnSpc>
                <a:spcPct val="85000"/>
              </a:lnSpc>
              <a:buFont typeface="Wingdings" pitchFamily="2" charset="2"/>
              <a:buAutoNum type="alphaLcParenR"/>
            </a:pPr>
            <a:r>
              <a:rPr lang="en-US" sz="2400" dirty="0" smtClean="0"/>
              <a:t>Recovery from the mental disorder following removal or improvement of the underlying presumed cause</a:t>
            </a:r>
          </a:p>
          <a:p>
            <a:pPr marL="381000" indent="-381000">
              <a:lnSpc>
                <a:spcPct val="85000"/>
              </a:lnSpc>
              <a:buFont typeface="Wingdings" pitchFamily="2" charset="2"/>
              <a:buAutoNum type="alphaLcParenR"/>
            </a:pPr>
            <a:r>
              <a:rPr lang="en-US" sz="2400" dirty="0" smtClean="0"/>
              <a:t>Absence of evidence to suggest an alternative cause of the mental </a:t>
            </a:r>
            <a:r>
              <a:rPr lang="en-US" sz="2400" dirty="0" err="1" smtClean="0"/>
              <a:t>sy</a:t>
            </a:r>
            <a:endParaRPr lang="en-US" sz="2400" dirty="0" smtClean="0"/>
          </a:p>
          <a:p>
            <a:pPr marL="381000" indent="-381000">
              <a:lnSpc>
                <a:spcPct val="85000"/>
              </a:lnSpc>
              <a:buFont typeface="Wingdings" pitchFamily="2" charset="2"/>
              <a:buNone/>
            </a:pPr>
            <a:r>
              <a:rPr lang="en-US" sz="2400" dirty="0" smtClean="0"/>
              <a:t>Types: organic </a:t>
            </a:r>
            <a:r>
              <a:rPr lang="en-US" sz="2400" dirty="0" err="1" smtClean="0"/>
              <a:t>hallucinosis</a:t>
            </a:r>
            <a:r>
              <a:rPr lang="en-US" sz="2400" dirty="0" smtClean="0"/>
              <a:t>, org. catatonic disorder, org. delusional (schizophrenia-like) disorder, org. affective disorders (manic, depressive, anxiety, emotionally labile), mild cognitive disorder (F06.7 - may precede, accompany, or follow a wide variety of infections and physical disorders)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idx="4294967295"/>
          </p:nvPr>
        </p:nvSpPr>
        <p:spPr/>
        <p:txBody>
          <a:bodyPr/>
          <a:lstStyle/>
          <a:p>
            <a:r>
              <a:rPr lang="en-US" sz="3200" smtClean="0"/>
              <a:t>F06 Other mental disorders due to brain damage and dysfunction and to physical disease</a:t>
            </a:r>
            <a:endParaRPr lang="cs-CZ" sz="3200" smtClean="0"/>
          </a:p>
        </p:txBody>
      </p:sp>
      <p:sp>
        <p:nvSpPr>
          <p:cNvPr id="3" name="Zástupný symbol pro obsah 2"/>
          <p:cNvSpPr>
            <a:spLocks noGrp="1"/>
          </p:cNvSpPr>
          <p:nvPr>
            <p:ph idx="4294967295"/>
          </p:nvPr>
        </p:nvSpPr>
        <p:spPr/>
        <p:txBody>
          <a:bodyPr>
            <a:normAutofit/>
          </a:bodyPr>
          <a:lstStyle/>
          <a:p>
            <a:pPr>
              <a:lnSpc>
                <a:spcPct val="80000"/>
              </a:lnSpc>
            </a:pPr>
            <a:r>
              <a:rPr lang="en-US" sz="2400" dirty="0" smtClean="0"/>
              <a:t>Includes miscellaneous conditions causally related to brain disorder due to primary cerebral disease, to systemic disease affecting the brain secondarily, to exogenous toxic substances or hormones, to endocrine disorders, or to other somatic illnesses. </a:t>
            </a:r>
          </a:p>
          <a:p>
            <a:pPr>
              <a:lnSpc>
                <a:spcPct val="80000"/>
              </a:lnSpc>
            </a:pPr>
            <a:r>
              <a:rPr lang="en-US" sz="2400" b="1" dirty="0" smtClean="0">
                <a:solidFill>
                  <a:srgbClr val="FFFF00"/>
                </a:solidFill>
              </a:rPr>
              <a:t>F06.0 Organic </a:t>
            </a:r>
            <a:r>
              <a:rPr lang="en-US" sz="2400" b="1" dirty="0" err="1" smtClean="0">
                <a:solidFill>
                  <a:srgbClr val="FFFF00"/>
                </a:solidFill>
              </a:rPr>
              <a:t>hallucinosis</a:t>
            </a:r>
            <a:r>
              <a:rPr lang="en-US" sz="2400" b="1" dirty="0" smtClean="0">
                <a:solidFill>
                  <a:srgbClr val="FFFF00"/>
                </a:solidFill>
              </a:rPr>
              <a:t> </a:t>
            </a:r>
          </a:p>
          <a:p>
            <a:pPr>
              <a:lnSpc>
                <a:spcPct val="80000"/>
              </a:lnSpc>
            </a:pPr>
            <a:r>
              <a:rPr lang="en-US" sz="2400" dirty="0" smtClean="0"/>
              <a:t>A disorder of persistent or recurrent hallucinations, usually visual or auditory, that occur in clear consciousness and may or may not be recognized by the subject as such. Delusional elaboration of the hallucinations may occur, but delusions do not dominate the clinical picture; insight may be preserved.</a:t>
            </a:r>
          </a:p>
          <a:p>
            <a:pPr>
              <a:lnSpc>
                <a:spcPct val="80000"/>
              </a:lnSpc>
            </a:pPr>
            <a:r>
              <a:rPr lang="en-US" sz="2400" dirty="0" smtClean="0"/>
              <a:t>Organic hallucinatory state (nonalcoholic)</a:t>
            </a:r>
            <a:endParaRPr lang="cs-CZ" sz="24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idx="4294967295"/>
          </p:nvPr>
        </p:nvSpPr>
        <p:spPr/>
        <p:txBody>
          <a:bodyPr/>
          <a:lstStyle/>
          <a:p>
            <a:r>
              <a:rPr lang="en-US" sz="3200" smtClean="0"/>
              <a:t>F06 Other mental disorders due to brain damage and dysfunction and to physical disease</a:t>
            </a:r>
            <a:endParaRPr lang="cs-CZ" sz="3200" smtClean="0"/>
          </a:p>
        </p:txBody>
      </p:sp>
      <p:sp>
        <p:nvSpPr>
          <p:cNvPr id="3" name="Zástupný symbol pro obsah 2"/>
          <p:cNvSpPr>
            <a:spLocks noGrp="1"/>
          </p:cNvSpPr>
          <p:nvPr>
            <p:ph idx="4294967295"/>
          </p:nvPr>
        </p:nvSpPr>
        <p:spPr/>
        <p:txBody>
          <a:bodyPr>
            <a:normAutofit/>
          </a:bodyPr>
          <a:lstStyle/>
          <a:p>
            <a:pPr>
              <a:lnSpc>
                <a:spcPct val="80000"/>
              </a:lnSpc>
            </a:pPr>
            <a:r>
              <a:rPr lang="cs-CZ" sz="2400" b="1" dirty="0" smtClean="0">
                <a:solidFill>
                  <a:srgbClr val="FFFF00"/>
                </a:solidFill>
              </a:rPr>
              <a:t>F06.1 </a:t>
            </a:r>
            <a:r>
              <a:rPr lang="cs-CZ" sz="2400" b="1" dirty="0" err="1" smtClean="0">
                <a:solidFill>
                  <a:srgbClr val="FFFF00"/>
                </a:solidFill>
              </a:rPr>
              <a:t>Organic</a:t>
            </a:r>
            <a:r>
              <a:rPr lang="cs-CZ" sz="2400" b="1" dirty="0" smtClean="0">
                <a:solidFill>
                  <a:srgbClr val="FFFF00"/>
                </a:solidFill>
              </a:rPr>
              <a:t> </a:t>
            </a:r>
            <a:r>
              <a:rPr lang="cs-CZ" sz="2400" b="1" dirty="0" err="1" smtClean="0">
                <a:solidFill>
                  <a:srgbClr val="FFFF00"/>
                </a:solidFill>
              </a:rPr>
              <a:t>catatonic</a:t>
            </a:r>
            <a:r>
              <a:rPr lang="cs-CZ" sz="2400" b="1" dirty="0" smtClean="0">
                <a:solidFill>
                  <a:srgbClr val="FFFF00"/>
                </a:solidFill>
              </a:rPr>
              <a:t> </a:t>
            </a:r>
            <a:r>
              <a:rPr lang="cs-CZ" sz="2400" b="1" dirty="0" err="1" smtClean="0">
                <a:solidFill>
                  <a:srgbClr val="FFFF00"/>
                </a:solidFill>
              </a:rPr>
              <a:t>disorder</a:t>
            </a:r>
            <a:r>
              <a:rPr lang="cs-CZ" sz="2400" b="1" dirty="0" smtClean="0">
                <a:solidFill>
                  <a:srgbClr val="FFFF00"/>
                </a:solidFill>
              </a:rPr>
              <a:t> </a:t>
            </a:r>
          </a:p>
          <a:p>
            <a:pPr>
              <a:lnSpc>
                <a:spcPct val="80000"/>
              </a:lnSpc>
            </a:pPr>
            <a:r>
              <a:rPr lang="cs-CZ" sz="2400" dirty="0" smtClean="0"/>
              <a:t>A </a:t>
            </a:r>
            <a:r>
              <a:rPr lang="cs-CZ" sz="2400" dirty="0" err="1" smtClean="0"/>
              <a:t>disorder</a:t>
            </a:r>
            <a:r>
              <a:rPr lang="cs-CZ" sz="2400" dirty="0" smtClean="0"/>
              <a:t> </a:t>
            </a:r>
            <a:r>
              <a:rPr lang="cs-CZ" sz="2400" dirty="0" err="1" smtClean="0"/>
              <a:t>of</a:t>
            </a:r>
            <a:r>
              <a:rPr lang="cs-CZ" sz="2400" dirty="0" smtClean="0"/>
              <a:t> </a:t>
            </a:r>
            <a:r>
              <a:rPr lang="cs-CZ" sz="2400" dirty="0" err="1" smtClean="0"/>
              <a:t>diminished</a:t>
            </a:r>
            <a:r>
              <a:rPr lang="cs-CZ" sz="2400" dirty="0" smtClean="0"/>
              <a:t> (</a:t>
            </a:r>
            <a:r>
              <a:rPr lang="cs-CZ" sz="2400" dirty="0" err="1" smtClean="0"/>
              <a:t>stupor</a:t>
            </a:r>
            <a:r>
              <a:rPr lang="cs-CZ" sz="2400" dirty="0" smtClean="0"/>
              <a:t>) </a:t>
            </a:r>
            <a:r>
              <a:rPr lang="cs-CZ" sz="2400" dirty="0" err="1" smtClean="0"/>
              <a:t>or</a:t>
            </a:r>
            <a:r>
              <a:rPr lang="cs-CZ" sz="2400" dirty="0" smtClean="0"/>
              <a:t> </a:t>
            </a:r>
            <a:r>
              <a:rPr lang="cs-CZ" sz="2400" dirty="0" err="1" smtClean="0"/>
              <a:t>increased</a:t>
            </a:r>
            <a:r>
              <a:rPr lang="cs-CZ" sz="2400" dirty="0" smtClean="0"/>
              <a:t> (</a:t>
            </a:r>
            <a:r>
              <a:rPr lang="cs-CZ" sz="2400" dirty="0" err="1" smtClean="0"/>
              <a:t>excitement</a:t>
            </a:r>
            <a:r>
              <a:rPr lang="cs-CZ" sz="2400" dirty="0" smtClean="0"/>
              <a:t>) </a:t>
            </a:r>
            <a:r>
              <a:rPr lang="cs-CZ" sz="2400" dirty="0" err="1" smtClean="0"/>
              <a:t>psychomotor</a:t>
            </a:r>
            <a:r>
              <a:rPr lang="cs-CZ" sz="2400" dirty="0" smtClean="0"/>
              <a:t> </a:t>
            </a:r>
            <a:r>
              <a:rPr lang="cs-CZ" sz="2400" dirty="0" err="1" smtClean="0"/>
              <a:t>activity</a:t>
            </a:r>
            <a:r>
              <a:rPr lang="cs-CZ" sz="2400" dirty="0" smtClean="0"/>
              <a:t> </a:t>
            </a:r>
            <a:r>
              <a:rPr lang="cs-CZ" sz="2400" dirty="0" err="1" smtClean="0"/>
              <a:t>associated</a:t>
            </a:r>
            <a:r>
              <a:rPr lang="cs-CZ" sz="2400" dirty="0" smtClean="0"/>
              <a:t> </a:t>
            </a:r>
            <a:r>
              <a:rPr lang="cs-CZ" sz="2400" dirty="0" err="1" smtClean="0"/>
              <a:t>with</a:t>
            </a:r>
            <a:r>
              <a:rPr lang="cs-CZ" sz="2400" dirty="0" smtClean="0"/>
              <a:t> </a:t>
            </a:r>
            <a:r>
              <a:rPr lang="cs-CZ" sz="2400" dirty="0" err="1" smtClean="0"/>
              <a:t>catatonic</a:t>
            </a:r>
            <a:r>
              <a:rPr lang="cs-CZ" sz="2400" dirty="0" smtClean="0"/>
              <a:t> </a:t>
            </a:r>
            <a:r>
              <a:rPr lang="cs-CZ" sz="2400" dirty="0" err="1" smtClean="0"/>
              <a:t>symptoms</a:t>
            </a:r>
            <a:r>
              <a:rPr lang="cs-CZ" sz="2400" dirty="0" smtClean="0"/>
              <a:t>. </a:t>
            </a:r>
            <a:r>
              <a:rPr lang="cs-CZ" sz="2400" dirty="0" err="1" smtClean="0"/>
              <a:t>The</a:t>
            </a:r>
            <a:r>
              <a:rPr lang="cs-CZ" sz="2400" dirty="0" smtClean="0"/>
              <a:t> </a:t>
            </a:r>
            <a:r>
              <a:rPr lang="cs-CZ" sz="2400" dirty="0" err="1" smtClean="0"/>
              <a:t>extremes</a:t>
            </a:r>
            <a:r>
              <a:rPr lang="cs-CZ" sz="2400" dirty="0" smtClean="0"/>
              <a:t> </a:t>
            </a:r>
            <a:r>
              <a:rPr lang="cs-CZ" sz="2400" dirty="0" err="1" smtClean="0"/>
              <a:t>of</a:t>
            </a:r>
            <a:r>
              <a:rPr lang="cs-CZ" sz="2400" dirty="0" smtClean="0"/>
              <a:t> </a:t>
            </a:r>
            <a:r>
              <a:rPr lang="cs-CZ" sz="2400" dirty="0" err="1" smtClean="0"/>
              <a:t>psychomotor</a:t>
            </a:r>
            <a:r>
              <a:rPr lang="cs-CZ" sz="2400" dirty="0" smtClean="0"/>
              <a:t> disturbance </a:t>
            </a:r>
            <a:r>
              <a:rPr lang="cs-CZ" sz="2400" dirty="0" err="1" smtClean="0"/>
              <a:t>may</a:t>
            </a:r>
            <a:r>
              <a:rPr lang="cs-CZ" sz="2400" dirty="0" smtClean="0"/>
              <a:t> </a:t>
            </a:r>
            <a:r>
              <a:rPr lang="cs-CZ" sz="2400" dirty="0" err="1" smtClean="0"/>
              <a:t>alternate</a:t>
            </a:r>
            <a:r>
              <a:rPr lang="cs-CZ" sz="2400" dirty="0" smtClean="0"/>
              <a:t>. </a:t>
            </a:r>
          </a:p>
          <a:p>
            <a:pPr>
              <a:lnSpc>
                <a:spcPct val="80000"/>
              </a:lnSpc>
            </a:pPr>
            <a:r>
              <a:rPr lang="cs-CZ" sz="2400" b="1" dirty="0" smtClean="0">
                <a:solidFill>
                  <a:srgbClr val="FFFF00"/>
                </a:solidFill>
              </a:rPr>
              <a:t>F06.2 </a:t>
            </a:r>
            <a:r>
              <a:rPr lang="cs-CZ" sz="2400" b="1" dirty="0" err="1" smtClean="0">
                <a:solidFill>
                  <a:srgbClr val="FFFF00"/>
                </a:solidFill>
              </a:rPr>
              <a:t>Organic</a:t>
            </a:r>
            <a:r>
              <a:rPr lang="cs-CZ" sz="2400" b="1" dirty="0" smtClean="0">
                <a:solidFill>
                  <a:srgbClr val="FFFF00"/>
                </a:solidFill>
              </a:rPr>
              <a:t> </a:t>
            </a:r>
            <a:r>
              <a:rPr lang="cs-CZ" sz="2400" b="1" dirty="0" err="1" smtClean="0">
                <a:solidFill>
                  <a:srgbClr val="FFFF00"/>
                </a:solidFill>
              </a:rPr>
              <a:t>delusional</a:t>
            </a:r>
            <a:r>
              <a:rPr lang="cs-CZ" sz="2400" b="1" dirty="0" smtClean="0">
                <a:solidFill>
                  <a:srgbClr val="FFFF00"/>
                </a:solidFill>
              </a:rPr>
              <a:t> [</a:t>
            </a:r>
            <a:r>
              <a:rPr lang="cs-CZ" sz="2400" b="1" dirty="0" err="1" smtClean="0">
                <a:solidFill>
                  <a:srgbClr val="FFFF00"/>
                </a:solidFill>
              </a:rPr>
              <a:t>schizophrenia-like</a:t>
            </a:r>
            <a:r>
              <a:rPr lang="cs-CZ" sz="2400" b="1" dirty="0" smtClean="0">
                <a:solidFill>
                  <a:srgbClr val="FFFF00"/>
                </a:solidFill>
              </a:rPr>
              <a:t>] </a:t>
            </a:r>
            <a:r>
              <a:rPr lang="cs-CZ" sz="2400" b="1" dirty="0" err="1" smtClean="0">
                <a:solidFill>
                  <a:srgbClr val="FFFF00"/>
                </a:solidFill>
              </a:rPr>
              <a:t>disorder</a:t>
            </a:r>
            <a:r>
              <a:rPr lang="cs-CZ" sz="2400" b="1" dirty="0" smtClean="0">
                <a:solidFill>
                  <a:srgbClr val="FFFF00"/>
                </a:solidFill>
              </a:rPr>
              <a:t> </a:t>
            </a:r>
          </a:p>
          <a:p>
            <a:pPr>
              <a:lnSpc>
                <a:spcPct val="80000"/>
              </a:lnSpc>
            </a:pPr>
            <a:r>
              <a:rPr lang="cs-CZ" sz="2400" dirty="0" smtClean="0"/>
              <a:t>A </a:t>
            </a:r>
            <a:r>
              <a:rPr lang="cs-CZ" sz="2400" dirty="0" err="1" smtClean="0"/>
              <a:t>disorder</a:t>
            </a:r>
            <a:r>
              <a:rPr lang="cs-CZ" sz="2400" dirty="0" smtClean="0"/>
              <a:t> in </a:t>
            </a:r>
            <a:r>
              <a:rPr lang="cs-CZ" sz="2400" dirty="0" err="1" smtClean="0"/>
              <a:t>which</a:t>
            </a:r>
            <a:r>
              <a:rPr lang="cs-CZ" sz="2400" dirty="0" smtClean="0"/>
              <a:t> </a:t>
            </a:r>
            <a:r>
              <a:rPr lang="cs-CZ" sz="2400" dirty="0" err="1" smtClean="0"/>
              <a:t>persistent</a:t>
            </a:r>
            <a:r>
              <a:rPr lang="cs-CZ" sz="2400" dirty="0" smtClean="0"/>
              <a:t> </a:t>
            </a:r>
            <a:r>
              <a:rPr lang="cs-CZ" sz="2400" dirty="0" err="1" smtClean="0"/>
              <a:t>or</a:t>
            </a:r>
            <a:r>
              <a:rPr lang="cs-CZ" sz="2400" dirty="0" smtClean="0"/>
              <a:t> </a:t>
            </a:r>
            <a:r>
              <a:rPr lang="cs-CZ" sz="2400" dirty="0" err="1" smtClean="0"/>
              <a:t>recurrent</a:t>
            </a:r>
            <a:r>
              <a:rPr lang="cs-CZ" sz="2400" dirty="0" smtClean="0"/>
              <a:t> </a:t>
            </a:r>
            <a:r>
              <a:rPr lang="cs-CZ" sz="2400" dirty="0" err="1" smtClean="0"/>
              <a:t>delusions</a:t>
            </a:r>
            <a:r>
              <a:rPr lang="cs-CZ" sz="2400" dirty="0" smtClean="0"/>
              <a:t> </a:t>
            </a:r>
            <a:r>
              <a:rPr lang="cs-CZ" sz="2400" dirty="0" err="1" smtClean="0"/>
              <a:t>dominate</a:t>
            </a:r>
            <a:r>
              <a:rPr lang="cs-CZ" sz="2400" dirty="0" smtClean="0"/>
              <a:t> </a:t>
            </a:r>
            <a:r>
              <a:rPr lang="cs-CZ" sz="2400" dirty="0" err="1" smtClean="0"/>
              <a:t>the</a:t>
            </a:r>
            <a:r>
              <a:rPr lang="cs-CZ" sz="2400" dirty="0" smtClean="0"/>
              <a:t> </a:t>
            </a:r>
            <a:r>
              <a:rPr lang="cs-CZ" sz="2400" dirty="0" err="1" smtClean="0"/>
              <a:t>clinical</a:t>
            </a:r>
            <a:r>
              <a:rPr lang="cs-CZ" sz="2400" dirty="0" smtClean="0"/>
              <a:t> </a:t>
            </a:r>
            <a:r>
              <a:rPr lang="cs-CZ" sz="2400" dirty="0" err="1" smtClean="0"/>
              <a:t>picture</a:t>
            </a:r>
            <a:r>
              <a:rPr lang="cs-CZ" sz="2400" dirty="0" smtClean="0"/>
              <a:t>. </a:t>
            </a:r>
            <a:r>
              <a:rPr lang="cs-CZ" sz="2400" dirty="0" err="1" smtClean="0"/>
              <a:t>The</a:t>
            </a:r>
            <a:r>
              <a:rPr lang="cs-CZ" sz="2400" dirty="0" smtClean="0"/>
              <a:t> </a:t>
            </a:r>
            <a:r>
              <a:rPr lang="cs-CZ" sz="2400" dirty="0" err="1" smtClean="0"/>
              <a:t>delusions</a:t>
            </a:r>
            <a:r>
              <a:rPr lang="cs-CZ" sz="2400" dirty="0" smtClean="0"/>
              <a:t> </a:t>
            </a:r>
            <a:r>
              <a:rPr lang="cs-CZ" sz="2400" dirty="0" err="1" smtClean="0"/>
              <a:t>may</a:t>
            </a:r>
            <a:r>
              <a:rPr lang="cs-CZ" sz="2400" dirty="0" smtClean="0"/>
              <a:t> </a:t>
            </a:r>
            <a:r>
              <a:rPr lang="cs-CZ" sz="2400" dirty="0" err="1" smtClean="0"/>
              <a:t>be</a:t>
            </a:r>
            <a:r>
              <a:rPr lang="cs-CZ" sz="2400" dirty="0" smtClean="0"/>
              <a:t> </a:t>
            </a:r>
            <a:r>
              <a:rPr lang="cs-CZ" sz="2400" dirty="0" err="1" smtClean="0"/>
              <a:t>accompanied</a:t>
            </a:r>
            <a:r>
              <a:rPr lang="cs-CZ" sz="2400" dirty="0" smtClean="0"/>
              <a:t> by </a:t>
            </a:r>
            <a:r>
              <a:rPr lang="cs-CZ" sz="2400" dirty="0" err="1" smtClean="0"/>
              <a:t>hallucinations</a:t>
            </a:r>
            <a:r>
              <a:rPr lang="cs-CZ" sz="2400" dirty="0" smtClean="0"/>
              <a:t>. </a:t>
            </a:r>
            <a:r>
              <a:rPr lang="cs-CZ" sz="2400" dirty="0" err="1" smtClean="0"/>
              <a:t>Some</a:t>
            </a:r>
            <a:r>
              <a:rPr lang="cs-CZ" sz="2400" dirty="0" smtClean="0"/>
              <a:t> </a:t>
            </a:r>
            <a:r>
              <a:rPr lang="cs-CZ" sz="2400" dirty="0" err="1" smtClean="0"/>
              <a:t>features</a:t>
            </a:r>
            <a:r>
              <a:rPr lang="cs-CZ" sz="2400" dirty="0" smtClean="0"/>
              <a:t> </a:t>
            </a:r>
            <a:r>
              <a:rPr lang="cs-CZ" sz="2400" dirty="0" err="1" smtClean="0"/>
              <a:t>suggestive</a:t>
            </a:r>
            <a:r>
              <a:rPr lang="cs-CZ" sz="2400" dirty="0" smtClean="0"/>
              <a:t> </a:t>
            </a:r>
            <a:r>
              <a:rPr lang="cs-CZ" sz="2400" dirty="0" err="1" smtClean="0"/>
              <a:t>of</a:t>
            </a:r>
            <a:r>
              <a:rPr lang="cs-CZ" sz="2400" dirty="0" smtClean="0"/>
              <a:t> </a:t>
            </a:r>
            <a:r>
              <a:rPr lang="cs-CZ" sz="2400" dirty="0" err="1" smtClean="0"/>
              <a:t>schizophrenia</a:t>
            </a:r>
            <a:r>
              <a:rPr lang="cs-CZ" sz="2400" dirty="0" smtClean="0"/>
              <a:t>, such as </a:t>
            </a:r>
            <a:r>
              <a:rPr lang="cs-CZ" sz="2400" dirty="0" err="1" smtClean="0"/>
              <a:t>bizarre</a:t>
            </a:r>
            <a:r>
              <a:rPr lang="cs-CZ" sz="2400" dirty="0" smtClean="0"/>
              <a:t> </a:t>
            </a:r>
            <a:r>
              <a:rPr lang="cs-CZ" sz="2400" dirty="0" err="1" smtClean="0"/>
              <a:t>hallucinations</a:t>
            </a:r>
            <a:r>
              <a:rPr lang="cs-CZ" sz="2400" dirty="0" smtClean="0"/>
              <a:t> </a:t>
            </a:r>
            <a:r>
              <a:rPr lang="cs-CZ" sz="2400" dirty="0" err="1" smtClean="0"/>
              <a:t>or</a:t>
            </a:r>
            <a:r>
              <a:rPr lang="cs-CZ" sz="2400" dirty="0" smtClean="0"/>
              <a:t> </a:t>
            </a:r>
            <a:r>
              <a:rPr lang="cs-CZ" sz="2400" dirty="0" err="1" smtClean="0"/>
              <a:t>thought</a:t>
            </a:r>
            <a:r>
              <a:rPr lang="cs-CZ" sz="2400" dirty="0" smtClean="0"/>
              <a:t> </a:t>
            </a:r>
            <a:r>
              <a:rPr lang="cs-CZ" sz="2400" dirty="0" err="1" smtClean="0"/>
              <a:t>disorder</a:t>
            </a:r>
            <a:r>
              <a:rPr lang="cs-CZ" sz="2400" dirty="0" smtClean="0"/>
              <a:t>, </a:t>
            </a:r>
            <a:r>
              <a:rPr lang="cs-CZ" sz="2400" dirty="0" err="1" smtClean="0"/>
              <a:t>may</a:t>
            </a:r>
            <a:r>
              <a:rPr lang="cs-CZ" sz="2400" dirty="0" smtClean="0"/>
              <a:t> </a:t>
            </a:r>
            <a:r>
              <a:rPr lang="cs-CZ" sz="2400" dirty="0" err="1" smtClean="0"/>
              <a:t>be</a:t>
            </a:r>
            <a:r>
              <a:rPr lang="cs-CZ" sz="2400" dirty="0" smtClean="0"/>
              <a:t> </a:t>
            </a:r>
            <a:r>
              <a:rPr lang="cs-CZ" sz="2400" dirty="0" err="1" smtClean="0"/>
              <a:t>present</a:t>
            </a:r>
            <a:r>
              <a:rPr lang="cs-CZ" sz="2400" dirty="0" smtClean="0"/>
              <a:t>.</a:t>
            </a:r>
          </a:p>
          <a:p>
            <a:pPr>
              <a:lnSpc>
                <a:spcPct val="80000"/>
              </a:lnSpc>
            </a:pPr>
            <a:r>
              <a:rPr lang="cs-CZ" sz="2400" dirty="0" err="1" smtClean="0"/>
              <a:t>Paranoid</a:t>
            </a:r>
            <a:r>
              <a:rPr lang="cs-CZ" sz="2400" dirty="0" smtClean="0"/>
              <a:t> and </a:t>
            </a:r>
            <a:r>
              <a:rPr lang="cs-CZ" sz="2400" dirty="0" err="1" smtClean="0"/>
              <a:t>paranoid-hallucinatory</a:t>
            </a:r>
            <a:r>
              <a:rPr lang="cs-CZ" sz="2400" dirty="0" smtClean="0"/>
              <a:t> </a:t>
            </a:r>
            <a:r>
              <a:rPr lang="cs-CZ" sz="2400" dirty="0" err="1" smtClean="0"/>
              <a:t>organic</a:t>
            </a:r>
            <a:r>
              <a:rPr lang="cs-CZ" sz="2400" dirty="0" smtClean="0"/>
              <a:t> </a:t>
            </a:r>
            <a:r>
              <a:rPr lang="cs-CZ" sz="2400" dirty="0" err="1" smtClean="0"/>
              <a:t>states</a:t>
            </a:r>
            <a:r>
              <a:rPr lang="cs-CZ" sz="2400" dirty="0" smtClean="0"/>
              <a:t> and </a:t>
            </a:r>
            <a:r>
              <a:rPr lang="cs-CZ" sz="2400" dirty="0" err="1" smtClean="0"/>
              <a:t>Schizophrenia-like</a:t>
            </a:r>
            <a:r>
              <a:rPr lang="cs-CZ" sz="2400" dirty="0" smtClean="0"/>
              <a:t> </a:t>
            </a:r>
            <a:r>
              <a:rPr lang="cs-CZ" sz="2400" dirty="0" err="1" smtClean="0"/>
              <a:t>psychosis</a:t>
            </a:r>
            <a:r>
              <a:rPr lang="cs-CZ" sz="2400" dirty="0" smtClean="0"/>
              <a:t> in </a:t>
            </a:r>
            <a:r>
              <a:rPr lang="cs-CZ" sz="2400" dirty="0" err="1" smtClean="0"/>
              <a:t>epilepsy</a:t>
            </a:r>
            <a:endParaRPr lang="cs-CZ" sz="2400" dirty="0" smtClean="0"/>
          </a:p>
          <a:p>
            <a:pPr>
              <a:lnSpc>
                <a:spcPct val="80000"/>
              </a:lnSpc>
            </a:pPr>
            <a:endParaRPr lang="cs-CZ" sz="20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idx="4294967295"/>
          </p:nvPr>
        </p:nvSpPr>
        <p:spPr/>
        <p:txBody>
          <a:bodyPr/>
          <a:lstStyle/>
          <a:p>
            <a:r>
              <a:rPr lang="en-US" sz="3200" smtClean="0"/>
              <a:t>F06 Other mental disorders due to brain damage and dysfunction and to physical disease</a:t>
            </a:r>
            <a:endParaRPr lang="cs-CZ" sz="3200" smtClean="0"/>
          </a:p>
        </p:txBody>
      </p:sp>
      <p:sp>
        <p:nvSpPr>
          <p:cNvPr id="3" name="Zástupný symbol pro obsah 2"/>
          <p:cNvSpPr>
            <a:spLocks noGrp="1"/>
          </p:cNvSpPr>
          <p:nvPr>
            <p:ph idx="4294967295"/>
          </p:nvPr>
        </p:nvSpPr>
        <p:spPr/>
        <p:txBody>
          <a:bodyPr>
            <a:normAutofit fontScale="92500"/>
          </a:bodyPr>
          <a:lstStyle/>
          <a:p>
            <a:pPr>
              <a:lnSpc>
                <a:spcPct val="80000"/>
              </a:lnSpc>
            </a:pPr>
            <a:r>
              <a:rPr lang="en-US" sz="2400" b="1" dirty="0" smtClean="0">
                <a:solidFill>
                  <a:srgbClr val="FFFF00"/>
                </a:solidFill>
              </a:rPr>
              <a:t>F06.3 Organic mood [affective] disorders </a:t>
            </a:r>
          </a:p>
          <a:p>
            <a:pPr>
              <a:lnSpc>
                <a:spcPct val="80000"/>
              </a:lnSpc>
            </a:pPr>
            <a:r>
              <a:rPr lang="en-US" sz="2400" dirty="0" smtClean="0"/>
              <a:t>Disorders characterized by a change in mood or affect, usually accompanied by a change in the overall level of activity, depressive, hypomanic, manic or bipolar (see F30-F38), but arising as a consequence of an organic disorder.</a:t>
            </a:r>
          </a:p>
          <a:p>
            <a:pPr>
              <a:lnSpc>
                <a:spcPct val="80000"/>
              </a:lnSpc>
            </a:pPr>
            <a:r>
              <a:rPr lang="en-US" sz="2400" b="1" dirty="0" smtClean="0">
                <a:solidFill>
                  <a:srgbClr val="FFFF00"/>
                </a:solidFill>
              </a:rPr>
              <a:t>F06.4 Organic anxiety disorder </a:t>
            </a:r>
          </a:p>
          <a:p>
            <a:pPr>
              <a:lnSpc>
                <a:spcPct val="80000"/>
              </a:lnSpc>
            </a:pPr>
            <a:r>
              <a:rPr lang="en-US" sz="2400" dirty="0" smtClean="0"/>
              <a:t>A disorder characterized by the essential descriptive features of a generalized anxiety disorder (F41.1), a panic disorder (F41.0), or a combination of both, but arising as a consequence of an organic disorder.</a:t>
            </a:r>
          </a:p>
          <a:p>
            <a:pPr>
              <a:lnSpc>
                <a:spcPct val="80000"/>
              </a:lnSpc>
            </a:pPr>
            <a:r>
              <a:rPr lang="en-US" sz="2400" b="1" dirty="0" smtClean="0">
                <a:solidFill>
                  <a:srgbClr val="FFFF00"/>
                </a:solidFill>
              </a:rPr>
              <a:t>F06.5 Organic dissociative disorder </a:t>
            </a:r>
          </a:p>
          <a:p>
            <a:pPr>
              <a:lnSpc>
                <a:spcPct val="80000"/>
              </a:lnSpc>
            </a:pPr>
            <a:r>
              <a:rPr lang="en-US" sz="2400" dirty="0" smtClean="0"/>
              <a:t>A disorder characterized by a partial or complete loss of the normal integration between memories of the past, awareness of identity and immediate sensations, and control of bodily movements (see F44.-), but arising as a consequence of an organic disorder.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idx="4294967295"/>
          </p:nvPr>
        </p:nvSpPr>
        <p:spPr/>
        <p:txBody>
          <a:bodyPr/>
          <a:lstStyle/>
          <a:p>
            <a:r>
              <a:rPr lang="en-US" sz="3200" smtClean="0"/>
              <a:t>F06 Other mental disorders due to brain damage and dysfunction and to physical disease</a:t>
            </a:r>
            <a:endParaRPr lang="cs-CZ" sz="3200" smtClean="0"/>
          </a:p>
        </p:txBody>
      </p:sp>
      <p:sp>
        <p:nvSpPr>
          <p:cNvPr id="53251" name="Zástupný symbol pro obsah 2"/>
          <p:cNvSpPr>
            <a:spLocks noGrp="1"/>
          </p:cNvSpPr>
          <p:nvPr>
            <p:ph idx="4294967295"/>
          </p:nvPr>
        </p:nvSpPr>
        <p:spPr/>
        <p:txBody>
          <a:bodyPr/>
          <a:lstStyle/>
          <a:p>
            <a:r>
              <a:rPr lang="cs-CZ" sz="1800" b="1" dirty="0" smtClean="0">
                <a:solidFill>
                  <a:srgbClr val="FFFF00"/>
                </a:solidFill>
              </a:rPr>
              <a:t>F</a:t>
            </a:r>
            <a:r>
              <a:rPr lang="en-US" sz="1800" b="1" dirty="0" smtClean="0">
                <a:solidFill>
                  <a:srgbClr val="FFFF00"/>
                </a:solidFill>
              </a:rPr>
              <a:t>06.6 Organic emotionally labile [asthenic] disorder </a:t>
            </a:r>
          </a:p>
          <a:p>
            <a:r>
              <a:rPr lang="en-US" sz="1800" dirty="0" smtClean="0"/>
              <a:t>A disorder characterized by emotional incontinence or </a:t>
            </a:r>
            <a:r>
              <a:rPr lang="en-US" sz="1800" dirty="0" err="1" smtClean="0"/>
              <a:t>lability</a:t>
            </a:r>
            <a:r>
              <a:rPr lang="en-US" sz="1800" dirty="0" smtClean="0"/>
              <a:t>, fatigability, and a variety of unpleasant physical sensations (e.g. dizziness) and pains, but arising as a consequence of an organic disorder.</a:t>
            </a:r>
          </a:p>
          <a:p>
            <a:r>
              <a:rPr lang="en-US" sz="1800" b="1" dirty="0" smtClean="0">
                <a:solidFill>
                  <a:srgbClr val="FFFF00"/>
                </a:solidFill>
              </a:rPr>
              <a:t>F06.7 Mild cognitive disorder </a:t>
            </a:r>
          </a:p>
          <a:p>
            <a:r>
              <a:rPr lang="en-US" sz="1800" dirty="0" smtClean="0"/>
              <a:t>A disorder characterized by impairment of memory, learning difficulties, and reduced ability to concentrate on a task for more than brief periods. There is often a marked feeling of mental fatigue when mental tasks are attempted, and new learning is found to be subjectively difficult even when objectively successful. None of these symptoms is so severe that a diagnosis of either dementia (F00-F03) or delirium (F05.-) can be made. This diagnosis should be made only in association with a specified physical disorder, and should not be made in the presence of any of the mental or </a:t>
            </a:r>
            <a:r>
              <a:rPr lang="en-US" sz="1800" dirty="0" err="1" smtClean="0"/>
              <a:t>behavioural</a:t>
            </a:r>
            <a:r>
              <a:rPr lang="en-US" sz="1800" dirty="0" smtClean="0"/>
              <a:t> disorders classified to F10-F99. The disorder may precede, accompany, or follow a wide variety of infections and physical disorders, both cerebral and systemic, but direct evidence of cerebral involvement is not necessarily present. It can be differentiated from </a:t>
            </a:r>
            <a:r>
              <a:rPr lang="en-US" sz="1800" dirty="0" err="1" smtClean="0"/>
              <a:t>postencephalitic</a:t>
            </a:r>
            <a:r>
              <a:rPr lang="en-US" sz="1800" dirty="0" smtClean="0"/>
              <a:t> syndrome (F07.1) and </a:t>
            </a:r>
            <a:r>
              <a:rPr lang="en-US" sz="1800" dirty="0" err="1" smtClean="0"/>
              <a:t>postconcussional</a:t>
            </a:r>
            <a:r>
              <a:rPr lang="en-US" sz="1800" dirty="0" smtClean="0"/>
              <a:t> syndrome (F07.2) by its different etiology, more restricted range of generally milder symptoms, and usually shorter duration.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en-US" sz="3200" smtClean="0"/>
              <a:t>F06 Other mental disorders due to brain damage and dysfunction and to physical disease</a:t>
            </a:r>
            <a:endParaRPr lang="cs-CZ" sz="3200" smtClean="0"/>
          </a:p>
        </p:txBody>
      </p:sp>
      <p:sp>
        <p:nvSpPr>
          <p:cNvPr id="54275" name="Rectangle 3"/>
          <p:cNvSpPr>
            <a:spLocks noGrp="1"/>
          </p:cNvSpPr>
          <p:nvPr>
            <p:ph type="body" idx="1"/>
          </p:nvPr>
        </p:nvSpPr>
        <p:spPr/>
        <p:txBody>
          <a:bodyPr/>
          <a:lstStyle/>
          <a:p>
            <a:r>
              <a:rPr lang="en-US" sz="2400" b="1" dirty="0" smtClean="0">
                <a:solidFill>
                  <a:srgbClr val="FFFF00"/>
                </a:solidFill>
              </a:rPr>
              <a:t>F06.8 Other specified mental disorders due to brain damage and dysfunction and to physical disease </a:t>
            </a:r>
          </a:p>
          <a:p>
            <a:r>
              <a:rPr lang="en-US" sz="2400" dirty="0" smtClean="0"/>
              <a:t>Epileptic psychosis NOS </a:t>
            </a:r>
          </a:p>
          <a:p>
            <a:r>
              <a:rPr lang="en-US" sz="2400" b="1" dirty="0" smtClean="0">
                <a:solidFill>
                  <a:srgbClr val="FFFF00"/>
                </a:solidFill>
              </a:rPr>
              <a:t>F06.9 Unspecified mental disorder due to brain damage and dysfunction and to physical disease </a:t>
            </a:r>
          </a:p>
          <a:p>
            <a:r>
              <a:rPr lang="en-US" sz="2400" dirty="0" smtClean="0"/>
              <a:t>Organic:</a:t>
            </a:r>
            <a:r>
              <a:rPr lang="cs-CZ" sz="2400" dirty="0" smtClean="0"/>
              <a:t> </a:t>
            </a:r>
            <a:r>
              <a:rPr lang="en-US" sz="2400" dirty="0" smtClean="0"/>
              <a:t>brain syndrome NOS</a:t>
            </a:r>
            <a:r>
              <a:rPr lang="cs-CZ" sz="2400" dirty="0" smtClean="0"/>
              <a:t>, </a:t>
            </a:r>
            <a:r>
              <a:rPr lang="en-US" sz="2400" dirty="0" smtClean="0"/>
              <a:t>mental disorder NOS</a:t>
            </a:r>
            <a:endParaRPr lang="cs-CZ"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r>
              <a:rPr lang="en-US" smtClean="0"/>
              <a:t>Dementia</a:t>
            </a:r>
          </a:p>
        </p:txBody>
      </p:sp>
      <p:sp>
        <p:nvSpPr>
          <p:cNvPr id="15362" name="Rectangle 3"/>
          <p:cNvSpPr>
            <a:spLocks noGrp="1" noChangeArrowheads="1"/>
          </p:cNvSpPr>
          <p:nvPr>
            <p:ph type="body" idx="1"/>
          </p:nvPr>
        </p:nvSpPr>
        <p:spPr>
          <a:xfrm>
            <a:off x="457200" y="1484313"/>
            <a:ext cx="8229600" cy="5373687"/>
          </a:xfrm>
        </p:spPr>
        <p:txBody>
          <a:bodyPr/>
          <a:lstStyle/>
          <a:p>
            <a:pPr>
              <a:lnSpc>
                <a:spcPct val="85000"/>
              </a:lnSpc>
              <a:buFont typeface="Wingdings" pitchFamily="2" charset="2"/>
              <a:buNone/>
            </a:pPr>
            <a:r>
              <a:rPr lang="en-US" sz="2800" b="1" dirty="0" smtClean="0">
                <a:solidFill>
                  <a:srgbClr val="FFFF00"/>
                </a:solidFill>
              </a:rPr>
              <a:t>Dementia</a:t>
            </a:r>
            <a:r>
              <a:rPr lang="en-US" sz="2800" dirty="0" smtClean="0"/>
              <a:t> is a syndrome usually of chronic and progressive nature characterized by </a:t>
            </a:r>
            <a:r>
              <a:rPr lang="cs-CZ" sz="2800" dirty="0" smtClean="0"/>
              <a:t>a </a:t>
            </a:r>
            <a:r>
              <a:rPr lang="en-US" sz="2800" dirty="0" smtClean="0"/>
              <a:t>decline </a:t>
            </a:r>
            <a:r>
              <a:rPr lang="en-US" sz="2800" dirty="0" smtClean="0"/>
              <a:t>of memory and intellect.</a:t>
            </a:r>
          </a:p>
          <a:p>
            <a:pPr>
              <a:lnSpc>
                <a:spcPct val="85000"/>
              </a:lnSpc>
              <a:buFont typeface="Wingdings" pitchFamily="2" charset="2"/>
              <a:buNone/>
            </a:pPr>
            <a:endParaRPr lang="en-US" sz="2800" dirty="0" smtClean="0"/>
          </a:p>
          <a:p>
            <a:pPr>
              <a:lnSpc>
                <a:spcPct val="85000"/>
              </a:lnSpc>
              <a:buFont typeface="Wingdings" pitchFamily="2" charset="2"/>
              <a:buNone/>
            </a:pPr>
            <a:r>
              <a:rPr lang="en-US" sz="2800" b="1" dirty="0" smtClean="0">
                <a:solidFill>
                  <a:srgbClr val="FFFF00"/>
                </a:solidFill>
              </a:rPr>
              <a:t>Diagnostic criteria of dementia</a:t>
            </a:r>
            <a:r>
              <a:rPr lang="en-US" sz="2800" dirty="0" smtClean="0">
                <a:solidFill>
                  <a:srgbClr val="FFFF00"/>
                </a:solidFill>
              </a:rPr>
              <a:t>:</a:t>
            </a:r>
          </a:p>
          <a:p>
            <a:pPr lvl="1">
              <a:lnSpc>
                <a:spcPct val="85000"/>
              </a:lnSpc>
            </a:pPr>
            <a:r>
              <a:rPr lang="en-US" sz="2400" dirty="0" smtClean="0"/>
              <a:t>decline of learning new information</a:t>
            </a:r>
          </a:p>
          <a:p>
            <a:pPr lvl="1">
              <a:lnSpc>
                <a:spcPct val="85000"/>
              </a:lnSpc>
            </a:pPr>
            <a:r>
              <a:rPr lang="en-US" sz="2400" dirty="0" smtClean="0"/>
              <a:t>decline of other cognitive functions (thinking, </a:t>
            </a:r>
            <a:r>
              <a:rPr lang="en-US" sz="2400" dirty="0" err="1" smtClean="0"/>
              <a:t>judgement</a:t>
            </a:r>
            <a:r>
              <a:rPr lang="en-US" sz="2400" dirty="0" smtClean="0"/>
              <a:t>, planning, organizing, processing of information)</a:t>
            </a:r>
          </a:p>
          <a:p>
            <a:pPr lvl="1">
              <a:lnSpc>
                <a:spcPct val="85000"/>
              </a:lnSpc>
            </a:pPr>
            <a:r>
              <a:rPr lang="en-US" sz="2400" dirty="0" smtClean="0"/>
              <a:t>no disorder of consciousness</a:t>
            </a:r>
          </a:p>
          <a:p>
            <a:pPr lvl="1">
              <a:lnSpc>
                <a:spcPct val="85000"/>
              </a:lnSpc>
            </a:pPr>
            <a:r>
              <a:rPr lang="en-US" sz="2400" dirty="0" smtClean="0"/>
              <a:t>affective disorders (impaired emotional control - </a:t>
            </a:r>
            <a:r>
              <a:rPr lang="en-US" sz="2400" dirty="0" err="1" smtClean="0"/>
              <a:t>lability</a:t>
            </a:r>
            <a:r>
              <a:rPr lang="en-US" sz="2400" dirty="0" smtClean="0"/>
              <a:t>, irritability, apathy, decline of social functioning)</a:t>
            </a:r>
          </a:p>
          <a:p>
            <a:pPr lvl="1">
              <a:lnSpc>
                <a:spcPct val="85000"/>
              </a:lnSpc>
            </a:pPr>
            <a:r>
              <a:rPr lang="en-US" sz="2400" dirty="0" smtClean="0"/>
              <a:t>the symptoms evident for at least 6 months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0" y="0"/>
            <a:ext cx="8928100" cy="1063625"/>
          </a:xfrm>
        </p:spPr>
        <p:txBody>
          <a:bodyPr rtlCol="0">
            <a:normAutofit fontScale="90000"/>
          </a:bodyPr>
          <a:lstStyle/>
          <a:p>
            <a:pPr fontAlgn="auto">
              <a:spcAft>
                <a:spcPts val="0"/>
              </a:spcAft>
              <a:defRPr/>
            </a:pPr>
            <a:r>
              <a:rPr lang="en-US" sz="3200"/>
              <a:t>F07 Personality and Behavioural Disorders Due to Brain Disease, Damage and Dysfunction</a:t>
            </a:r>
          </a:p>
        </p:txBody>
      </p:sp>
      <p:sp>
        <p:nvSpPr>
          <p:cNvPr id="32770" name="Rectangle 3"/>
          <p:cNvSpPr>
            <a:spLocks noGrp="1" noChangeArrowheads="1"/>
          </p:cNvSpPr>
          <p:nvPr>
            <p:ph type="body" idx="1"/>
          </p:nvPr>
        </p:nvSpPr>
        <p:spPr>
          <a:xfrm>
            <a:off x="457200" y="1412875"/>
            <a:ext cx="8507413" cy="5256213"/>
          </a:xfrm>
        </p:spPr>
        <p:txBody>
          <a:bodyPr/>
          <a:lstStyle/>
          <a:p>
            <a:pPr marL="457200" indent="-457200">
              <a:lnSpc>
                <a:spcPct val="90000"/>
              </a:lnSpc>
              <a:buFont typeface="Wingdings" pitchFamily="2" charset="2"/>
              <a:buNone/>
            </a:pPr>
            <a:r>
              <a:rPr lang="en-US" sz="2400" b="1" dirty="0" smtClean="0">
                <a:solidFill>
                  <a:srgbClr val="FFFF00"/>
                </a:solidFill>
              </a:rPr>
              <a:t>F07.0 Organic personality disorder</a:t>
            </a:r>
          </a:p>
          <a:p>
            <a:pPr marL="457200" indent="-457200">
              <a:lnSpc>
                <a:spcPct val="90000"/>
              </a:lnSpc>
              <a:buFont typeface="Wingdings" pitchFamily="2" charset="2"/>
              <a:buNone/>
            </a:pPr>
            <a:r>
              <a:rPr lang="en-US" sz="2400" dirty="0" smtClean="0">
                <a:solidFill>
                  <a:srgbClr val="FFFF00"/>
                </a:solidFill>
              </a:rPr>
              <a:t>Diagnostic guidelines:</a:t>
            </a:r>
          </a:p>
          <a:p>
            <a:pPr marL="457200" indent="-457200">
              <a:lnSpc>
                <a:spcPct val="90000"/>
              </a:lnSpc>
              <a:buFont typeface="Wingdings" pitchFamily="2" charset="2"/>
              <a:buAutoNum type="alphaLcParenR"/>
            </a:pPr>
            <a:r>
              <a:rPr lang="en-US" sz="2400" dirty="0" smtClean="0"/>
              <a:t>Consistently reduced ability to persevere with goal-directed activities</a:t>
            </a:r>
          </a:p>
          <a:p>
            <a:pPr marL="457200" indent="-457200">
              <a:lnSpc>
                <a:spcPct val="90000"/>
              </a:lnSpc>
              <a:buFont typeface="Wingdings" pitchFamily="2" charset="2"/>
              <a:buAutoNum type="alphaLcParenR"/>
            </a:pPr>
            <a:r>
              <a:rPr lang="en-US" sz="2400" dirty="0" smtClean="0"/>
              <a:t>Altered emotional </a:t>
            </a:r>
            <a:r>
              <a:rPr lang="en-US" sz="2400" dirty="0" err="1" smtClean="0"/>
              <a:t>behaviour</a:t>
            </a:r>
            <a:r>
              <a:rPr lang="en-US" sz="2400" dirty="0" smtClean="0"/>
              <a:t> (emotional </a:t>
            </a:r>
            <a:r>
              <a:rPr lang="en-US" sz="2400" dirty="0" err="1" smtClean="0"/>
              <a:t>lability</a:t>
            </a:r>
            <a:r>
              <a:rPr lang="en-US" sz="2400" dirty="0" smtClean="0"/>
              <a:t>, euphoria, irritability, outbursts of anger and aggression,...)</a:t>
            </a:r>
          </a:p>
          <a:p>
            <a:pPr marL="457200" indent="-457200">
              <a:lnSpc>
                <a:spcPct val="90000"/>
              </a:lnSpc>
              <a:buFont typeface="Wingdings" pitchFamily="2" charset="2"/>
              <a:buAutoNum type="alphaLcParenR"/>
            </a:pPr>
            <a:r>
              <a:rPr lang="en-US" sz="2400" dirty="0" smtClean="0"/>
              <a:t>Expression of needs and impulses without consideration of consequences or social convention</a:t>
            </a:r>
          </a:p>
          <a:p>
            <a:pPr marL="457200" indent="-457200">
              <a:lnSpc>
                <a:spcPct val="90000"/>
              </a:lnSpc>
              <a:buFont typeface="Wingdings" pitchFamily="2" charset="2"/>
              <a:buAutoNum type="alphaLcParenR"/>
            </a:pPr>
            <a:r>
              <a:rPr lang="en-US" sz="2400" dirty="0" smtClean="0"/>
              <a:t>Cognitive disturbances</a:t>
            </a:r>
          </a:p>
          <a:p>
            <a:pPr marL="457200" indent="-457200">
              <a:lnSpc>
                <a:spcPct val="90000"/>
              </a:lnSpc>
              <a:buFont typeface="Wingdings" pitchFamily="2" charset="2"/>
              <a:buAutoNum type="alphaLcParenR"/>
            </a:pPr>
            <a:r>
              <a:rPr lang="en-US" sz="2400" dirty="0" smtClean="0"/>
              <a:t>Marked alteration of language production</a:t>
            </a:r>
          </a:p>
          <a:p>
            <a:pPr marL="457200" indent="-457200">
              <a:lnSpc>
                <a:spcPct val="90000"/>
              </a:lnSpc>
              <a:buFont typeface="Wingdings" pitchFamily="2" charset="2"/>
              <a:buAutoNum type="alphaLcParenR"/>
            </a:pPr>
            <a:r>
              <a:rPr lang="en-US" sz="2400" dirty="0" smtClean="0"/>
              <a:t>Altered sexual </a:t>
            </a:r>
            <a:r>
              <a:rPr lang="en-US" sz="2400" dirty="0" err="1" smtClean="0"/>
              <a:t>behaviour</a:t>
            </a:r>
            <a:r>
              <a:rPr lang="en-US" sz="2400" dirty="0" smtClean="0"/>
              <a:t> (</a:t>
            </a:r>
            <a:r>
              <a:rPr lang="en-US" sz="2400" dirty="0" err="1" smtClean="0"/>
              <a:t>hyposexuality</a:t>
            </a:r>
            <a:r>
              <a:rPr lang="en-US" sz="2400" dirty="0" smtClean="0"/>
              <a:t>, change of sexual preference)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107950" y="44450"/>
            <a:ext cx="8964613" cy="1139825"/>
          </a:xfrm>
        </p:spPr>
        <p:txBody>
          <a:bodyPr/>
          <a:lstStyle/>
          <a:p>
            <a:r>
              <a:rPr lang="en-US" sz="3200" smtClean="0"/>
              <a:t>F07 Personality and Behavioural Disorders Due to Brain Disease, Damage and Dysfunction</a:t>
            </a:r>
            <a:endParaRPr lang="cs-CZ" sz="3200" smtClean="0"/>
          </a:p>
        </p:txBody>
      </p:sp>
      <p:sp>
        <p:nvSpPr>
          <p:cNvPr id="33794" name="Rectangle 3"/>
          <p:cNvSpPr>
            <a:spLocks noGrp="1" noChangeArrowheads="1"/>
          </p:cNvSpPr>
          <p:nvPr>
            <p:ph type="body" idx="1"/>
          </p:nvPr>
        </p:nvSpPr>
        <p:spPr>
          <a:xfrm>
            <a:off x="457200" y="1557338"/>
            <a:ext cx="8229600" cy="5257800"/>
          </a:xfrm>
        </p:spPr>
        <p:txBody>
          <a:bodyPr/>
          <a:lstStyle/>
          <a:p>
            <a:pPr>
              <a:lnSpc>
                <a:spcPct val="80000"/>
              </a:lnSpc>
              <a:buFont typeface="Wingdings" pitchFamily="2" charset="2"/>
              <a:buNone/>
            </a:pPr>
            <a:r>
              <a:rPr lang="en-US" sz="2400" b="1" dirty="0" smtClean="0">
                <a:solidFill>
                  <a:srgbClr val="FFFF00"/>
                </a:solidFill>
              </a:rPr>
              <a:t>F07.1 </a:t>
            </a:r>
            <a:r>
              <a:rPr lang="en-US" sz="2400" b="1" dirty="0" err="1" smtClean="0">
                <a:solidFill>
                  <a:srgbClr val="FFFF00"/>
                </a:solidFill>
              </a:rPr>
              <a:t>Postencephalitic</a:t>
            </a:r>
            <a:r>
              <a:rPr lang="en-US" sz="2400" b="1" dirty="0" smtClean="0">
                <a:solidFill>
                  <a:srgbClr val="FFFF00"/>
                </a:solidFill>
              </a:rPr>
              <a:t> syndrome</a:t>
            </a:r>
          </a:p>
          <a:p>
            <a:pPr>
              <a:lnSpc>
                <a:spcPct val="80000"/>
              </a:lnSpc>
              <a:buFont typeface="Wingdings" pitchFamily="2" charset="2"/>
              <a:buNone/>
            </a:pPr>
            <a:r>
              <a:rPr lang="en-US" sz="2400" dirty="0" smtClean="0"/>
              <a:t>	</a:t>
            </a:r>
            <a:r>
              <a:rPr lang="cs-CZ" sz="2400" dirty="0" smtClean="0"/>
              <a:t>R</a:t>
            </a:r>
            <a:r>
              <a:rPr lang="en-US" sz="2400" dirty="0" err="1" smtClean="0"/>
              <a:t>esidual</a:t>
            </a:r>
            <a:r>
              <a:rPr lang="en-US" sz="2400" dirty="0" smtClean="0"/>
              <a:t> </a:t>
            </a:r>
            <a:r>
              <a:rPr lang="en-US" sz="2400" dirty="0" err="1" smtClean="0"/>
              <a:t>behavioural</a:t>
            </a:r>
            <a:r>
              <a:rPr lang="en-US" sz="2400" dirty="0" smtClean="0"/>
              <a:t> change following recovery from encephalitis often reversible</a:t>
            </a:r>
          </a:p>
          <a:p>
            <a:pPr>
              <a:lnSpc>
                <a:spcPct val="80000"/>
              </a:lnSpc>
              <a:buFont typeface="Wingdings" pitchFamily="2" charset="2"/>
              <a:buNone/>
            </a:pPr>
            <a:r>
              <a:rPr lang="en-US" sz="2400" dirty="0" smtClean="0"/>
              <a:t>	(apathy, irritability, some lowering of cognitive functioning, altered sleep pattern, a variety of neurological dysfunctions, …)</a:t>
            </a:r>
          </a:p>
          <a:p>
            <a:pPr>
              <a:lnSpc>
                <a:spcPct val="80000"/>
              </a:lnSpc>
              <a:buFont typeface="Wingdings" pitchFamily="2" charset="2"/>
              <a:buNone/>
            </a:pPr>
            <a:endParaRPr lang="en-US" sz="2400" dirty="0" smtClean="0"/>
          </a:p>
          <a:p>
            <a:pPr>
              <a:lnSpc>
                <a:spcPct val="80000"/>
              </a:lnSpc>
              <a:buFont typeface="Wingdings" pitchFamily="2" charset="2"/>
              <a:buNone/>
            </a:pPr>
            <a:r>
              <a:rPr lang="en-US" sz="2400" b="1" dirty="0" smtClean="0">
                <a:solidFill>
                  <a:srgbClr val="FFFF00"/>
                </a:solidFill>
              </a:rPr>
              <a:t>F07.2 </a:t>
            </a:r>
            <a:r>
              <a:rPr lang="en-US" sz="2400" b="1" dirty="0" err="1" smtClean="0">
                <a:solidFill>
                  <a:srgbClr val="FFFF00"/>
                </a:solidFill>
              </a:rPr>
              <a:t>Postcon</a:t>
            </a:r>
            <a:r>
              <a:rPr lang="cs-CZ" sz="2400" b="1" dirty="0" smtClean="0">
                <a:solidFill>
                  <a:srgbClr val="FFFF00"/>
                </a:solidFill>
              </a:rPr>
              <a:t>t</a:t>
            </a:r>
            <a:r>
              <a:rPr lang="en-US" sz="2400" b="1" dirty="0" err="1" smtClean="0">
                <a:solidFill>
                  <a:srgbClr val="FFFF00"/>
                </a:solidFill>
              </a:rPr>
              <a:t>ussional</a:t>
            </a:r>
            <a:r>
              <a:rPr lang="en-US" sz="2400" b="1" dirty="0" smtClean="0">
                <a:solidFill>
                  <a:srgbClr val="FFFF00"/>
                </a:solidFill>
              </a:rPr>
              <a:t> syndrome</a:t>
            </a:r>
          </a:p>
          <a:p>
            <a:pPr>
              <a:lnSpc>
                <a:spcPct val="80000"/>
              </a:lnSpc>
            </a:pPr>
            <a:r>
              <a:rPr lang="cs-CZ" sz="2400" dirty="0" smtClean="0"/>
              <a:t>O</a:t>
            </a:r>
            <a:r>
              <a:rPr lang="en-US" sz="2400" dirty="0" err="1" smtClean="0"/>
              <a:t>ccurs</a:t>
            </a:r>
            <a:r>
              <a:rPr lang="en-US" sz="2400" dirty="0" smtClean="0"/>
              <a:t> following head trauma</a:t>
            </a:r>
          </a:p>
          <a:p>
            <a:pPr>
              <a:lnSpc>
                <a:spcPct val="80000"/>
              </a:lnSpc>
            </a:pPr>
            <a:r>
              <a:rPr lang="cs-CZ" sz="2400" dirty="0" smtClean="0"/>
              <a:t>C</a:t>
            </a:r>
            <a:r>
              <a:rPr lang="en-US" sz="2400" dirty="0" err="1" smtClean="0"/>
              <a:t>omplaints</a:t>
            </a:r>
            <a:r>
              <a:rPr lang="en-US" sz="2400" dirty="0" smtClean="0"/>
              <a:t> of headache, dizziness, fatigue, irritability, difficulty in concentrating and performing mental tasks, impairment of memory, insomnia, reduced tolerance to stress, emotional excitement or alcohol, …(sometimes associated with compensation motives)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idx="4294967295"/>
          </p:nvPr>
        </p:nvSpPr>
        <p:spPr/>
        <p:txBody>
          <a:bodyPr/>
          <a:lstStyle/>
          <a:p>
            <a:r>
              <a:rPr lang="en-US" sz="3200" smtClean="0"/>
              <a:t>F07 Personality and behavioural disorders due to brain disease, damage and dysfunction</a:t>
            </a:r>
            <a:endParaRPr lang="cs-CZ" sz="3200" smtClean="0"/>
          </a:p>
        </p:txBody>
      </p:sp>
      <p:sp>
        <p:nvSpPr>
          <p:cNvPr id="55299" name="Zástupný symbol pro obsah 2"/>
          <p:cNvSpPr>
            <a:spLocks noGrp="1"/>
          </p:cNvSpPr>
          <p:nvPr>
            <p:ph idx="4294967295"/>
          </p:nvPr>
        </p:nvSpPr>
        <p:spPr/>
        <p:txBody>
          <a:bodyPr/>
          <a:lstStyle/>
          <a:p>
            <a:r>
              <a:rPr lang="en-US" sz="2400" dirty="0" smtClean="0"/>
              <a:t>Alteration of personality and </a:t>
            </a:r>
            <a:r>
              <a:rPr lang="en-US" sz="2400" dirty="0" err="1" smtClean="0"/>
              <a:t>behaviour</a:t>
            </a:r>
            <a:r>
              <a:rPr lang="en-US" sz="2400" dirty="0" smtClean="0"/>
              <a:t> can be a residual or concomitant disorder of brain disease, damage or dysfunction.</a:t>
            </a:r>
          </a:p>
          <a:p>
            <a:r>
              <a:rPr lang="en-US" sz="2400" b="1" dirty="0" smtClean="0">
                <a:solidFill>
                  <a:srgbClr val="FFFF00"/>
                </a:solidFill>
              </a:rPr>
              <a:t>F07.0 Organic personality disorder </a:t>
            </a:r>
          </a:p>
          <a:p>
            <a:r>
              <a:rPr lang="en-US" sz="2400" dirty="0" smtClean="0"/>
              <a:t>A disorder characterized by a significant alteration of the habitual patterns of </a:t>
            </a:r>
            <a:r>
              <a:rPr lang="en-US" sz="2400" dirty="0" err="1" smtClean="0"/>
              <a:t>behaviour</a:t>
            </a:r>
            <a:r>
              <a:rPr lang="en-US" sz="2400" dirty="0" smtClean="0"/>
              <a:t> displayed by the subject </a:t>
            </a:r>
            <a:r>
              <a:rPr lang="en-US" sz="2400" dirty="0" err="1" smtClean="0"/>
              <a:t>premorbidly</a:t>
            </a:r>
            <a:r>
              <a:rPr lang="en-US" sz="2400" dirty="0" smtClean="0"/>
              <a:t>, involving the expression of emotions, needs and impulses. Impairment of cognitive and thought functions, and altered sexuality may also be part of the clinical picture.</a:t>
            </a:r>
          </a:p>
          <a:p>
            <a:r>
              <a:rPr lang="en-US" sz="2400" dirty="0" smtClean="0"/>
              <a:t>Organic:</a:t>
            </a:r>
            <a:r>
              <a:rPr lang="cs-CZ" sz="2400" dirty="0" smtClean="0"/>
              <a:t> </a:t>
            </a:r>
            <a:r>
              <a:rPr lang="en-US" sz="2400" dirty="0" err="1" smtClean="0"/>
              <a:t>pseudopsychopathic</a:t>
            </a:r>
            <a:r>
              <a:rPr lang="en-US" sz="2400" dirty="0" smtClean="0"/>
              <a:t> personality</a:t>
            </a:r>
            <a:r>
              <a:rPr lang="cs-CZ" sz="2400" dirty="0" smtClean="0"/>
              <a:t>, </a:t>
            </a:r>
            <a:r>
              <a:rPr lang="en-US" sz="2400" dirty="0" err="1" smtClean="0"/>
              <a:t>pseudoretarded</a:t>
            </a:r>
            <a:r>
              <a:rPr lang="en-US" sz="2400" dirty="0" smtClean="0"/>
              <a:t> personality</a:t>
            </a:r>
          </a:p>
          <a:p>
            <a:r>
              <a:rPr lang="en-US" sz="2400" dirty="0" smtClean="0"/>
              <a:t>Syndrome:</a:t>
            </a:r>
            <a:r>
              <a:rPr lang="cs-CZ" sz="2400" dirty="0" smtClean="0"/>
              <a:t> </a:t>
            </a:r>
            <a:r>
              <a:rPr lang="en-US" sz="2400" dirty="0" smtClean="0"/>
              <a:t>frontal lobe</a:t>
            </a:r>
            <a:r>
              <a:rPr lang="cs-CZ" sz="2400" dirty="0" smtClean="0"/>
              <a:t>, </a:t>
            </a:r>
            <a:r>
              <a:rPr lang="en-US" sz="2400" dirty="0" smtClean="0"/>
              <a:t>limbic epilepsy personality</a:t>
            </a:r>
            <a:r>
              <a:rPr lang="cs-CZ" sz="2400" dirty="0" smtClean="0"/>
              <a:t>, </a:t>
            </a:r>
            <a:r>
              <a:rPr lang="en-US" sz="2400" dirty="0" smtClean="0"/>
              <a:t>lobotomy</a:t>
            </a:r>
            <a:r>
              <a:rPr lang="cs-CZ" sz="2400" dirty="0" smtClean="0"/>
              <a:t>, </a:t>
            </a:r>
            <a:r>
              <a:rPr lang="en-US" sz="2400" dirty="0" err="1" smtClean="0"/>
              <a:t>postleucotomy</a:t>
            </a:r>
            <a:endParaRPr lang="en-US" sz="24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idx="4294967295"/>
          </p:nvPr>
        </p:nvSpPr>
        <p:spPr/>
        <p:txBody>
          <a:bodyPr/>
          <a:lstStyle/>
          <a:p>
            <a:r>
              <a:rPr lang="en-US" sz="3200" smtClean="0"/>
              <a:t>F07 Personality and behavioural disorders due to brain disease, damage and dysfunction</a:t>
            </a:r>
            <a:endParaRPr lang="cs-CZ" sz="3200" smtClean="0"/>
          </a:p>
        </p:txBody>
      </p:sp>
      <p:sp>
        <p:nvSpPr>
          <p:cNvPr id="56323" name="Zástupný symbol pro obsah 2"/>
          <p:cNvSpPr>
            <a:spLocks noGrp="1"/>
          </p:cNvSpPr>
          <p:nvPr>
            <p:ph idx="4294967295"/>
          </p:nvPr>
        </p:nvSpPr>
        <p:spPr/>
        <p:txBody>
          <a:bodyPr/>
          <a:lstStyle/>
          <a:p>
            <a:r>
              <a:rPr lang="en-US" sz="1800" b="1" dirty="0" smtClean="0">
                <a:solidFill>
                  <a:srgbClr val="FFFF00"/>
                </a:solidFill>
              </a:rPr>
              <a:t>07.1 </a:t>
            </a:r>
            <a:r>
              <a:rPr lang="en-US" sz="1800" b="1" dirty="0" err="1" smtClean="0">
                <a:solidFill>
                  <a:srgbClr val="FFFF00"/>
                </a:solidFill>
              </a:rPr>
              <a:t>Postencephalitic</a:t>
            </a:r>
            <a:r>
              <a:rPr lang="en-US" sz="1800" b="1" dirty="0" smtClean="0">
                <a:solidFill>
                  <a:srgbClr val="FFFF00"/>
                </a:solidFill>
              </a:rPr>
              <a:t> syndrome </a:t>
            </a:r>
          </a:p>
          <a:p>
            <a:r>
              <a:rPr lang="en-US" sz="1800" dirty="0" smtClean="0"/>
              <a:t>Residual nonspecific and variable </a:t>
            </a:r>
            <a:r>
              <a:rPr lang="en-US" sz="1800" dirty="0" err="1" smtClean="0"/>
              <a:t>behavioural</a:t>
            </a:r>
            <a:r>
              <a:rPr lang="en-US" sz="1800" dirty="0" smtClean="0"/>
              <a:t> change following recovery from either viral or bacterial encephalitis. The principal difference between this disorder and the organic personality disorders is that it is reversible.</a:t>
            </a:r>
          </a:p>
          <a:p>
            <a:r>
              <a:rPr lang="en-US" sz="1800" b="1" dirty="0" smtClean="0">
                <a:solidFill>
                  <a:srgbClr val="FFFF00"/>
                </a:solidFill>
              </a:rPr>
              <a:t>F07.2 </a:t>
            </a:r>
            <a:r>
              <a:rPr lang="en-US" sz="1800" b="1" dirty="0" err="1" smtClean="0">
                <a:solidFill>
                  <a:srgbClr val="FFFF00"/>
                </a:solidFill>
              </a:rPr>
              <a:t>Postconcussional</a:t>
            </a:r>
            <a:r>
              <a:rPr lang="en-US" sz="1800" b="1" dirty="0" smtClean="0">
                <a:solidFill>
                  <a:srgbClr val="FFFF00"/>
                </a:solidFill>
              </a:rPr>
              <a:t> syndrome </a:t>
            </a:r>
          </a:p>
          <a:p>
            <a:r>
              <a:rPr lang="en-US" sz="1800" dirty="0" smtClean="0"/>
              <a:t>A syndrome that occurs following head trauma (usually sufficiently severe to result in loss of consciousness) and includes a number of disparate symptoms such as headache, dizziness, fatigue, irritability, difficulty in concentration and performing mental tasks, impairment of memory, insomnia, and reduced tolerance to stress, emotional excitement, or alcohol.</a:t>
            </a:r>
          </a:p>
          <a:p>
            <a:r>
              <a:rPr lang="en-US" sz="1800" b="1" dirty="0" smtClean="0">
                <a:solidFill>
                  <a:srgbClr val="FFFF00"/>
                </a:solidFill>
              </a:rPr>
              <a:t>F07.8 Other organic personality and </a:t>
            </a:r>
            <a:r>
              <a:rPr lang="en-US" sz="1800" b="1" dirty="0" err="1" smtClean="0">
                <a:solidFill>
                  <a:srgbClr val="FFFF00"/>
                </a:solidFill>
              </a:rPr>
              <a:t>behavioural</a:t>
            </a:r>
            <a:r>
              <a:rPr lang="en-US" sz="1800" b="1" dirty="0" smtClean="0">
                <a:solidFill>
                  <a:srgbClr val="FFFF00"/>
                </a:solidFill>
              </a:rPr>
              <a:t> disorders due to brain disease, damage and dysfunction </a:t>
            </a:r>
          </a:p>
          <a:p>
            <a:r>
              <a:rPr lang="en-US" sz="1800" dirty="0" smtClean="0"/>
              <a:t>Right hemispheric organic affective disorder </a:t>
            </a:r>
          </a:p>
          <a:p>
            <a:r>
              <a:rPr lang="en-US" sz="1800" b="1" dirty="0" smtClean="0">
                <a:solidFill>
                  <a:srgbClr val="FFFF00"/>
                </a:solidFill>
              </a:rPr>
              <a:t>F07.9 Unspecified organic personality and </a:t>
            </a:r>
            <a:r>
              <a:rPr lang="en-US" sz="1800" b="1" dirty="0" err="1" smtClean="0">
                <a:solidFill>
                  <a:srgbClr val="FFFF00"/>
                </a:solidFill>
              </a:rPr>
              <a:t>behavioural</a:t>
            </a:r>
            <a:r>
              <a:rPr lang="en-US" sz="1800" b="1" dirty="0" smtClean="0">
                <a:solidFill>
                  <a:srgbClr val="FFFF00"/>
                </a:solidFill>
              </a:rPr>
              <a:t> disorder due to brain disease, damage and dysfunction </a:t>
            </a:r>
          </a:p>
          <a:p>
            <a:r>
              <a:rPr lang="en-US" sz="1800" dirty="0" smtClean="0"/>
              <a:t>Organic </a:t>
            </a:r>
            <a:r>
              <a:rPr lang="en-US" sz="1800" dirty="0" err="1" smtClean="0"/>
              <a:t>psychosyndrome</a:t>
            </a:r>
            <a:r>
              <a:rPr lang="en-US" sz="1800" dirty="0" smtClean="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idx="4294967295"/>
          </p:nvPr>
        </p:nvSpPr>
        <p:spPr/>
        <p:txBody>
          <a:bodyPr/>
          <a:lstStyle/>
          <a:p>
            <a:r>
              <a:rPr lang="en-US" sz="3600" smtClean="0"/>
              <a:t>F09 Unspecified organic or symptomatic mental disorder </a:t>
            </a:r>
            <a:endParaRPr lang="cs-CZ" sz="3600" smtClean="0"/>
          </a:p>
        </p:txBody>
      </p:sp>
      <p:sp>
        <p:nvSpPr>
          <p:cNvPr id="57347" name="Zástupný symbol pro obsah 2"/>
          <p:cNvSpPr>
            <a:spLocks noGrp="1"/>
          </p:cNvSpPr>
          <p:nvPr>
            <p:ph idx="4294967295"/>
          </p:nvPr>
        </p:nvSpPr>
        <p:spPr/>
        <p:txBody>
          <a:bodyPr/>
          <a:lstStyle/>
          <a:p>
            <a:endParaRPr lang="cs-CZ"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idx="4294967295"/>
          </p:nvPr>
        </p:nvSpPr>
        <p:spPr/>
        <p:txBody>
          <a:bodyPr/>
          <a:lstStyle/>
          <a:p>
            <a:r>
              <a:rPr lang="cs-CZ" smtClean="0"/>
              <a:t>F00-F03 Dementia</a:t>
            </a:r>
          </a:p>
        </p:txBody>
      </p:sp>
      <p:sp>
        <p:nvSpPr>
          <p:cNvPr id="3" name="Zástupný symbol pro obsah 2"/>
          <p:cNvSpPr>
            <a:spLocks noGrp="1"/>
          </p:cNvSpPr>
          <p:nvPr>
            <p:ph idx="4294967295"/>
          </p:nvPr>
        </p:nvSpPr>
        <p:spPr/>
        <p:txBody>
          <a:bodyPr>
            <a:normAutofit/>
          </a:bodyPr>
          <a:lstStyle/>
          <a:p>
            <a:pPr>
              <a:lnSpc>
                <a:spcPct val="80000"/>
              </a:lnSpc>
            </a:pPr>
            <a:r>
              <a:rPr lang="en-US" sz="2500" dirty="0" smtClean="0">
                <a:solidFill>
                  <a:srgbClr val="FFFF00"/>
                </a:solidFill>
              </a:rPr>
              <a:t>Dementia</a:t>
            </a:r>
            <a:r>
              <a:rPr lang="en-US" sz="2500" dirty="0" smtClean="0"/>
              <a:t> (F00-F03) is a syndrome due to disease of the brain, usually of a chronic or progressive nature, in which there is disturbance of multiple higher cortical functions, including memory, thinking, orientation, comprehension, calculation, learning capacity, language, and </a:t>
            </a:r>
            <a:r>
              <a:rPr lang="en-US" sz="2500" dirty="0" err="1" smtClean="0"/>
              <a:t>judgement</a:t>
            </a:r>
            <a:r>
              <a:rPr lang="en-US" sz="2500" dirty="0" smtClean="0"/>
              <a:t>. Consciousness is not clouded. The impairments of cognitive function are commonly accompanied, and occasionally preceded, by deterioration in emotional control, social </a:t>
            </a:r>
            <a:r>
              <a:rPr lang="en-US" sz="2500" dirty="0" err="1" smtClean="0"/>
              <a:t>behaviour</a:t>
            </a:r>
            <a:r>
              <a:rPr lang="en-US" sz="2500" dirty="0" smtClean="0"/>
              <a:t>, or motivation. This syndrome occurs in Alzheimer disease, in cerebrovascular disease, and in other conditions primarily or secondarily affecting the brain.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r>
              <a:rPr lang="en-US" smtClean="0"/>
              <a:t>Dementia</a:t>
            </a:r>
          </a:p>
        </p:txBody>
      </p:sp>
      <p:sp>
        <p:nvSpPr>
          <p:cNvPr id="16386" name="Rectangle 3"/>
          <p:cNvSpPr>
            <a:spLocks noGrp="1" noChangeArrowheads="1"/>
          </p:cNvSpPr>
          <p:nvPr>
            <p:ph type="body" idx="1"/>
          </p:nvPr>
        </p:nvSpPr>
        <p:spPr/>
        <p:txBody>
          <a:bodyPr/>
          <a:lstStyle/>
          <a:p>
            <a:r>
              <a:rPr lang="en-US" sz="2800" smtClean="0"/>
              <a:t>The degrees of dementia:</a:t>
            </a:r>
          </a:p>
          <a:p>
            <a:pPr lvl="1"/>
            <a:r>
              <a:rPr lang="en-US" sz="2400" smtClean="0"/>
              <a:t>mild</a:t>
            </a:r>
          </a:p>
          <a:p>
            <a:pPr lvl="1"/>
            <a:r>
              <a:rPr lang="en-US" sz="2400" smtClean="0"/>
              <a:t>moderate</a:t>
            </a:r>
          </a:p>
          <a:p>
            <a:pPr lvl="1"/>
            <a:r>
              <a:rPr lang="en-US" sz="2400" smtClean="0"/>
              <a:t>serious</a:t>
            </a:r>
          </a:p>
          <a:p>
            <a:pPr lvl="1"/>
            <a:endParaRPr lang="en-US" sz="2400" smtClean="0"/>
          </a:p>
          <a:p>
            <a:r>
              <a:rPr lang="en-US" smtClean="0"/>
              <a:t>Dementia is usually (80%) an irreversible process</a:t>
            </a:r>
            <a:endParaRPr lang="en-US" sz="2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cs-CZ" sz="4000" smtClean="0"/>
              <a:t>F00 </a:t>
            </a:r>
            <a:r>
              <a:rPr lang="en-US" sz="4000" smtClean="0"/>
              <a:t>Dementia in Alzheimer’s Disease</a:t>
            </a:r>
          </a:p>
        </p:txBody>
      </p:sp>
      <p:sp>
        <p:nvSpPr>
          <p:cNvPr id="17410" name="Rectangle 3"/>
          <p:cNvSpPr>
            <a:spLocks noGrp="1" noChangeArrowheads="1"/>
          </p:cNvSpPr>
          <p:nvPr>
            <p:ph type="body" idx="1"/>
          </p:nvPr>
        </p:nvSpPr>
        <p:spPr>
          <a:xfrm>
            <a:off x="457200" y="1700213"/>
            <a:ext cx="8229600" cy="5041900"/>
          </a:xfrm>
        </p:spPr>
        <p:txBody>
          <a:bodyPr/>
          <a:lstStyle/>
          <a:p>
            <a:pPr>
              <a:buFont typeface="Wingdings" pitchFamily="2" charset="2"/>
              <a:buNone/>
            </a:pPr>
            <a:r>
              <a:rPr lang="en-US" sz="2800" b="1" dirty="0" smtClean="0">
                <a:solidFill>
                  <a:srgbClr val="FFFF00"/>
                </a:solidFill>
              </a:rPr>
              <a:t>DAT = dementia of Alzheimer's type</a:t>
            </a:r>
            <a:r>
              <a:rPr lang="en-US" sz="2800" dirty="0" smtClean="0">
                <a:solidFill>
                  <a:srgbClr val="FFFF00"/>
                </a:solidFill>
              </a:rPr>
              <a:t>:</a:t>
            </a:r>
            <a:endParaRPr lang="cs-CZ" sz="2800" dirty="0" smtClean="0">
              <a:solidFill>
                <a:srgbClr val="FFFF00"/>
              </a:solidFill>
            </a:endParaRPr>
          </a:p>
          <a:p>
            <a:r>
              <a:rPr lang="en-US" sz="2800" dirty="0" smtClean="0"/>
              <a:t>the most frequent type of dementia</a:t>
            </a:r>
          </a:p>
          <a:p>
            <a:r>
              <a:rPr lang="en-US" sz="2800" dirty="0" smtClean="0"/>
              <a:t>primary degenerative cerebral disease of unknown etiology</a:t>
            </a:r>
          </a:p>
          <a:p>
            <a:r>
              <a:rPr lang="en-US" sz="2800" dirty="0" smtClean="0"/>
              <a:t>characterized with marked reduction of neurons, appearance of neurofibrillary tangles and senile plaques (beta-amyloid)</a:t>
            </a:r>
          </a:p>
          <a:p>
            <a:r>
              <a:rPr lang="en-US" sz="2800" dirty="0" smtClean="0"/>
              <a:t>especially cholinergic system is affected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r>
              <a:rPr lang="en-US" smtClean="0"/>
              <a:t>DAT with Early Onset</a:t>
            </a:r>
          </a:p>
        </p:txBody>
      </p:sp>
      <p:sp>
        <p:nvSpPr>
          <p:cNvPr id="18434" name="Rectangle 3"/>
          <p:cNvSpPr>
            <a:spLocks noGrp="1" noChangeArrowheads="1"/>
          </p:cNvSpPr>
          <p:nvPr>
            <p:ph type="body" idx="1"/>
          </p:nvPr>
        </p:nvSpPr>
        <p:spPr/>
        <p:txBody>
          <a:bodyPr/>
          <a:lstStyle/>
          <a:p>
            <a:r>
              <a:rPr lang="en-US" smtClean="0"/>
              <a:t>Dementia before the age of 65</a:t>
            </a:r>
          </a:p>
          <a:p>
            <a:r>
              <a:rPr lang="en-US" smtClean="0"/>
              <a:t>Relatively rapid deterioration</a:t>
            </a:r>
          </a:p>
          <a:p>
            <a:r>
              <a:rPr lang="en-US" smtClean="0"/>
              <a:t>Aphasia, agraphia, alexia, apraxia</a:t>
            </a:r>
            <a:endParaRPr lang="cs-CZ"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mtClean="0"/>
              <a:t>DAT with Late Onset</a:t>
            </a:r>
          </a:p>
        </p:txBody>
      </p:sp>
      <p:sp>
        <p:nvSpPr>
          <p:cNvPr id="19458" name="Rectangle 3"/>
          <p:cNvSpPr>
            <a:spLocks noGrp="1" noChangeArrowheads="1"/>
          </p:cNvSpPr>
          <p:nvPr>
            <p:ph type="body" idx="1"/>
          </p:nvPr>
        </p:nvSpPr>
        <p:spPr/>
        <p:txBody>
          <a:bodyPr/>
          <a:lstStyle/>
          <a:p>
            <a:r>
              <a:rPr lang="en-US" dirty="0" smtClean="0"/>
              <a:t>Dementia after the age 65</a:t>
            </a:r>
          </a:p>
          <a:p>
            <a:r>
              <a:rPr lang="en-US" dirty="0" smtClean="0"/>
              <a:t>Family history of DAT</a:t>
            </a:r>
          </a:p>
          <a:p>
            <a:r>
              <a:rPr lang="en-US" dirty="0" smtClean="0"/>
              <a:t>Slow progression, no insight</a:t>
            </a:r>
          </a:p>
          <a:p>
            <a:r>
              <a:rPr lang="en-US" dirty="0" smtClean="0"/>
              <a:t>Severe impairment of memory, </a:t>
            </a:r>
            <a:r>
              <a:rPr lang="cs-CZ" dirty="0" err="1" smtClean="0"/>
              <a:t>sometimes</a:t>
            </a:r>
            <a:r>
              <a:rPr lang="cs-CZ" dirty="0" smtClean="0"/>
              <a:t> </a:t>
            </a:r>
            <a:r>
              <a:rPr lang="en-US" dirty="0" smtClean="0"/>
              <a:t>confabulations</a:t>
            </a:r>
          </a:p>
        </p:txBody>
      </p:sp>
    </p:spTree>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3078</Words>
  <Application>Microsoft Office PowerPoint</Application>
  <PresentationFormat>Předvádění na obrazovce (4:3)</PresentationFormat>
  <Paragraphs>275</Paragraphs>
  <Slides>44</Slides>
  <Notes>0</Notes>
  <HiddenSlides>0</HiddenSlides>
  <MMClips>0</MMClips>
  <ScaleCrop>false</ScaleCrop>
  <HeadingPairs>
    <vt:vector size="4" baseType="variant">
      <vt:variant>
        <vt:lpstr>Motiv</vt:lpstr>
      </vt:variant>
      <vt:variant>
        <vt:i4>1</vt:i4>
      </vt:variant>
      <vt:variant>
        <vt:lpstr>Nadpisy snímků</vt:lpstr>
      </vt:variant>
      <vt:variant>
        <vt:i4>44</vt:i4>
      </vt:variant>
    </vt:vector>
  </HeadingPairs>
  <TitlesOfParts>
    <vt:vector size="45" baseType="lpstr">
      <vt:lpstr>Motiv systému Office</vt:lpstr>
      <vt:lpstr>Organic mental disorders</vt:lpstr>
      <vt:lpstr>F00-F09 Organic, including symptomatic, mental disorders</vt:lpstr>
      <vt:lpstr>Organic mental disorders</vt:lpstr>
      <vt:lpstr>Dementia</vt:lpstr>
      <vt:lpstr>F00-F03 Dementia</vt:lpstr>
      <vt:lpstr>Dementia</vt:lpstr>
      <vt:lpstr>F00 Dementia in Alzheimer’s Disease</vt:lpstr>
      <vt:lpstr>DAT with Early Onset</vt:lpstr>
      <vt:lpstr>DAT with Late Onset</vt:lpstr>
      <vt:lpstr>F00 Dementia in Alzheimer disease</vt:lpstr>
      <vt:lpstr>F00 Dementia in Alzheimer disease</vt:lpstr>
      <vt:lpstr>Treatment of DAT</vt:lpstr>
      <vt:lpstr>Treatment of DAT</vt:lpstr>
      <vt:lpstr>F01 Vascular Dementia</vt:lpstr>
      <vt:lpstr>F01 Vascular Dementia</vt:lpstr>
      <vt:lpstr>F01 Vascular Dementia</vt:lpstr>
      <vt:lpstr>F01 Vascular Dementia</vt:lpstr>
      <vt:lpstr>F01 Vascular dementia</vt:lpstr>
      <vt:lpstr>F01 Vascular dementia</vt:lpstr>
      <vt:lpstr>F02 Dementia in Other Diseases Classified Elsewhere </vt:lpstr>
      <vt:lpstr>F02 Dementia in Other Diseases Classified Elsewhere</vt:lpstr>
      <vt:lpstr>F02 Dementia in Other Diseases Classified Elsewhere</vt:lpstr>
      <vt:lpstr>F02 Dementia in Other Diseases Classified Elsewhere</vt:lpstr>
      <vt:lpstr>Symptomatic Dementia</vt:lpstr>
      <vt:lpstr>Symptomatic Dementia</vt:lpstr>
      <vt:lpstr>F02 Dementia in other diseases classified elsewhere</vt:lpstr>
      <vt:lpstr>F02 Dementia in other diseases classified elsewhere</vt:lpstr>
      <vt:lpstr>F02 Dementia in other diseases classified elsewhere</vt:lpstr>
      <vt:lpstr>F03 Unspecified dementia </vt:lpstr>
      <vt:lpstr>F04 Organic amnesic syndrome, not induced by alcohol and other psychoactive substances</vt:lpstr>
      <vt:lpstr>F05 Delirium, not Induced by Alcohol and Other Psychoactive Substances</vt:lpstr>
      <vt:lpstr>F05 Delirium, not induced by alcohol and other psychoactive substances</vt:lpstr>
      <vt:lpstr>F05 Delirium, not induced by alcohol and other psychoactive substances</vt:lpstr>
      <vt:lpstr>F06 Other Mental Disorders Due to Brain Damage and Dysfunction and to Physical Disease </vt:lpstr>
      <vt:lpstr>F06 Other mental disorders due to brain damage and dysfunction and to physical disease</vt:lpstr>
      <vt:lpstr>F06 Other mental disorders due to brain damage and dysfunction and to physical disease</vt:lpstr>
      <vt:lpstr>F06 Other mental disorders due to brain damage and dysfunction and to physical disease</vt:lpstr>
      <vt:lpstr>F06 Other mental disorders due to brain damage and dysfunction and to physical disease</vt:lpstr>
      <vt:lpstr>F06 Other mental disorders due to brain damage and dysfunction and to physical disease</vt:lpstr>
      <vt:lpstr>F07 Personality and Behavioural Disorders Due to Brain Disease, Damage and Dysfunction</vt:lpstr>
      <vt:lpstr>F07 Personality and Behavioural Disorders Due to Brain Disease, Damage and Dysfunction</vt:lpstr>
      <vt:lpstr>F07 Personality and behavioural disorders due to brain disease, damage and dysfunction</vt:lpstr>
      <vt:lpstr>F07 Personality and behavioural disorders due to brain disease, damage and dysfunction</vt:lpstr>
      <vt:lpstr>F09 Unspecified organic or symptomatic mental disorder </vt:lpstr>
    </vt:vector>
  </TitlesOfParts>
  <Company>FN Brno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mental disorders</dc:title>
  <dc:creator>pkfnbrno</dc:creator>
  <cp:lastModifiedBy>Ustohal Libor</cp:lastModifiedBy>
  <cp:revision>5</cp:revision>
  <dcterms:created xsi:type="dcterms:W3CDTF">2014-10-24T14:05:57Z</dcterms:created>
  <dcterms:modified xsi:type="dcterms:W3CDTF">2016-02-24T13:47:32Z</dcterms:modified>
</cp:coreProperties>
</file>