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8" r:id="rId2"/>
    <p:sldId id="279" r:id="rId3"/>
    <p:sldId id="280" r:id="rId4"/>
    <p:sldId id="256" r:id="rId5"/>
    <p:sldId id="257" r:id="rId6"/>
    <p:sldId id="281" r:id="rId7"/>
    <p:sldId id="283" r:id="rId8"/>
    <p:sldId id="284" r:id="rId9"/>
    <p:sldId id="267" r:id="rId10"/>
    <p:sldId id="262" r:id="rId11"/>
    <p:sldId id="272" r:id="rId12"/>
    <p:sldId id="285" r:id="rId13"/>
    <p:sldId id="265" r:id="rId14"/>
    <p:sldId id="266" r:id="rId15"/>
    <p:sldId id="269" r:id="rId16"/>
    <p:sldId id="286" r:id="rId17"/>
    <p:sldId id="270" r:id="rId18"/>
    <p:sldId id="271" r:id="rId19"/>
    <p:sldId id="273" r:id="rId20"/>
    <p:sldId id="274" r:id="rId21"/>
    <p:sldId id="275" r:id="rId22"/>
    <p:sldId id="276" r:id="rId23"/>
    <p:sldId id="304" r:id="rId24"/>
    <p:sldId id="277" r:id="rId25"/>
    <p:sldId id="287" r:id="rId26"/>
    <p:sldId id="320" r:id="rId27"/>
    <p:sldId id="303" r:id="rId28"/>
    <p:sldId id="316" r:id="rId29"/>
    <p:sldId id="314" r:id="rId30"/>
    <p:sldId id="301" r:id="rId31"/>
    <p:sldId id="293" r:id="rId32"/>
    <p:sldId id="300" r:id="rId33"/>
    <p:sldId id="290" r:id="rId34"/>
    <p:sldId id="298" r:id="rId35"/>
    <p:sldId id="299" r:id="rId36"/>
    <p:sldId id="302" r:id="rId37"/>
    <p:sldId id="307" r:id="rId38"/>
    <p:sldId id="308" r:id="rId39"/>
    <p:sldId id="315" r:id="rId40"/>
    <p:sldId id="288" r:id="rId41"/>
    <p:sldId id="289" r:id="rId42"/>
    <p:sldId id="317" r:id="rId43"/>
    <p:sldId id="319" r:id="rId44"/>
    <p:sldId id="291" r:id="rId45"/>
    <p:sldId id="297" r:id="rId46"/>
    <p:sldId id="292" r:id="rId47"/>
    <p:sldId id="294" r:id="rId48"/>
    <p:sldId id="296" r:id="rId49"/>
    <p:sldId id="295" r:id="rId50"/>
    <p:sldId id="318" r:id="rId51"/>
    <p:sldId id="309" r:id="rId52"/>
    <p:sldId id="310" r:id="rId53"/>
    <p:sldId id="311" r:id="rId54"/>
    <p:sldId id="312" r:id="rId55"/>
    <p:sldId id="306" r:id="rId56"/>
    <p:sldId id="313" r:id="rId57"/>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914D"/>
    <a:srgbClr val="F7B839"/>
    <a:srgbClr val="C0C0C0"/>
    <a:srgbClr val="EFC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3075" autoAdjust="0"/>
  </p:normalViewPr>
  <p:slideViewPr>
    <p:cSldViewPr snapToGrid="0">
      <p:cViewPr varScale="1">
        <p:scale>
          <a:sx n="95" d="100"/>
          <a:sy n="95" d="100"/>
        </p:scale>
        <p:origin x="1020" y="9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9968F-27AB-4C4D-93FE-B8590EAA6667}" type="doc">
      <dgm:prSet loTypeId="urn:microsoft.com/office/officeart/2005/8/layout/balance1" loCatId="relationship" qsTypeId="urn:microsoft.com/office/officeart/2005/8/quickstyle/simple1" qsCatId="simple" csTypeId="urn:microsoft.com/office/officeart/2005/8/colors/accent3_1" csCatId="accent3" phldr="1"/>
      <dgm:spPr/>
      <dgm:t>
        <a:bodyPr/>
        <a:lstStyle/>
        <a:p>
          <a:endParaRPr lang="en-GB"/>
        </a:p>
      </dgm:t>
    </dgm:pt>
    <dgm:pt modelId="{510809DD-7A86-4B1C-82C3-752F1DEBC643}">
      <dgm:prSet phldrT="[Text]"/>
      <dgm:spPr>
        <a:ln w="57150">
          <a:solidFill>
            <a:srgbClr val="385B6F"/>
          </a:solidFill>
        </a:ln>
      </dgm:spPr>
      <dgm:t>
        <a:bodyPr/>
        <a:lstStyle/>
        <a:p>
          <a:r>
            <a:rPr lang="en-GB" dirty="0" smtClean="0">
              <a:solidFill>
                <a:srgbClr val="002A47"/>
              </a:solidFill>
            </a:rPr>
            <a:t>ZFNs</a:t>
          </a:r>
          <a:endParaRPr lang="en-GB" dirty="0">
            <a:solidFill>
              <a:srgbClr val="002A47"/>
            </a:solidFill>
          </a:endParaRPr>
        </a:p>
      </dgm:t>
    </dgm:pt>
    <dgm:pt modelId="{FE2E6B45-2E04-442E-96B7-70BCCBCCDC72}" type="parTrans" cxnId="{891F5269-E4D8-4F5F-8513-A77531543DD0}">
      <dgm:prSet/>
      <dgm:spPr/>
      <dgm:t>
        <a:bodyPr/>
        <a:lstStyle/>
        <a:p>
          <a:endParaRPr lang="en-GB"/>
        </a:p>
      </dgm:t>
    </dgm:pt>
    <dgm:pt modelId="{7B603AEA-2701-4177-A338-EB078DBD9EB9}" type="sibTrans" cxnId="{891F5269-E4D8-4F5F-8513-A77531543DD0}">
      <dgm:prSet/>
      <dgm:spPr/>
      <dgm:t>
        <a:bodyPr/>
        <a:lstStyle/>
        <a:p>
          <a:endParaRPr lang="en-GB"/>
        </a:p>
      </dgm:t>
    </dgm:pt>
    <dgm:pt modelId="{5B00ECF0-A8B2-4076-BD0C-493DA63AB982}">
      <dgm:prSet phldrT="[Text]"/>
      <dgm:spPr>
        <a:ln w="57150">
          <a:solidFill>
            <a:srgbClr val="385B6F"/>
          </a:solidFill>
        </a:ln>
      </dgm:spPr>
      <dgm:t>
        <a:bodyPr/>
        <a:lstStyle/>
        <a:p>
          <a:r>
            <a:rPr lang="en-GB" dirty="0" smtClean="0">
              <a:solidFill>
                <a:srgbClr val="002A47"/>
              </a:solidFill>
            </a:rPr>
            <a:t>TALEN</a:t>
          </a:r>
          <a:r>
            <a:rPr lang="cs-CZ" dirty="0" smtClean="0">
              <a:solidFill>
                <a:srgbClr val="002A47"/>
              </a:solidFill>
            </a:rPr>
            <a:t>s</a:t>
          </a:r>
          <a:endParaRPr lang="en-GB" dirty="0">
            <a:solidFill>
              <a:srgbClr val="002A47"/>
            </a:solidFill>
          </a:endParaRPr>
        </a:p>
      </dgm:t>
    </dgm:pt>
    <dgm:pt modelId="{951C9E68-DCFA-40A6-944E-9760AEA760EC}" type="parTrans" cxnId="{FC77A015-753C-42ED-AD91-002C98079B74}">
      <dgm:prSet/>
      <dgm:spPr/>
      <dgm:t>
        <a:bodyPr/>
        <a:lstStyle/>
        <a:p>
          <a:endParaRPr lang="en-GB"/>
        </a:p>
      </dgm:t>
    </dgm:pt>
    <dgm:pt modelId="{3E1BAB9B-6065-4FB2-A910-0F29D029EBB6}" type="sibTrans" cxnId="{FC77A015-753C-42ED-AD91-002C98079B74}">
      <dgm:prSet/>
      <dgm:spPr/>
      <dgm:t>
        <a:bodyPr/>
        <a:lstStyle/>
        <a:p>
          <a:endParaRPr lang="en-GB"/>
        </a:p>
      </dgm:t>
    </dgm:pt>
    <dgm:pt modelId="{837624CA-E229-48E4-BB92-78BE6CA84559}">
      <dgm:prSet phldrT="[Text]"/>
      <dgm:spPr>
        <a:ln w="57150">
          <a:solidFill>
            <a:srgbClr val="385B6F"/>
          </a:solidFill>
        </a:ln>
      </dgm:spPr>
      <dgm:t>
        <a:bodyPr/>
        <a:lstStyle/>
        <a:p>
          <a:r>
            <a:rPr lang="en-GB" dirty="0" err="1" smtClean="0">
              <a:solidFill>
                <a:srgbClr val="002A47"/>
              </a:solidFill>
            </a:rPr>
            <a:t>Meganucleases</a:t>
          </a:r>
          <a:endParaRPr lang="en-GB" dirty="0">
            <a:solidFill>
              <a:srgbClr val="002A47"/>
            </a:solidFill>
          </a:endParaRPr>
        </a:p>
      </dgm:t>
    </dgm:pt>
    <dgm:pt modelId="{05F30355-0856-4139-9DD6-24FEBB4D3C19}" type="parTrans" cxnId="{BB36AB34-C98D-49C8-ADBE-F373D6C39D70}">
      <dgm:prSet/>
      <dgm:spPr/>
      <dgm:t>
        <a:bodyPr/>
        <a:lstStyle/>
        <a:p>
          <a:endParaRPr lang="en-GB"/>
        </a:p>
      </dgm:t>
    </dgm:pt>
    <dgm:pt modelId="{31755660-C28B-4B5F-ADA8-C4A4C3D3583E}" type="sibTrans" cxnId="{BB36AB34-C98D-49C8-ADBE-F373D6C39D70}">
      <dgm:prSet/>
      <dgm:spPr/>
      <dgm:t>
        <a:bodyPr/>
        <a:lstStyle/>
        <a:p>
          <a:endParaRPr lang="en-GB"/>
        </a:p>
      </dgm:t>
    </dgm:pt>
    <dgm:pt modelId="{D810A17A-FF0D-46EF-B321-1060695FEE41}">
      <dgm:prSet phldrT="[Text]"/>
      <dgm:spPr>
        <a:ln w="57150">
          <a:solidFill>
            <a:srgbClr val="385B6F"/>
          </a:solidFill>
        </a:ln>
      </dgm:spPr>
      <dgm:t>
        <a:bodyPr/>
        <a:lstStyle/>
        <a:p>
          <a:r>
            <a:rPr lang="en-GB" dirty="0" smtClean="0">
              <a:solidFill>
                <a:srgbClr val="002A47"/>
              </a:solidFill>
            </a:rPr>
            <a:t>CRISPR-Cas9</a:t>
          </a:r>
          <a:endParaRPr lang="en-GB" dirty="0">
            <a:solidFill>
              <a:srgbClr val="002A47"/>
            </a:solidFill>
          </a:endParaRPr>
        </a:p>
      </dgm:t>
    </dgm:pt>
    <dgm:pt modelId="{E9267ABA-9D08-4E8D-9420-A4CE04128E09}" type="parTrans" cxnId="{8657B6D1-C3FC-4975-ADF1-B6D6C9E1EB31}">
      <dgm:prSet/>
      <dgm:spPr/>
      <dgm:t>
        <a:bodyPr/>
        <a:lstStyle/>
        <a:p>
          <a:endParaRPr lang="en-GB"/>
        </a:p>
      </dgm:t>
    </dgm:pt>
    <dgm:pt modelId="{F169B080-7B88-4990-9529-DE7D5A437E10}" type="sibTrans" cxnId="{8657B6D1-C3FC-4975-ADF1-B6D6C9E1EB31}">
      <dgm:prSet/>
      <dgm:spPr/>
      <dgm:t>
        <a:bodyPr/>
        <a:lstStyle/>
        <a:p>
          <a:endParaRPr lang="en-GB"/>
        </a:p>
      </dgm:t>
    </dgm:pt>
    <dgm:pt modelId="{15DBC758-D062-4BD8-85D2-C574EEB72C2B}">
      <dgm:prSet phldrT="[Text]"/>
      <dgm:spPr>
        <a:solidFill>
          <a:srgbClr val="385B6F">
            <a:alpha val="90000"/>
          </a:srgbClr>
        </a:solidFill>
        <a:ln>
          <a:solidFill>
            <a:srgbClr val="002A47">
              <a:alpha val="90000"/>
            </a:srgbClr>
          </a:solidFill>
        </a:ln>
      </dgm:spPr>
      <dgm:t>
        <a:bodyPr/>
        <a:lstStyle/>
        <a:p>
          <a:r>
            <a:rPr lang="cs-CZ" dirty="0" smtClean="0">
              <a:solidFill>
                <a:schemeClr val="bg1"/>
              </a:solidFill>
            </a:rPr>
            <a:t>RNA-</a:t>
          </a:r>
          <a:r>
            <a:rPr lang="cs-CZ" dirty="0" err="1" smtClean="0">
              <a:solidFill>
                <a:schemeClr val="bg1"/>
              </a:solidFill>
            </a:rPr>
            <a:t>guided</a:t>
          </a:r>
          <a:endParaRPr lang="cs-CZ" dirty="0" smtClean="0">
            <a:solidFill>
              <a:schemeClr val="bg1"/>
            </a:solidFill>
          </a:endParaRPr>
        </a:p>
        <a:p>
          <a:r>
            <a:rPr lang="cs-CZ" dirty="0" err="1" smtClean="0">
              <a:solidFill>
                <a:schemeClr val="bg1"/>
              </a:solidFill>
            </a:rPr>
            <a:t>nuclease</a:t>
          </a:r>
          <a:endParaRPr lang="en-GB" dirty="0">
            <a:solidFill>
              <a:schemeClr val="bg1"/>
            </a:solidFill>
          </a:endParaRPr>
        </a:p>
      </dgm:t>
    </dgm:pt>
    <dgm:pt modelId="{73A67FF2-3DF3-4133-A75A-F68D47224A5B}" type="sibTrans" cxnId="{238DDA46-97A6-4061-941E-F943038378E2}">
      <dgm:prSet/>
      <dgm:spPr/>
      <dgm:t>
        <a:bodyPr/>
        <a:lstStyle/>
        <a:p>
          <a:endParaRPr lang="en-GB"/>
        </a:p>
      </dgm:t>
    </dgm:pt>
    <dgm:pt modelId="{8DD9B5DF-455E-4533-A53F-02EDAB4C002E}" type="parTrans" cxnId="{238DDA46-97A6-4061-941E-F943038378E2}">
      <dgm:prSet/>
      <dgm:spPr/>
      <dgm:t>
        <a:bodyPr/>
        <a:lstStyle/>
        <a:p>
          <a:endParaRPr lang="en-GB"/>
        </a:p>
      </dgm:t>
    </dgm:pt>
    <dgm:pt modelId="{6FCCCADB-EFE9-4327-B7DF-AE1EFADA6B9F}">
      <dgm:prSet phldrT="[Text]"/>
      <dgm:spPr>
        <a:solidFill>
          <a:srgbClr val="385B6F">
            <a:alpha val="90000"/>
          </a:srgbClr>
        </a:solidFill>
        <a:ln>
          <a:solidFill>
            <a:srgbClr val="002A47">
              <a:alpha val="90000"/>
            </a:srgbClr>
          </a:solidFill>
        </a:ln>
      </dgm:spPr>
      <dgm:t>
        <a:bodyPr/>
        <a:lstStyle/>
        <a:p>
          <a:r>
            <a:rPr lang="cs-CZ" dirty="0" smtClean="0">
              <a:solidFill>
                <a:schemeClr val="bg1"/>
              </a:solidFill>
            </a:rPr>
            <a:t>Protein-</a:t>
          </a:r>
          <a:r>
            <a:rPr lang="cs-CZ" dirty="0" err="1" smtClean="0">
              <a:solidFill>
                <a:schemeClr val="bg1"/>
              </a:solidFill>
            </a:rPr>
            <a:t>based</a:t>
          </a:r>
          <a:r>
            <a:rPr lang="cs-CZ" dirty="0" smtClean="0">
              <a:solidFill>
                <a:schemeClr val="bg1"/>
              </a:solidFill>
            </a:rPr>
            <a:t> </a:t>
          </a:r>
          <a:r>
            <a:rPr lang="cs-CZ" dirty="0" err="1" smtClean="0">
              <a:solidFill>
                <a:schemeClr val="bg1"/>
              </a:solidFill>
            </a:rPr>
            <a:t>nucleases</a:t>
          </a:r>
          <a:endParaRPr lang="en-GB" dirty="0">
            <a:solidFill>
              <a:schemeClr val="bg1"/>
            </a:solidFill>
          </a:endParaRPr>
        </a:p>
      </dgm:t>
    </dgm:pt>
    <dgm:pt modelId="{E87C0877-14C8-4AD0-B675-5E2FCFFFD83E}" type="sibTrans" cxnId="{B2781BF9-7122-4050-A29A-25A5A8382543}">
      <dgm:prSet/>
      <dgm:spPr/>
      <dgm:t>
        <a:bodyPr/>
        <a:lstStyle/>
        <a:p>
          <a:endParaRPr lang="en-GB"/>
        </a:p>
      </dgm:t>
    </dgm:pt>
    <dgm:pt modelId="{DFAFD919-31C8-43C4-A90C-1135022AC084}" type="parTrans" cxnId="{B2781BF9-7122-4050-A29A-25A5A8382543}">
      <dgm:prSet/>
      <dgm:spPr/>
      <dgm:t>
        <a:bodyPr/>
        <a:lstStyle/>
        <a:p>
          <a:endParaRPr lang="en-GB"/>
        </a:p>
      </dgm:t>
    </dgm:pt>
    <dgm:pt modelId="{3F3EE5BD-2C37-4B4F-B851-DC3AC79A2DA9}" type="pres">
      <dgm:prSet presAssocID="{9DF9968F-27AB-4C4D-93FE-B8590EAA6667}" presName="outerComposite" presStyleCnt="0">
        <dgm:presLayoutVars>
          <dgm:chMax val="2"/>
          <dgm:animLvl val="lvl"/>
          <dgm:resizeHandles val="exact"/>
        </dgm:presLayoutVars>
      </dgm:prSet>
      <dgm:spPr/>
      <dgm:t>
        <a:bodyPr/>
        <a:lstStyle/>
        <a:p>
          <a:endParaRPr lang="en-GB"/>
        </a:p>
      </dgm:t>
    </dgm:pt>
    <dgm:pt modelId="{24C988F2-83F3-4136-A977-E6D9B7F7138C}" type="pres">
      <dgm:prSet presAssocID="{9DF9968F-27AB-4C4D-93FE-B8590EAA6667}" presName="dummyMaxCanvas" presStyleCnt="0"/>
      <dgm:spPr/>
    </dgm:pt>
    <dgm:pt modelId="{44589B30-EE02-4209-9EE0-CC3EB9ED729A}" type="pres">
      <dgm:prSet presAssocID="{9DF9968F-27AB-4C4D-93FE-B8590EAA6667}" presName="parentComposite" presStyleCnt="0"/>
      <dgm:spPr/>
    </dgm:pt>
    <dgm:pt modelId="{293C4228-216D-4990-BDA9-9EBD6641DC34}" type="pres">
      <dgm:prSet presAssocID="{9DF9968F-27AB-4C4D-93FE-B8590EAA6667}" presName="parent1" presStyleLbl="alignAccFollowNode1" presStyleIdx="0" presStyleCnt="4">
        <dgm:presLayoutVars>
          <dgm:chMax val="4"/>
        </dgm:presLayoutVars>
      </dgm:prSet>
      <dgm:spPr/>
      <dgm:t>
        <a:bodyPr/>
        <a:lstStyle/>
        <a:p>
          <a:endParaRPr lang="en-GB"/>
        </a:p>
      </dgm:t>
    </dgm:pt>
    <dgm:pt modelId="{A869B89B-9723-4F80-84D4-63D954236783}" type="pres">
      <dgm:prSet presAssocID="{9DF9968F-27AB-4C4D-93FE-B8590EAA6667}" presName="parent2" presStyleLbl="alignAccFollowNode1" presStyleIdx="1" presStyleCnt="4">
        <dgm:presLayoutVars>
          <dgm:chMax val="4"/>
        </dgm:presLayoutVars>
      </dgm:prSet>
      <dgm:spPr/>
      <dgm:t>
        <a:bodyPr/>
        <a:lstStyle/>
        <a:p>
          <a:endParaRPr lang="en-GB"/>
        </a:p>
      </dgm:t>
    </dgm:pt>
    <dgm:pt modelId="{29C0EB67-E894-4693-B681-AFEA721479BD}" type="pres">
      <dgm:prSet presAssocID="{9DF9968F-27AB-4C4D-93FE-B8590EAA6667}" presName="childrenComposite" presStyleCnt="0"/>
      <dgm:spPr/>
    </dgm:pt>
    <dgm:pt modelId="{2DB7203B-4AC8-4489-84E9-39CA90398385}" type="pres">
      <dgm:prSet presAssocID="{9DF9968F-27AB-4C4D-93FE-B8590EAA6667}" presName="dummyMaxCanvas_ChildArea" presStyleCnt="0"/>
      <dgm:spPr/>
    </dgm:pt>
    <dgm:pt modelId="{F4BFD05C-EEFE-446F-882C-9763FDF46B7B}" type="pres">
      <dgm:prSet presAssocID="{9DF9968F-27AB-4C4D-93FE-B8590EAA6667}" presName="fulcrum" presStyleLbl="alignAccFollowNode1" presStyleIdx="2" presStyleCnt="4"/>
      <dgm:spPr>
        <a:solidFill>
          <a:srgbClr val="385B6F">
            <a:alpha val="90000"/>
          </a:srgbClr>
        </a:solidFill>
        <a:ln>
          <a:noFill/>
        </a:ln>
      </dgm:spPr>
      <dgm:t>
        <a:bodyPr/>
        <a:lstStyle/>
        <a:p>
          <a:endParaRPr lang="en-GB"/>
        </a:p>
      </dgm:t>
    </dgm:pt>
    <dgm:pt modelId="{7E68AF8C-2D51-4583-81A2-6C6A7B63EEC9}" type="pres">
      <dgm:prSet presAssocID="{9DF9968F-27AB-4C4D-93FE-B8590EAA6667}" presName="balance_04" presStyleLbl="alignAccFollowNode1" presStyleIdx="3" presStyleCnt="4">
        <dgm:presLayoutVars>
          <dgm:bulletEnabled val="1"/>
        </dgm:presLayoutVars>
      </dgm:prSet>
      <dgm:spPr/>
    </dgm:pt>
    <dgm:pt modelId="{4C80E74A-65AE-4738-B09B-B9DAF568E1E4}" type="pres">
      <dgm:prSet presAssocID="{9DF9968F-27AB-4C4D-93FE-B8590EAA6667}" presName="right_04_1" presStyleLbl="node1" presStyleIdx="0" presStyleCnt="4" custLinFactX="-41352" custLinFactY="-11940" custLinFactNeighborX="-100000" custLinFactNeighborY="-100000">
        <dgm:presLayoutVars>
          <dgm:bulletEnabled val="1"/>
        </dgm:presLayoutVars>
      </dgm:prSet>
      <dgm:spPr/>
      <dgm:t>
        <a:bodyPr/>
        <a:lstStyle/>
        <a:p>
          <a:endParaRPr lang="cs-CZ"/>
        </a:p>
      </dgm:t>
    </dgm:pt>
    <dgm:pt modelId="{BDB77A1F-61BA-4444-80E5-F63C9AB161B4}" type="pres">
      <dgm:prSet presAssocID="{9DF9968F-27AB-4C4D-93FE-B8590EAA6667}" presName="right_04_2" presStyleLbl="node1" presStyleIdx="1" presStyleCnt="4" custLinFactX="-45696" custLinFactNeighborX="-100000" custLinFactNeighborY="66761">
        <dgm:presLayoutVars>
          <dgm:bulletEnabled val="1"/>
        </dgm:presLayoutVars>
      </dgm:prSet>
      <dgm:spPr/>
      <dgm:t>
        <a:bodyPr/>
        <a:lstStyle/>
        <a:p>
          <a:endParaRPr lang="cs-CZ"/>
        </a:p>
      </dgm:t>
    </dgm:pt>
    <dgm:pt modelId="{7A7C0AC8-FD6E-411F-AB1C-EFA6511360B2}" type="pres">
      <dgm:prSet presAssocID="{9DF9968F-27AB-4C4D-93FE-B8590EAA6667}" presName="right_04_3" presStyleLbl="node1" presStyleIdx="2" presStyleCnt="4" custLinFactX="-41754" custLinFactNeighborX="-100000" custLinFactNeighborY="-23313">
        <dgm:presLayoutVars>
          <dgm:bulletEnabled val="1"/>
        </dgm:presLayoutVars>
      </dgm:prSet>
      <dgm:spPr/>
      <dgm:t>
        <a:bodyPr/>
        <a:lstStyle/>
        <a:p>
          <a:endParaRPr lang="cs-CZ"/>
        </a:p>
      </dgm:t>
    </dgm:pt>
    <dgm:pt modelId="{C19023A1-203B-46EF-8112-980CC12CB730}" type="pres">
      <dgm:prSet presAssocID="{9DF9968F-27AB-4C4D-93FE-B8590EAA6667}" presName="right_04_4" presStyleLbl="node1" presStyleIdx="3" presStyleCnt="4" custLinFactY="100000" custLinFactNeighborX="-13154" custLinFactNeighborY="168582">
        <dgm:presLayoutVars>
          <dgm:bulletEnabled val="1"/>
        </dgm:presLayoutVars>
      </dgm:prSet>
      <dgm:spPr/>
      <dgm:t>
        <a:bodyPr/>
        <a:lstStyle/>
        <a:p>
          <a:endParaRPr lang="cs-CZ"/>
        </a:p>
      </dgm:t>
    </dgm:pt>
  </dgm:ptLst>
  <dgm:cxnLst>
    <dgm:cxn modelId="{891F5269-E4D8-4F5F-8513-A77531543DD0}" srcId="{15DBC758-D062-4BD8-85D2-C574EEB72C2B}" destId="{510809DD-7A86-4B1C-82C3-752F1DEBC643}" srcOrd="0" destOrd="0" parTransId="{FE2E6B45-2E04-442E-96B7-70BCCBCCDC72}" sibTransId="{7B603AEA-2701-4177-A338-EB078DBD9EB9}"/>
    <dgm:cxn modelId="{AED58578-F380-49C9-A58E-385C8D31269B}" type="presOf" srcId="{9DF9968F-27AB-4C4D-93FE-B8590EAA6667}" destId="{3F3EE5BD-2C37-4B4F-B851-DC3AC79A2DA9}" srcOrd="0" destOrd="0" presId="urn:microsoft.com/office/officeart/2005/8/layout/balance1"/>
    <dgm:cxn modelId="{238DDA46-97A6-4061-941E-F943038378E2}" srcId="{9DF9968F-27AB-4C4D-93FE-B8590EAA6667}" destId="{15DBC758-D062-4BD8-85D2-C574EEB72C2B}" srcOrd="1" destOrd="0" parTransId="{8DD9B5DF-455E-4533-A53F-02EDAB4C002E}" sibTransId="{73A67FF2-3DF3-4133-A75A-F68D47224A5B}"/>
    <dgm:cxn modelId="{FC77A015-753C-42ED-AD91-002C98079B74}" srcId="{15DBC758-D062-4BD8-85D2-C574EEB72C2B}" destId="{5B00ECF0-A8B2-4076-BD0C-493DA63AB982}" srcOrd="1" destOrd="0" parTransId="{951C9E68-DCFA-40A6-944E-9760AEA760EC}" sibTransId="{3E1BAB9B-6065-4FB2-A910-0F29D029EBB6}"/>
    <dgm:cxn modelId="{E1C76CCA-F544-4C60-8706-A6C6DA343F97}" type="presOf" srcId="{D810A17A-FF0D-46EF-B321-1060695FEE41}" destId="{C19023A1-203B-46EF-8112-980CC12CB730}" srcOrd="0" destOrd="0" presId="urn:microsoft.com/office/officeart/2005/8/layout/balance1"/>
    <dgm:cxn modelId="{A2D501CA-FC4B-4EA3-88D0-36962A14B338}" type="presOf" srcId="{5B00ECF0-A8B2-4076-BD0C-493DA63AB982}" destId="{BDB77A1F-61BA-4444-80E5-F63C9AB161B4}" srcOrd="0" destOrd="0" presId="urn:microsoft.com/office/officeart/2005/8/layout/balance1"/>
    <dgm:cxn modelId="{79213D1D-E44A-4B94-A10C-001AF24817F9}" type="presOf" srcId="{837624CA-E229-48E4-BB92-78BE6CA84559}" destId="{7A7C0AC8-FD6E-411F-AB1C-EFA6511360B2}" srcOrd="0" destOrd="0" presId="urn:microsoft.com/office/officeart/2005/8/layout/balance1"/>
    <dgm:cxn modelId="{1F573B50-36C4-4DF7-9D88-81EB2184F2E7}" type="presOf" srcId="{510809DD-7A86-4B1C-82C3-752F1DEBC643}" destId="{4C80E74A-65AE-4738-B09B-B9DAF568E1E4}" srcOrd="0" destOrd="0" presId="urn:microsoft.com/office/officeart/2005/8/layout/balance1"/>
    <dgm:cxn modelId="{BB36AB34-C98D-49C8-ADBE-F373D6C39D70}" srcId="{15DBC758-D062-4BD8-85D2-C574EEB72C2B}" destId="{837624CA-E229-48E4-BB92-78BE6CA84559}" srcOrd="2" destOrd="0" parTransId="{05F30355-0856-4139-9DD6-24FEBB4D3C19}" sibTransId="{31755660-C28B-4B5F-ADA8-C4A4C3D3583E}"/>
    <dgm:cxn modelId="{8657B6D1-C3FC-4975-ADF1-B6D6C9E1EB31}" srcId="{15DBC758-D062-4BD8-85D2-C574EEB72C2B}" destId="{D810A17A-FF0D-46EF-B321-1060695FEE41}" srcOrd="3" destOrd="0" parTransId="{E9267ABA-9D08-4E8D-9420-A4CE04128E09}" sibTransId="{F169B080-7B88-4990-9529-DE7D5A437E10}"/>
    <dgm:cxn modelId="{B2781BF9-7122-4050-A29A-25A5A8382543}" srcId="{9DF9968F-27AB-4C4D-93FE-B8590EAA6667}" destId="{6FCCCADB-EFE9-4327-B7DF-AE1EFADA6B9F}" srcOrd="0" destOrd="0" parTransId="{DFAFD919-31C8-43C4-A90C-1135022AC084}" sibTransId="{E87C0877-14C8-4AD0-B675-5E2FCFFFD83E}"/>
    <dgm:cxn modelId="{E17A367A-C170-4092-BD77-C68228F286A0}" type="presOf" srcId="{6FCCCADB-EFE9-4327-B7DF-AE1EFADA6B9F}" destId="{293C4228-216D-4990-BDA9-9EBD6641DC34}" srcOrd="0" destOrd="0" presId="urn:microsoft.com/office/officeart/2005/8/layout/balance1"/>
    <dgm:cxn modelId="{FFE0A1AC-C486-42BC-A8B5-F76C28AFAA29}" type="presOf" srcId="{15DBC758-D062-4BD8-85D2-C574EEB72C2B}" destId="{A869B89B-9723-4F80-84D4-63D954236783}" srcOrd="0" destOrd="0" presId="urn:microsoft.com/office/officeart/2005/8/layout/balance1"/>
    <dgm:cxn modelId="{DEDC3AE3-7682-4D64-8E1D-A21885090285}" type="presParOf" srcId="{3F3EE5BD-2C37-4B4F-B851-DC3AC79A2DA9}" destId="{24C988F2-83F3-4136-A977-E6D9B7F7138C}" srcOrd="0" destOrd="0" presId="urn:microsoft.com/office/officeart/2005/8/layout/balance1"/>
    <dgm:cxn modelId="{DB77D417-089D-4157-A573-A616C5577381}" type="presParOf" srcId="{3F3EE5BD-2C37-4B4F-B851-DC3AC79A2DA9}" destId="{44589B30-EE02-4209-9EE0-CC3EB9ED729A}" srcOrd="1" destOrd="0" presId="urn:microsoft.com/office/officeart/2005/8/layout/balance1"/>
    <dgm:cxn modelId="{BF4950B0-4FC6-42AF-94E6-0692A331F825}" type="presParOf" srcId="{44589B30-EE02-4209-9EE0-CC3EB9ED729A}" destId="{293C4228-216D-4990-BDA9-9EBD6641DC34}" srcOrd="0" destOrd="0" presId="urn:microsoft.com/office/officeart/2005/8/layout/balance1"/>
    <dgm:cxn modelId="{8AE97FEC-417C-48DE-B133-C769363090F2}" type="presParOf" srcId="{44589B30-EE02-4209-9EE0-CC3EB9ED729A}" destId="{A869B89B-9723-4F80-84D4-63D954236783}" srcOrd="1" destOrd="0" presId="urn:microsoft.com/office/officeart/2005/8/layout/balance1"/>
    <dgm:cxn modelId="{3028618D-7388-4924-B1A7-984F63394DE2}" type="presParOf" srcId="{3F3EE5BD-2C37-4B4F-B851-DC3AC79A2DA9}" destId="{29C0EB67-E894-4693-B681-AFEA721479BD}" srcOrd="2" destOrd="0" presId="urn:microsoft.com/office/officeart/2005/8/layout/balance1"/>
    <dgm:cxn modelId="{B7121461-562D-4DD4-AE93-9C257042D619}" type="presParOf" srcId="{29C0EB67-E894-4693-B681-AFEA721479BD}" destId="{2DB7203B-4AC8-4489-84E9-39CA90398385}" srcOrd="0" destOrd="0" presId="urn:microsoft.com/office/officeart/2005/8/layout/balance1"/>
    <dgm:cxn modelId="{76D5681B-2256-4976-BD30-89822041B46B}" type="presParOf" srcId="{29C0EB67-E894-4693-B681-AFEA721479BD}" destId="{F4BFD05C-EEFE-446F-882C-9763FDF46B7B}" srcOrd="1" destOrd="0" presId="urn:microsoft.com/office/officeart/2005/8/layout/balance1"/>
    <dgm:cxn modelId="{7A560696-020D-4FA3-BD40-22E3284C1016}" type="presParOf" srcId="{29C0EB67-E894-4693-B681-AFEA721479BD}" destId="{7E68AF8C-2D51-4583-81A2-6C6A7B63EEC9}" srcOrd="2" destOrd="0" presId="urn:microsoft.com/office/officeart/2005/8/layout/balance1"/>
    <dgm:cxn modelId="{E68144CB-DF00-42BF-BBB7-D1EA1645FF9B}" type="presParOf" srcId="{29C0EB67-E894-4693-B681-AFEA721479BD}" destId="{4C80E74A-65AE-4738-B09B-B9DAF568E1E4}" srcOrd="3" destOrd="0" presId="urn:microsoft.com/office/officeart/2005/8/layout/balance1"/>
    <dgm:cxn modelId="{F165FBAA-643D-40D6-829C-52785E1D1FC7}" type="presParOf" srcId="{29C0EB67-E894-4693-B681-AFEA721479BD}" destId="{BDB77A1F-61BA-4444-80E5-F63C9AB161B4}" srcOrd="4" destOrd="0" presId="urn:microsoft.com/office/officeart/2005/8/layout/balance1"/>
    <dgm:cxn modelId="{9187B0DC-2DFD-4416-A801-BABB1F88B8D8}" type="presParOf" srcId="{29C0EB67-E894-4693-B681-AFEA721479BD}" destId="{7A7C0AC8-FD6E-411F-AB1C-EFA6511360B2}" srcOrd="5" destOrd="0" presId="urn:microsoft.com/office/officeart/2005/8/layout/balance1"/>
    <dgm:cxn modelId="{D473462E-902C-4FE6-9EC7-5471611F45DC}" type="presParOf" srcId="{29C0EB67-E894-4693-B681-AFEA721479BD}" destId="{C19023A1-203B-46EF-8112-980CC12CB730}"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A8BD52-DA56-4BCF-A595-F0547126B376}"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717614E4-25EA-4D43-8773-E46D8FBFE518}">
      <dgm:prSet phldrT="[Text]" custT="1"/>
      <dgm:spPr>
        <a:solidFill>
          <a:srgbClr val="002A47"/>
        </a:solidFill>
      </dgm:spPr>
      <dgm:t>
        <a:bodyPr/>
        <a:lstStyle/>
        <a:p>
          <a:r>
            <a:rPr lang="cs-CZ" sz="2400" b="1" dirty="0" err="1" smtClean="0"/>
            <a:t>Bunečný</a:t>
          </a:r>
          <a:r>
            <a:rPr lang="cs-CZ" sz="2400" b="1" dirty="0" smtClean="0"/>
            <a:t> typ/</a:t>
          </a:r>
          <a:r>
            <a:rPr lang="cs-CZ" sz="2400" b="1" dirty="0" err="1" smtClean="0"/>
            <a:t>línia</a:t>
          </a:r>
          <a:endParaRPr lang="en-GB" sz="2400" b="1" dirty="0"/>
        </a:p>
      </dgm:t>
    </dgm:pt>
    <dgm:pt modelId="{911E7C9B-DA6A-4352-8456-1D09C57685E0}" type="parTrans" cxnId="{3287249D-B859-415E-B849-76E7EF59E190}">
      <dgm:prSet/>
      <dgm:spPr/>
      <dgm:t>
        <a:bodyPr/>
        <a:lstStyle/>
        <a:p>
          <a:endParaRPr lang="en-GB" sz="2000" b="1"/>
        </a:p>
      </dgm:t>
    </dgm:pt>
    <dgm:pt modelId="{563B43CD-4106-4687-B3F9-AC4F226FFCAE}" type="sibTrans" cxnId="{3287249D-B859-415E-B849-76E7EF59E190}">
      <dgm:prSet/>
      <dgm:spPr>
        <a:solidFill>
          <a:srgbClr val="002A47"/>
        </a:solidFill>
        <a:ln>
          <a:solidFill>
            <a:srgbClr val="002A47"/>
          </a:solidFill>
        </a:ln>
      </dgm:spPr>
      <dgm:t>
        <a:bodyPr/>
        <a:lstStyle/>
        <a:p>
          <a:endParaRPr lang="en-GB" sz="2000" b="1"/>
        </a:p>
      </dgm:t>
    </dgm:pt>
    <dgm:pt modelId="{3524381F-EA23-445F-8451-4BC89EC081A2}">
      <dgm:prSet phldrT="[Text]" custT="1"/>
      <dgm:spPr>
        <a:solidFill>
          <a:srgbClr val="6B757F"/>
        </a:solidFill>
      </dgm:spPr>
      <dgm:t>
        <a:bodyPr/>
        <a:lstStyle/>
        <a:p>
          <a:r>
            <a:rPr lang="en-GB" sz="2400" b="1" dirty="0" err="1" smtClean="0"/>
            <a:t>Modifi</a:t>
          </a:r>
          <a:r>
            <a:rPr lang="cs-CZ" sz="2400" b="1" dirty="0" err="1" smtClean="0"/>
            <a:t>kácia</a:t>
          </a:r>
          <a:endParaRPr lang="en-GB" sz="2400" b="1" dirty="0"/>
        </a:p>
      </dgm:t>
    </dgm:pt>
    <dgm:pt modelId="{97EA34D9-81A1-4382-B159-C9752935D6DF}" type="parTrans" cxnId="{0A60DD70-9BFA-4964-B7EF-57219D05920B}">
      <dgm:prSet/>
      <dgm:spPr/>
      <dgm:t>
        <a:bodyPr/>
        <a:lstStyle/>
        <a:p>
          <a:endParaRPr lang="en-GB" sz="2000" b="1"/>
        </a:p>
      </dgm:t>
    </dgm:pt>
    <dgm:pt modelId="{11214796-A89B-4512-8997-2B1D59D3B6E8}" type="sibTrans" cxnId="{0A60DD70-9BFA-4964-B7EF-57219D05920B}">
      <dgm:prSet/>
      <dgm:spPr/>
      <dgm:t>
        <a:bodyPr/>
        <a:lstStyle/>
        <a:p>
          <a:endParaRPr lang="en-GB" sz="2000" b="1"/>
        </a:p>
      </dgm:t>
    </dgm:pt>
    <dgm:pt modelId="{F6585579-36AE-4CAF-A5CB-37E58260EAA3}">
      <dgm:prSet phldrT="[Text]" custT="1"/>
      <dgm:spPr>
        <a:solidFill>
          <a:srgbClr val="385B6F"/>
        </a:solidFill>
      </dgm:spPr>
      <dgm:t>
        <a:bodyPr/>
        <a:lstStyle/>
        <a:p>
          <a:r>
            <a:rPr lang="en-GB" sz="2400" b="1" dirty="0" smtClean="0"/>
            <a:t>Screening</a:t>
          </a:r>
          <a:endParaRPr lang="en-GB" sz="2400" b="1" dirty="0"/>
        </a:p>
      </dgm:t>
    </dgm:pt>
    <dgm:pt modelId="{35ED558A-603B-4601-B8D0-8C5D6A004D86}" type="parTrans" cxnId="{F8270AC0-2417-4007-8C8C-CF0B9BE3898F}">
      <dgm:prSet/>
      <dgm:spPr/>
      <dgm:t>
        <a:bodyPr/>
        <a:lstStyle/>
        <a:p>
          <a:endParaRPr lang="en-GB" sz="2000" b="1"/>
        </a:p>
      </dgm:t>
    </dgm:pt>
    <dgm:pt modelId="{D6F6D2B9-B4FB-4495-8134-76450E4FB8AC}" type="sibTrans" cxnId="{F8270AC0-2417-4007-8C8C-CF0B9BE3898F}">
      <dgm:prSet/>
      <dgm:spPr/>
      <dgm:t>
        <a:bodyPr/>
        <a:lstStyle/>
        <a:p>
          <a:endParaRPr lang="en-GB" sz="2000" b="1"/>
        </a:p>
      </dgm:t>
    </dgm:pt>
    <dgm:pt modelId="{E1967FF7-093B-44E1-96D1-38D62AD8ED7F}">
      <dgm:prSet phldrT="[Text]" custT="1"/>
      <dgm:spPr>
        <a:solidFill>
          <a:srgbClr val="F27220"/>
        </a:solidFill>
      </dgm:spPr>
      <dgm:t>
        <a:bodyPr/>
        <a:lstStyle/>
        <a:p>
          <a:r>
            <a:rPr lang="cs-CZ" sz="2400" b="1" dirty="0" err="1" smtClean="0"/>
            <a:t>Výber</a:t>
          </a:r>
          <a:r>
            <a:rPr lang="cs-CZ" sz="2400" b="1" dirty="0" smtClean="0"/>
            <a:t> </a:t>
          </a:r>
          <a:r>
            <a:rPr lang="cs-CZ" sz="2400" b="1" dirty="0" err="1" smtClean="0"/>
            <a:t>sgRNA</a:t>
          </a:r>
          <a:endParaRPr lang="en-GB" sz="2400" b="1" dirty="0"/>
        </a:p>
      </dgm:t>
    </dgm:pt>
    <dgm:pt modelId="{FBD4DF62-2479-4FFF-8BCC-BAEFFEE16CF1}" type="parTrans" cxnId="{D7E6FB0B-FD70-4439-ABF5-66D62A469634}">
      <dgm:prSet/>
      <dgm:spPr/>
      <dgm:t>
        <a:bodyPr/>
        <a:lstStyle/>
        <a:p>
          <a:endParaRPr lang="en-GB" sz="2000" b="1"/>
        </a:p>
      </dgm:t>
    </dgm:pt>
    <dgm:pt modelId="{EFC23FF1-16A8-4543-8AD6-7578890E26FC}" type="sibTrans" cxnId="{D7E6FB0B-FD70-4439-ABF5-66D62A469634}">
      <dgm:prSet/>
      <dgm:spPr/>
      <dgm:t>
        <a:bodyPr/>
        <a:lstStyle/>
        <a:p>
          <a:endParaRPr lang="en-GB" sz="2000" b="1"/>
        </a:p>
      </dgm:t>
    </dgm:pt>
    <dgm:pt modelId="{C808C19D-81A9-4735-8313-149F45862A66}">
      <dgm:prSet phldrT="[Text]" custT="1"/>
      <dgm:spPr>
        <a:solidFill>
          <a:srgbClr val="6B757F"/>
        </a:solidFill>
      </dgm:spPr>
      <dgm:t>
        <a:bodyPr/>
        <a:lstStyle/>
        <a:p>
          <a:r>
            <a:rPr lang="cs-CZ" sz="2400" b="1" dirty="0" err="1" smtClean="0"/>
            <a:t>Expresný</a:t>
          </a:r>
          <a:r>
            <a:rPr lang="cs-CZ" sz="2400" b="1" dirty="0" smtClean="0"/>
            <a:t> systém</a:t>
          </a:r>
          <a:endParaRPr lang="en-GB" sz="2400" b="1" dirty="0"/>
        </a:p>
      </dgm:t>
    </dgm:pt>
    <dgm:pt modelId="{CF8D6FCE-4C93-4D06-B1BD-1745E9AA71CA}" type="parTrans" cxnId="{D6766EE1-537F-41A0-9DF2-A4AE496BC1CE}">
      <dgm:prSet/>
      <dgm:spPr/>
      <dgm:t>
        <a:bodyPr/>
        <a:lstStyle/>
        <a:p>
          <a:endParaRPr lang="en-GB" sz="2000" b="1"/>
        </a:p>
      </dgm:t>
    </dgm:pt>
    <dgm:pt modelId="{DE8598BC-6DB4-4FD2-B303-A563CE7F0F57}" type="sibTrans" cxnId="{D6766EE1-537F-41A0-9DF2-A4AE496BC1CE}">
      <dgm:prSet/>
      <dgm:spPr/>
      <dgm:t>
        <a:bodyPr/>
        <a:lstStyle/>
        <a:p>
          <a:endParaRPr lang="en-GB" sz="2000" b="1"/>
        </a:p>
      </dgm:t>
    </dgm:pt>
    <dgm:pt modelId="{9869B040-AD86-4745-B6E2-84438BD47CFA}">
      <dgm:prSet phldrT="[Text]" custT="1"/>
      <dgm:spPr>
        <a:solidFill>
          <a:srgbClr val="002A47"/>
        </a:solidFill>
      </dgm:spPr>
      <dgm:t>
        <a:bodyPr/>
        <a:lstStyle/>
        <a:p>
          <a:r>
            <a:rPr lang="en-GB" sz="2400" b="1" dirty="0" smtClean="0"/>
            <a:t>Valid</a:t>
          </a:r>
          <a:r>
            <a:rPr lang="cs-CZ" sz="2400" b="1" dirty="0" err="1" smtClean="0"/>
            <a:t>ácia</a:t>
          </a:r>
          <a:endParaRPr lang="en-GB" sz="2400" b="1" dirty="0"/>
        </a:p>
      </dgm:t>
    </dgm:pt>
    <dgm:pt modelId="{4D4AA1BB-CFB0-43E3-A181-D8EDFF111CF4}" type="parTrans" cxnId="{98E09621-6368-4B77-994B-1A34667CFA2C}">
      <dgm:prSet/>
      <dgm:spPr/>
      <dgm:t>
        <a:bodyPr/>
        <a:lstStyle/>
        <a:p>
          <a:endParaRPr lang="en-GB" sz="2000" b="1"/>
        </a:p>
      </dgm:t>
    </dgm:pt>
    <dgm:pt modelId="{2F2364AF-3411-448F-8ACE-643952C5496E}" type="sibTrans" cxnId="{98E09621-6368-4B77-994B-1A34667CFA2C}">
      <dgm:prSet/>
      <dgm:spPr/>
      <dgm:t>
        <a:bodyPr/>
        <a:lstStyle/>
        <a:p>
          <a:endParaRPr lang="en-GB" sz="2000" b="1"/>
        </a:p>
      </dgm:t>
    </dgm:pt>
    <dgm:pt modelId="{C5493780-46AA-4F8E-AE16-FECAD908A1FD}">
      <dgm:prSet phldrT="[Text]" custT="1"/>
      <dgm:spPr>
        <a:solidFill>
          <a:srgbClr val="385B6F"/>
        </a:solidFill>
      </dgm:spPr>
      <dgm:t>
        <a:bodyPr/>
        <a:lstStyle/>
        <a:p>
          <a:r>
            <a:rPr lang="cs-CZ" sz="2400" b="1" dirty="0" err="1" smtClean="0"/>
            <a:t>Cieľový</a:t>
          </a:r>
          <a:r>
            <a:rPr lang="cs-CZ" sz="2400" b="1" dirty="0" smtClean="0"/>
            <a:t> </a:t>
          </a:r>
          <a:r>
            <a:rPr lang="cs-CZ" sz="2400" b="1" dirty="0" err="1" smtClean="0"/>
            <a:t>gén</a:t>
          </a:r>
          <a:endParaRPr lang="en-GB" sz="2400" b="1" dirty="0"/>
        </a:p>
      </dgm:t>
    </dgm:pt>
    <dgm:pt modelId="{2B54B5BD-D0C8-4ED0-B1DA-4E08017551A4}" type="parTrans" cxnId="{43D1BD83-6C62-4C96-91D3-9B22865F0055}">
      <dgm:prSet/>
      <dgm:spPr/>
      <dgm:t>
        <a:bodyPr/>
        <a:lstStyle/>
        <a:p>
          <a:endParaRPr lang="en-GB"/>
        </a:p>
      </dgm:t>
    </dgm:pt>
    <dgm:pt modelId="{7DFD5BC2-7D27-4BE1-BC9E-F4D3134116D4}" type="sibTrans" cxnId="{43D1BD83-6C62-4C96-91D3-9B22865F0055}">
      <dgm:prSet/>
      <dgm:spPr/>
      <dgm:t>
        <a:bodyPr/>
        <a:lstStyle/>
        <a:p>
          <a:endParaRPr lang="en-GB"/>
        </a:p>
      </dgm:t>
    </dgm:pt>
    <dgm:pt modelId="{9EDC8ED3-9AC7-4204-84EF-36E9908E46DD}" type="pres">
      <dgm:prSet presAssocID="{D7A8BD52-DA56-4BCF-A595-F0547126B376}" presName="Name0" presStyleCnt="0">
        <dgm:presLayoutVars>
          <dgm:chMax val="7"/>
          <dgm:chPref val="7"/>
          <dgm:dir/>
        </dgm:presLayoutVars>
      </dgm:prSet>
      <dgm:spPr/>
    </dgm:pt>
    <dgm:pt modelId="{F7CFF2C4-FBE1-457E-BFEC-FDA18223E60B}" type="pres">
      <dgm:prSet presAssocID="{D7A8BD52-DA56-4BCF-A595-F0547126B376}" presName="Name1" presStyleCnt="0"/>
      <dgm:spPr/>
    </dgm:pt>
    <dgm:pt modelId="{CB1A0F91-1445-427B-BE2D-A96DF6AD5361}" type="pres">
      <dgm:prSet presAssocID="{D7A8BD52-DA56-4BCF-A595-F0547126B376}" presName="cycle" presStyleCnt="0"/>
      <dgm:spPr/>
    </dgm:pt>
    <dgm:pt modelId="{0F5A984D-B9C5-4C2E-AA38-E7B28F922B0C}" type="pres">
      <dgm:prSet presAssocID="{D7A8BD52-DA56-4BCF-A595-F0547126B376}" presName="srcNode" presStyleLbl="node1" presStyleIdx="0" presStyleCnt="7"/>
      <dgm:spPr/>
    </dgm:pt>
    <dgm:pt modelId="{1F1805A0-5E52-4679-98CF-0C7FE3F34482}" type="pres">
      <dgm:prSet presAssocID="{D7A8BD52-DA56-4BCF-A595-F0547126B376}" presName="conn" presStyleLbl="parChTrans1D2" presStyleIdx="0" presStyleCnt="1"/>
      <dgm:spPr/>
      <dgm:t>
        <a:bodyPr/>
        <a:lstStyle/>
        <a:p>
          <a:endParaRPr lang="en-GB"/>
        </a:p>
      </dgm:t>
    </dgm:pt>
    <dgm:pt modelId="{9AA0D26B-E340-44D9-AFC8-DAC3E338B695}" type="pres">
      <dgm:prSet presAssocID="{D7A8BD52-DA56-4BCF-A595-F0547126B376}" presName="extraNode" presStyleLbl="node1" presStyleIdx="0" presStyleCnt="7"/>
      <dgm:spPr/>
    </dgm:pt>
    <dgm:pt modelId="{39BC58DD-19CD-49EB-A1FA-01E3652D48A9}" type="pres">
      <dgm:prSet presAssocID="{D7A8BD52-DA56-4BCF-A595-F0547126B376}" presName="dstNode" presStyleLbl="node1" presStyleIdx="0" presStyleCnt="7"/>
      <dgm:spPr/>
    </dgm:pt>
    <dgm:pt modelId="{B5416CBD-6DAE-422C-BFE4-8950B4239B5C}" type="pres">
      <dgm:prSet presAssocID="{717614E4-25EA-4D43-8773-E46D8FBFE518}" presName="text_1" presStyleLbl="node1" presStyleIdx="0" presStyleCnt="7">
        <dgm:presLayoutVars>
          <dgm:bulletEnabled val="1"/>
        </dgm:presLayoutVars>
      </dgm:prSet>
      <dgm:spPr/>
      <dgm:t>
        <a:bodyPr/>
        <a:lstStyle/>
        <a:p>
          <a:endParaRPr lang="en-GB"/>
        </a:p>
      </dgm:t>
    </dgm:pt>
    <dgm:pt modelId="{C153FAE1-267E-4748-836C-14CED70362F3}" type="pres">
      <dgm:prSet presAssocID="{717614E4-25EA-4D43-8773-E46D8FBFE518}" presName="accent_1" presStyleCnt="0"/>
      <dgm:spPr/>
    </dgm:pt>
    <dgm:pt modelId="{9F7E0079-6D99-4E59-AFA7-059F579D996F}" type="pres">
      <dgm:prSet presAssocID="{717614E4-25EA-4D43-8773-E46D8FBFE518}" presName="accentRepeatNode" presStyleLbl="solidFgAcc1" presStyleIdx="0" presStyleCnt="7"/>
      <dgm:spPr>
        <a:ln>
          <a:solidFill>
            <a:srgbClr val="002A47"/>
          </a:solidFill>
        </a:ln>
      </dgm:spPr>
    </dgm:pt>
    <dgm:pt modelId="{C7DF5ECA-DADF-4A3B-B5B3-ACE10112F4DC}" type="pres">
      <dgm:prSet presAssocID="{C5493780-46AA-4F8E-AE16-FECAD908A1FD}" presName="text_2" presStyleLbl="node1" presStyleIdx="1" presStyleCnt="7">
        <dgm:presLayoutVars>
          <dgm:bulletEnabled val="1"/>
        </dgm:presLayoutVars>
      </dgm:prSet>
      <dgm:spPr/>
      <dgm:t>
        <a:bodyPr/>
        <a:lstStyle/>
        <a:p>
          <a:endParaRPr lang="en-GB"/>
        </a:p>
      </dgm:t>
    </dgm:pt>
    <dgm:pt modelId="{DDA512EA-AB86-41BF-8827-1C452F221412}" type="pres">
      <dgm:prSet presAssocID="{C5493780-46AA-4F8E-AE16-FECAD908A1FD}" presName="accent_2" presStyleCnt="0"/>
      <dgm:spPr/>
    </dgm:pt>
    <dgm:pt modelId="{C469F097-6D73-4E6F-A587-B6173FAB8776}" type="pres">
      <dgm:prSet presAssocID="{C5493780-46AA-4F8E-AE16-FECAD908A1FD}" presName="accentRepeatNode" presStyleLbl="solidFgAcc1" presStyleIdx="1" presStyleCnt="7"/>
      <dgm:spPr>
        <a:ln>
          <a:solidFill>
            <a:srgbClr val="385B6F"/>
          </a:solidFill>
        </a:ln>
      </dgm:spPr>
    </dgm:pt>
    <dgm:pt modelId="{D46E5799-62DC-406C-BBFE-73C18C497D93}" type="pres">
      <dgm:prSet presAssocID="{3524381F-EA23-445F-8451-4BC89EC081A2}" presName="text_3" presStyleLbl="node1" presStyleIdx="2" presStyleCnt="7">
        <dgm:presLayoutVars>
          <dgm:bulletEnabled val="1"/>
        </dgm:presLayoutVars>
      </dgm:prSet>
      <dgm:spPr/>
      <dgm:t>
        <a:bodyPr/>
        <a:lstStyle/>
        <a:p>
          <a:endParaRPr lang="en-GB"/>
        </a:p>
      </dgm:t>
    </dgm:pt>
    <dgm:pt modelId="{FBA4BD0A-10EC-4E59-B5CB-6124D06BE894}" type="pres">
      <dgm:prSet presAssocID="{3524381F-EA23-445F-8451-4BC89EC081A2}" presName="accent_3" presStyleCnt="0"/>
      <dgm:spPr/>
    </dgm:pt>
    <dgm:pt modelId="{B7B77308-D4A1-4A75-88D7-469EFD9667B1}" type="pres">
      <dgm:prSet presAssocID="{3524381F-EA23-445F-8451-4BC89EC081A2}" presName="accentRepeatNode" presStyleLbl="solidFgAcc1" presStyleIdx="2" presStyleCnt="7"/>
      <dgm:spPr>
        <a:ln>
          <a:solidFill>
            <a:srgbClr val="6B757F"/>
          </a:solidFill>
        </a:ln>
      </dgm:spPr>
    </dgm:pt>
    <dgm:pt modelId="{E05A7C22-35BF-4B1C-AB50-B6851668FCC1}" type="pres">
      <dgm:prSet presAssocID="{E1967FF7-093B-44E1-96D1-38D62AD8ED7F}" presName="text_4" presStyleLbl="node1" presStyleIdx="3" presStyleCnt="7">
        <dgm:presLayoutVars>
          <dgm:bulletEnabled val="1"/>
        </dgm:presLayoutVars>
      </dgm:prSet>
      <dgm:spPr/>
      <dgm:t>
        <a:bodyPr/>
        <a:lstStyle/>
        <a:p>
          <a:endParaRPr lang="en-GB"/>
        </a:p>
      </dgm:t>
    </dgm:pt>
    <dgm:pt modelId="{B359F697-3279-44E1-A7C4-AF799D5379B4}" type="pres">
      <dgm:prSet presAssocID="{E1967FF7-093B-44E1-96D1-38D62AD8ED7F}" presName="accent_4" presStyleCnt="0"/>
      <dgm:spPr/>
    </dgm:pt>
    <dgm:pt modelId="{E4C0C253-42D8-497E-9AE6-F2FA983E08E3}" type="pres">
      <dgm:prSet presAssocID="{E1967FF7-093B-44E1-96D1-38D62AD8ED7F}" presName="accentRepeatNode" presStyleLbl="solidFgAcc1" presStyleIdx="3" presStyleCnt="7"/>
      <dgm:spPr>
        <a:ln>
          <a:solidFill>
            <a:srgbClr val="F27220"/>
          </a:solidFill>
        </a:ln>
      </dgm:spPr>
    </dgm:pt>
    <dgm:pt modelId="{72171A02-3B05-4ABD-8D64-4ED776A631DB}" type="pres">
      <dgm:prSet presAssocID="{C808C19D-81A9-4735-8313-149F45862A66}" presName="text_5" presStyleLbl="node1" presStyleIdx="4" presStyleCnt="7">
        <dgm:presLayoutVars>
          <dgm:bulletEnabled val="1"/>
        </dgm:presLayoutVars>
      </dgm:prSet>
      <dgm:spPr/>
      <dgm:t>
        <a:bodyPr/>
        <a:lstStyle/>
        <a:p>
          <a:endParaRPr lang="en-GB"/>
        </a:p>
      </dgm:t>
    </dgm:pt>
    <dgm:pt modelId="{539F5C4F-1CFD-4B64-8F90-99B159A5CF14}" type="pres">
      <dgm:prSet presAssocID="{C808C19D-81A9-4735-8313-149F45862A66}" presName="accent_5" presStyleCnt="0"/>
      <dgm:spPr/>
    </dgm:pt>
    <dgm:pt modelId="{603EAE1B-4205-420F-8F80-2E3C4CAFFBA3}" type="pres">
      <dgm:prSet presAssocID="{C808C19D-81A9-4735-8313-149F45862A66}" presName="accentRepeatNode" presStyleLbl="solidFgAcc1" presStyleIdx="4" presStyleCnt="7"/>
      <dgm:spPr>
        <a:ln>
          <a:solidFill>
            <a:srgbClr val="6B757F"/>
          </a:solidFill>
        </a:ln>
      </dgm:spPr>
    </dgm:pt>
    <dgm:pt modelId="{47329B90-0639-43F5-A049-AA0FC46B5FEE}" type="pres">
      <dgm:prSet presAssocID="{F6585579-36AE-4CAF-A5CB-37E58260EAA3}" presName="text_6" presStyleLbl="node1" presStyleIdx="5" presStyleCnt="7">
        <dgm:presLayoutVars>
          <dgm:bulletEnabled val="1"/>
        </dgm:presLayoutVars>
      </dgm:prSet>
      <dgm:spPr/>
      <dgm:t>
        <a:bodyPr/>
        <a:lstStyle/>
        <a:p>
          <a:endParaRPr lang="en-GB"/>
        </a:p>
      </dgm:t>
    </dgm:pt>
    <dgm:pt modelId="{2B342D0D-1D9D-4BD0-8FF8-82FABC7D5146}" type="pres">
      <dgm:prSet presAssocID="{F6585579-36AE-4CAF-A5CB-37E58260EAA3}" presName="accent_6" presStyleCnt="0"/>
      <dgm:spPr/>
    </dgm:pt>
    <dgm:pt modelId="{042BB57F-BA11-4AB4-B9CA-DCF445554EB6}" type="pres">
      <dgm:prSet presAssocID="{F6585579-36AE-4CAF-A5CB-37E58260EAA3}" presName="accentRepeatNode" presStyleLbl="solidFgAcc1" presStyleIdx="5" presStyleCnt="7"/>
      <dgm:spPr>
        <a:ln>
          <a:solidFill>
            <a:srgbClr val="385B6F"/>
          </a:solidFill>
        </a:ln>
      </dgm:spPr>
    </dgm:pt>
    <dgm:pt modelId="{97690313-6BA7-4687-8146-7E43D2BC40EC}" type="pres">
      <dgm:prSet presAssocID="{9869B040-AD86-4745-B6E2-84438BD47CFA}" presName="text_7" presStyleLbl="node1" presStyleIdx="6" presStyleCnt="7">
        <dgm:presLayoutVars>
          <dgm:bulletEnabled val="1"/>
        </dgm:presLayoutVars>
      </dgm:prSet>
      <dgm:spPr/>
      <dgm:t>
        <a:bodyPr/>
        <a:lstStyle/>
        <a:p>
          <a:endParaRPr lang="en-GB"/>
        </a:p>
      </dgm:t>
    </dgm:pt>
    <dgm:pt modelId="{0DB32A44-710C-45A3-A231-CBFF8C38D6E3}" type="pres">
      <dgm:prSet presAssocID="{9869B040-AD86-4745-B6E2-84438BD47CFA}" presName="accent_7" presStyleCnt="0"/>
      <dgm:spPr/>
    </dgm:pt>
    <dgm:pt modelId="{0F7C6AF1-7054-42AE-AEC9-F284E9E966C3}" type="pres">
      <dgm:prSet presAssocID="{9869B040-AD86-4745-B6E2-84438BD47CFA}" presName="accentRepeatNode" presStyleLbl="solidFgAcc1" presStyleIdx="6" presStyleCnt="7"/>
      <dgm:spPr>
        <a:ln>
          <a:solidFill>
            <a:srgbClr val="002A47"/>
          </a:solidFill>
        </a:ln>
      </dgm:spPr>
    </dgm:pt>
  </dgm:ptLst>
  <dgm:cxnLst>
    <dgm:cxn modelId="{C93B10C9-F915-4675-B4C6-72C21A1F1918}" type="presOf" srcId="{C808C19D-81A9-4735-8313-149F45862A66}" destId="{72171A02-3B05-4ABD-8D64-4ED776A631DB}" srcOrd="0" destOrd="0" presId="urn:microsoft.com/office/officeart/2008/layout/VerticalCurvedList"/>
    <dgm:cxn modelId="{2660A34E-F9AE-4C45-B219-BEA0FE8A9A0D}" type="presOf" srcId="{3524381F-EA23-445F-8451-4BC89EC081A2}" destId="{D46E5799-62DC-406C-BBFE-73C18C497D93}" srcOrd="0" destOrd="0" presId="urn:microsoft.com/office/officeart/2008/layout/VerticalCurvedList"/>
    <dgm:cxn modelId="{3287249D-B859-415E-B849-76E7EF59E190}" srcId="{D7A8BD52-DA56-4BCF-A595-F0547126B376}" destId="{717614E4-25EA-4D43-8773-E46D8FBFE518}" srcOrd="0" destOrd="0" parTransId="{911E7C9B-DA6A-4352-8456-1D09C57685E0}" sibTransId="{563B43CD-4106-4687-B3F9-AC4F226FFCAE}"/>
    <dgm:cxn modelId="{43D1BD83-6C62-4C96-91D3-9B22865F0055}" srcId="{D7A8BD52-DA56-4BCF-A595-F0547126B376}" destId="{C5493780-46AA-4F8E-AE16-FECAD908A1FD}" srcOrd="1" destOrd="0" parTransId="{2B54B5BD-D0C8-4ED0-B1DA-4E08017551A4}" sibTransId="{7DFD5BC2-7D27-4BE1-BC9E-F4D3134116D4}"/>
    <dgm:cxn modelId="{D6766EE1-537F-41A0-9DF2-A4AE496BC1CE}" srcId="{D7A8BD52-DA56-4BCF-A595-F0547126B376}" destId="{C808C19D-81A9-4735-8313-149F45862A66}" srcOrd="4" destOrd="0" parTransId="{CF8D6FCE-4C93-4D06-B1BD-1745E9AA71CA}" sibTransId="{DE8598BC-6DB4-4FD2-B303-A563CE7F0F57}"/>
    <dgm:cxn modelId="{D30DF117-E6D4-4767-AB8E-6535D4DE7803}" type="presOf" srcId="{563B43CD-4106-4687-B3F9-AC4F226FFCAE}" destId="{1F1805A0-5E52-4679-98CF-0C7FE3F34482}" srcOrd="0" destOrd="0" presId="urn:microsoft.com/office/officeart/2008/layout/VerticalCurvedList"/>
    <dgm:cxn modelId="{8C5DAE23-4F45-489A-95AE-00EBBB817FC1}" type="presOf" srcId="{F6585579-36AE-4CAF-A5CB-37E58260EAA3}" destId="{47329B90-0639-43F5-A049-AA0FC46B5FEE}" srcOrd="0" destOrd="0" presId="urn:microsoft.com/office/officeart/2008/layout/VerticalCurvedList"/>
    <dgm:cxn modelId="{98E09621-6368-4B77-994B-1A34667CFA2C}" srcId="{D7A8BD52-DA56-4BCF-A595-F0547126B376}" destId="{9869B040-AD86-4745-B6E2-84438BD47CFA}" srcOrd="6" destOrd="0" parTransId="{4D4AA1BB-CFB0-43E3-A181-D8EDFF111CF4}" sibTransId="{2F2364AF-3411-448F-8ACE-643952C5496E}"/>
    <dgm:cxn modelId="{0A60DD70-9BFA-4964-B7EF-57219D05920B}" srcId="{D7A8BD52-DA56-4BCF-A595-F0547126B376}" destId="{3524381F-EA23-445F-8451-4BC89EC081A2}" srcOrd="2" destOrd="0" parTransId="{97EA34D9-81A1-4382-B159-C9752935D6DF}" sibTransId="{11214796-A89B-4512-8997-2B1D59D3B6E8}"/>
    <dgm:cxn modelId="{F8270AC0-2417-4007-8C8C-CF0B9BE3898F}" srcId="{D7A8BD52-DA56-4BCF-A595-F0547126B376}" destId="{F6585579-36AE-4CAF-A5CB-37E58260EAA3}" srcOrd="5" destOrd="0" parTransId="{35ED558A-603B-4601-B8D0-8C5D6A004D86}" sibTransId="{D6F6D2B9-B4FB-4495-8134-76450E4FB8AC}"/>
    <dgm:cxn modelId="{126A741A-3E57-459D-8277-1D92202CF938}" type="presOf" srcId="{9869B040-AD86-4745-B6E2-84438BD47CFA}" destId="{97690313-6BA7-4687-8146-7E43D2BC40EC}" srcOrd="0" destOrd="0" presId="urn:microsoft.com/office/officeart/2008/layout/VerticalCurvedList"/>
    <dgm:cxn modelId="{97C43C3C-1AFD-4D22-99CB-FB307D826ACA}" type="presOf" srcId="{C5493780-46AA-4F8E-AE16-FECAD908A1FD}" destId="{C7DF5ECA-DADF-4A3B-B5B3-ACE10112F4DC}" srcOrd="0" destOrd="0" presId="urn:microsoft.com/office/officeart/2008/layout/VerticalCurvedList"/>
    <dgm:cxn modelId="{3A2AB227-B0F4-49C9-83FB-CF13EBD8CFDE}" type="presOf" srcId="{E1967FF7-093B-44E1-96D1-38D62AD8ED7F}" destId="{E05A7C22-35BF-4B1C-AB50-B6851668FCC1}" srcOrd="0" destOrd="0" presId="urn:microsoft.com/office/officeart/2008/layout/VerticalCurvedList"/>
    <dgm:cxn modelId="{EDA94947-B474-4815-8A37-181ECC478E48}" type="presOf" srcId="{717614E4-25EA-4D43-8773-E46D8FBFE518}" destId="{B5416CBD-6DAE-422C-BFE4-8950B4239B5C}" srcOrd="0" destOrd="0" presId="urn:microsoft.com/office/officeart/2008/layout/VerticalCurvedList"/>
    <dgm:cxn modelId="{94228596-0483-4C4B-8D4E-3AD1558A6A58}" type="presOf" srcId="{D7A8BD52-DA56-4BCF-A595-F0547126B376}" destId="{9EDC8ED3-9AC7-4204-84EF-36E9908E46DD}" srcOrd="0" destOrd="0" presId="urn:microsoft.com/office/officeart/2008/layout/VerticalCurvedList"/>
    <dgm:cxn modelId="{D7E6FB0B-FD70-4439-ABF5-66D62A469634}" srcId="{D7A8BD52-DA56-4BCF-A595-F0547126B376}" destId="{E1967FF7-093B-44E1-96D1-38D62AD8ED7F}" srcOrd="3" destOrd="0" parTransId="{FBD4DF62-2479-4FFF-8BCC-BAEFFEE16CF1}" sibTransId="{EFC23FF1-16A8-4543-8AD6-7578890E26FC}"/>
    <dgm:cxn modelId="{9292B393-63FE-46B0-8C51-627E3E888669}" type="presParOf" srcId="{9EDC8ED3-9AC7-4204-84EF-36E9908E46DD}" destId="{F7CFF2C4-FBE1-457E-BFEC-FDA18223E60B}" srcOrd="0" destOrd="0" presId="urn:microsoft.com/office/officeart/2008/layout/VerticalCurvedList"/>
    <dgm:cxn modelId="{2272D8C3-9647-41D3-BFDF-B525350DEE38}" type="presParOf" srcId="{F7CFF2C4-FBE1-457E-BFEC-FDA18223E60B}" destId="{CB1A0F91-1445-427B-BE2D-A96DF6AD5361}" srcOrd="0" destOrd="0" presId="urn:microsoft.com/office/officeart/2008/layout/VerticalCurvedList"/>
    <dgm:cxn modelId="{1DC3FD80-7EAB-45C3-B177-584CF4473E84}" type="presParOf" srcId="{CB1A0F91-1445-427B-BE2D-A96DF6AD5361}" destId="{0F5A984D-B9C5-4C2E-AA38-E7B28F922B0C}" srcOrd="0" destOrd="0" presId="urn:microsoft.com/office/officeart/2008/layout/VerticalCurvedList"/>
    <dgm:cxn modelId="{A9037CDD-1BDC-4674-AB54-B4A0E9D0FFD5}" type="presParOf" srcId="{CB1A0F91-1445-427B-BE2D-A96DF6AD5361}" destId="{1F1805A0-5E52-4679-98CF-0C7FE3F34482}" srcOrd="1" destOrd="0" presId="urn:microsoft.com/office/officeart/2008/layout/VerticalCurvedList"/>
    <dgm:cxn modelId="{8CDD6AB2-4252-452E-B194-885DF38DCCB1}" type="presParOf" srcId="{CB1A0F91-1445-427B-BE2D-A96DF6AD5361}" destId="{9AA0D26B-E340-44D9-AFC8-DAC3E338B695}" srcOrd="2" destOrd="0" presId="urn:microsoft.com/office/officeart/2008/layout/VerticalCurvedList"/>
    <dgm:cxn modelId="{3ECA5052-51ED-4D67-A79D-085417AD3CF9}" type="presParOf" srcId="{CB1A0F91-1445-427B-BE2D-A96DF6AD5361}" destId="{39BC58DD-19CD-49EB-A1FA-01E3652D48A9}" srcOrd="3" destOrd="0" presId="urn:microsoft.com/office/officeart/2008/layout/VerticalCurvedList"/>
    <dgm:cxn modelId="{A0121BD1-493D-4F9C-B6EB-DA6465A7ACDC}" type="presParOf" srcId="{F7CFF2C4-FBE1-457E-BFEC-FDA18223E60B}" destId="{B5416CBD-6DAE-422C-BFE4-8950B4239B5C}" srcOrd="1" destOrd="0" presId="urn:microsoft.com/office/officeart/2008/layout/VerticalCurvedList"/>
    <dgm:cxn modelId="{901428FB-B299-4830-BB0D-507DA9426767}" type="presParOf" srcId="{F7CFF2C4-FBE1-457E-BFEC-FDA18223E60B}" destId="{C153FAE1-267E-4748-836C-14CED70362F3}" srcOrd="2" destOrd="0" presId="urn:microsoft.com/office/officeart/2008/layout/VerticalCurvedList"/>
    <dgm:cxn modelId="{53D7F51E-FDF0-469E-8845-14011D1C7A6D}" type="presParOf" srcId="{C153FAE1-267E-4748-836C-14CED70362F3}" destId="{9F7E0079-6D99-4E59-AFA7-059F579D996F}" srcOrd="0" destOrd="0" presId="urn:microsoft.com/office/officeart/2008/layout/VerticalCurvedList"/>
    <dgm:cxn modelId="{B6E5FADD-4E57-445D-82CE-E5C6F8D13951}" type="presParOf" srcId="{F7CFF2C4-FBE1-457E-BFEC-FDA18223E60B}" destId="{C7DF5ECA-DADF-4A3B-B5B3-ACE10112F4DC}" srcOrd="3" destOrd="0" presId="urn:microsoft.com/office/officeart/2008/layout/VerticalCurvedList"/>
    <dgm:cxn modelId="{6C885081-B8B2-4467-9A7E-0DEA7F8A567A}" type="presParOf" srcId="{F7CFF2C4-FBE1-457E-BFEC-FDA18223E60B}" destId="{DDA512EA-AB86-41BF-8827-1C452F221412}" srcOrd="4" destOrd="0" presId="urn:microsoft.com/office/officeart/2008/layout/VerticalCurvedList"/>
    <dgm:cxn modelId="{55CBCAD6-01AF-4D77-9875-3C7F2FC414CB}" type="presParOf" srcId="{DDA512EA-AB86-41BF-8827-1C452F221412}" destId="{C469F097-6D73-4E6F-A587-B6173FAB8776}" srcOrd="0" destOrd="0" presId="urn:microsoft.com/office/officeart/2008/layout/VerticalCurvedList"/>
    <dgm:cxn modelId="{BA2CC311-15BB-472E-AC52-51BD76DF8569}" type="presParOf" srcId="{F7CFF2C4-FBE1-457E-BFEC-FDA18223E60B}" destId="{D46E5799-62DC-406C-BBFE-73C18C497D93}" srcOrd="5" destOrd="0" presId="urn:microsoft.com/office/officeart/2008/layout/VerticalCurvedList"/>
    <dgm:cxn modelId="{3634B384-5F94-4EC5-9FF8-8A182A704AF5}" type="presParOf" srcId="{F7CFF2C4-FBE1-457E-BFEC-FDA18223E60B}" destId="{FBA4BD0A-10EC-4E59-B5CB-6124D06BE894}" srcOrd="6" destOrd="0" presId="urn:microsoft.com/office/officeart/2008/layout/VerticalCurvedList"/>
    <dgm:cxn modelId="{0FD9CBC2-1804-4142-9A5B-BEE1920F30D6}" type="presParOf" srcId="{FBA4BD0A-10EC-4E59-B5CB-6124D06BE894}" destId="{B7B77308-D4A1-4A75-88D7-469EFD9667B1}" srcOrd="0" destOrd="0" presId="urn:microsoft.com/office/officeart/2008/layout/VerticalCurvedList"/>
    <dgm:cxn modelId="{D7BAB5C3-90A3-4B43-8B90-0385278D4896}" type="presParOf" srcId="{F7CFF2C4-FBE1-457E-BFEC-FDA18223E60B}" destId="{E05A7C22-35BF-4B1C-AB50-B6851668FCC1}" srcOrd="7" destOrd="0" presId="urn:microsoft.com/office/officeart/2008/layout/VerticalCurvedList"/>
    <dgm:cxn modelId="{91C83F66-3452-4A06-BA38-3E62F2209D7F}" type="presParOf" srcId="{F7CFF2C4-FBE1-457E-BFEC-FDA18223E60B}" destId="{B359F697-3279-44E1-A7C4-AF799D5379B4}" srcOrd="8" destOrd="0" presId="urn:microsoft.com/office/officeart/2008/layout/VerticalCurvedList"/>
    <dgm:cxn modelId="{18575DDE-62FC-495C-8524-431EB710E05B}" type="presParOf" srcId="{B359F697-3279-44E1-A7C4-AF799D5379B4}" destId="{E4C0C253-42D8-497E-9AE6-F2FA983E08E3}" srcOrd="0" destOrd="0" presId="urn:microsoft.com/office/officeart/2008/layout/VerticalCurvedList"/>
    <dgm:cxn modelId="{95DF625C-9D2E-47A1-A874-FCED394211BE}" type="presParOf" srcId="{F7CFF2C4-FBE1-457E-BFEC-FDA18223E60B}" destId="{72171A02-3B05-4ABD-8D64-4ED776A631DB}" srcOrd="9" destOrd="0" presId="urn:microsoft.com/office/officeart/2008/layout/VerticalCurvedList"/>
    <dgm:cxn modelId="{581E7C0C-FA52-4C89-8BFB-29853ACC0241}" type="presParOf" srcId="{F7CFF2C4-FBE1-457E-BFEC-FDA18223E60B}" destId="{539F5C4F-1CFD-4B64-8F90-99B159A5CF14}" srcOrd="10" destOrd="0" presId="urn:microsoft.com/office/officeart/2008/layout/VerticalCurvedList"/>
    <dgm:cxn modelId="{164E5B4E-D8D5-41C0-857E-D97EBF332EB1}" type="presParOf" srcId="{539F5C4F-1CFD-4B64-8F90-99B159A5CF14}" destId="{603EAE1B-4205-420F-8F80-2E3C4CAFFBA3}" srcOrd="0" destOrd="0" presId="urn:microsoft.com/office/officeart/2008/layout/VerticalCurvedList"/>
    <dgm:cxn modelId="{006AF7CF-3A2F-4AB6-A8F6-3440C2944F65}" type="presParOf" srcId="{F7CFF2C4-FBE1-457E-BFEC-FDA18223E60B}" destId="{47329B90-0639-43F5-A049-AA0FC46B5FEE}" srcOrd="11" destOrd="0" presId="urn:microsoft.com/office/officeart/2008/layout/VerticalCurvedList"/>
    <dgm:cxn modelId="{BAC7CD06-2853-44C6-A41D-74C0E5FD461E}" type="presParOf" srcId="{F7CFF2C4-FBE1-457E-BFEC-FDA18223E60B}" destId="{2B342D0D-1D9D-4BD0-8FF8-82FABC7D5146}" srcOrd="12" destOrd="0" presId="urn:microsoft.com/office/officeart/2008/layout/VerticalCurvedList"/>
    <dgm:cxn modelId="{64E77AF5-3B74-420D-9A2D-92C16621B510}" type="presParOf" srcId="{2B342D0D-1D9D-4BD0-8FF8-82FABC7D5146}" destId="{042BB57F-BA11-4AB4-B9CA-DCF445554EB6}" srcOrd="0" destOrd="0" presId="urn:microsoft.com/office/officeart/2008/layout/VerticalCurvedList"/>
    <dgm:cxn modelId="{E9C646C4-75D1-400A-A32C-3AF3BD0C7A91}" type="presParOf" srcId="{F7CFF2C4-FBE1-457E-BFEC-FDA18223E60B}" destId="{97690313-6BA7-4687-8146-7E43D2BC40EC}" srcOrd="13" destOrd="0" presId="urn:microsoft.com/office/officeart/2008/layout/VerticalCurvedList"/>
    <dgm:cxn modelId="{4B53C5AD-E91C-47D1-9673-F59B31CF8C38}" type="presParOf" srcId="{F7CFF2C4-FBE1-457E-BFEC-FDA18223E60B}" destId="{0DB32A44-710C-45A3-A231-CBFF8C38D6E3}" srcOrd="14" destOrd="0" presId="urn:microsoft.com/office/officeart/2008/layout/VerticalCurvedList"/>
    <dgm:cxn modelId="{CF85BBF5-CA41-4D9A-A76E-A426519F0B9D}" type="presParOf" srcId="{0DB32A44-710C-45A3-A231-CBFF8C38D6E3}" destId="{0F7C6AF1-7054-42AE-AEC9-F284E9E966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C4228-216D-4990-BDA9-9EBD6641DC34}">
      <dsp:nvSpPr>
        <dsp:cNvPr id="0" name=""/>
        <dsp:cNvSpPr/>
      </dsp:nvSpPr>
      <dsp:spPr>
        <a:xfrm>
          <a:off x="556342" y="0"/>
          <a:ext cx="1714028" cy="952238"/>
        </a:xfrm>
        <a:prstGeom prst="roundRect">
          <a:avLst>
            <a:gd name="adj" fmla="val 10000"/>
          </a:avLst>
        </a:prstGeom>
        <a:solidFill>
          <a:srgbClr val="385B6F">
            <a:alpha val="90000"/>
          </a:srgbClr>
        </a:solidFill>
        <a:ln w="12700" cap="flat" cmpd="sng" algn="ctr">
          <a:solidFill>
            <a:srgbClr val="002A47">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kern="1200" dirty="0" smtClean="0">
              <a:solidFill>
                <a:schemeClr val="bg1"/>
              </a:solidFill>
            </a:rPr>
            <a:t>Protein-</a:t>
          </a:r>
          <a:r>
            <a:rPr lang="cs-CZ" sz="2000" kern="1200" dirty="0" err="1" smtClean="0">
              <a:solidFill>
                <a:schemeClr val="bg1"/>
              </a:solidFill>
            </a:rPr>
            <a:t>based</a:t>
          </a:r>
          <a:r>
            <a:rPr lang="cs-CZ" sz="2000" kern="1200" dirty="0" smtClean="0">
              <a:solidFill>
                <a:schemeClr val="bg1"/>
              </a:solidFill>
            </a:rPr>
            <a:t> </a:t>
          </a:r>
          <a:r>
            <a:rPr lang="cs-CZ" sz="2000" kern="1200" dirty="0" err="1" smtClean="0">
              <a:solidFill>
                <a:schemeClr val="bg1"/>
              </a:solidFill>
            </a:rPr>
            <a:t>nucleases</a:t>
          </a:r>
          <a:endParaRPr lang="en-GB" sz="2000" kern="1200" dirty="0">
            <a:solidFill>
              <a:schemeClr val="bg1"/>
            </a:solidFill>
          </a:endParaRPr>
        </a:p>
      </dsp:txBody>
      <dsp:txXfrm>
        <a:off x="584232" y="27890"/>
        <a:ext cx="1658248" cy="896458"/>
      </dsp:txXfrm>
    </dsp:sp>
    <dsp:sp modelId="{A869B89B-9723-4F80-84D4-63D954236783}">
      <dsp:nvSpPr>
        <dsp:cNvPr id="0" name=""/>
        <dsp:cNvSpPr/>
      </dsp:nvSpPr>
      <dsp:spPr>
        <a:xfrm>
          <a:off x="3032161" y="0"/>
          <a:ext cx="1714028" cy="952238"/>
        </a:xfrm>
        <a:prstGeom prst="roundRect">
          <a:avLst>
            <a:gd name="adj" fmla="val 10000"/>
          </a:avLst>
        </a:prstGeom>
        <a:solidFill>
          <a:srgbClr val="385B6F">
            <a:alpha val="90000"/>
          </a:srgbClr>
        </a:solidFill>
        <a:ln w="12700" cap="flat" cmpd="sng" algn="ctr">
          <a:solidFill>
            <a:srgbClr val="002A47">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kern="1200" dirty="0" smtClean="0">
              <a:solidFill>
                <a:schemeClr val="bg1"/>
              </a:solidFill>
            </a:rPr>
            <a:t>RNA-</a:t>
          </a:r>
          <a:r>
            <a:rPr lang="cs-CZ" sz="2000" kern="1200" dirty="0" err="1" smtClean="0">
              <a:solidFill>
                <a:schemeClr val="bg1"/>
              </a:solidFill>
            </a:rPr>
            <a:t>guided</a:t>
          </a:r>
          <a:endParaRPr lang="cs-CZ" sz="2000" kern="1200" dirty="0" smtClean="0">
            <a:solidFill>
              <a:schemeClr val="bg1"/>
            </a:solidFill>
          </a:endParaRPr>
        </a:p>
        <a:p>
          <a:pPr lvl="0" algn="ctr" defTabSz="889000">
            <a:lnSpc>
              <a:spcPct val="90000"/>
            </a:lnSpc>
            <a:spcBef>
              <a:spcPct val="0"/>
            </a:spcBef>
            <a:spcAft>
              <a:spcPct val="35000"/>
            </a:spcAft>
          </a:pPr>
          <a:r>
            <a:rPr lang="cs-CZ" sz="2000" kern="1200" dirty="0" err="1" smtClean="0">
              <a:solidFill>
                <a:schemeClr val="bg1"/>
              </a:solidFill>
            </a:rPr>
            <a:t>nuclease</a:t>
          </a:r>
          <a:endParaRPr lang="en-GB" sz="2000" kern="1200" dirty="0">
            <a:solidFill>
              <a:schemeClr val="bg1"/>
            </a:solidFill>
          </a:endParaRPr>
        </a:p>
      </dsp:txBody>
      <dsp:txXfrm>
        <a:off x="3060051" y="27890"/>
        <a:ext cx="1658248" cy="896458"/>
      </dsp:txXfrm>
    </dsp:sp>
    <dsp:sp modelId="{F4BFD05C-EEFE-446F-882C-9763FDF46B7B}">
      <dsp:nvSpPr>
        <dsp:cNvPr id="0" name=""/>
        <dsp:cNvSpPr/>
      </dsp:nvSpPr>
      <dsp:spPr>
        <a:xfrm>
          <a:off x="2294177" y="4047011"/>
          <a:ext cx="714178" cy="714178"/>
        </a:xfrm>
        <a:prstGeom prst="triangle">
          <a:avLst/>
        </a:prstGeom>
        <a:solidFill>
          <a:srgbClr val="385B6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68AF8C-2D51-4583-81A2-6C6A7B63EEC9}">
      <dsp:nvSpPr>
        <dsp:cNvPr id="0" name=""/>
        <dsp:cNvSpPr/>
      </dsp:nvSpPr>
      <dsp:spPr>
        <a:xfrm rot="240000">
          <a:off x="508076" y="3740978"/>
          <a:ext cx="4286379" cy="299732"/>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80E74A-65AE-4738-B09B-B9DAF568E1E4}">
      <dsp:nvSpPr>
        <dsp:cNvPr id="0" name=""/>
        <dsp:cNvSpPr/>
      </dsp:nvSpPr>
      <dsp:spPr>
        <a:xfrm rot="240000">
          <a:off x="629823" y="2412205"/>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ZFNs</a:t>
          </a:r>
          <a:endParaRPr lang="en-GB" sz="1800" kern="1200" dirty="0">
            <a:solidFill>
              <a:srgbClr val="002A47"/>
            </a:solidFill>
          </a:endParaRPr>
        </a:p>
      </dsp:txBody>
      <dsp:txXfrm>
        <a:off x="658499" y="2440881"/>
        <a:ext cx="1643648" cy="530079"/>
      </dsp:txXfrm>
    </dsp:sp>
    <dsp:sp modelId="{BDB77A1F-61BA-4444-80E5-F63C9AB161B4}">
      <dsp:nvSpPr>
        <dsp:cNvPr id="0" name=""/>
        <dsp:cNvSpPr/>
      </dsp:nvSpPr>
      <dsp:spPr>
        <a:xfrm rot="240000">
          <a:off x="601944" y="3042956"/>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TALEN</a:t>
          </a:r>
          <a:r>
            <a:rPr lang="cs-CZ" sz="1800" kern="1200" dirty="0" smtClean="0">
              <a:solidFill>
                <a:srgbClr val="002A47"/>
              </a:solidFill>
            </a:rPr>
            <a:t>s</a:t>
          </a:r>
          <a:endParaRPr lang="en-GB" sz="1800" kern="1200" dirty="0">
            <a:solidFill>
              <a:srgbClr val="002A47"/>
            </a:solidFill>
          </a:endParaRPr>
        </a:p>
      </dsp:txBody>
      <dsp:txXfrm>
        <a:off x="630620" y="3071632"/>
        <a:ext cx="1643648" cy="530079"/>
      </dsp:txXfrm>
    </dsp:sp>
    <dsp:sp modelId="{7A7C0AC8-FD6E-411F-AB1C-EFA6511360B2}">
      <dsp:nvSpPr>
        <dsp:cNvPr id="0" name=""/>
        <dsp:cNvSpPr/>
      </dsp:nvSpPr>
      <dsp:spPr>
        <a:xfrm rot="240000">
          <a:off x="718061" y="1779767"/>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smtClean="0">
              <a:solidFill>
                <a:srgbClr val="002A47"/>
              </a:solidFill>
            </a:rPr>
            <a:t>Meganucleases</a:t>
          </a:r>
          <a:endParaRPr lang="en-GB" sz="1800" kern="1200" dirty="0">
            <a:solidFill>
              <a:srgbClr val="002A47"/>
            </a:solidFill>
          </a:endParaRPr>
        </a:p>
      </dsp:txBody>
      <dsp:txXfrm>
        <a:off x="746737" y="1808443"/>
        <a:ext cx="1643648" cy="530079"/>
      </dsp:txXfrm>
    </dsp:sp>
    <dsp:sp modelId="{C19023A1-203B-46EF-8112-980CC12CB730}">
      <dsp:nvSpPr>
        <dsp:cNvPr id="0" name=""/>
        <dsp:cNvSpPr/>
      </dsp:nvSpPr>
      <dsp:spPr>
        <a:xfrm rot="240000">
          <a:off x="3000528" y="3208146"/>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CRISPR-Cas9</a:t>
          </a:r>
          <a:endParaRPr lang="en-GB" sz="1800" kern="1200" dirty="0">
            <a:solidFill>
              <a:srgbClr val="002A47"/>
            </a:solidFill>
          </a:endParaRPr>
        </a:p>
      </dsp:txBody>
      <dsp:txXfrm>
        <a:off x="3029204" y="3236822"/>
        <a:ext cx="1643648" cy="530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05A0-5E52-4679-98CF-0C7FE3F34482}">
      <dsp:nvSpPr>
        <dsp:cNvPr id="0" name=""/>
        <dsp:cNvSpPr/>
      </dsp:nvSpPr>
      <dsp:spPr>
        <a:xfrm>
          <a:off x="-6591694" y="-552834"/>
          <a:ext cx="7851780" cy="7851780"/>
        </a:xfrm>
        <a:prstGeom prst="blockArc">
          <a:avLst>
            <a:gd name="adj1" fmla="val 18900000"/>
            <a:gd name="adj2" fmla="val 2700000"/>
            <a:gd name="adj3" fmla="val 275"/>
          </a:avLst>
        </a:prstGeom>
        <a:solidFill>
          <a:srgbClr val="002A47"/>
        </a:solidFill>
        <a:ln w="12700" cap="flat" cmpd="sng" algn="ctr">
          <a:solidFill>
            <a:srgbClr val="002A47"/>
          </a:solidFill>
          <a:prstDash val="solid"/>
          <a:miter lim="800000"/>
        </a:ln>
        <a:effectLst/>
      </dsp:spPr>
      <dsp:style>
        <a:lnRef idx="2">
          <a:scrgbClr r="0" g="0" b="0"/>
        </a:lnRef>
        <a:fillRef idx="0">
          <a:scrgbClr r="0" g="0" b="0"/>
        </a:fillRef>
        <a:effectRef idx="0">
          <a:scrgbClr r="0" g="0" b="0"/>
        </a:effectRef>
        <a:fontRef idx="minor"/>
      </dsp:style>
    </dsp:sp>
    <dsp:sp modelId="{B5416CBD-6DAE-422C-BFE4-8950B4239B5C}">
      <dsp:nvSpPr>
        <dsp:cNvPr id="0" name=""/>
        <dsp:cNvSpPr/>
      </dsp:nvSpPr>
      <dsp:spPr>
        <a:xfrm>
          <a:off x="409259" y="721241"/>
          <a:ext cx="4180105" cy="530199"/>
        </a:xfrm>
        <a:prstGeom prst="rect">
          <a:avLst/>
        </a:prstGeom>
        <a:solidFill>
          <a:srgbClr val="002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Bunečný</a:t>
          </a:r>
          <a:r>
            <a:rPr lang="cs-CZ" sz="2400" b="1" kern="1200" dirty="0" smtClean="0"/>
            <a:t> typ/</a:t>
          </a:r>
          <a:r>
            <a:rPr lang="cs-CZ" sz="2400" b="1" kern="1200" dirty="0" err="1" smtClean="0"/>
            <a:t>línia</a:t>
          </a:r>
          <a:endParaRPr lang="en-GB" sz="2400" b="1" kern="1200" dirty="0"/>
        </a:p>
      </dsp:txBody>
      <dsp:txXfrm>
        <a:off x="409259" y="721241"/>
        <a:ext cx="4180105" cy="530199"/>
      </dsp:txXfrm>
    </dsp:sp>
    <dsp:sp modelId="{9F7E0079-6D99-4E59-AFA7-059F579D996F}">
      <dsp:nvSpPr>
        <dsp:cNvPr id="0" name=""/>
        <dsp:cNvSpPr/>
      </dsp:nvSpPr>
      <dsp:spPr>
        <a:xfrm>
          <a:off x="77884" y="654966"/>
          <a:ext cx="662749" cy="662749"/>
        </a:xfrm>
        <a:prstGeom prst="ellipse">
          <a:avLst/>
        </a:prstGeom>
        <a:solidFill>
          <a:schemeClr val="lt1">
            <a:hueOff val="0"/>
            <a:satOff val="0"/>
            <a:lumOff val="0"/>
            <a:alphaOff val="0"/>
          </a:schemeClr>
        </a:solidFill>
        <a:ln w="12700" cap="flat" cmpd="sng" algn="ctr">
          <a:solidFill>
            <a:srgbClr val="002A47"/>
          </a:solidFill>
          <a:prstDash val="solid"/>
          <a:miter lim="800000"/>
        </a:ln>
        <a:effectLst/>
      </dsp:spPr>
      <dsp:style>
        <a:lnRef idx="2">
          <a:scrgbClr r="0" g="0" b="0"/>
        </a:lnRef>
        <a:fillRef idx="1">
          <a:scrgbClr r="0" g="0" b="0"/>
        </a:fillRef>
        <a:effectRef idx="0">
          <a:scrgbClr r="0" g="0" b="0"/>
        </a:effectRef>
        <a:fontRef idx="minor"/>
      </dsp:style>
    </dsp:sp>
    <dsp:sp modelId="{C7DF5ECA-DADF-4A3B-B5B3-ACE10112F4DC}">
      <dsp:nvSpPr>
        <dsp:cNvPr id="0" name=""/>
        <dsp:cNvSpPr/>
      </dsp:nvSpPr>
      <dsp:spPr>
        <a:xfrm>
          <a:off x="889402" y="1517007"/>
          <a:ext cx="3699962" cy="530199"/>
        </a:xfrm>
        <a:prstGeom prst="rect">
          <a:avLst/>
        </a:prstGeom>
        <a:solidFill>
          <a:srgbClr val="385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Cieľový</a:t>
          </a:r>
          <a:r>
            <a:rPr lang="cs-CZ" sz="2400" b="1" kern="1200" dirty="0" smtClean="0"/>
            <a:t> </a:t>
          </a:r>
          <a:r>
            <a:rPr lang="cs-CZ" sz="2400" b="1" kern="1200" dirty="0" err="1" smtClean="0"/>
            <a:t>gén</a:t>
          </a:r>
          <a:endParaRPr lang="en-GB" sz="2400" b="1" kern="1200" dirty="0"/>
        </a:p>
      </dsp:txBody>
      <dsp:txXfrm>
        <a:off x="889402" y="1517007"/>
        <a:ext cx="3699962" cy="530199"/>
      </dsp:txXfrm>
    </dsp:sp>
    <dsp:sp modelId="{C469F097-6D73-4E6F-A587-B6173FAB8776}">
      <dsp:nvSpPr>
        <dsp:cNvPr id="0" name=""/>
        <dsp:cNvSpPr/>
      </dsp:nvSpPr>
      <dsp:spPr>
        <a:xfrm>
          <a:off x="558028" y="1450732"/>
          <a:ext cx="662749" cy="662749"/>
        </a:xfrm>
        <a:prstGeom prst="ellipse">
          <a:avLst/>
        </a:prstGeom>
        <a:solidFill>
          <a:schemeClr val="lt1">
            <a:hueOff val="0"/>
            <a:satOff val="0"/>
            <a:lumOff val="0"/>
            <a:alphaOff val="0"/>
          </a:schemeClr>
        </a:solidFill>
        <a:ln w="12700" cap="flat" cmpd="sng" algn="ctr">
          <a:solidFill>
            <a:srgbClr val="385B6F"/>
          </a:solidFill>
          <a:prstDash val="solid"/>
          <a:miter lim="800000"/>
        </a:ln>
        <a:effectLst/>
      </dsp:spPr>
      <dsp:style>
        <a:lnRef idx="2">
          <a:scrgbClr r="0" g="0" b="0"/>
        </a:lnRef>
        <a:fillRef idx="1">
          <a:scrgbClr r="0" g="0" b="0"/>
        </a:fillRef>
        <a:effectRef idx="0">
          <a:scrgbClr r="0" g="0" b="0"/>
        </a:effectRef>
        <a:fontRef idx="minor"/>
      </dsp:style>
    </dsp:sp>
    <dsp:sp modelId="{D46E5799-62DC-406C-BBFE-73C18C497D93}">
      <dsp:nvSpPr>
        <dsp:cNvPr id="0" name=""/>
        <dsp:cNvSpPr/>
      </dsp:nvSpPr>
      <dsp:spPr>
        <a:xfrm>
          <a:off x="1152519" y="2312190"/>
          <a:ext cx="3436846" cy="530199"/>
        </a:xfrm>
        <a:prstGeom prst="rect">
          <a:avLst/>
        </a:prstGeom>
        <a:solidFill>
          <a:srgbClr val="6B75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err="1" smtClean="0"/>
            <a:t>Modifi</a:t>
          </a:r>
          <a:r>
            <a:rPr lang="cs-CZ" sz="2400" b="1" kern="1200" dirty="0" err="1" smtClean="0"/>
            <a:t>kácia</a:t>
          </a:r>
          <a:endParaRPr lang="en-GB" sz="2400" b="1" kern="1200" dirty="0"/>
        </a:p>
      </dsp:txBody>
      <dsp:txXfrm>
        <a:off x="1152519" y="2312190"/>
        <a:ext cx="3436846" cy="530199"/>
      </dsp:txXfrm>
    </dsp:sp>
    <dsp:sp modelId="{B7B77308-D4A1-4A75-88D7-469EFD9667B1}">
      <dsp:nvSpPr>
        <dsp:cNvPr id="0" name=""/>
        <dsp:cNvSpPr/>
      </dsp:nvSpPr>
      <dsp:spPr>
        <a:xfrm>
          <a:off x="821144" y="2245915"/>
          <a:ext cx="662749" cy="662749"/>
        </a:xfrm>
        <a:prstGeom prst="ellipse">
          <a:avLst/>
        </a:prstGeom>
        <a:solidFill>
          <a:schemeClr val="lt1">
            <a:hueOff val="0"/>
            <a:satOff val="0"/>
            <a:lumOff val="0"/>
            <a:alphaOff val="0"/>
          </a:schemeClr>
        </a:solidFill>
        <a:ln w="12700" cap="flat" cmpd="sng" algn="ctr">
          <a:solidFill>
            <a:srgbClr val="6B757F"/>
          </a:solidFill>
          <a:prstDash val="solid"/>
          <a:miter lim="800000"/>
        </a:ln>
        <a:effectLst/>
      </dsp:spPr>
      <dsp:style>
        <a:lnRef idx="2">
          <a:scrgbClr r="0" g="0" b="0"/>
        </a:lnRef>
        <a:fillRef idx="1">
          <a:scrgbClr r="0" g="0" b="0"/>
        </a:fillRef>
        <a:effectRef idx="0">
          <a:scrgbClr r="0" g="0" b="0"/>
        </a:effectRef>
        <a:fontRef idx="minor"/>
      </dsp:style>
    </dsp:sp>
    <dsp:sp modelId="{E05A7C22-35BF-4B1C-AB50-B6851668FCC1}">
      <dsp:nvSpPr>
        <dsp:cNvPr id="0" name=""/>
        <dsp:cNvSpPr/>
      </dsp:nvSpPr>
      <dsp:spPr>
        <a:xfrm>
          <a:off x="1236529" y="3107956"/>
          <a:ext cx="3352835" cy="530199"/>
        </a:xfrm>
        <a:prstGeom prst="rect">
          <a:avLst/>
        </a:prstGeom>
        <a:solidFill>
          <a:srgbClr val="F272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Výber</a:t>
          </a:r>
          <a:r>
            <a:rPr lang="cs-CZ" sz="2400" b="1" kern="1200" dirty="0" smtClean="0"/>
            <a:t> </a:t>
          </a:r>
          <a:r>
            <a:rPr lang="cs-CZ" sz="2400" b="1" kern="1200" dirty="0" err="1" smtClean="0"/>
            <a:t>sgRNA</a:t>
          </a:r>
          <a:endParaRPr lang="en-GB" sz="2400" b="1" kern="1200" dirty="0"/>
        </a:p>
      </dsp:txBody>
      <dsp:txXfrm>
        <a:off x="1236529" y="3107956"/>
        <a:ext cx="3352835" cy="530199"/>
      </dsp:txXfrm>
    </dsp:sp>
    <dsp:sp modelId="{E4C0C253-42D8-497E-9AE6-F2FA983E08E3}">
      <dsp:nvSpPr>
        <dsp:cNvPr id="0" name=""/>
        <dsp:cNvSpPr/>
      </dsp:nvSpPr>
      <dsp:spPr>
        <a:xfrm>
          <a:off x="905154" y="3041681"/>
          <a:ext cx="662749" cy="662749"/>
        </a:xfrm>
        <a:prstGeom prst="ellipse">
          <a:avLst/>
        </a:prstGeom>
        <a:solidFill>
          <a:schemeClr val="lt1">
            <a:hueOff val="0"/>
            <a:satOff val="0"/>
            <a:lumOff val="0"/>
            <a:alphaOff val="0"/>
          </a:schemeClr>
        </a:solidFill>
        <a:ln w="12700" cap="flat" cmpd="sng" algn="ctr">
          <a:solidFill>
            <a:srgbClr val="F27220"/>
          </a:solidFill>
          <a:prstDash val="solid"/>
          <a:miter lim="800000"/>
        </a:ln>
        <a:effectLst/>
      </dsp:spPr>
      <dsp:style>
        <a:lnRef idx="2">
          <a:scrgbClr r="0" g="0" b="0"/>
        </a:lnRef>
        <a:fillRef idx="1">
          <a:scrgbClr r="0" g="0" b="0"/>
        </a:fillRef>
        <a:effectRef idx="0">
          <a:scrgbClr r="0" g="0" b="0"/>
        </a:effectRef>
        <a:fontRef idx="minor"/>
      </dsp:style>
    </dsp:sp>
    <dsp:sp modelId="{72171A02-3B05-4ABD-8D64-4ED776A631DB}">
      <dsp:nvSpPr>
        <dsp:cNvPr id="0" name=""/>
        <dsp:cNvSpPr/>
      </dsp:nvSpPr>
      <dsp:spPr>
        <a:xfrm>
          <a:off x="1152519" y="3903722"/>
          <a:ext cx="3436846" cy="530199"/>
        </a:xfrm>
        <a:prstGeom prst="rect">
          <a:avLst/>
        </a:prstGeom>
        <a:solidFill>
          <a:srgbClr val="6B75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Expresný</a:t>
          </a:r>
          <a:r>
            <a:rPr lang="cs-CZ" sz="2400" b="1" kern="1200" dirty="0" smtClean="0"/>
            <a:t> systém</a:t>
          </a:r>
          <a:endParaRPr lang="en-GB" sz="2400" b="1" kern="1200" dirty="0"/>
        </a:p>
      </dsp:txBody>
      <dsp:txXfrm>
        <a:off x="1152519" y="3903722"/>
        <a:ext cx="3436846" cy="530199"/>
      </dsp:txXfrm>
    </dsp:sp>
    <dsp:sp modelId="{603EAE1B-4205-420F-8F80-2E3C4CAFFBA3}">
      <dsp:nvSpPr>
        <dsp:cNvPr id="0" name=""/>
        <dsp:cNvSpPr/>
      </dsp:nvSpPr>
      <dsp:spPr>
        <a:xfrm>
          <a:off x="821144" y="3837447"/>
          <a:ext cx="662749" cy="662749"/>
        </a:xfrm>
        <a:prstGeom prst="ellipse">
          <a:avLst/>
        </a:prstGeom>
        <a:solidFill>
          <a:schemeClr val="lt1">
            <a:hueOff val="0"/>
            <a:satOff val="0"/>
            <a:lumOff val="0"/>
            <a:alphaOff val="0"/>
          </a:schemeClr>
        </a:solidFill>
        <a:ln w="12700" cap="flat" cmpd="sng" algn="ctr">
          <a:solidFill>
            <a:srgbClr val="6B757F"/>
          </a:solidFill>
          <a:prstDash val="solid"/>
          <a:miter lim="800000"/>
        </a:ln>
        <a:effectLst/>
      </dsp:spPr>
      <dsp:style>
        <a:lnRef idx="2">
          <a:scrgbClr r="0" g="0" b="0"/>
        </a:lnRef>
        <a:fillRef idx="1">
          <a:scrgbClr r="0" g="0" b="0"/>
        </a:fillRef>
        <a:effectRef idx="0">
          <a:scrgbClr r="0" g="0" b="0"/>
        </a:effectRef>
        <a:fontRef idx="minor"/>
      </dsp:style>
    </dsp:sp>
    <dsp:sp modelId="{47329B90-0639-43F5-A049-AA0FC46B5FEE}">
      <dsp:nvSpPr>
        <dsp:cNvPr id="0" name=""/>
        <dsp:cNvSpPr/>
      </dsp:nvSpPr>
      <dsp:spPr>
        <a:xfrm>
          <a:off x="889402" y="4698905"/>
          <a:ext cx="3699962" cy="530199"/>
        </a:xfrm>
        <a:prstGeom prst="rect">
          <a:avLst/>
        </a:prstGeom>
        <a:solidFill>
          <a:srgbClr val="385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t>Screening</a:t>
          </a:r>
          <a:endParaRPr lang="en-GB" sz="2400" b="1" kern="1200" dirty="0"/>
        </a:p>
      </dsp:txBody>
      <dsp:txXfrm>
        <a:off x="889402" y="4698905"/>
        <a:ext cx="3699962" cy="530199"/>
      </dsp:txXfrm>
    </dsp:sp>
    <dsp:sp modelId="{042BB57F-BA11-4AB4-B9CA-DCF445554EB6}">
      <dsp:nvSpPr>
        <dsp:cNvPr id="0" name=""/>
        <dsp:cNvSpPr/>
      </dsp:nvSpPr>
      <dsp:spPr>
        <a:xfrm>
          <a:off x="558028" y="4632630"/>
          <a:ext cx="662749" cy="662749"/>
        </a:xfrm>
        <a:prstGeom prst="ellipse">
          <a:avLst/>
        </a:prstGeom>
        <a:solidFill>
          <a:schemeClr val="lt1">
            <a:hueOff val="0"/>
            <a:satOff val="0"/>
            <a:lumOff val="0"/>
            <a:alphaOff val="0"/>
          </a:schemeClr>
        </a:solidFill>
        <a:ln w="12700" cap="flat" cmpd="sng" algn="ctr">
          <a:solidFill>
            <a:srgbClr val="385B6F"/>
          </a:solidFill>
          <a:prstDash val="solid"/>
          <a:miter lim="800000"/>
        </a:ln>
        <a:effectLst/>
      </dsp:spPr>
      <dsp:style>
        <a:lnRef idx="2">
          <a:scrgbClr r="0" g="0" b="0"/>
        </a:lnRef>
        <a:fillRef idx="1">
          <a:scrgbClr r="0" g="0" b="0"/>
        </a:fillRef>
        <a:effectRef idx="0">
          <a:scrgbClr r="0" g="0" b="0"/>
        </a:effectRef>
        <a:fontRef idx="minor"/>
      </dsp:style>
    </dsp:sp>
    <dsp:sp modelId="{97690313-6BA7-4687-8146-7E43D2BC40EC}">
      <dsp:nvSpPr>
        <dsp:cNvPr id="0" name=""/>
        <dsp:cNvSpPr/>
      </dsp:nvSpPr>
      <dsp:spPr>
        <a:xfrm>
          <a:off x="409259" y="5494671"/>
          <a:ext cx="4180105" cy="530199"/>
        </a:xfrm>
        <a:prstGeom prst="rect">
          <a:avLst/>
        </a:prstGeom>
        <a:solidFill>
          <a:srgbClr val="002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t>Valid</a:t>
          </a:r>
          <a:r>
            <a:rPr lang="cs-CZ" sz="2400" b="1" kern="1200" dirty="0" err="1" smtClean="0"/>
            <a:t>ácia</a:t>
          </a:r>
          <a:endParaRPr lang="en-GB" sz="2400" b="1" kern="1200" dirty="0"/>
        </a:p>
      </dsp:txBody>
      <dsp:txXfrm>
        <a:off x="409259" y="5494671"/>
        <a:ext cx="4180105" cy="530199"/>
      </dsp:txXfrm>
    </dsp:sp>
    <dsp:sp modelId="{0F7C6AF1-7054-42AE-AEC9-F284E9E966C3}">
      <dsp:nvSpPr>
        <dsp:cNvPr id="0" name=""/>
        <dsp:cNvSpPr/>
      </dsp:nvSpPr>
      <dsp:spPr>
        <a:xfrm>
          <a:off x="77884" y="5428396"/>
          <a:ext cx="662749" cy="662749"/>
        </a:xfrm>
        <a:prstGeom prst="ellipse">
          <a:avLst/>
        </a:prstGeom>
        <a:solidFill>
          <a:schemeClr val="lt1">
            <a:hueOff val="0"/>
            <a:satOff val="0"/>
            <a:lumOff val="0"/>
            <a:alphaOff val="0"/>
          </a:schemeClr>
        </a:solidFill>
        <a:ln w="12700" cap="flat" cmpd="sng" algn="ctr">
          <a:solidFill>
            <a:srgbClr val="002A4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64F57FE-7786-472C-8025-7AF643558452}" type="datetimeFigureOut">
              <a:rPr lang="cs-CZ" smtClean="0"/>
              <a:t>18.09.2017</a:t>
            </a:fld>
            <a:endParaRPr lang="cs-CZ"/>
          </a:p>
        </p:txBody>
      </p:sp>
      <p:sp>
        <p:nvSpPr>
          <p:cNvPr id="4" name="Zástupný symbol pro obrázek snímku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DA081C21-0D9F-4A77-91F6-D9E59DDC001C}" type="slidenum">
              <a:rPr lang="cs-CZ" smtClean="0"/>
              <a:t>‹#›</a:t>
            </a:fld>
            <a:endParaRPr lang="cs-CZ"/>
          </a:p>
        </p:txBody>
      </p:sp>
    </p:spTree>
    <p:extLst>
      <p:ext uri="{BB962C8B-B14F-4D97-AF65-F5344CB8AC3E}">
        <p14:creationId xmlns:p14="http://schemas.microsoft.com/office/powerpoint/2010/main" val="52541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9pPr>
          </a:lstStyle>
          <a:p>
            <a:pPr>
              <a:spcBef>
                <a:spcPct val="0"/>
              </a:spcBef>
            </a:pPr>
            <a:fld id="{6109D1A0-BFF0-468B-B0DC-68BF184E0DED}" type="slidenum">
              <a:rPr lang="cs-CZ" altLang="cs-CZ" sz="1300"/>
              <a:pPr>
                <a:spcBef>
                  <a:spcPct val="0"/>
                </a:spcBef>
              </a:pPr>
              <a:t>1</a:t>
            </a:fld>
            <a:endParaRPr lang="cs-CZ" altLang="cs-CZ" sz="1300"/>
          </a:p>
        </p:txBody>
      </p:sp>
      <p:sp>
        <p:nvSpPr>
          <p:cNvPr id="43011" name="Text Box 1"/>
          <p:cNvSpPr txBox="1">
            <a:spLocks noChangeArrowheads="1"/>
          </p:cNvSpPr>
          <p:nvPr/>
        </p:nvSpPr>
        <p:spPr bwMode="auto">
          <a:xfrm>
            <a:off x="976314" y="754064"/>
            <a:ext cx="4714875" cy="37226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defTabSz="449263"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cs-CZ" altLang="cs-CZ"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43012" name="Rectangle 2"/>
          <p:cNvSpPr>
            <a:spLocks noGrp="1" noChangeArrowheads="1"/>
          </p:cNvSpPr>
          <p:nvPr>
            <p:ph type="body"/>
          </p:nvPr>
        </p:nvSpPr>
        <p:spPr>
          <a:xfrm>
            <a:off x="666750" y="4714875"/>
            <a:ext cx="5334000" cy="44656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extLst>
      <p:ext uri="{BB962C8B-B14F-4D97-AF65-F5344CB8AC3E}">
        <p14:creationId xmlns:p14="http://schemas.microsoft.com/office/powerpoint/2010/main" val="12715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29 </a:t>
            </a:r>
            <a:r>
              <a:rPr lang="cs-CZ" baseline="0" dirty="0" err="1" smtClean="0"/>
              <a:t>nukleotidov</a:t>
            </a:r>
            <a:r>
              <a:rPr lang="cs-CZ" baseline="0" dirty="0" smtClean="0"/>
              <a:t> </a:t>
            </a:r>
            <a:r>
              <a:rPr lang="cs-CZ" baseline="0" dirty="0" err="1" smtClean="0"/>
              <a:t>homologickych</a:t>
            </a:r>
            <a:r>
              <a:rPr lang="cs-CZ" baseline="0" dirty="0" smtClean="0"/>
              <a:t> </a:t>
            </a:r>
            <a:r>
              <a:rPr lang="cs-CZ" baseline="0" dirty="0" err="1" smtClean="0"/>
              <a:t>medzi</a:t>
            </a:r>
            <a:r>
              <a:rPr lang="cs-CZ" baseline="0" dirty="0" smtClean="0"/>
              <a:t> sebou, </a:t>
            </a:r>
            <a:r>
              <a:rPr lang="cs-CZ" baseline="0" dirty="0" err="1" smtClean="0"/>
              <a:t>oddelenych</a:t>
            </a:r>
            <a:r>
              <a:rPr lang="cs-CZ" baseline="0" dirty="0" smtClean="0"/>
              <a:t> </a:t>
            </a:r>
            <a:r>
              <a:rPr lang="cs-CZ" baseline="0" dirty="0" err="1" smtClean="0"/>
              <a:t>spacerami</a:t>
            </a:r>
            <a:r>
              <a:rPr lang="cs-CZ" baseline="0" dirty="0" smtClean="0"/>
              <a:t> 32 </a:t>
            </a:r>
            <a:r>
              <a:rPr lang="cs-CZ" baseline="0" dirty="0" err="1" smtClean="0"/>
              <a:t>nukleotidovymi</a:t>
            </a:r>
            <a:r>
              <a:rPr lang="cs-CZ" baseline="0" dirty="0" smtClean="0"/>
              <a:t> -</a:t>
            </a:r>
            <a:r>
              <a:rPr lang="cs-CZ" baseline="0" dirty="0" err="1" smtClean="0"/>
              <a:t>objavene</a:t>
            </a:r>
            <a:r>
              <a:rPr lang="cs-CZ" baseline="0" dirty="0" smtClean="0"/>
              <a:t> při </a:t>
            </a:r>
            <a:r>
              <a:rPr lang="cs-CZ" baseline="0" dirty="0" err="1" smtClean="0"/>
              <a:t>studovani</a:t>
            </a:r>
            <a:r>
              <a:rPr lang="cs-CZ" baseline="0" dirty="0" smtClean="0"/>
              <a:t> </a:t>
            </a:r>
            <a:r>
              <a:rPr lang="cs-CZ" baseline="0" dirty="0" err="1" smtClean="0"/>
              <a:t>iap</a:t>
            </a:r>
            <a:r>
              <a:rPr lang="cs-CZ" baseline="0" dirty="0" smtClean="0"/>
              <a:t> genu </a:t>
            </a:r>
            <a:r>
              <a:rPr lang="cs-CZ" baseline="0" dirty="0" err="1" smtClean="0"/>
              <a:t>bakterialneho</a:t>
            </a:r>
            <a:r>
              <a:rPr lang="cs-CZ" baseline="0" dirty="0" smtClean="0"/>
              <a:t> (</a:t>
            </a:r>
            <a:r>
              <a:rPr lang="en-US" dirty="0" smtClean="0"/>
              <a:t>The </a:t>
            </a:r>
            <a:r>
              <a:rPr lang="en-US" dirty="0" err="1" smtClean="0"/>
              <a:t>iap</a:t>
            </a:r>
            <a:r>
              <a:rPr lang="en-US" dirty="0" smtClean="0"/>
              <a:t> gene in Escherichia coli is responsible for the isozyme conversion of alkaline phosphatase. We analyzed the 1,664-nucleotide sequence of a chromosomal DNA segment that contained the </a:t>
            </a:r>
            <a:r>
              <a:rPr lang="en-US" dirty="0" err="1" smtClean="0"/>
              <a:t>iap</a:t>
            </a:r>
            <a:r>
              <a:rPr lang="en-US" dirty="0" smtClean="0"/>
              <a:t> gene and its flanking regions. </a:t>
            </a:r>
            <a:r>
              <a:rPr lang="cs-CZ" dirty="0" smtClean="0"/>
              <a:t>)</a:t>
            </a:r>
          </a:p>
          <a:p>
            <a:endParaRPr lang="cs-CZ" baseline="0" dirty="0" smtClean="0"/>
          </a:p>
          <a:p>
            <a:r>
              <a:rPr lang="cs-CZ" baseline="0" dirty="0" err="1" smtClean="0"/>
              <a:t>Crispr</a:t>
            </a:r>
            <a:r>
              <a:rPr lang="cs-CZ" baseline="0" dirty="0" smtClean="0"/>
              <a:t> </a:t>
            </a:r>
            <a:r>
              <a:rPr lang="cs-CZ" baseline="0" dirty="0" err="1" smtClean="0"/>
              <a:t>sa</a:t>
            </a:r>
            <a:r>
              <a:rPr lang="cs-CZ" baseline="0" dirty="0" smtClean="0"/>
              <a:t> </a:t>
            </a:r>
            <a:r>
              <a:rPr lang="cs-CZ" baseline="0" dirty="0" err="1" smtClean="0"/>
              <a:t>pouzival</a:t>
            </a:r>
            <a:r>
              <a:rPr lang="cs-CZ" baseline="0" dirty="0" smtClean="0"/>
              <a:t> na </a:t>
            </a:r>
            <a:r>
              <a:rPr lang="cs-CZ" baseline="0" dirty="0" err="1" smtClean="0"/>
              <a:t>genotypizaciu</a:t>
            </a:r>
            <a:r>
              <a:rPr lang="cs-CZ" baseline="0" dirty="0" smtClean="0"/>
              <a:t> bakteriálních </a:t>
            </a:r>
            <a:r>
              <a:rPr lang="cs-CZ" baseline="0" dirty="0" err="1" smtClean="0"/>
              <a:t>kmenov</a:t>
            </a:r>
            <a:r>
              <a:rPr lang="cs-CZ" baseline="0" dirty="0" smtClean="0"/>
              <a:t>.</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17</a:t>
            </a:fld>
            <a:endParaRPr lang="cs-CZ"/>
          </a:p>
        </p:txBody>
      </p:sp>
    </p:spTree>
    <p:extLst>
      <p:ext uri="{BB962C8B-B14F-4D97-AF65-F5344CB8AC3E}">
        <p14:creationId xmlns:p14="http://schemas.microsoft.com/office/powerpoint/2010/main" val="398983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18</a:t>
            </a:fld>
            <a:endParaRPr lang="cs-CZ"/>
          </a:p>
        </p:txBody>
      </p:sp>
    </p:spTree>
    <p:extLst>
      <p:ext uri="{BB962C8B-B14F-4D97-AF65-F5344CB8AC3E}">
        <p14:creationId xmlns:p14="http://schemas.microsoft.com/office/powerpoint/2010/main" val="249631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Posledny</a:t>
            </a:r>
            <a:r>
              <a:rPr lang="cs-CZ" baseline="0" dirty="0" smtClean="0"/>
              <a:t> bod: </a:t>
            </a:r>
            <a:r>
              <a:rPr lang="cs-CZ" baseline="0" dirty="0" err="1" smtClean="0"/>
              <a:t>fagy</a:t>
            </a:r>
            <a:r>
              <a:rPr lang="cs-CZ" baseline="0" dirty="0" smtClean="0"/>
              <a:t> co </a:t>
            </a:r>
            <a:r>
              <a:rPr lang="cs-CZ" baseline="0" dirty="0" err="1" smtClean="0"/>
              <a:t>prekonaju</a:t>
            </a:r>
            <a:r>
              <a:rPr lang="cs-CZ" baseline="0" dirty="0" smtClean="0"/>
              <a:t> CRISPR imunitu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21</a:t>
            </a:fld>
            <a:endParaRPr lang="cs-CZ"/>
          </a:p>
        </p:txBody>
      </p:sp>
    </p:spTree>
    <p:extLst>
      <p:ext uri="{BB962C8B-B14F-4D97-AF65-F5344CB8AC3E}">
        <p14:creationId xmlns:p14="http://schemas.microsoft.com/office/powerpoint/2010/main" val="45755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Posledny</a:t>
            </a:r>
            <a:r>
              <a:rPr lang="cs-CZ" baseline="0" dirty="0" smtClean="0"/>
              <a:t> bod: </a:t>
            </a:r>
            <a:r>
              <a:rPr lang="cs-CZ" baseline="0" dirty="0" err="1" smtClean="0"/>
              <a:t>fagy</a:t>
            </a:r>
            <a:r>
              <a:rPr lang="cs-CZ" baseline="0" dirty="0" smtClean="0"/>
              <a:t> co </a:t>
            </a:r>
            <a:r>
              <a:rPr lang="cs-CZ" baseline="0" dirty="0" err="1" smtClean="0"/>
              <a:t>prekonaju</a:t>
            </a:r>
            <a:r>
              <a:rPr lang="cs-CZ" baseline="0" dirty="0" smtClean="0"/>
              <a:t> CRISPR imunitu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22</a:t>
            </a:fld>
            <a:endParaRPr lang="cs-CZ"/>
          </a:p>
        </p:txBody>
      </p:sp>
    </p:spTree>
    <p:extLst>
      <p:ext uri="{BB962C8B-B14F-4D97-AF65-F5344CB8AC3E}">
        <p14:creationId xmlns:p14="http://schemas.microsoft.com/office/powerpoint/2010/main" val="29068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kern="1200" baseline="0" dirty="0" smtClean="0">
                <a:solidFill>
                  <a:schemeClr val="tx1"/>
                </a:solidFill>
                <a:latin typeface="+mn-lt"/>
                <a:ea typeface="+mn-ea"/>
                <a:cs typeface="+mn-cs"/>
              </a:rPr>
              <a:t>3 hlavní složky systému –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tracrRNA</a:t>
            </a:r>
            <a:r>
              <a:rPr lang="cs-CZ" sz="1200" b="1" i="0" u="none" strike="noStrike" kern="1200" baseline="0" dirty="0" smtClean="0">
                <a:solidFill>
                  <a:schemeClr val="tx1"/>
                </a:solidFill>
                <a:latin typeface="+mn-lt"/>
                <a:ea typeface="+mn-ea"/>
                <a:cs typeface="+mn-cs"/>
              </a:rPr>
              <a:t>,  operon </a:t>
            </a:r>
            <a:r>
              <a:rPr lang="cs-CZ" sz="1200" b="1" i="0" u="none" strike="noStrike" kern="1200" baseline="0" dirty="0" err="1" smtClean="0">
                <a:solidFill>
                  <a:schemeClr val="tx1"/>
                </a:solidFill>
                <a:latin typeface="+mn-lt"/>
                <a:ea typeface="+mn-ea"/>
                <a:cs typeface="+mn-cs"/>
              </a:rPr>
              <a:t>Cas</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proteinov</a:t>
            </a:r>
            <a:r>
              <a:rPr lang="cs-CZ" sz="1200" b="1" i="0" u="none" strike="noStrike" kern="1200" baseline="0" dirty="0" smtClean="0">
                <a:solidFill>
                  <a:schemeClr val="tx1"/>
                </a:solidFill>
                <a:latin typeface="+mn-lt"/>
                <a:ea typeface="+mn-ea"/>
                <a:cs typeface="+mn-cs"/>
              </a:rPr>
              <a:t> (1-2)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Úseky cizorodé DNA jsou začleněny do bakteriálního genomu do </a:t>
            </a:r>
            <a:r>
              <a:rPr lang="cs-CZ" sz="1200" b="1" i="0" u="none" strike="noStrike" kern="1200" baseline="0" dirty="0" err="1" smtClean="0">
                <a:solidFill>
                  <a:schemeClr val="tx1"/>
                </a:solidFill>
                <a:latin typeface="+mn-lt"/>
                <a:ea typeface="+mn-ea"/>
                <a:cs typeface="+mn-cs"/>
              </a:rPr>
              <a:t>lokusů</a:t>
            </a:r>
            <a:r>
              <a:rPr lang="cs-CZ" sz="1200" b="1" i="0" u="none" strike="noStrike" kern="1200" baseline="0" dirty="0" smtClean="0">
                <a:solidFill>
                  <a:schemeClr val="tx1"/>
                </a:solidFill>
                <a:latin typeface="+mn-lt"/>
                <a:ea typeface="+mn-ea"/>
                <a:cs typeface="+mn-cs"/>
              </a:rPr>
              <a:t> CRISPR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err="1" smtClean="0">
                <a:solidFill>
                  <a:schemeClr val="tx1"/>
                </a:solidFill>
                <a:latin typeface="+mn-lt"/>
                <a:ea typeface="+mn-ea"/>
                <a:cs typeface="+mn-cs"/>
              </a:rPr>
              <a:t>Lokusy</a:t>
            </a:r>
            <a:r>
              <a:rPr lang="cs-CZ" sz="1200" b="1" i="0" u="none" strike="noStrike" kern="1200" baseline="0" dirty="0" smtClean="0">
                <a:solidFill>
                  <a:schemeClr val="tx1"/>
                </a:solidFill>
                <a:latin typeface="+mn-lt"/>
                <a:ea typeface="+mn-ea"/>
                <a:cs typeface="+mn-cs"/>
              </a:rPr>
              <a:t> CRISPR jsou přepsány a upraveny do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biogenese)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Během interference vytváří endonukleáza Cas9 komplex s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 </a:t>
            </a:r>
            <a:r>
              <a:rPr lang="cs-CZ" sz="1200" b="1" i="0" u="none" strike="noStrike" kern="1200" baseline="0" dirty="0" err="1" smtClean="0">
                <a:solidFill>
                  <a:schemeClr val="tx1"/>
                </a:solidFill>
                <a:latin typeface="+mn-lt"/>
                <a:ea typeface="+mn-ea"/>
                <a:cs typeface="+mn-cs"/>
              </a:rPr>
              <a:t>tracrRNA</a:t>
            </a:r>
            <a:r>
              <a:rPr lang="cs-CZ" sz="1200" b="1" i="0" u="none" strike="noStrike" kern="1200" baseline="0" dirty="0" smtClean="0">
                <a:solidFill>
                  <a:schemeClr val="tx1"/>
                </a:solidFill>
                <a:latin typeface="+mn-lt"/>
                <a:ea typeface="+mn-ea"/>
                <a:cs typeface="+mn-cs"/>
              </a:rPr>
              <a:t>, který pak štěpí cizorodou DNA obsahující sekvenci 20-ti nukleotidů komplementárních k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poblíž sekvence PAM.</a:t>
            </a:r>
          </a:p>
          <a:p>
            <a:r>
              <a:rPr lang="fr-FR" sz="1200" b="0" i="0" u="none" strike="noStrike" kern="1200" baseline="0" dirty="0" smtClean="0">
                <a:solidFill>
                  <a:schemeClr val="tx1"/>
                </a:solidFill>
                <a:latin typeface="+mn-lt"/>
                <a:ea typeface="+mn-ea"/>
                <a:cs typeface="+mn-cs"/>
              </a:rPr>
              <a:t>PAM sekvence – photospacer adjacent motif </a:t>
            </a:r>
          </a:p>
          <a:p>
            <a:r>
              <a:rPr lang="cs-CZ" sz="1200" b="0" i="0" u="none" strike="noStrike" kern="1200" baseline="0" dirty="0" smtClean="0">
                <a:solidFill>
                  <a:schemeClr val="tx1"/>
                </a:solidFill>
                <a:latin typeface="+mn-lt"/>
                <a:ea typeface="+mn-ea"/>
                <a:cs typeface="+mn-cs"/>
              </a:rPr>
              <a:t>- sekvence v těsném sousedství s cílovou DNA sekvencí </a:t>
            </a:r>
          </a:p>
          <a:p>
            <a:pPr marL="171450" indent="-171450">
              <a:buFontTx/>
              <a:buChar char="-"/>
            </a:pPr>
            <a:r>
              <a:rPr lang="cs-CZ" sz="1200" b="0" i="0" u="none" strike="noStrike" kern="1200" baseline="0" dirty="0" smtClean="0">
                <a:solidFill>
                  <a:schemeClr val="tx1"/>
                </a:solidFill>
                <a:latin typeface="+mn-lt"/>
                <a:ea typeface="+mn-ea"/>
                <a:cs typeface="+mn-cs"/>
              </a:rPr>
              <a:t>nutná pro účinné štěpení Cas9 nukleázou </a:t>
            </a:r>
          </a:p>
          <a:p>
            <a:pPr marL="171450" indent="-171450">
              <a:buFontTx/>
              <a:buChar char="-"/>
            </a:pPr>
            <a:endParaRPr lang="cs-CZ"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Adaptive immunity occurs in three stages [for</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recent reviews, see: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insertion of a short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sequence of the invading DNA as a spacer se-</a:t>
            </a:r>
          </a:p>
          <a:p>
            <a:r>
              <a:rPr lang="en-US" sz="1200" kern="1200" dirty="0" err="1" smtClean="0">
                <a:solidFill>
                  <a:schemeClr val="tx1"/>
                </a:solidFill>
                <a:effectLst/>
                <a:latin typeface="+mn-lt"/>
                <a:ea typeface="+mn-ea"/>
                <a:cs typeface="+mn-cs"/>
              </a:rPr>
              <a:t>quence</a:t>
            </a:r>
            <a:r>
              <a:rPr lang="en-US" sz="1200" kern="1200" dirty="0" smtClean="0">
                <a:solidFill>
                  <a:schemeClr val="tx1"/>
                </a:solidFill>
                <a:effectLst/>
                <a:latin typeface="+mn-lt"/>
                <a:ea typeface="+mn-ea"/>
                <a:cs typeface="+mn-cs"/>
              </a:rPr>
              <a:t> into the CRISPR array; (ii) transcription of</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precursor crRNA (pre-crRNA) that undergoes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maturation to generate individual crRNAs, each</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composed of a repeat portion and an </a:t>
            </a:r>
            <a:r>
              <a:rPr lang="en-US" sz="1200" kern="1200" dirty="0" err="1" smtClean="0">
                <a:solidFill>
                  <a:schemeClr val="tx1"/>
                </a:solidFill>
                <a:effectLst/>
                <a:latin typeface="+mn-lt"/>
                <a:ea typeface="+mn-ea"/>
                <a:cs typeface="+mn-cs"/>
              </a:rPr>
              <a:t>invadertargeting</a:t>
            </a:r>
            <a:r>
              <a:rPr lang="en-US" sz="1200" kern="1200" dirty="0" smtClean="0">
                <a:solidFill>
                  <a:schemeClr val="tx1"/>
                </a:solidFill>
                <a:effectLst/>
                <a:latin typeface="+mn-lt"/>
                <a:ea typeface="+mn-ea"/>
                <a:cs typeface="+mn-cs"/>
              </a:rPr>
              <a:t> spacer portion; a</a:t>
            </a:r>
            <a:r>
              <a:rPr lang="cs-CZ"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(iii) crRNA-directed</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cleavage of foreign nucleic acid by </a:t>
            </a:r>
            <a:r>
              <a:rPr lang="en-US" sz="1200" kern="1200" dirty="0" err="1" smtClean="0">
                <a:solidFill>
                  <a:schemeClr val="tx1"/>
                </a:solidFill>
                <a:effectLst/>
                <a:latin typeface="+mn-lt"/>
                <a:ea typeface="+mn-ea"/>
                <a:cs typeface="+mn-cs"/>
              </a:rPr>
              <a:t>Cas</a:t>
            </a:r>
            <a:r>
              <a:rPr lang="en-US" sz="1200" kern="1200" dirty="0" smtClean="0">
                <a:solidFill>
                  <a:schemeClr val="tx1"/>
                </a:solidFill>
                <a:effectLst/>
                <a:latin typeface="+mn-lt"/>
                <a:ea typeface="+mn-ea"/>
                <a:cs typeface="+mn-cs"/>
              </a:rPr>
              <a:t> proteins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sites complementary to the crRNA spacer sequence.</a:t>
            </a:r>
          </a:p>
          <a:p>
            <a:pPr marL="0" indent="0">
              <a:buFontTx/>
              <a:buNone/>
            </a:pPr>
            <a:endParaRPr lang="cs-CZ" sz="1200" b="0" i="0" u="none" strike="noStrike" kern="1200" baseline="0" dirty="0" smtClean="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24</a:t>
            </a:fld>
            <a:endParaRPr lang="cs-CZ"/>
          </a:p>
        </p:txBody>
      </p:sp>
    </p:spTree>
    <p:extLst>
      <p:ext uri="{BB962C8B-B14F-4D97-AF65-F5344CB8AC3E}">
        <p14:creationId xmlns:p14="http://schemas.microsoft.com/office/powerpoint/2010/main" val="238334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25</a:t>
            </a:fld>
            <a:endParaRPr lang="cs-CZ"/>
          </a:p>
        </p:txBody>
      </p:sp>
    </p:spTree>
    <p:extLst>
      <p:ext uri="{BB962C8B-B14F-4D97-AF65-F5344CB8AC3E}">
        <p14:creationId xmlns:p14="http://schemas.microsoft.com/office/powerpoint/2010/main" val="293638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27</a:t>
            </a:fld>
            <a:endParaRPr lang="cs-CZ"/>
          </a:p>
        </p:txBody>
      </p:sp>
    </p:spTree>
    <p:extLst>
      <p:ext uri="{BB962C8B-B14F-4D97-AF65-F5344CB8AC3E}">
        <p14:creationId xmlns:p14="http://schemas.microsoft.com/office/powerpoint/2010/main" val="1339243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28</a:t>
            </a:fld>
            <a:endParaRPr lang="cs-CZ"/>
          </a:p>
        </p:txBody>
      </p:sp>
    </p:spTree>
    <p:extLst>
      <p:ext uri="{BB962C8B-B14F-4D97-AF65-F5344CB8AC3E}">
        <p14:creationId xmlns:p14="http://schemas.microsoft.com/office/powerpoint/2010/main" val="824247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29</a:t>
            </a:fld>
            <a:endParaRPr lang="cs-CZ"/>
          </a:p>
        </p:txBody>
      </p:sp>
    </p:spTree>
    <p:extLst>
      <p:ext uri="{BB962C8B-B14F-4D97-AF65-F5344CB8AC3E}">
        <p14:creationId xmlns:p14="http://schemas.microsoft.com/office/powerpoint/2010/main" val="3101540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30</a:t>
            </a:fld>
            <a:endParaRPr lang="cs-CZ"/>
          </a:p>
        </p:txBody>
      </p:sp>
    </p:spTree>
    <p:extLst>
      <p:ext uri="{BB962C8B-B14F-4D97-AF65-F5344CB8AC3E}">
        <p14:creationId xmlns:p14="http://schemas.microsoft.com/office/powerpoint/2010/main" val="2374377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 Postupy genového inženýrství, při nichž se do vybraného místa v cílové DNA pomocí uměle připravených nukleáz (tzv. molekulárních nůžek) vnáší inzerce, delece a nebo se stávající sekvence nahrazuje za jiné (náhrada alel). </a:t>
            </a:r>
          </a:p>
          <a:p>
            <a:r>
              <a:rPr lang="en-US" sz="1200" kern="1200" dirty="0" smtClean="0">
                <a:solidFill>
                  <a:schemeClr val="tx1"/>
                </a:solidFill>
                <a:effectLst/>
                <a:latin typeface="+mn-lt"/>
                <a:ea typeface="+mn-ea"/>
                <a:cs typeface="+mn-cs"/>
              </a:rPr>
              <a:t>Enzymes (including polymerases, ligases, and restriction endonucleases)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the polymerase chain reaction (PCR) provided ways to isolate genes and gene fragments,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well as to introduce mutations into genes in</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vitro, in cells, and in model organisms.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6</a:t>
            </a:fld>
            <a:endParaRPr lang="cs-CZ"/>
          </a:p>
        </p:txBody>
      </p:sp>
    </p:spTree>
    <p:extLst>
      <p:ext uri="{BB962C8B-B14F-4D97-AF65-F5344CB8AC3E}">
        <p14:creationId xmlns:p14="http://schemas.microsoft.com/office/powerpoint/2010/main" val="1042861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31</a:t>
            </a:fld>
            <a:endParaRPr lang="cs-CZ"/>
          </a:p>
        </p:txBody>
      </p:sp>
    </p:spTree>
    <p:extLst>
      <p:ext uri="{BB962C8B-B14F-4D97-AF65-F5344CB8AC3E}">
        <p14:creationId xmlns:p14="http://schemas.microsoft.com/office/powerpoint/2010/main" val="1517097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32</a:t>
            </a:fld>
            <a:endParaRPr lang="cs-CZ"/>
          </a:p>
        </p:txBody>
      </p:sp>
    </p:spTree>
    <p:extLst>
      <p:ext uri="{BB962C8B-B14F-4D97-AF65-F5344CB8AC3E}">
        <p14:creationId xmlns:p14="http://schemas.microsoft.com/office/powerpoint/2010/main" val="372304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34</a:t>
            </a:fld>
            <a:endParaRPr lang="cs-CZ"/>
          </a:p>
        </p:txBody>
      </p:sp>
    </p:spTree>
    <p:extLst>
      <p:ext uri="{BB962C8B-B14F-4D97-AF65-F5344CB8AC3E}">
        <p14:creationId xmlns:p14="http://schemas.microsoft.com/office/powerpoint/2010/main" val="3899356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36</a:t>
            </a:fld>
            <a:endParaRPr lang="cs-CZ"/>
          </a:p>
        </p:txBody>
      </p:sp>
    </p:spTree>
    <p:extLst>
      <p:ext uri="{BB962C8B-B14F-4D97-AF65-F5344CB8AC3E}">
        <p14:creationId xmlns:p14="http://schemas.microsoft.com/office/powerpoint/2010/main" val="68333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describe the correction of the heterozygous MYBPC3 mutation in human preimplantation embryos with precise CRISPR–Cas9-based targeting accuracy and high homology-directed repair efficiency by activating an endogenous, germline-specific DNA repair response. Induced double-strand breaks (DSBs) at the mutant paternal allele were predominantly repaired using the homologous wild-type maternal gene instead of a synthetic DNA template. By modulating the cell cycle stage at which the DSB was induced, we were able to avoid mosaicism in cleaving embryos and achieve a high yield of homozygous embryos carrying the wild-type </a:t>
            </a:r>
          </a:p>
          <a:p>
            <a:r>
              <a:rPr lang="en-US" sz="1200" kern="1200" dirty="0" smtClean="0">
                <a:solidFill>
                  <a:schemeClr val="tx1"/>
                </a:solidFill>
                <a:effectLst/>
                <a:latin typeface="+mn-lt"/>
                <a:ea typeface="+mn-ea"/>
                <a:cs typeface="+mn-cs"/>
              </a:rPr>
              <a:t>MYBPC3 gene without evidence of off-target mutations.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44</a:t>
            </a:fld>
            <a:endParaRPr lang="cs-CZ"/>
          </a:p>
        </p:txBody>
      </p:sp>
    </p:spTree>
    <p:extLst>
      <p:ext uri="{BB962C8B-B14F-4D97-AF65-F5344CB8AC3E}">
        <p14:creationId xmlns:p14="http://schemas.microsoft.com/office/powerpoint/2010/main" val="3214367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45</a:t>
            </a:fld>
            <a:endParaRPr lang="cs-CZ"/>
          </a:p>
        </p:txBody>
      </p:sp>
    </p:spTree>
    <p:extLst>
      <p:ext uri="{BB962C8B-B14F-4D97-AF65-F5344CB8AC3E}">
        <p14:creationId xmlns:p14="http://schemas.microsoft.com/office/powerpoint/2010/main" val="2936804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Ulozili</a:t>
            </a:r>
            <a:r>
              <a:rPr lang="en-US" dirty="0" smtClean="0"/>
              <a:t> </a:t>
            </a:r>
            <a:r>
              <a:rPr lang="en-US" dirty="0" err="1" smtClean="0"/>
              <a:t>hodnoty</a:t>
            </a:r>
            <a:r>
              <a:rPr lang="en-US" dirty="0" smtClean="0"/>
              <a:t> </a:t>
            </a:r>
            <a:r>
              <a:rPr lang="sk-SK" dirty="0" smtClean="0"/>
              <a:t>pixelov v </a:t>
            </a:r>
            <a:r>
              <a:rPr lang="sk-SK" dirty="0" err="1" smtClean="0"/>
              <a:t>nukleotidovom</a:t>
            </a:r>
            <a:r>
              <a:rPr lang="sk-SK" dirty="0" smtClean="0"/>
              <a:t> kóde, rozdelených na mnoho samostatných syntetických </a:t>
            </a:r>
            <a:r>
              <a:rPr lang="sk-SK" dirty="0" err="1" smtClean="0"/>
              <a:t>oligonukleotidov</a:t>
            </a:r>
            <a:r>
              <a:rPr lang="en-US" dirty="0" err="1" smtClean="0"/>
              <a:t>ych</a:t>
            </a:r>
            <a:r>
              <a:rPr lang="sk-SK" dirty="0" smtClean="0"/>
              <a:t> </a:t>
            </a:r>
            <a:r>
              <a:rPr lang="sk-SK" dirty="0" err="1" smtClean="0"/>
              <a:t>protospacerov</a:t>
            </a:r>
            <a:r>
              <a:rPr lang="sk-SK" dirty="0" smtClean="0"/>
              <a:t>.</a:t>
            </a:r>
            <a:r>
              <a:rPr lang="en-US" dirty="0" smtClean="0"/>
              <a:t> </a:t>
            </a:r>
            <a:r>
              <a:rPr lang="sk-SK" dirty="0" smtClean="0"/>
              <a:t>Tieto </a:t>
            </a:r>
            <a:r>
              <a:rPr lang="sk-SK" dirty="0" err="1" smtClean="0"/>
              <a:t>oligonukleotidy</a:t>
            </a:r>
            <a:r>
              <a:rPr lang="sk-SK" dirty="0" smtClean="0"/>
              <a:t> sme </a:t>
            </a:r>
            <a:r>
              <a:rPr lang="sk-SK" dirty="0" err="1" smtClean="0"/>
              <a:t>elektroporovali</a:t>
            </a:r>
            <a:r>
              <a:rPr lang="sk-SK" dirty="0" smtClean="0"/>
              <a:t> do </a:t>
            </a:r>
            <a:r>
              <a:rPr lang="sk-SK" dirty="0" err="1" smtClean="0"/>
              <a:t>populáci</a:t>
            </a:r>
            <a:r>
              <a:rPr lang="en-US" dirty="0" smtClean="0"/>
              <a:t>e</a:t>
            </a:r>
            <a:r>
              <a:rPr lang="sk-SK" dirty="0" smtClean="0"/>
              <a:t> baktérií, z ktorých každá nesie funkčné CRISPR a nadmerne </a:t>
            </a:r>
            <a:r>
              <a:rPr lang="sk-SK" dirty="0" err="1" smtClean="0"/>
              <a:t>exprimuje</a:t>
            </a:r>
            <a:r>
              <a:rPr lang="sk-SK" dirty="0" smtClean="0"/>
              <a:t> komplex </a:t>
            </a:r>
            <a:r>
              <a:rPr lang="sk-SK" dirty="0" err="1" smtClean="0"/>
              <a:t>integrázy</a:t>
            </a:r>
            <a:r>
              <a:rPr lang="sk-SK" dirty="0" smtClean="0"/>
              <a:t> Cas1-Cas2, čo umožňuje bunkám </a:t>
            </a:r>
            <a:r>
              <a:rPr lang="en-US" dirty="0" err="1" smtClean="0"/>
              <a:t>vlozi</a:t>
            </a:r>
            <a:r>
              <a:rPr lang="sk-SK" dirty="0" smtClean="0"/>
              <a:t>ť </a:t>
            </a:r>
            <a:r>
              <a:rPr lang="sk-SK" dirty="0" err="1" smtClean="0"/>
              <a:t>oligonukleotidy</a:t>
            </a:r>
            <a:r>
              <a:rPr lang="sk-SK" dirty="0" smtClean="0"/>
              <a:t> do ich genómu.</a:t>
            </a:r>
            <a:r>
              <a:rPr lang="en-US" dirty="0" smtClean="0"/>
              <a:t> </a:t>
            </a:r>
            <a:r>
              <a:rPr lang="sk-SK" dirty="0" smtClean="0"/>
              <a:t>21 možných farieb pixelov bolo </a:t>
            </a:r>
            <a:r>
              <a:rPr lang="en-US" dirty="0" err="1" smtClean="0"/>
              <a:t>zakodovanych</a:t>
            </a:r>
            <a:r>
              <a:rPr lang="sk-SK" dirty="0" smtClean="0"/>
              <a:t> degenerovanou </a:t>
            </a:r>
            <a:r>
              <a:rPr lang="sk-SK" dirty="0" err="1" smtClean="0"/>
              <a:t>nukleotidovou</a:t>
            </a:r>
            <a:r>
              <a:rPr lang="sk-SK" dirty="0" smtClean="0"/>
              <a:t> </a:t>
            </a:r>
            <a:r>
              <a:rPr lang="sk-SK" dirty="0" err="1" smtClean="0"/>
              <a:t>tripletovou</a:t>
            </a:r>
            <a:r>
              <a:rPr lang="sk-SK" dirty="0" smtClean="0"/>
              <a:t> tabuľkou. Aby sme rozosielali informácie medzi viacerými </a:t>
            </a:r>
            <a:r>
              <a:rPr lang="sk-SK" dirty="0" err="1" smtClean="0"/>
              <a:t>protospacermi</a:t>
            </a:r>
            <a:r>
              <a:rPr lang="sk-SK" dirty="0" smtClean="0"/>
              <a:t>, poskytli sme každému </a:t>
            </a:r>
            <a:r>
              <a:rPr lang="sk-SK" dirty="0" err="1" smtClean="0"/>
              <a:t>protospaceru</a:t>
            </a:r>
            <a:r>
              <a:rPr lang="sk-SK" dirty="0" smtClean="0"/>
              <a:t> čiarový kód, ktorý definoval, ktorý </a:t>
            </a:r>
            <a:r>
              <a:rPr lang="sk-SK" dirty="0" err="1" smtClean="0"/>
              <a:t>pixelový</a:t>
            </a:r>
            <a:r>
              <a:rPr lang="sk-SK" dirty="0" smtClean="0"/>
              <a:t> súbor (označený ako "</a:t>
            </a:r>
            <a:r>
              <a:rPr lang="sk-SK" dirty="0" err="1" smtClean="0"/>
              <a:t>pixet</a:t>
            </a:r>
            <a:r>
              <a:rPr lang="sk-SK" dirty="0" smtClean="0"/>
              <a:t>") bol kódovaný </a:t>
            </a:r>
            <a:r>
              <a:rPr lang="sk-SK" dirty="0" err="1" smtClean="0"/>
              <a:t>nukleotidmi</a:t>
            </a:r>
            <a:r>
              <a:rPr lang="sk-SK" dirty="0" smtClean="0"/>
              <a:t> v tomto oddelení.</a:t>
            </a:r>
            <a:r>
              <a:rPr lang="en-US" dirty="0" smtClean="0"/>
              <a:t> </a:t>
            </a:r>
            <a:r>
              <a:rPr lang="sk-SK" dirty="0" smtClean="0"/>
              <a:t>Štyri </a:t>
            </a:r>
            <a:r>
              <a:rPr lang="sk-SK" dirty="0" err="1" smtClean="0"/>
              <a:t>nukleotidy</a:t>
            </a:r>
            <a:r>
              <a:rPr lang="sk-SK" dirty="0" smtClean="0"/>
              <a:t> definujú každý </a:t>
            </a:r>
            <a:r>
              <a:rPr lang="sk-SK" dirty="0" err="1" smtClean="0"/>
              <a:t>pixe</a:t>
            </a:r>
            <a:r>
              <a:rPr lang="en-US" dirty="0" smtClean="0"/>
              <a:t>t</a:t>
            </a:r>
            <a:r>
              <a:rPr lang="sk-SK" dirty="0" smtClean="0"/>
              <a:t> a pixely daného </a:t>
            </a:r>
            <a:r>
              <a:rPr lang="sk-SK" dirty="0" err="1" smtClean="0"/>
              <a:t>pixe</a:t>
            </a:r>
            <a:r>
              <a:rPr lang="en-US" dirty="0" smtClean="0"/>
              <a:t>t</a:t>
            </a:r>
            <a:r>
              <a:rPr lang="sk-SK" dirty="0" smtClean="0"/>
              <a:t>u sú rozdelené po celom obraz</a:t>
            </a:r>
            <a:r>
              <a:rPr lang="en-US" dirty="0" err="1" smtClean="0"/>
              <a:t>ku</a:t>
            </a:r>
            <a:r>
              <a:rPr lang="en-US"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46</a:t>
            </a:fld>
            <a:endParaRPr lang="cs-CZ"/>
          </a:p>
        </p:txBody>
      </p:sp>
    </p:spTree>
    <p:extLst>
      <p:ext uri="{BB962C8B-B14F-4D97-AF65-F5344CB8AC3E}">
        <p14:creationId xmlns:p14="http://schemas.microsoft.com/office/powerpoint/2010/main" val="675489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CRISPR-</a:t>
            </a:r>
            <a:r>
              <a:rPr lang="cs-CZ" dirty="0" err="1" smtClean="0"/>
              <a:t>associated</a:t>
            </a:r>
            <a:r>
              <a:rPr lang="cs-CZ" dirty="0" smtClean="0"/>
              <a:t> protein 9 (Cas9)-</a:t>
            </a:r>
            <a:r>
              <a:rPr lang="cs-CZ" dirty="0" err="1" smtClean="0"/>
              <a:t>mediated</a:t>
            </a:r>
            <a:r>
              <a:rPr lang="cs-CZ" dirty="0" smtClean="0"/>
              <a:t> genome </a:t>
            </a:r>
            <a:r>
              <a:rPr lang="cs-CZ" dirty="0" err="1" smtClean="0"/>
              <a:t>editing</a:t>
            </a:r>
            <a:r>
              <a:rPr lang="cs-CZ" dirty="0" smtClean="0"/>
              <a:t> </a:t>
            </a:r>
            <a:r>
              <a:rPr lang="cs-CZ" dirty="0" err="1" smtClean="0"/>
              <a:t>provides</a:t>
            </a:r>
            <a:r>
              <a:rPr lang="cs-CZ" dirty="0" smtClean="0"/>
              <a:t> a </a:t>
            </a:r>
            <a:r>
              <a:rPr lang="cs-CZ" dirty="0" err="1" smtClean="0"/>
              <a:t>promising</a:t>
            </a:r>
            <a:r>
              <a:rPr lang="cs-CZ" dirty="0" smtClean="0"/>
              <a:t> </a:t>
            </a:r>
            <a:r>
              <a:rPr lang="cs-CZ" dirty="0" err="1" smtClean="0"/>
              <a:t>cure</a:t>
            </a:r>
            <a:r>
              <a:rPr lang="cs-CZ" dirty="0" smtClean="0"/>
              <a:t> </a:t>
            </a:r>
            <a:r>
              <a:rPr lang="cs-CZ" dirty="0" err="1" smtClean="0"/>
              <a:t>for</a:t>
            </a:r>
            <a:r>
              <a:rPr lang="cs-CZ" dirty="0" smtClean="0"/>
              <a:t> HIV-1/AIDS; </a:t>
            </a:r>
            <a:r>
              <a:rPr lang="cs-CZ" dirty="0" err="1" smtClean="0"/>
              <a:t>however</a:t>
            </a:r>
            <a:r>
              <a:rPr lang="cs-CZ" dirty="0" smtClean="0"/>
              <a:t>, gene </a:t>
            </a:r>
            <a:r>
              <a:rPr lang="cs-CZ" dirty="0" err="1" smtClean="0"/>
              <a:t>delivery</a:t>
            </a:r>
            <a:r>
              <a:rPr lang="cs-CZ" dirty="0" smtClean="0"/>
              <a:t> </a:t>
            </a:r>
            <a:r>
              <a:rPr lang="cs-CZ" dirty="0" err="1" smtClean="0"/>
              <a:t>efficiency</a:t>
            </a:r>
            <a:r>
              <a:rPr lang="cs-CZ" dirty="0" smtClean="0"/>
              <a:t> in </a:t>
            </a:r>
            <a:r>
              <a:rPr lang="cs-CZ" dirty="0" err="1" smtClean="0"/>
              <a:t>vivo</a:t>
            </a:r>
            <a:r>
              <a:rPr lang="cs-CZ" dirty="0" smtClean="0"/>
              <a:t> </a:t>
            </a:r>
            <a:r>
              <a:rPr lang="cs-CZ" dirty="0" err="1" smtClean="0"/>
              <a:t>remains</a:t>
            </a:r>
            <a:r>
              <a:rPr lang="cs-CZ" dirty="0" smtClean="0"/>
              <a:t> </a:t>
            </a:r>
            <a:r>
              <a:rPr lang="cs-CZ" dirty="0" err="1" smtClean="0"/>
              <a:t>an</a:t>
            </a:r>
            <a:r>
              <a:rPr lang="cs-CZ" dirty="0" smtClean="0"/>
              <a:t> </a:t>
            </a:r>
            <a:r>
              <a:rPr lang="cs-CZ" dirty="0" err="1" smtClean="0"/>
              <a:t>obstacle</a:t>
            </a:r>
            <a:r>
              <a:rPr lang="cs-CZ" dirty="0" smtClean="0"/>
              <a:t> to </a:t>
            </a:r>
            <a:r>
              <a:rPr lang="cs-CZ" dirty="0" err="1" smtClean="0"/>
              <a:t>overcome</a:t>
            </a:r>
            <a:r>
              <a:rPr lang="cs-CZ" dirty="0" smtClean="0"/>
              <a:t>. </a:t>
            </a:r>
            <a:r>
              <a:rPr lang="cs-CZ" dirty="0" err="1" smtClean="0"/>
              <a:t>Here</a:t>
            </a:r>
            <a:r>
              <a:rPr lang="cs-CZ" dirty="0" smtClean="0"/>
              <a:t>, </a:t>
            </a:r>
            <a:r>
              <a:rPr lang="cs-CZ" dirty="0" err="1" smtClean="0"/>
              <a:t>we</a:t>
            </a:r>
            <a:r>
              <a:rPr lang="cs-CZ" dirty="0" smtClean="0"/>
              <a:t> </a:t>
            </a:r>
            <a:r>
              <a:rPr lang="cs-CZ" dirty="0" err="1" smtClean="0"/>
              <a:t>demonstrate</a:t>
            </a:r>
            <a:r>
              <a:rPr lang="cs-CZ" dirty="0" smtClean="0"/>
              <a:t> </a:t>
            </a:r>
            <a:r>
              <a:rPr lang="cs-CZ" dirty="0" err="1" smtClean="0"/>
              <a:t>the</a:t>
            </a:r>
            <a:r>
              <a:rPr lang="cs-CZ" dirty="0" smtClean="0"/>
              <a:t> </a:t>
            </a:r>
            <a:r>
              <a:rPr lang="cs-CZ" dirty="0" err="1" smtClean="0"/>
              <a:t>feasibility</a:t>
            </a:r>
            <a:r>
              <a:rPr lang="cs-CZ" dirty="0" smtClean="0"/>
              <a:t> and </a:t>
            </a:r>
            <a:r>
              <a:rPr lang="cs-CZ" dirty="0" err="1" smtClean="0"/>
              <a:t>efficiency</a:t>
            </a:r>
            <a:r>
              <a:rPr lang="cs-CZ" dirty="0" smtClean="0"/>
              <a:t> </a:t>
            </a:r>
            <a:r>
              <a:rPr lang="cs-CZ" dirty="0" err="1" smtClean="0"/>
              <a:t>of</a:t>
            </a:r>
            <a:r>
              <a:rPr lang="cs-CZ" dirty="0" smtClean="0"/>
              <a:t> </a:t>
            </a:r>
            <a:r>
              <a:rPr lang="cs-CZ" dirty="0" err="1" smtClean="0"/>
              <a:t>excising</a:t>
            </a:r>
            <a:r>
              <a:rPr lang="cs-CZ" dirty="0" smtClean="0"/>
              <a:t> </a:t>
            </a:r>
            <a:r>
              <a:rPr lang="cs-CZ" dirty="0" err="1" smtClean="0"/>
              <a:t>the</a:t>
            </a:r>
            <a:r>
              <a:rPr lang="cs-CZ" dirty="0" smtClean="0"/>
              <a:t> HIV-1 provirus in </a:t>
            </a:r>
            <a:r>
              <a:rPr lang="cs-CZ" dirty="0" err="1" smtClean="0"/>
              <a:t>three</a:t>
            </a:r>
            <a:r>
              <a:rPr lang="cs-CZ" dirty="0" smtClean="0"/>
              <a:t> </a:t>
            </a:r>
            <a:r>
              <a:rPr lang="cs-CZ" dirty="0" err="1" smtClean="0"/>
              <a:t>different</a:t>
            </a:r>
            <a:r>
              <a:rPr lang="cs-CZ" dirty="0" smtClean="0"/>
              <a:t> animal </a:t>
            </a:r>
            <a:r>
              <a:rPr lang="cs-CZ" dirty="0" err="1" smtClean="0"/>
              <a:t>models</a:t>
            </a:r>
            <a:r>
              <a:rPr lang="cs-CZ" dirty="0" smtClean="0"/>
              <a:t> </a:t>
            </a:r>
            <a:r>
              <a:rPr lang="cs-CZ" dirty="0" err="1" smtClean="0"/>
              <a:t>using</a:t>
            </a:r>
            <a:r>
              <a:rPr lang="cs-CZ" dirty="0" smtClean="0"/>
              <a:t> </a:t>
            </a:r>
            <a:r>
              <a:rPr lang="cs-CZ" dirty="0" err="1" smtClean="0"/>
              <a:t>an</a:t>
            </a:r>
            <a:r>
              <a:rPr lang="cs-CZ" dirty="0" smtClean="0"/>
              <a:t> </a:t>
            </a:r>
            <a:r>
              <a:rPr lang="cs-CZ" dirty="0" err="1" smtClean="0"/>
              <a:t>all</a:t>
            </a:r>
            <a:r>
              <a:rPr lang="cs-CZ" dirty="0" smtClean="0"/>
              <a:t>-in-</a:t>
            </a:r>
            <a:r>
              <a:rPr lang="cs-CZ" dirty="0" err="1" smtClean="0"/>
              <a:t>one</a:t>
            </a:r>
            <a:r>
              <a:rPr lang="cs-CZ" dirty="0" smtClean="0"/>
              <a:t> </a:t>
            </a:r>
            <a:r>
              <a:rPr lang="cs-CZ" dirty="0" err="1" smtClean="0"/>
              <a:t>adeno-associated</a:t>
            </a:r>
            <a:r>
              <a:rPr lang="cs-CZ" dirty="0" smtClean="0"/>
              <a:t> virus (AAV) </a:t>
            </a:r>
            <a:r>
              <a:rPr lang="cs-CZ" dirty="0" err="1" smtClean="0"/>
              <a:t>vector</a:t>
            </a:r>
            <a:r>
              <a:rPr lang="cs-CZ" dirty="0" smtClean="0"/>
              <a:t> to </a:t>
            </a:r>
            <a:r>
              <a:rPr lang="cs-CZ" dirty="0" err="1" smtClean="0"/>
              <a:t>deliver</a:t>
            </a:r>
            <a:r>
              <a:rPr lang="cs-CZ" dirty="0" smtClean="0"/>
              <a:t> multiplex single-</a:t>
            </a:r>
            <a:r>
              <a:rPr lang="cs-CZ" dirty="0" err="1" smtClean="0"/>
              <a:t>guide</a:t>
            </a:r>
            <a:r>
              <a:rPr lang="cs-CZ" dirty="0" smtClean="0"/>
              <a:t> </a:t>
            </a:r>
            <a:r>
              <a:rPr lang="cs-CZ" dirty="0" err="1" smtClean="0"/>
              <a:t>RNAs</a:t>
            </a:r>
            <a:r>
              <a:rPr lang="cs-CZ" dirty="0" smtClean="0"/>
              <a:t> (</a:t>
            </a:r>
            <a:r>
              <a:rPr lang="cs-CZ" dirty="0" err="1" smtClean="0"/>
              <a:t>sgRNAs</a:t>
            </a:r>
            <a:r>
              <a:rPr lang="cs-CZ" dirty="0" smtClean="0"/>
              <a:t>) plus </a:t>
            </a:r>
            <a:r>
              <a:rPr lang="cs-CZ" dirty="0" err="1" smtClean="0"/>
              <a:t>Staphylococcus</a:t>
            </a:r>
            <a:r>
              <a:rPr lang="cs-CZ" dirty="0" smtClean="0"/>
              <a:t> aureus Cas9 (saCas9). </a:t>
            </a:r>
            <a:r>
              <a:rPr lang="cs-CZ" dirty="0" err="1" smtClean="0"/>
              <a:t>The</a:t>
            </a:r>
            <a:r>
              <a:rPr lang="cs-CZ" dirty="0" smtClean="0"/>
              <a:t> </a:t>
            </a:r>
            <a:r>
              <a:rPr lang="cs-CZ" dirty="0" err="1" smtClean="0"/>
              <a:t>quadruplex</a:t>
            </a:r>
            <a:r>
              <a:rPr lang="cs-CZ" dirty="0" smtClean="0"/>
              <a:t> </a:t>
            </a:r>
            <a:r>
              <a:rPr lang="cs-CZ" dirty="0" err="1" smtClean="0"/>
              <a:t>sgRNAs</a:t>
            </a:r>
            <a:r>
              <a:rPr lang="cs-CZ" dirty="0" smtClean="0"/>
              <a:t>/saCas9 </a:t>
            </a:r>
            <a:r>
              <a:rPr lang="cs-CZ" dirty="0" err="1" smtClean="0"/>
              <a:t>vector</a:t>
            </a:r>
            <a:r>
              <a:rPr lang="cs-CZ" dirty="0" smtClean="0"/>
              <a:t> </a:t>
            </a:r>
            <a:r>
              <a:rPr lang="cs-CZ" dirty="0" err="1" smtClean="0"/>
              <a:t>outperformed</a:t>
            </a:r>
            <a:r>
              <a:rPr lang="cs-CZ" dirty="0" smtClean="0"/>
              <a:t> </a:t>
            </a:r>
            <a:r>
              <a:rPr lang="cs-CZ" dirty="0" err="1" smtClean="0"/>
              <a:t>the</a:t>
            </a:r>
            <a:r>
              <a:rPr lang="cs-CZ" dirty="0" smtClean="0"/>
              <a:t> duplex </a:t>
            </a:r>
            <a:r>
              <a:rPr lang="cs-CZ" dirty="0" err="1" smtClean="0"/>
              <a:t>vector</a:t>
            </a:r>
            <a:r>
              <a:rPr lang="cs-CZ" dirty="0" smtClean="0"/>
              <a:t> in </a:t>
            </a:r>
            <a:r>
              <a:rPr lang="cs-CZ" dirty="0" err="1" smtClean="0"/>
              <a:t>excising</a:t>
            </a:r>
            <a:r>
              <a:rPr lang="cs-CZ" dirty="0" smtClean="0"/>
              <a:t> </a:t>
            </a:r>
            <a:r>
              <a:rPr lang="cs-CZ" dirty="0" err="1" smtClean="0"/>
              <a:t>the</a:t>
            </a:r>
            <a:r>
              <a:rPr lang="cs-CZ" dirty="0" smtClean="0"/>
              <a:t> </a:t>
            </a:r>
            <a:r>
              <a:rPr lang="cs-CZ" dirty="0" err="1" smtClean="0"/>
              <a:t>integrated</a:t>
            </a:r>
            <a:r>
              <a:rPr lang="cs-CZ" dirty="0" smtClean="0"/>
              <a:t> HIV-1 genome in </a:t>
            </a:r>
            <a:r>
              <a:rPr lang="cs-CZ" dirty="0" err="1" smtClean="0"/>
              <a:t>cultured</a:t>
            </a:r>
            <a:r>
              <a:rPr lang="cs-CZ" dirty="0" smtClean="0"/>
              <a:t> </a:t>
            </a:r>
            <a:r>
              <a:rPr lang="cs-CZ" dirty="0" err="1" smtClean="0"/>
              <a:t>neural</a:t>
            </a:r>
            <a:r>
              <a:rPr lang="cs-CZ" dirty="0" smtClean="0"/>
              <a:t> stem/</a:t>
            </a:r>
            <a:r>
              <a:rPr lang="cs-CZ" dirty="0" err="1" smtClean="0"/>
              <a:t>progenitor</a:t>
            </a:r>
            <a:r>
              <a:rPr lang="cs-CZ" dirty="0" smtClean="0"/>
              <a:t> </a:t>
            </a:r>
            <a:r>
              <a:rPr lang="cs-CZ" dirty="0" err="1" smtClean="0"/>
              <a:t>cells</a:t>
            </a:r>
            <a:r>
              <a:rPr lang="cs-CZ" dirty="0" smtClean="0"/>
              <a:t> </a:t>
            </a:r>
            <a:r>
              <a:rPr lang="cs-CZ" dirty="0" err="1" smtClean="0"/>
              <a:t>from</a:t>
            </a:r>
            <a:r>
              <a:rPr lang="cs-CZ" dirty="0" smtClean="0"/>
              <a:t> HIV-1 Tg26 </a:t>
            </a:r>
            <a:r>
              <a:rPr lang="cs-CZ" dirty="0" err="1" smtClean="0"/>
              <a:t>transgenic</a:t>
            </a:r>
            <a:r>
              <a:rPr lang="cs-CZ" dirty="0" smtClean="0"/>
              <a:t> </a:t>
            </a:r>
            <a:r>
              <a:rPr lang="cs-CZ" dirty="0" err="1" smtClean="0"/>
              <a:t>mice</a:t>
            </a:r>
            <a:r>
              <a:rPr lang="cs-CZ" dirty="0" smtClean="0"/>
              <a:t>. </a:t>
            </a:r>
            <a:r>
              <a:rPr lang="cs-CZ" dirty="0" err="1" smtClean="0"/>
              <a:t>Intravenously</a:t>
            </a:r>
            <a:r>
              <a:rPr lang="cs-CZ" dirty="0" smtClean="0"/>
              <a:t> </a:t>
            </a:r>
            <a:r>
              <a:rPr lang="cs-CZ" dirty="0" err="1" smtClean="0"/>
              <a:t>injected</a:t>
            </a:r>
            <a:r>
              <a:rPr lang="cs-CZ" dirty="0" smtClean="0"/>
              <a:t> </a:t>
            </a:r>
            <a:r>
              <a:rPr lang="cs-CZ" dirty="0" err="1" smtClean="0"/>
              <a:t>quadruplex</a:t>
            </a:r>
            <a:r>
              <a:rPr lang="cs-CZ" dirty="0" smtClean="0"/>
              <a:t> </a:t>
            </a:r>
            <a:r>
              <a:rPr lang="cs-CZ" dirty="0" err="1" smtClean="0"/>
              <a:t>sgRNAs</a:t>
            </a:r>
            <a:r>
              <a:rPr lang="cs-CZ" dirty="0" smtClean="0"/>
              <a:t>/saCas9 AAV-DJ/8 </a:t>
            </a:r>
            <a:r>
              <a:rPr lang="cs-CZ" dirty="0" err="1" smtClean="0"/>
              <a:t>excised</a:t>
            </a:r>
            <a:r>
              <a:rPr lang="cs-CZ" dirty="0" smtClean="0"/>
              <a:t> HIV-1 </a:t>
            </a:r>
            <a:r>
              <a:rPr lang="cs-CZ" dirty="0" err="1" smtClean="0"/>
              <a:t>proviral</a:t>
            </a:r>
            <a:r>
              <a:rPr lang="cs-CZ" dirty="0" smtClean="0"/>
              <a:t> DNA and </a:t>
            </a:r>
            <a:r>
              <a:rPr lang="cs-CZ" dirty="0" err="1" smtClean="0"/>
              <a:t>significantly</a:t>
            </a:r>
            <a:r>
              <a:rPr lang="cs-CZ" dirty="0" smtClean="0"/>
              <a:t> </a:t>
            </a:r>
            <a:r>
              <a:rPr lang="cs-CZ" dirty="0" err="1" smtClean="0"/>
              <a:t>reduced</a:t>
            </a:r>
            <a:r>
              <a:rPr lang="cs-CZ" dirty="0" smtClean="0"/>
              <a:t> </a:t>
            </a:r>
            <a:r>
              <a:rPr lang="cs-CZ" dirty="0" err="1" smtClean="0"/>
              <a:t>viral</a:t>
            </a:r>
            <a:r>
              <a:rPr lang="cs-CZ" dirty="0" smtClean="0"/>
              <a:t> RNA </a:t>
            </a:r>
            <a:r>
              <a:rPr lang="cs-CZ" dirty="0" err="1" smtClean="0"/>
              <a:t>expression</a:t>
            </a:r>
            <a:r>
              <a:rPr lang="cs-CZ" dirty="0" smtClean="0"/>
              <a:t> in </a:t>
            </a:r>
            <a:r>
              <a:rPr lang="cs-CZ" dirty="0" err="1" smtClean="0"/>
              <a:t>several</a:t>
            </a:r>
            <a:r>
              <a:rPr lang="cs-CZ" dirty="0" smtClean="0"/>
              <a:t> </a:t>
            </a:r>
            <a:r>
              <a:rPr lang="cs-CZ" dirty="0" err="1" smtClean="0"/>
              <a:t>organs</a:t>
            </a:r>
            <a:r>
              <a:rPr lang="cs-CZ" dirty="0" smtClean="0"/>
              <a:t>/</a:t>
            </a:r>
            <a:r>
              <a:rPr lang="cs-CZ" dirty="0" err="1" smtClean="0"/>
              <a:t>tissues</a:t>
            </a:r>
            <a:r>
              <a:rPr lang="cs-CZ" dirty="0" smtClean="0"/>
              <a:t> </a:t>
            </a:r>
            <a:r>
              <a:rPr lang="cs-CZ" dirty="0" err="1" smtClean="0"/>
              <a:t>of</a:t>
            </a:r>
            <a:r>
              <a:rPr lang="cs-CZ" dirty="0" smtClean="0"/>
              <a:t> Tg26 </a:t>
            </a:r>
            <a:r>
              <a:rPr lang="cs-CZ" dirty="0" err="1" smtClean="0"/>
              <a:t>mice</a:t>
            </a:r>
            <a:r>
              <a:rPr lang="cs-CZ" dirty="0" smtClean="0"/>
              <a:t>. In </a:t>
            </a:r>
            <a:r>
              <a:rPr lang="cs-CZ" dirty="0" err="1" smtClean="0"/>
              <a:t>EcoHIV</a:t>
            </a:r>
            <a:r>
              <a:rPr lang="cs-CZ" dirty="0" smtClean="0"/>
              <a:t> </a:t>
            </a:r>
            <a:r>
              <a:rPr lang="cs-CZ" dirty="0" err="1" smtClean="0"/>
              <a:t>acutely</a:t>
            </a:r>
            <a:r>
              <a:rPr lang="cs-CZ" dirty="0" smtClean="0"/>
              <a:t> </a:t>
            </a:r>
            <a:r>
              <a:rPr lang="cs-CZ" dirty="0" err="1" smtClean="0"/>
              <a:t>infected</a:t>
            </a:r>
            <a:r>
              <a:rPr lang="cs-CZ" dirty="0" smtClean="0"/>
              <a:t> </a:t>
            </a:r>
            <a:r>
              <a:rPr lang="cs-CZ" dirty="0" err="1" smtClean="0"/>
              <a:t>mice</a:t>
            </a:r>
            <a:r>
              <a:rPr lang="cs-CZ" dirty="0" smtClean="0"/>
              <a:t>, </a:t>
            </a:r>
            <a:r>
              <a:rPr lang="cs-CZ" dirty="0" err="1" smtClean="0"/>
              <a:t>intravenously</a:t>
            </a:r>
            <a:r>
              <a:rPr lang="cs-CZ" dirty="0" smtClean="0"/>
              <a:t> </a:t>
            </a:r>
            <a:r>
              <a:rPr lang="cs-CZ" dirty="0" err="1" smtClean="0"/>
              <a:t>injected</a:t>
            </a:r>
            <a:r>
              <a:rPr lang="cs-CZ" dirty="0" smtClean="0"/>
              <a:t> </a:t>
            </a:r>
            <a:r>
              <a:rPr lang="cs-CZ" dirty="0" err="1" smtClean="0"/>
              <a:t>quadruplex</a:t>
            </a:r>
            <a:r>
              <a:rPr lang="cs-CZ" dirty="0" smtClean="0"/>
              <a:t> </a:t>
            </a:r>
            <a:r>
              <a:rPr lang="cs-CZ" dirty="0" err="1" smtClean="0"/>
              <a:t>sgRNAs</a:t>
            </a:r>
            <a:r>
              <a:rPr lang="cs-CZ" dirty="0" smtClean="0"/>
              <a:t>/saCas9 AAV-DJ/8 </a:t>
            </a:r>
            <a:r>
              <a:rPr lang="cs-CZ" dirty="0" err="1" smtClean="0"/>
              <a:t>reduced</a:t>
            </a:r>
            <a:r>
              <a:rPr lang="cs-CZ" dirty="0" smtClean="0"/>
              <a:t> </a:t>
            </a:r>
            <a:r>
              <a:rPr lang="cs-CZ" dirty="0" err="1" smtClean="0"/>
              <a:t>systemic</a:t>
            </a:r>
            <a:r>
              <a:rPr lang="cs-CZ" dirty="0" smtClean="0"/>
              <a:t> </a:t>
            </a:r>
            <a:r>
              <a:rPr lang="cs-CZ" dirty="0" err="1" smtClean="0"/>
              <a:t>EcoHIV</a:t>
            </a:r>
            <a:r>
              <a:rPr lang="cs-CZ" dirty="0" smtClean="0"/>
              <a:t> </a:t>
            </a:r>
            <a:r>
              <a:rPr lang="cs-CZ" dirty="0" err="1" smtClean="0"/>
              <a:t>infection</a:t>
            </a:r>
            <a:r>
              <a:rPr lang="cs-CZ" dirty="0" smtClean="0"/>
              <a:t>, as </a:t>
            </a:r>
            <a:r>
              <a:rPr lang="cs-CZ" dirty="0" err="1" smtClean="0"/>
              <a:t>determined</a:t>
            </a:r>
            <a:r>
              <a:rPr lang="cs-CZ" dirty="0" smtClean="0"/>
              <a:t> by live </a:t>
            </a:r>
            <a:r>
              <a:rPr lang="cs-CZ" dirty="0" err="1" smtClean="0"/>
              <a:t>bioluminescence</a:t>
            </a:r>
            <a:r>
              <a:rPr lang="cs-CZ" dirty="0" smtClean="0"/>
              <a:t> </a:t>
            </a:r>
            <a:r>
              <a:rPr lang="cs-CZ" dirty="0" err="1" smtClean="0"/>
              <a:t>imaging</a:t>
            </a:r>
            <a:r>
              <a:rPr lang="cs-CZ" dirty="0" smtClean="0"/>
              <a:t>. </a:t>
            </a:r>
            <a:r>
              <a:rPr lang="cs-CZ" dirty="0" err="1" smtClean="0"/>
              <a:t>Additionally</a:t>
            </a:r>
            <a:r>
              <a:rPr lang="cs-CZ" dirty="0" smtClean="0"/>
              <a:t>, </a:t>
            </a:r>
            <a:r>
              <a:rPr lang="cs-CZ" dirty="0" err="1" smtClean="0"/>
              <a:t>this</a:t>
            </a:r>
            <a:r>
              <a:rPr lang="cs-CZ" dirty="0" smtClean="0"/>
              <a:t> </a:t>
            </a:r>
            <a:r>
              <a:rPr lang="cs-CZ" dirty="0" err="1" smtClean="0"/>
              <a:t>quadruplex</a:t>
            </a:r>
            <a:r>
              <a:rPr lang="cs-CZ" dirty="0" smtClean="0"/>
              <a:t> </a:t>
            </a:r>
            <a:r>
              <a:rPr lang="cs-CZ" dirty="0" err="1" smtClean="0"/>
              <a:t>vector</a:t>
            </a:r>
            <a:r>
              <a:rPr lang="cs-CZ" dirty="0" smtClean="0"/>
              <a:t> </a:t>
            </a:r>
            <a:r>
              <a:rPr lang="cs-CZ" dirty="0" err="1" smtClean="0"/>
              <a:t>induced</a:t>
            </a:r>
            <a:r>
              <a:rPr lang="cs-CZ" dirty="0" smtClean="0"/>
              <a:t> </a:t>
            </a:r>
            <a:r>
              <a:rPr lang="cs-CZ" dirty="0" err="1" smtClean="0"/>
              <a:t>efficient</a:t>
            </a:r>
            <a:r>
              <a:rPr lang="cs-CZ" dirty="0" smtClean="0"/>
              <a:t> </a:t>
            </a:r>
            <a:r>
              <a:rPr lang="cs-CZ" dirty="0" err="1" smtClean="0"/>
              <a:t>proviral</a:t>
            </a:r>
            <a:r>
              <a:rPr lang="cs-CZ" dirty="0" smtClean="0"/>
              <a:t> </a:t>
            </a:r>
            <a:r>
              <a:rPr lang="cs-CZ" dirty="0" err="1" smtClean="0"/>
              <a:t>excision</a:t>
            </a:r>
            <a:r>
              <a:rPr lang="cs-CZ" dirty="0" smtClean="0"/>
              <a:t>, as </a:t>
            </a:r>
            <a:r>
              <a:rPr lang="cs-CZ" dirty="0" err="1" smtClean="0"/>
              <a:t>determined</a:t>
            </a:r>
            <a:r>
              <a:rPr lang="cs-CZ" dirty="0" smtClean="0"/>
              <a:t> by PCR </a:t>
            </a:r>
            <a:r>
              <a:rPr lang="cs-CZ" dirty="0" err="1" smtClean="0"/>
              <a:t>genotyping</a:t>
            </a:r>
            <a:r>
              <a:rPr lang="cs-CZ" dirty="0" smtClean="0"/>
              <a:t> in </a:t>
            </a:r>
            <a:r>
              <a:rPr lang="cs-CZ" dirty="0" err="1" smtClean="0"/>
              <a:t>the</a:t>
            </a:r>
            <a:r>
              <a:rPr lang="cs-CZ" dirty="0" smtClean="0"/>
              <a:t> liver, </a:t>
            </a:r>
            <a:r>
              <a:rPr lang="cs-CZ" dirty="0" err="1" smtClean="0"/>
              <a:t>lungs</a:t>
            </a:r>
            <a:r>
              <a:rPr lang="cs-CZ" dirty="0" smtClean="0"/>
              <a:t>, brain, and spleen. </a:t>
            </a:r>
            <a:r>
              <a:rPr lang="cs-CZ" dirty="0" err="1" smtClean="0"/>
              <a:t>Finally</a:t>
            </a:r>
            <a:r>
              <a:rPr lang="cs-CZ" dirty="0" smtClean="0"/>
              <a:t>, in </a:t>
            </a:r>
            <a:r>
              <a:rPr lang="cs-CZ" dirty="0" err="1" smtClean="0"/>
              <a:t>humanized</a:t>
            </a:r>
            <a:r>
              <a:rPr lang="cs-CZ" dirty="0" smtClean="0"/>
              <a:t> bone </a:t>
            </a:r>
            <a:r>
              <a:rPr lang="cs-CZ" dirty="0" err="1" smtClean="0"/>
              <a:t>marrow</a:t>
            </a:r>
            <a:r>
              <a:rPr lang="cs-CZ" dirty="0" smtClean="0"/>
              <a:t>/liver/</a:t>
            </a:r>
            <a:r>
              <a:rPr lang="cs-CZ" dirty="0" err="1" smtClean="0"/>
              <a:t>thymus</a:t>
            </a:r>
            <a:r>
              <a:rPr lang="cs-CZ" dirty="0" smtClean="0"/>
              <a:t> (BLT) </a:t>
            </a:r>
            <a:r>
              <a:rPr lang="cs-CZ" dirty="0" err="1" smtClean="0"/>
              <a:t>mice</a:t>
            </a:r>
            <a:r>
              <a:rPr lang="cs-CZ" dirty="0" smtClean="0"/>
              <a:t> </a:t>
            </a:r>
            <a:r>
              <a:rPr lang="cs-CZ" dirty="0" err="1" smtClean="0"/>
              <a:t>with</a:t>
            </a:r>
            <a:r>
              <a:rPr lang="cs-CZ" dirty="0" smtClean="0"/>
              <a:t> </a:t>
            </a:r>
            <a:r>
              <a:rPr lang="cs-CZ" dirty="0" err="1" smtClean="0"/>
              <a:t>chronic</a:t>
            </a:r>
            <a:r>
              <a:rPr lang="cs-CZ" dirty="0" smtClean="0"/>
              <a:t> HIV-1 </a:t>
            </a:r>
            <a:r>
              <a:rPr lang="cs-CZ" dirty="0" err="1" smtClean="0"/>
              <a:t>infection</a:t>
            </a:r>
            <a:r>
              <a:rPr lang="cs-CZ" dirty="0" smtClean="0"/>
              <a:t>, </a:t>
            </a:r>
            <a:r>
              <a:rPr lang="cs-CZ" dirty="0" err="1" smtClean="0"/>
              <a:t>successful</a:t>
            </a:r>
            <a:r>
              <a:rPr lang="cs-CZ" dirty="0" smtClean="0"/>
              <a:t> </a:t>
            </a:r>
            <a:r>
              <a:rPr lang="cs-CZ" dirty="0" err="1" smtClean="0"/>
              <a:t>proviral</a:t>
            </a:r>
            <a:r>
              <a:rPr lang="cs-CZ" dirty="0" smtClean="0"/>
              <a:t> </a:t>
            </a:r>
            <a:r>
              <a:rPr lang="cs-CZ" dirty="0" err="1" smtClean="0"/>
              <a:t>excision</a:t>
            </a:r>
            <a:r>
              <a:rPr lang="cs-CZ" dirty="0" smtClean="0"/>
              <a:t> </a:t>
            </a:r>
            <a:r>
              <a:rPr lang="cs-CZ" dirty="0" err="1" smtClean="0"/>
              <a:t>was</a:t>
            </a:r>
            <a:r>
              <a:rPr lang="cs-CZ" dirty="0" smtClean="0"/>
              <a:t> </a:t>
            </a:r>
            <a:r>
              <a:rPr lang="cs-CZ" dirty="0" err="1" smtClean="0"/>
              <a:t>detected</a:t>
            </a:r>
            <a:r>
              <a:rPr lang="cs-CZ" dirty="0" smtClean="0"/>
              <a:t> by PCR </a:t>
            </a:r>
            <a:r>
              <a:rPr lang="cs-CZ" dirty="0" err="1" smtClean="0"/>
              <a:t>genotyping</a:t>
            </a:r>
            <a:r>
              <a:rPr lang="cs-CZ" dirty="0" smtClean="0"/>
              <a:t> in </a:t>
            </a:r>
            <a:r>
              <a:rPr lang="cs-CZ" dirty="0" err="1" smtClean="0"/>
              <a:t>the</a:t>
            </a:r>
            <a:r>
              <a:rPr lang="cs-CZ" dirty="0" smtClean="0"/>
              <a:t> spleen, </a:t>
            </a:r>
            <a:r>
              <a:rPr lang="cs-CZ" dirty="0" err="1" smtClean="0"/>
              <a:t>lungs</a:t>
            </a:r>
            <a:r>
              <a:rPr lang="cs-CZ" dirty="0" smtClean="0"/>
              <a:t>, </a:t>
            </a:r>
            <a:r>
              <a:rPr lang="cs-CZ" dirty="0" err="1" smtClean="0"/>
              <a:t>heart</a:t>
            </a:r>
            <a:r>
              <a:rPr lang="cs-CZ" dirty="0" smtClean="0"/>
              <a:t>, </a:t>
            </a:r>
            <a:r>
              <a:rPr lang="cs-CZ" dirty="0" err="1" smtClean="0"/>
              <a:t>colon</a:t>
            </a:r>
            <a:r>
              <a:rPr lang="cs-CZ" dirty="0" smtClean="0"/>
              <a:t>, and brain </a:t>
            </a:r>
            <a:r>
              <a:rPr lang="cs-CZ" dirty="0" err="1" smtClean="0"/>
              <a:t>after</a:t>
            </a:r>
            <a:r>
              <a:rPr lang="cs-CZ" dirty="0" smtClean="0"/>
              <a:t> a single </a:t>
            </a:r>
            <a:r>
              <a:rPr lang="cs-CZ" dirty="0" err="1" smtClean="0"/>
              <a:t>intravenous</a:t>
            </a:r>
            <a:r>
              <a:rPr lang="cs-CZ" dirty="0" smtClean="0"/>
              <a:t> </a:t>
            </a:r>
            <a:r>
              <a:rPr lang="cs-CZ" dirty="0" err="1" smtClean="0"/>
              <a:t>injection</a:t>
            </a:r>
            <a:r>
              <a:rPr lang="cs-CZ" dirty="0" smtClean="0"/>
              <a:t> </a:t>
            </a:r>
            <a:r>
              <a:rPr lang="cs-CZ" dirty="0" err="1" smtClean="0"/>
              <a:t>of</a:t>
            </a:r>
            <a:r>
              <a:rPr lang="cs-CZ" dirty="0" smtClean="0"/>
              <a:t> </a:t>
            </a:r>
            <a:r>
              <a:rPr lang="cs-CZ" dirty="0" err="1" smtClean="0"/>
              <a:t>quadruplex</a:t>
            </a:r>
            <a:r>
              <a:rPr lang="cs-CZ" dirty="0" smtClean="0"/>
              <a:t> </a:t>
            </a:r>
            <a:r>
              <a:rPr lang="cs-CZ" dirty="0" err="1" smtClean="0"/>
              <a:t>sgRNAs</a:t>
            </a:r>
            <a:r>
              <a:rPr lang="cs-CZ" dirty="0" smtClean="0"/>
              <a:t>/saCas9 AAV-DJ/8. In </a:t>
            </a:r>
            <a:r>
              <a:rPr lang="cs-CZ" dirty="0" err="1" smtClean="0"/>
              <a:t>conclusion</a:t>
            </a:r>
            <a:r>
              <a:rPr lang="cs-CZ" dirty="0" smtClean="0"/>
              <a:t>, in </a:t>
            </a:r>
            <a:r>
              <a:rPr lang="cs-CZ" dirty="0" err="1" smtClean="0"/>
              <a:t>vivo</a:t>
            </a:r>
            <a:r>
              <a:rPr lang="cs-CZ" dirty="0" smtClean="0"/>
              <a:t> </a:t>
            </a:r>
            <a:r>
              <a:rPr lang="cs-CZ" dirty="0" err="1" smtClean="0"/>
              <a:t>excision</a:t>
            </a:r>
            <a:r>
              <a:rPr lang="cs-CZ" dirty="0" smtClean="0"/>
              <a:t> </a:t>
            </a:r>
            <a:r>
              <a:rPr lang="cs-CZ" dirty="0" err="1" smtClean="0"/>
              <a:t>of</a:t>
            </a:r>
            <a:r>
              <a:rPr lang="cs-CZ" dirty="0" smtClean="0"/>
              <a:t> HIV-1 </a:t>
            </a:r>
            <a:r>
              <a:rPr lang="cs-CZ" dirty="0" err="1" smtClean="0"/>
              <a:t>proviral</a:t>
            </a:r>
            <a:r>
              <a:rPr lang="cs-CZ" dirty="0" smtClean="0"/>
              <a:t> DNA by </a:t>
            </a:r>
            <a:r>
              <a:rPr lang="cs-CZ" dirty="0" err="1" smtClean="0"/>
              <a:t>sgRNAs</a:t>
            </a:r>
            <a:r>
              <a:rPr lang="cs-CZ" dirty="0" smtClean="0"/>
              <a:t>/saCas9 in solid </a:t>
            </a:r>
            <a:r>
              <a:rPr lang="cs-CZ" dirty="0" err="1" smtClean="0"/>
              <a:t>tissues</a:t>
            </a:r>
            <a:r>
              <a:rPr lang="cs-CZ" dirty="0" smtClean="0"/>
              <a:t>/</a:t>
            </a:r>
            <a:r>
              <a:rPr lang="cs-CZ" dirty="0" err="1" smtClean="0"/>
              <a:t>organs</a:t>
            </a:r>
            <a:r>
              <a:rPr lang="cs-CZ" dirty="0" smtClean="0"/>
              <a:t> </a:t>
            </a:r>
            <a:r>
              <a:rPr lang="cs-CZ" dirty="0" err="1" smtClean="0"/>
              <a:t>can</a:t>
            </a:r>
            <a:r>
              <a:rPr lang="cs-CZ" dirty="0" smtClean="0"/>
              <a:t> </a:t>
            </a:r>
            <a:r>
              <a:rPr lang="cs-CZ" dirty="0" err="1" smtClean="0"/>
              <a:t>be</a:t>
            </a:r>
            <a:r>
              <a:rPr lang="cs-CZ" dirty="0" smtClean="0"/>
              <a:t> </a:t>
            </a:r>
            <a:r>
              <a:rPr lang="cs-CZ" dirty="0" err="1" smtClean="0"/>
              <a:t>achieved</a:t>
            </a:r>
            <a:r>
              <a:rPr lang="cs-CZ" dirty="0" smtClean="0"/>
              <a:t> via AAV </a:t>
            </a:r>
            <a:r>
              <a:rPr lang="cs-CZ" dirty="0" err="1" smtClean="0"/>
              <a:t>delivery</a:t>
            </a:r>
            <a:r>
              <a:rPr lang="cs-CZ" dirty="0" smtClean="0"/>
              <a:t>, a </a:t>
            </a:r>
            <a:r>
              <a:rPr lang="cs-CZ" dirty="0" err="1" smtClean="0"/>
              <a:t>significant</a:t>
            </a:r>
            <a:r>
              <a:rPr lang="cs-CZ" dirty="0" smtClean="0"/>
              <a:t> step </a:t>
            </a:r>
            <a:r>
              <a:rPr lang="cs-CZ" dirty="0" err="1" smtClean="0"/>
              <a:t>toward</a:t>
            </a:r>
            <a:r>
              <a:rPr lang="cs-CZ" dirty="0" smtClean="0"/>
              <a:t> </a:t>
            </a:r>
            <a:r>
              <a:rPr lang="cs-CZ" dirty="0" err="1" smtClean="0"/>
              <a:t>human</a:t>
            </a:r>
            <a:r>
              <a:rPr lang="cs-CZ" dirty="0" smtClean="0"/>
              <a:t> </a:t>
            </a:r>
            <a:r>
              <a:rPr lang="cs-CZ" dirty="0" err="1" smtClean="0"/>
              <a:t>clinical</a:t>
            </a:r>
            <a:r>
              <a:rPr lang="cs-CZ" dirty="0" smtClean="0"/>
              <a:t> </a:t>
            </a:r>
            <a:r>
              <a:rPr lang="cs-CZ" dirty="0" err="1" smtClean="0"/>
              <a:t>trials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47</a:t>
            </a:fld>
            <a:endParaRPr lang="cs-CZ"/>
          </a:p>
        </p:txBody>
      </p:sp>
    </p:spTree>
    <p:extLst>
      <p:ext uri="{BB962C8B-B14F-4D97-AF65-F5344CB8AC3E}">
        <p14:creationId xmlns:p14="http://schemas.microsoft.com/office/powerpoint/2010/main" val="3323362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48</a:t>
            </a:fld>
            <a:endParaRPr lang="cs-CZ"/>
          </a:p>
        </p:txBody>
      </p:sp>
    </p:spTree>
    <p:extLst>
      <p:ext uri="{BB962C8B-B14F-4D97-AF65-F5344CB8AC3E}">
        <p14:creationId xmlns:p14="http://schemas.microsoft.com/office/powerpoint/2010/main" val="1024109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smtClean="0"/>
              <a:t>Ako sa očakávalo, odhalilo sa hlboké </a:t>
            </a:r>
            <a:r>
              <a:rPr lang="sk-SK" dirty="0" err="1" smtClean="0"/>
              <a:t>sekvenovanie</a:t>
            </a:r>
            <a:r>
              <a:rPr lang="sk-SK" dirty="0" smtClean="0"/>
              <a:t> 14 dní po </a:t>
            </a:r>
            <a:r>
              <a:rPr lang="sk-SK" dirty="0" err="1" smtClean="0"/>
              <a:t>transdukcii</a:t>
            </a:r>
            <a:r>
              <a:rPr lang="en-US" smtClean="0"/>
              <a:t> </a:t>
            </a:r>
            <a:r>
              <a:rPr lang="sk-SK" smtClean="0"/>
              <a:t>významné </a:t>
            </a:r>
            <a:r>
              <a:rPr lang="sk-SK" dirty="0" smtClean="0"/>
              <a:t>zníženie rozmanitosti </a:t>
            </a:r>
            <a:r>
              <a:rPr lang="sk-SK" dirty="0" err="1" smtClean="0"/>
              <a:t>sgRNA</a:t>
            </a:r>
            <a:r>
              <a:rPr lang="sk-SK" dirty="0" smtClean="0"/>
              <a:t> v prežívajúcich bunkách A375 a HUES62. Analýza obohatenia génom stanovila, že väčšina ochudobnených </a:t>
            </a:r>
            <a:r>
              <a:rPr lang="sk-SK" dirty="0" err="1" smtClean="0"/>
              <a:t>sgRNA</a:t>
            </a:r>
            <a:r>
              <a:rPr lang="sk-SK" dirty="0" smtClean="0"/>
              <a:t> sa zameriava na základné gény, ako sú </a:t>
            </a:r>
            <a:r>
              <a:rPr lang="sk-SK" dirty="0" err="1" smtClean="0"/>
              <a:t>ribozomálne</a:t>
            </a:r>
            <a:r>
              <a:rPr lang="sk-SK" dirty="0" smtClean="0"/>
              <a:t> štrukturálne zložky</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49</a:t>
            </a:fld>
            <a:endParaRPr lang="cs-CZ"/>
          </a:p>
        </p:txBody>
      </p:sp>
    </p:spTree>
    <p:extLst>
      <p:ext uri="{BB962C8B-B14F-4D97-AF65-F5344CB8AC3E}">
        <p14:creationId xmlns:p14="http://schemas.microsoft.com/office/powerpoint/2010/main" val="241510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u="sng" dirty="0" err="1" smtClean="0"/>
              <a:t>Homológna</a:t>
            </a:r>
            <a:r>
              <a:rPr lang="cs-CZ" u="sng" dirty="0" smtClean="0"/>
              <a:t> </a:t>
            </a:r>
            <a:r>
              <a:rPr lang="cs-CZ" u="sng" dirty="0" err="1" smtClean="0"/>
              <a:t>rekombinácia</a:t>
            </a:r>
            <a:r>
              <a:rPr lang="cs-CZ" dirty="0" smtClean="0"/>
              <a:t> = definovaná </a:t>
            </a:r>
            <a:r>
              <a:rPr lang="cs-CZ" dirty="0" err="1" smtClean="0"/>
              <a:t>cielená</a:t>
            </a:r>
            <a:r>
              <a:rPr lang="cs-CZ" dirty="0" smtClean="0"/>
              <a:t> </a:t>
            </a:r>
            <a:r>
              <a:rPr lang="cs-CZ" dirty="0" err="1" smtClean="0"/>
              <a:t>zmena</a:t>
            </a:r>
            <a:r>
              <a:rPr lang="cs-CZ" dirty="0" smtClean="0"/>
              <a:t> v </a:t>
            </a:r>
            <a:r>
              <a:rPr lang="cs-CZ" dirty="0" err="1" smtClean="0"/>
              <a:t>určitom</a:t>
            </a:r>
            <a:r>
              <a:rPr lang="cs-CZ" dirty="0" smtClean="0"/>
              <a:t> </a:t>
            </a:r>
            <a:r>
              <a:rPr lang="cs-CZ" dirty="0" err="1" smtClean="0"/>
              <a:t>lokuse</a:t>
            </a:r>
            <a:endParaRPr lang="cs-CZ" dirty="0" smtClean="0"/>
          </a:p>
          <a:p>
            <a:endParaRPr lang="cs-CZ" dirty="0" smtClean="0"/>
          </a:p>
          <a:p>
            <a:r>
              <a:rPr lang="cs-CZ" dirty="0" err="1" smtClean="0"/>
              <a:t>Prv</a:t>
            </a:r>
            <a:r>
              <a:rPr lang="en-US" dirty="0" smtClean="0"/>
              <a:t>y </a:t>
            </a:r>
            <a:r>
              <a:rPr lang="en-US" dirty="0" err="1" smtClean="0"/>
              <a:t>krok</a:t>
            </a:r>
            <a:r>
              <a:rPr lang="en-US" dirty="0" smtClean="0"/>
              <a:t> je </a:t>
            </a:r>
            <a:r>
              <a:rPr lang="en-US" dirty="0" err="1" smtClean="0"/>
              <a:t>izolacia</a:t>
            </a:r>
            <a:r>
              <a:rPr lang="en-US" dirty="0" smtClean="0"/>
              <a:t> </a:t>
            </a:r>
            <a:r>
              <a:rPr lang="en-US" dirty="0" err="1" smtClean="0"/>
              <a:t>embryonalnych</a:t>
            </a:r>
            <a:r>
              <a:rPr lang="en-US" dirty="0" smtClean="0"/>
              <a:t> </a:t>
            </a:r>
            <a:r>
              <a:rPr lang="en-US" dirty="0" err="1" smtClean="0"/>
              <a:t>buniek</a:t>
            </a:r>
            <a:r>
              <a:rPr lang="en-US" dirty="0" smtClean="0"/>
              <a:t>, </a:t>
            </a:r>
            <a:r>
              <a:rPr lang="en-US" dirty="0" err="1" smtClean="0"/>
              <a:t>ktore</a:t>
            </a:r>
            <a:r>
              <a:rPr lang="en-US" dirty="0" smtClean="0"/>
              <a:t> </a:t>
            </a:r>
            <a:r>
              <a:rPr lang="en-US" dirty="0" err="1" smtClean="0"/>
              <a:t>obsahuju</a:t>
            </a:r>
            <a:r>
              <a:rPr lang="en-US" dirty="0" smtClean="0"/>
              <a:t> </a:t>
            </a:r>
            <a:r>
              <a:rPr lang="en-US" dirty="0" err="1" smtClean="0"/>
              <a:t>vybranu</a:t>
            </a:r>
            <a:r>
              <a:rPr lang="en-US" dirty="0" smtClean="0"/>
              <a:t> (</a:t>
            </a:r>
            <a:r>
              <a:rPr lang="en-US" dirty="0" err="1" smtClean="0"/>
              <a:t>cieleny</a:t>
            </a:r>
            <a:r>
              <a:rPr lang="en-US" dirty="0" smtClean="0"/>
              <a:t> gen).</a:t>
            </a:r>
            <a:r>
              <a:rPr lang="en-US" baseline="0" dirty="0" smtClean="0"/>
              <a:t> </a:t>
            </a:r>
            <a:r>
              <a:rPr lang="en-US" baseline="0" dirty="0" err="1" smtClean="0"/>
              <a:t>Pozitivna</a:t>
            </a:r>
            <a:r>
              <a:rPr lang="en-US" baseline="0" dirty="0" smtClean="0"/>
              <a:t> </a:t>
            </a:r>
            <a:r>
              <a:rPr lang="en-US" baseline="0" dirty="0" err="1" smtClean="0"/>
              <a:t>alebo</a:t>
            </a:r>
            <a:r>
              <a:rPr lang="en-US" baseline="0" dirty="0" smtClean="0"/>
              <a:t> </a:t>
            </a:r>
            <a:r>
              <a:rPr lang="en-US" baseline="0" dirty="0" err="1" smtClean="0"/>
              <a:t>negativna</a:t>
            </a:r>
            <a:r>
              <a:rPr lang="en-US" baseline="0" dirty="0" smtClean="0"/>
              <a:t> </a:t>
            </a:r>
            <a:r>
              <a:rPr lang="en-US" baseline="0" dirty="0" err="1" smtClean="0"/>
              <a:t>selekcia</a:t>
            </a:r>
            <a:r>
              <a:rPr lang="en-US" baseline="0" dirty="0" smtClean="0"/>
              <a:t> </a:t>
            </a:r>
            <a:r>
              <a:rPr lang="en-US" baseline="0" dirty="0" err="1" smtClean="0"/>
              <a:t>moze</a:t>
            </a:r>
            <a:r>
              <a:rPr lang="en-US" baseline="0" dirty="0" smtClean="0"/>
              <a:t> </a:t>
            </a:r>
            <a:r>
              <a:rPr lang="en-US" baseline="0" dirty="0" err="1" smtClean="0"/>
              <a:t>byt</a:t>
            </a:r>
            <a:r>
              <a:rPr lang="en-US" baseline="0" dirty="0" smtClean="0"/>
              <a:t> v </a:t>
            </a:r>
            <a:r>
              <a:rPr lang="en-US" baseline="0" dirty="0" err="1" smtClean="0"/>
              <a:t>tomto</a:t>
            </a:r>
            <a:r>
              <a:rPr lang="en-US" baseline="0" dirty="0" smtClean="0"/>
              <a:t> </a:t>
            </a:r>
            <a:r>
              <a:rPr lang="en-US" baseline="0" dirty="0" err="1" smtClean="0"/>
              <a:t>kroku</a:t>
            </a:r>
            <a:r>
              <a:rPr lang="en-US" baseline="0" dirty="0" smtClean="0"/>
              <a:t> </a:t>
            </a:r>
            <a:r>
              <a:rPr lang="en-US" baseline="0" dirty="0" err="1" smtClean="0"/>
              <a:t>pouzita</a:t>
            </a:r>
            <a:r>
              <a:rPr lang="en-US" baseline="0" dirty="0" smtClean="0"/>
              <a:t>. </a:t>
            </a:r>
          </a:p>
          <a:p>
            <a:r>
              <a:rPr lang="en-US" baseline="0" dirty="0" err="1" smtClean="0"/>
              <a:t>Druhy</a:t>
            </a:r>
            <a:r>
              <a:rPr lang="en-US" baseline="0" dirty="0" smtClean="0"/>
              <a:t> </a:t>
            </a:r>
            <a:r>
              <a:rPr lang="en-US" baseline="0" dirty="0" err="1" smtClean="0"/>
              <a:t>krok</a:t>
            </a:r>
            <a:r>
              <a:rPr lang="en-US" baseline="0" dirty="0" smtClean="0"/>
              <a:t> je </a:t>
            </a:r>
            <a:r>
              <a:rPr lang="en-US" baseline="0" dirty="0" err="1" smtClean="0"/>
              <a:t>pouzit</a:t>
            </a:r>
            <a:r>
              <a:rPr lang="en-US" baseline="0" dirty="0" smtClean="0"/>
              <a:t> </a:t>
            </a:r>
            <a:r>
              <a:rPr lang="en-US" baseline="0" dirty="0" err="1" smtClean="0"/>
              <a:t>tieto</a:t>
            </a:r>
            <a:r>
              <a:rPr lang="en-US" baseline="0" dirty="0" smtClean="0"/>
              <a:t> ES </a:t>
            </a:r>
            <a:r>
              <a:rPr lang="en-US" baseline="0" dirty="0" err="1" smtClean="0"/>
              <a:t>bunky</a:t>
            </a:r>
            <a:r>
              <a:rPr lang="en-US" baseline="0" dirty="0" smtClean="0"/>
              <a:t> </a:t>
            </a:r>
            <a:r>
              <a:rPr lang="en-US" baseline="0" dirty="0" err="1" smtClean="0"/>
              <a:t>na</a:t>
            </a:r>
            <a:r>
              <a:rPr lang="en-US" baseline="0" dirty="0" smtClean="0"/>
              <a:t> </a:t>
            </a:r>
            <a:r>
              <a:rPr lang="en-US" baseline="0" dirty="0" err="1" smtClean="0"/>
              <a:t>vytvorenie</a:t>
            </a:r>
            <a:r>
              <a:rPr lang="en-US" baseline="0" dirty="0" smtClean="0"/>
              <a:t> </a:t>
            </a:r>
            <a:r>
              <a:rPr lang="en-US" baseline="0" dirty="0" err="1" smtClean="0"/>
              <a:t>chimernej</a:t>
            </a:r>
            <a:r>
              <a:rPr lang="en-US" baseline="0" dirty="0" smtClean="0"/>
              <a:t> </a:t>
            </a:r>
            <a:r>
              <a:rPr lang="en-US" baseline="0" dirty="0" err="1" smtClean="0"/>
              <a:t>mysi</a:t>
            </a:r>
            <a:r>
              <a:rPr lang="en-US" baseline="0" dirty="0" smtClean="0"/>
              <a:t>, </a:t>
            </a:r>
            <a:r>
              <a:rPr lang="en-US" baseline="0" dirty="0" err="1" smtClean="0"/>
              <a:t>ktora</a:t>
            </a:r>
            <a:r>
              <a:rPr lang="en-US" baseline="0" dirty="0" smtClean="0"/>
              <a:t> by bola </a:t>
            </a:r>
            <a:r>
              <a:rPr lang="en-US" baseline="0" dirty="0" err="1" smtClean="0"/>
              <a:t>schopna</a:t>
            </a:r>
            <a:r>
              <a:rPr lang="en-US" baseline="0" dirty="0" smtClean="0"/>
              <a:t> </a:t>
            </a:r>
            <a:r>
              <a:rPr lang="en-US" baseline="0" dirty="0" err="1" smtClean="0"/>
              <a:t>tento</a:t>
            </a:r>
            <a:r>
              <a:rPr lang="en-US" baseline="0" dirty="0" smtClean="0"/>
              <a:t> gen </a:t>
            </a:r>
            <a:r>
              <a:rPr lang="en-US" baseline="0" dirty="0" err="1" smtClean="0"/>
              <a:t>preniest</a:t>
            </a:r>
            <a:r>
              <a:rPr lang="en-US" baseline="0" dirty="0" smtClean="0"/>
              <a:t> do </a:t>
            </a:r>
            <a:r>
              <a:rPr lang="en-US" baseline="0" dirty="0" err="1" smtClean="0"/>
              <a:t>potomstva</a:t>
            </a:r>
            <a:r>
              <a:rPr lang="en-US" baseline="0" dirty="0" smtClean="0"/>
              <a:t> (</a:t>
            </a:r>
            <a:r>
              <a:rPr lang="en-US" baseline="0" dirty="0" err="1" smtClean="0"/>
              <a:t>inymi</a:t>
            </a:r>
            <a:r>
              <a:rPr lang="en-US" baseline="0" dirty="0" smtClean="0"/>
              <a:t> </a:t>
            </a:r>
            <a:r>
              <a:rPr lang="en-US" baseline="0" dirty="0" err="1" smtClean="0"/>
              <a:t>slovami</a:t>
            </a:r>
            <a:r>
              <a:rPr lang="en-US" baseline="0" dirty="0" smtClean="0"/>
              <a:t> gen by </a:t>
            </a:r>
            <a:r>
              <a:rPr lang="en-US" baseline="0" dirty="0" err="1" smtClean="0"/>
              <a:t>bol</a:t>
            </a:r>
            <a:r>
              <a:rPr lang="en-US" baseline="0" dirty="0" smtClean="0"/>
              <a:t> </a:t>
            </a:r>
            <a:r>
              <a:rPr lang="en-US" baseline="0" dirty="0" err="1" smtClean="0"/>
              <a:t>uz</a:t>
            </a:r>
            <a:r>
              <a:rPr lang="en-US" baseline="0" dirty="0" smtClean="0"/>
              <a:t> v </a:t>
            </a:r>
            <a:r>
              <a:rPr lang="en-US" baseline="0" dirty="0" err="1" smtClean="0"/>
              <a:t>zarodocnej</a:t>
            </a:r>
            <a:r>
              <a:rPr lang="en-US" baseline="0" dirty="0" smtClean="0"/>
              <a:t> </a:t>
            </a:r>
            <a:r>
              <a:rPr lang="en-US" baseline="0" dirty="0" err="1" smtClean="0"/>
              <a:t>linii</a:t>
            </a:r>
            <a:r>
              <a:rPr lang="en-US" baseline="0" dirty="0" smtClean="0"/>
              <a:t>). ES </a:t>
            </a:r>
            <a:r>
              <a:rPr lang="en-US" baseline="0" dirty="0" err="1" smtClean="0"/>
              <a:t>bunky</a:t>
            </a:r>
            <a:r>
              <a:rPr lang="en-US" baseline="0" dirty="0" smtClean="0"/>
              <a:t> </a:t>
            </a:r>
            <a:r>
              <a:rPr lang="en-US" baseline="0" dirty="0" err="1" smtClean="0"/>
              <a:t>su</a:t>
            </a:r>
            <a:r>
              <a:rPr lang="en-US" baseline="0" dirty="0" smtClean="0"/>
              <a:t> </a:t>
            </a:r>
            <a:r>
              <a:rPr lang="en-US" baseline="0" dirty="0" err="1" smtClean="0"/>
              <a:t>vlozene</a:t>
            </a:r>
            <a:r>
              <a:rPr lang="en-US" baseline="0" dirty="0" smtClean="0"/>
              <a:t> do </a:t>
            </a:r>
            <a:r>
              <a:rPr lang="en-US" baseline="0" dirty="0" err="1" smtClean="0"/>
              <a:t>blastocysty</a:t>
            </a:r>
            <a:r>
              <a:rPr lang="en-US" baseline="0" dirty="0" smtClean="0"/>
              <a:t>, a </a:t>
            </a:r>
            <a:r>
              <a:rPr lang="en-US" baseline="0" dirty="0" err="1" smtClean="0"/>
              <a:t>tieto</a:t>
            </a:r>
            <a:r>
              <a:rPr lang="en-US" baseline="0" dirty="0" smtClean="0"/>
              <a:t> embryo </a:t>
            </a:r>
            <a:r>
              <a:rPr lang="en-US" baseline="0" dirty="0" err="1" smtClean="0"/>
              <a:t>su</a:t>
            </a:r>
            <a:r>
              <a:rPr lang="en-US" baseline="0" dirty="0" smtClean="0"/>
              <a:t> </a:t>
            </a:r>
            <a:r>
              <a:rPr lang="en-US" baseline="0" dirty="0" err="1" smtClean="0"/>
              <a:t>potom</a:t>
            </a:r>
            <a:r>
              <a:rPr lang="en-US" baseline="0" dirty="0" smtClean="0"/>
              <a:t> </a:t>
            </a:r>
            <a:r>
              <a:rPr lang="en-US" baseline="0" dirty="0" err="1" smtClean="0"/>
              <a:t>vlozene</a:t>
            </a:r>
            <a:r>
              <a:rPr lang="en-US" baseline="0" dirty="0" smtClean="0"/>
              <a:t> do </a:t>
            </a:r>
            <a:r>
              <a:rPr lang="en-US" baseline="0" dirty="0" err="1" smtClean="0"/>
              <a:t>predpripravenej</a:t>
            </a:r>
            <a:r>
              <a:rPr lang="en-US" baseline="0" dirty="0" smtClean="0"/>
              <a:t> </a:t>
            </a:r>
            <a:r>
              <a:rPr lang="en-US" baseline="0" dirty="0" err="1" smtClean="0"/>
              <a:t>matky</a:t>
            </a:r>
            <a:r>
              <a:rPr lang="en-US" baseline="0" dirty="0" smtClean="0"/>
              <a:t>. </a:t>
            </a:r>
            <a:r>
              <a:rPr lang="en-US" baseline="0" dirty="0" err="1" smtClean="0"/>
              <a:t>Casto</a:t>
            </a:r>
            <a:r>
              <a:rPr lang="en-US" baseline="0" dirty="0" smtClean="0"/>
              <a:t> </a:t>
            </a:r>
            <a:r>
              <a:rPr lang="en-US" baseline="0" dirty="0" err="1" smtClean="0"/>
              <a:t>sa</a:t>
            </a:r>
            <a:r>
              <a:rPr lang="en-US" baseline="0" dirty="0" smtClean="0"/>
              <a:t> </a:t>
            </a:r>
            <a:r>
              <a:rPr lang="en-US" baseline="0" dirty="0" err="1" smtClean="0"/>
              <a:t>vyuziva</a:t>
            </a:r>
            <a:r>
              <a:rPr lang="en-US" baseline="0" dirty="0" smtClean="0"/>
              <a:t> </a:t>
            </a:r>
            <a:r>
              <a:rPr lang="en-US" baseline="0" dirty="0" err="1" smtClean="0"/>
              <a:t>na</a:t>
            </a:r>
            <a:r>
              <a:rPr lang="en-US" baseline="0" dirty="0" smtClean="0"/>
              <a:t> </a:t>
            </a:r>
            <a:r>
              <a:rPr lang="en-US" baseline="0" dirty="0" err="1" smtClean="0"/>
              <a:t>tvorbu</a:t>
            </a:r>
            <a:r>
              <a:rPr lang="en-US" baseline="0" dirty="0" smtClean="0"/>
              <a:t> chimer ES </a:t>
            </a:r>
            <a:r>
              <a:rPr lang="en-US" baseline="0" dirty="0" err="1" smtClean="0"/>
              <a:t>bunky</a:t>
            </a:r>
            <a:r>
              <a:rPr lang="en-US" baseline="0" dirty="0" smtClean="0"/>
              <a:t> s </a:t>
            </a:r>
            <a:r>
              <a:rPr lang="en-US" baseline="0" dirty="0" err="1" smtClean="0"/>
              <a:t>genetickym</a:t>
            </a:r>
            <a:r>
              <a:rPr lang="en-US" baseline="0" dirty="0" smtClean="0"/>
              <a:t> </a:t>
            </a:r>
            <a:r>
              <a:rPr lang="en-US" baseline="0" dirty="0" err="1" smtClean="0"/>
              <a:t>pozadim</a:t>
            </a:r>
            <a:r>
              <a:rPr lang="en-US" baseline="0" dirty="0" smtClean="0"/>
              <a:t> s </a:t>
            </a:r>
            <a:r>
              <a:rPr lang="en-US" baseline="0" dirty="0" err="1" smtClean="0"/>
              <a:t>jednou</a:t>
            </a:r>
            <a:r>
              <a:rPr lang="en-US" baseline="0" dirty="0" smtClean="0"/>
              <a:t> </a:t>
            </a:r>
            <a:r>
              <a:rPr lang="en-US" baseline="0" dirty="0" err="1" smtClean="0"/>
              <a:t>farbou</a:t>
            </a:r>
            <a:r>
              <a:rPr lang="en-US" baseline="0" dirty="0" smtClean="0"/>
              <a:t> </a:t>
            </a:r>
            <a:r>
              <a:rPr lang="en-US" baseline="0" dirty="0" err="1" smtClean="0"/>
              <a:t>kozuchu</a:t>
            </a:r>
            <a:r>
              <a:rPr lang="en-US" baseline="0" dirty="0" smtClean="0"/>
              <a:t>, a </a:t>
            </a:r>
            <a:r>
              <a:rPr lang="en-US" baseline="0" dirty="0" err="1" smtClean="0"/>
              <a:t>blastocysta</a:t>
            </a:r>
            <a:r>
              <a:rPr lang="en-US" baseline="0" dirty="0" smtClean="0"/>
              <a:t> </a:t>
            </a:r>
            <a:r>
              <a:rPr lang="en-US" baseline="0" dirty="0" err="1" smtClean="0"/>
              <a:t>potom</a:t>
            </a:r>
            <a:r>
              <a:rPr lang="en-US" baseline="0" dirty="0" smtClean="0"/>
              <a:t> s </a:t>
            </a:r>
            <a:r>
              <a:rPr lang="en-US" baseline="0" dirty="0" err="1" smtClean="0"/>
              <a:t>inou</a:t>
            </a:r>
            <a:r>
              <a:rPr lang="en-US" baseline="0" dirty="0" smtClean="0"/>
              <a:t> </a:t>
            </a:r>
            <a:r>
              <a:rPr lang="en-US" baseline="0" dirty="0" err="1" smtClean="0"/>
              <a:t>farbou</a:t>
            </a:r>
            <a:r>
              <a:rPr lang="en-US" baseline="0" dirty="0" smtClean="0"/>
              <a:t>, chimera </a:t>
            </a:r>
            <a:r>
              <a:rPr lang="en-US" baseline="0" dirty="0" err="1" smtClean="0"/>
              <a:t>sa</a:t>
            </a:r>
            <a:r>
              <a:rPr lang="en-US" baseline="0" dirty="0" smtClean="0"/>
              <a:t> </a:t>
            </a:r>
            <a:r>
              <a:rPr lang="en-US" baseline="0" dirty="0" err="1" smtClean="0"/>
              <a:t>tak</a:t>
            </a:r>
            <a:r>
              <a:rPr lang="en-US" baseline="0" dirty="0" smtClean="0"/>
              <a:t> </a:t>
            </a:r>
            <a:r>
              <a:rPr lang="en-US" baseline="0" dirty="0" err="1" smtClean="0"/>
              <a:t>lahko</a:t>
            </a:r>
            <a:r>
              <a:rPr lang="en-US" baseline="0" dirty="0" smtClean="0"/>
              <a:t> </a:t>
            </a:r>
            <a:r>
              <a:rPr lang="en-US" baseline="0" dirty="0" err="1" smtClean="0"/>
              <a:t>rozlisi</a:t>
            </a:r>
            <a:r>
              <a:rPr lang="en-US" baseline="0" dirty="0" smtClean="0"/>
              <a:t> </a:t>
            </a:r>
            <a:r>
              <a:rPr lang="en-US" baseline="0" dirty="0" err="1" smtClean="0"/>
              <a:t>na</a:t>
            </a:r>
            <a:r>
              <a:rPr lang="en-US" baseline="0" dirty="0" smtClean="0"/>
              <a:t> </a:t>
            </a:r>
            <a:r>
              <a:rPr lang="en-US" baseline="0" dirty="0" err="1" smtClean="0"/>
              <a:t>pohlad</a:t>
            </a:r>
            <a:r>
              <a:rPr lang="en-US" baseline="0" dirty="0" smtClean="0"/>
              <a:t>. </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7</a:t>
            </a:fld>
            <a:endParaRPr lang="cs-CZ"/>
          </a:p>
        </p:txBody>
      </p:sp>
    </p:spTree>
    <p:extLst>
      <p:ext uri="{BB962C8B-B14F-4D97-AF65-F5344CB8AC3E}">
        <p14:creationId xmlns:p14="http://schemas.microsoft.com/office/powerpoint/2010/main" val="3749924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5aml</a:t>
            </a:r>
            <a:r>
              <a:rPr lang="en-US" baseline="0" dirty="0" smtClean="0"/>
              <a:t> </a:t>
            </a:r>
            <a:r>
              <a:rPr lang="en-US" baseline="0" dirty="0" err="1" smtClean="0"/>
              <a:t>bunecnych</a:t>
            </a:r>
            <a:r>
              <a:rPr lang="en-US" baseline="0" dirty="0" smtClean="0"/>
              <a:t> </a:t>
            </a:r>
            <a:r>
              <a:rPr lang="en-US" baseline="0" dirty="0" err="1" smtClean="0"/>
              <a:t>linii</a:t>
            </a:r>
            <a:r>
              <a:rPr lang="en-US" baseline="0" dirty="0" smtClean="0"/>
              <a:t>, a 2 </a:t>
            </a:r>
            <a:r>
              <a:rPr lang="en-US" baseline="0" dirty="0" err="1" smtClean="0"/>
              <a:t>fibroblasty</a:t>
            </a:r>
            <a:r>
              <a:rPr lang="en-US" baseline="0" dirty="0" smtClean="0"/>
              <a:t>, 2 </a:t>
            </a:r>
            <a:r>
              <a:rPr lang="en-US" baseline="0" dirty="0" err="1" smtClean="0"/>
              <a:t>biologicke</a:t>
            </a:r>
            <a:r>
              <a:rPr lang="en-US" baseline="0" dirty="0" smtClean="0"/>
              <a:t> </a:t>
            </a:r>
            <a:r>
              <a:rPr lang="en-US" baseline="0" dirty="0" err="1" smtClean="0"/>
              <a:t>repliky</a:t>
            </a:r>
            <a:r>
              <a:rPr lang="en-US" baseline="0" dirty="0" smtClean="0"/>
              <a:t> z </a:t>
            </a:r>
            <a:r>
              <a:rPr lang="en-US" baseline="0" dirty="0" err="1" smtClean="0"/>
              <a:t>kazdej</a:t>
            </a:r>
            <a:r>
              <a:rPr lang="en-US" baseline="0" dirty="0" smtClean="0"/>
              <a:t>. </a:t>
            </a:r>
            <a:r>
              <a:rPr lang="en-US" baseline="0" dirty="0" err="1" smtClean="0"/>
              <a:t>Nainfikovane</a:t>
            </a:r>
            <a:r>
              <a:rPr lang="en-US" baseline="0" dirty="0" smtClean="0"/>
              <a:t> </a:t>
            </a:r>
            <a:r>
              <a:rPr lang="en-US" baseline="0" dirty="0" err="1" smtClean="0"/>
              <a:t>knihovnou</a:t>
            </a:r>
            <a:r>
              <a:rPr lang="en-US" baseline="0" dirty="0" smtClean="0"/>
              <a:t>, 30 </a:t>
            </a:r>
            <a:r>
              <a:rPr lang="en-US" baseline="0" dirty="0" err="1" smtClean="0"/>
              <a:t>dni</a:t>
            </a:r>
            <a:r>
              <a:rPr lang="en-US" baseline="0" dirty="0" smtClean="0"/>
              <a:t> </a:t>
            </a:r>
            <a:r>
              <a:rPr lang="en-US" baseline="0" dirty="0" err="1" smtClean="0"/>
              <a:t>nechane</a:t>
            </a:r>
            <a:r>
              <a:rPr lang="en-US" baseline="0" dirty="0" smtClean="0"/>
              <a:t> </a:t>
            </a:r>
            <a:r>
              <a:rPr lang="en-US" baseline="0" dirty="0" err="1" smtClean="0"/>
              <a:t>rast</a:t>
            </a:r>
            <a:r>
              <a:rPr lang="en-US" baseline="0" dirty="0" smtClean="0"/>
              <a:t>, a </a:t>
            </a:r>
            <a:r>
              <a:rPr lang="en-US" baseline="0" dirty="0" err="1" smtClean="0"/>
              <a:t>potom</a:t>
            </a:r>
            <a:r>
              <a:rPr lang="en-US" baseline="0" dirty="0" smtClean="0"/>
              <a:t> </a:t>
            </a:r>
            <a:r>
              <a:rPr lang="en-US" baseline="0" dirty="0" err="1" smtClean="0"/>
              <a:t>sa</a:t>
            </a:r>
            <a:r>
              <a:rPr lang="en-US" baseline="0" dirty="0" smtClean="0"/>
              <a:t> </a:t>
            </a:r>
            <a:r>
              <a:rPr lang="en-US" baseline="0" dirty="0" err="1" smtClean="0"/>
              <a:t>detekovali</a:t>
            </a:r>
            <a:r>
              <a:rPr lang="en-US" baseline="0" dirty="0" smtClean="0"/>
              <a:t> </a:t>
            </a:r>
            <a:r>
              <a:rPr lang="en-US" baseline="0" dirty="0" err="1" smtClean="0"/>
              <a:t>geny</a:t>
            </a:r>
            <a:r>
              <a:rPr lang="en-US" baseline="0" dirty="0" smtClean="0"/>
              <a:t>, </a:t>
            </a:r>
            <a:r>
              <a:rPr lang="en-US" baseline="0" dirty="0" err="1" smtClean="0"/>
              <a:t>ktore</a:t>
            </a:r>
            <a:r>
              <a:rPr lang="en-US" baseline="0" dirty="0" smtClean="0"/>
              <a:t> </a:t>
            </a:r>
            <a:r>
              <a:rPr lang="en-US" baseline="0" dirty="0" err="1" smtClean="0"/>
              <a:t>vypadli</a:t>
            </a:r>
            <a:r>
              <a:rPr lang="en-US" baseline="0" dirty="0" smtClean="0"/>
              <a:t>, a </a:t>
            </a:r>
            <a:r>
              <a:rPr lang="en-US" baseline="0" dirty="0" err="1" smtClean="0"/>
              <a:t>teda</a:t>
            </a:r>
            <a:r>
              <a:rPr lang="en-US" baseline="0" dirty="0" smtClean="0"/>
              <a:t> </a:t>
            </a:r>
            <a:r>
              <a:rPr lang="en-US" baseline="0" dirty="0" err="1" smtClean="0"/>
              <a:t>su</a:t>
            </a:r>
            <a:r>
              <a:rPr lang="en-US" baseline="0" dirty="0" smtClean="0"/>
              <a:t> </a:t>
            </a:r>
            <a:r>
              <a:rPr lang="en-US" baseline="0" dirty="0" err="1" smtClean="0"/>
              <a:t>esencialne</a:t>
            </a:r>
            <a:r>
              <a:rPr lang="en-US" baseline="0" dirty="0" smtClean="0"/>
              <a:t>. </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50</a:t>
            </a:fld>
            <a:endParaRPr lang="cs-CZ"/>
          </a:p>
        </p:txBody>
      </p:sp>
    </p:spTree>
    <p:extLst>
      <p:ext uri="{BB962C8B-B14F-4D97-AF65-F5344CB8AC3E}">
        <p14:creationId xmlns:p14="http://schemas.microsoft.com/office/powerpoint/2010/main" val="192466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51</a:t>
            </a:fld>
            <a:endParaRPr lang="cs-CZ"/>
          </a:p>
        </p:txBody>
      </p:sp>
    </p:spTree>
    <p:extLst>
      <p:ext uri="{BB962C8B-B14F-4D97-AF65-F5344CB8AC3E}">
        <p14:creationId xmlns:p14="http://schemas.microsoft.com/office/powerpoint/2010/main" val="708412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52</a:t>
            </a:fld>
            <a:endParaRPr lang="cs-CZ"/>
          </a:p>
        </p:txBody>
      </p:sp>
    </p:spTree>
    <p:extLst>
      <p:ext uri="{BB962C8B-B14F-4D97-AF65-F5344CB8AC3E}">
        <p14:creationId xmlns:p14="http://schemas.microsoft.com/office/powerpoint/2010/main" val="3978849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Mamuty vyhynuli </a:t>
            </a:r>
            <a:r>
              <a:rPr lang="cs-CZ" dirty="0" err="1" smtClean="0"/>
              <a:t>kvoli</a:t>
            </a:r>
            <a:r>
              <a:rPr lang="cs-CZ" dirty="0" smtClean="0"/>
              <a:t> lovu</a:t>
            </a:r>
          </a:p>
          <a:p>
            <a:r>
              <a:rPr lang="en-US" dirty="0" smtClean="0"/>
              <a:t>once-ubiquitous bird that was driven to extinction in the late nineteenth century by overhunting.</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53</a:t>
            </a:fld>
            <a:endParaRPr lang="cs-CZ"/>
          </a:p>
        </p:txBody>
      </p:sp>
    </p:spTree>
    <p:extLst>
      <p:ext uri="{BB962C8B-B14F-4D97-AF65-F5344CB8AC3E}">
        <p14:creationId xmlns:p14="http://schemas.microsoft.com/office/powerpoint/2010/main" val="1546934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54</a:t>
            </a:fld>
            <a:endParaRPr lang="cs-CZ"/>
          </a:p>
        </p:txBody>
      </p:sp>
    </p:spTree>
    <p:extLst>
      <p:ext uri="{BB962C8B-B14F-4D97-AF65-F5344CB8AC3E}">
        <p14:creationId xmlns:p14="http://schemas.microsoft.com/office/powerpoint/2010/main" val="412450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HDR is restricted to the late S and G2 phases</a:t>
            </a:r>
            <a:r>
              <a:rPr lang="cs-CZ" dirty="0" smtClean="0"/>
              <a:t> (synchronizovat</a:t>
            </a:r>
            <a:r>
              <a:rPr lang="cs-CZ" baseline="0" dirty="0" smtClean="0"/>
              <a:t> </a:t>
            </a:r>
            <a:r>
              <a:rPr lang="cs-CZ" baseline="0" dirty="0" err="1" smtClean="0"/>
              <a:t>bunky</a:t>
            </a:r>
            <a:r>
              <a:rPr lang="cs-CZ" baseline="0" dirty="0" smtClean="0"/>
              <a:t>), </a:t>
            </a:r>
            <a:r>
              <a:rPr lang="cs-CZ" baseline="0" dirty="0" err="1" smtClean="0"/>
              <a:t>vyradit</a:t>
            </a:r>
            <a:r>
              <a:rPr lang="cs-CZ" baseline="0" dirty="0" smtClean="0"/>
              <a:t> NHEJ (</a:t>
            </a:r>
            <a:r>
              <a:rPr lang="cs-CZ" baseline="0" dirty="0" err="1" smtClean="0"/>
              <a:t>napr</a:t>
            </a:r>
            <a:r>
              <a:rPr lang="cs-CZ" baseline="0" dirty="0" smtClean="0"/>
              <a:t> </a:t>
            </a:r>
            <a:r>
              <a:rPr lang="cs-CZ" baseline="0" dirty="0" err="1" smtClean="0"/>
              <a:t>malymi</a:t>
            </a:r>
            <a:r>
              <a:rPr lang="cs-CZ" baseline="0" dirty="0" smtClean="0"/>
              <a:t> </a:t>
            </a:r>
            <a:r>
              <a:rPr lang="cs-CZ" baseline="0" dirty="0" err="1" smtClean="0"/>
              <a:t>inhibitormi</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55</a:t>
            </a:fld>
            <a:endParaRPr lang="cs-CZ"/>
          </a:p>
        </p:txBody>
      </p:sp>
    </p:spTree>
    <p:extLst>
      <p:ext uri="{BB962C8B-B14F-4D97-AF65-F5344CB8AC3E}">
        <p14:creationId xmlns:p14="http://schemas.microsoft.com/office/powerpoint/2010/main" val="338281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u="sng" dirty="0" err="1" smtClean="0"/>
              <a:t>Homológna</a:t>
            </a:r>
            <a:r>
              <a:rPr lang="cs-CZ" u="sng" dirty="0" smtClean="0"/>
              <a:t> </a:t>
            </a:r>
            <a:r>
              <a:rPr lang="cs-CZ" u="sng" dirty="0" err="1" smtClean="0"/>
              <a:t>rekombinácia</a:t>
            </a:r>
            <a:r>
              <a:rPr lang="cs-CZ" dirty="0" smtClean="0"/>
              <a:t> = definovaná </a:t>
            </a:r>
            <a:r>
              <a:rPr lang="cs-CZ" dirty="0" err="1" smtClean="0"/>
              <a:t>cielená</a:t>
            </a:r>
            <a:r>
              <a:rPr lang="cs-CZ" dirty="0" smtClean="0"/>
              <a:t> </a:t>
            </a:r>
            <a:r>
              <a:rPr lang="cs-CZ" dirty="0" err="1" smtClean="0"/>
              <a:t>zmena</a:t>
            </a:r>
            <a:r>
              <a:rPr lang="cs-CZ" dirty="0" smtClean="0"/>
              <a:t> v </a:t>
            </a:r>
            <a:r>
              <a:rPr lang="cs-CZ" dirty="0" err="1" smtClean="0"/>
              <a:t>určitom</a:t>
            </a:r>
            <a:r>
              <a:rPr lang="cs-CZ" dirty="0" smtClean="0"/>
              <a:t> </a:t>
            </a:r>
            <a:r>
              <a:rPr lang="cs-CZ" dirty="0" err="1" smtClean="0"/>
              <a:t>lokuse</a:t>
            </a:r>
            <a:endParaRPr lang="cs-CZ" dirty="0" smtClean="0"/>
          </a:p>
          <a:p>
            <a:r>
              <a:rPr lang="en-US" sz="1200" kern="1200" dirty="0" smtClean="0">
                <a:solidFill>
                  <a:schemeClr val="tx1"/>
                </a:solidFill>
                <a:effectLst/>
                <a:latin typeface="+mn-lt"/>
                <a:ea typeface="+mn-ea"/>
                <a:cs typeface="+mn-cs"/>
              </a:rPr>
              <a:t>The study of natural DNA re-</a:t>
            </a:r>
          </a:p>
          <a:p>
            <a:r>
              <a:rPr lang="en-US" sz="1200" kern="1200" dirty="0" smtClean="0">
                <a:solidFill>
                  <a:schemeClr val="tx1"/>
                </a:solidFill>
                <a:effectLst/>
                <a:latin typeface="+mn-lt"/>
                <a:ea typeface="+mn-ea"/>
                <a:cs typeface="+mn-cs"/>
              </a:rPr>
              <a:t>pair pathways in bacteria and yeast, as well as</a:t>
            </a:r>
          </a:p>
          <a:p>
            <a:r>
              <a:rPr lang="en-US" sz="1200" kern="1200" dirty="0" smtClean="0">
                <a:solidFill>
                  <a:schemeClr val="tx1"/>
                </a:solidFill>
                <a:effectLst/>
                <a:latin typeface="+mn-lt"/>
                <a:ea typeface="+mn-ea"/>
                <a:cs typeface="+mn-cs"/>
              </a:rPr>
              <a:t>the mechanisms of DNA recombination,</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revealed that cells have endogenous machinery to repair double-strand DNA breaks (DSBs)</a:t>
            </a:r>
          </a:p>
          <a:p>
            <a:r>
              <a:rPr lang="en-US" sz="1200" kern="1200" dirty="0" smtClean="0">
                <a:solidFill>
                  <a:schemeClr val="tx1"/>
                </a:solidFill>
                <a:effectLst/>
                <a:latin typeface="+mn-lt"/>
                <a:ea typeface="+mn-ea"/>
                <a:cs typeface="+mn-cs"/>
              </a:rPr>
              <a:t>that would otherwise be lethal. Thus,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methods for introducing precise breaks in the</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DNA at sites where changes are to be introduced</a:t>
            </a:r>
          </a:p>
          <a:p>
            <a:r>
              <a:rPr lang="en-US" sz="1200" kern="1200" dirty="0" smtClean="0">
                <a:solidFill>
                  <a:schemeClr val="tx1"/>
                </a:solidFill>
                <a:effectLst/>
                <a:latin typeface="+mn-lt"/>
                <a:ea typeface="+mn-ea"/>
                <a:cs typeface="+mn-cs"/>
              </a:rPr>
              <a:t>was recognized as a valuable strategy for targeted genomic engineering</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8</a:t>
            </a:fld>
            <a:endParaRPr lang="cs-CZ"/>
          </a:p>
        </p:txBody>
      </p:sp>
    </p:spTree>
    <p:extLst>
      <p:ext uri="{BB962C8B-B14F-4D97-AF65-F5344CB8AC3E}">
        <p14:creationId xmlns:p14="http://schemas.microsoft.com/office/powerpoint/2010/main" val="78209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9</a:t>
            </a:fld>
            <a:endParaRPr lang="cs-CZ"/>
          </a:p>
        </p:txBody>
      </p:sp>
    </p:spTree>
    <p:extLst>
      <p:ext uri="{BB962C8B-B14F-4D97-AF65-F5344CB8AC3E}">
        <p14:creationId xmlns:p14="http://schemas.microsoft.com/office/powerpoint/2010/main" val="4179609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t>
            </a:r>
            <a:r>
              <a:rPr lang="en-GB" baseline="0" dirty="0" smtClean="0"/>
              <a:t>nucleases such as CRISPR, ZFNs and TALENs all rely in cleavage of a target site in the genome to stimulate a DNA repair pathway and elicit a change. This is often a highly efficient process, meaning editing efficiencies can be very high with these systems. They come with an inherent risk however (a risk that varies depending on the system you’re using) which is that the nuclease could in theory cut </a:t>
            </a:r>
            <a:r>
              <a:rPr lang="en-GB" baseline="0" dirty="0" err="1" smtClean="0"/>
              <a:t>elswhere</a:t>
            </a:r>
            <a:r>
              <a:rPr lang="en-GB" baseline="0" dirty="0" smtClean="0"/>
              <a:t> in the genome without you knowing about it – and you may end up with off target modifications.</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11</a:t>
            </a:fld>
            <a:endParaRPr lang="cs-CZ"/>
          </a:p>
        </p:txBody>
      </p:sp>
    </p:spTree>
    <p:extLst>
      <p:ext uri="{BB962C8B-B14F-4D97-AF65-F5344CB8AC3E}">
        <p14:creationId xmlns:p14="http://schemas.microsoft.com/office/powerpoint/2010/main" val="1432637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Enzym </a:t>
            </a:r>
            <a:r>
              <a:rPr lang="cs-CZ" sz="1200" b="1" i="0" u="none" strike="noStrike" kern="1200" baseline="0" dirty="0" err="1" smtClean="0">
                <a:solidFill>
                  <a:schemeClr val="tx1"/>
                </a:solidFill>
                <a:latin typeface="+mn-lt"/>
                <a:ea typeface="+mn-ea"/>
                <a:cs typeface="+mn-cs"/>
              </a:rPr>
              <a:t>FokI</a:t>
            </a:r>
            <a:r>
              <a:rPr lang="cs-CZ" sz="1200" b="1" i="0" u="none" strike="noStrike" kern="1200" baseline="0" dirty="0" smtClean="0">
                <a:solidFill>
                  <a:schemeClr val="tx1"/>
                </a:solidFill>
                <a:latin typeface="+mn-lt"/>
                <a:ea typeface="+mn-ea"/>
                <a:cs typeface="+mn-cs"/>
              </a:rPr>
              <a:t> </a:t>
            </a:r>
            <a:r>
              <a:rPr lang="cs-CZ" sz="1200" b="0" i="0" u="none" strike="noStrike" kern="1200" baseline="0" dirty="0" smtClean="0">
                <a:solidFill>
                  <a:schemeClr val="tx1"/>
                </a:solidFill>
                <a:latin typeface="+mn-lt"/>
                <a:ea typeface="+mn-ea"/>
                <a:cs typeface="+mn-cs"/>
              </a:rPr>
              <a:t>přirozeně se vyskytující u </a:t>
            </a:r>
            <a:r>
              <a:rPr lang="cs-CZ" sz="1200" b="0" i="0" u="none" strike="noStrike" kern="1200" baseline="0" dirty="0" err="1" smtClean="0">
                <a:solidFill>
                  <a:schemeClr val="tx1"/>
                </a:solidFill>
                <a:latin typeface="+mn-lt"/>
                <a:ea typeface="+mn-ea"/>
                <a:cs typeface="+mn-cs"/>
              </a:rPr>
              <a:t>Flavobacterium</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okeanokoites</a:t>
            </a:r>
            <a:r>
              <a:rPr lang="cs-CZ" sz="1200" b="0" i="0" u="none" strike="noStrike" kern="1200" baseline="0" dirty="0" smtClean="0">
                <a:solidFill>
                  <a:schemeClr val="tx1"/>
                </a:solidFill>
                <a:latin typeface="+mn-lt"/>
                <a:ea typeface="+mn-ea"/>
                <a:cs typeface="+mn-cs"/>
              </a:rPr>
              <a:t> je restrikční endonukleáza typu IIS (štěpí blízko rozpoznávací sekvence). Je tvořena N-terminální vazebnou doménou a nespecificky štěpící doménou na C-konci. </a:t>
            </a:r>
          </a:p>
          <a:p>
            <a:r>
              <a:rPr lang="cs-CZ" sz="1200" b="1" i="0" u="none" strike="noStrike" kern="1200" baseline="0" dirty="0" smtClean="0">
                <a:solidFill>
                  <a:schemeClr val="tx1"/>
                </a:solidFill>
                <a:latin typeface="+mn-lt"/>
                <a:ea typeface="+mn-ea"/>
                <a:cs typeface="+mn-cs"/>
              </a:rPr>
              <a:t>Výhody </a:t>
            </a:r>
            <a:r>
              <a:rPr lang="cs-CZ" sz="1200" b="1" i="0" u="none" strike="noStrike" kern="1200" baseline="0" dirty="0" err="1" smtClean="0">
                <a:solidFill>
                  <a:schemeClr val="tx1"/>
                </a:solidFill>
                <a:latin typeface="+mn-lt"/>
                <a:ea typeface="+mn-ea"/>
                <a:cs typeface="+mn-cs"/>
              </a:rPr>
              <a:t>FokI</a:t>
            </a:r>
            <a:r>
              <a:rPr lang="cs-CZ" sz="1200" b="1" i="0" u="none" strike="noStrike" kern="1200" baseline="0" dirty="0" smtClean="0">
                <a:solidFill>
                  <a:schemeClr val="tx1"/>
                </a:solidFill>
                <a:latin typeface="+mn-lt"/>
                <a:ea typeface="+mn-ea"/>
                <a:cs typeface="+mn-cs"/>
              </a:rPr>
              <a:t> pro její využití v GI: </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Rozpoznávaná sekvence je oddělena od sekvence, která je štěpena – to umožňuje izolovat doménu enzymu, která štěpí sekvenčně nespecificky. Tato doména pak může být spojena s doménou zodpovědnou za rozpoznání cílové sekvence. </a:t>
            </a:r>
          </a:p>
          <a:p>
            <a:r>
              <a:rPr lang="cs-CZ" sz="1200" b="0" i="0" u="none" strike="noStrike" kern="1200" baseline="0" dirty="0" err="1" smtClean="0">
                <a:solidFill>
                  <a:schemeClr val="tx1"/>
                </a:solidFill>
                <a:latin typeface="+mn-lt"/>
                <a:ea typeface="+mn-ea"/>
                <a:cs typeface="+mn-cs"/>
              </a:rPr>
              <a:t>FokI</a:t>
            </a:r>
            <a:r>
              <a:rPr lang="cs-CZ" sz="1200" b="0" i="0" u="none" strike="noStrike" kern="1200" baseline="0" dirty="0" smtClean="0">
                <a:solidFill>
                  <a:schemeClr val="tx1"/>
                </a:solidFill>
                <a:latin typeface="+mn-lt"/>
                <a:ea typeface="+mn-ea"/>
                <a:cs typeface="+mn-cs"/>
              </a:rPr>
              <a:t> vyžaduje pro svou </a:t>
            </a:r>
            <a:r>
              <a:rPr lang="cs-CZ" sz="1200" b="0" i="0" u="none" strike="noStrike" kern="1200" baseline="0" dirty="0" err="1" smtClean="0">
                <a:solidFill>
                  <a:schemeClr val="tx1"/>
                </a:solidFill>
                <a:latin typeface="+mn-lt"/>
                <a:ea typeface="+mn-ea"/>
                <a:cs typeface="+mn-cs"/>
              </a:rPr>
              <a:t>nukleázovou</a:t>
            </a:r>
            <a:r>
              <a:rPr lang="cs-CZ" sz="1200" b="0" i="0" u="none" strike="noStrike" kern="1200" baseline="0" dirty="0" smtClean="0">
                <a:solidFill>
                  <a:schemeClr val="tx1"/>
                </a:solidFill>
                <a:latin typeface="+mn-lt"/>
                <a:ea typeface="+mn-ea"/>
                <a:cs typeface="+mn-cs"/>
              </a:rPr>
              <a:t> činnost </a:t>
            </a:r>
            <a:r>
              <a:rPr lang="cs-CZ" sz="1200" b="0" i="0" u="none" strike="noStrike" kern="1200" baseline="0" dirty="0" err="1" smtClean="0">
                <a:solidFill>
                  <a:schemeClr val="tx1"/>
                </a:solidFill>
                <a:latin typeface="+mn-lt"/>
                <a:ea typeface="+mn-ea"/>
                <a:cs typeface="+mn-cs"/>
              </a:rPr>
              <a:t>dimerizaci</a:t>
            </a:r>
            <a:r>
              <a:rPr lang="cs-CZ" sz="1200" b="0" i="0" u="none" strike="noStrike" kern="1200" baseline="0" dirty="0" smtClean="0">
                <a:solidFill>
                  <a:schemeClr val="tx1"/>
                </a:solidFill>
                <a:latin typeface="+mn-lt"/>
                <a:ea typeface="+mn-ea"/>
                <a:cs typeface="+mn-cs"/>
              </a:rPr>
              <a:t> – zvýší se tím specifita rozpoznání cílového místa. </a:t>
            </a:r>
          </a:p>
          <a:p>
            <a:r>
              <a:rPr lang="cs-CZ" sz="1200" b="0" i="0" u="none" strike="noStrike" kern="1200" baseline="0" dirty="0" smtClean="0">
                <a:solidFill>
                  <a:schemeClr val="tx1"/>
                </a:solidFill>
                <a:latin typeface="+mn-lt"/>
                <a:ea typeface="+mn-ea"/>
                <a:cs typeface="+mn-cs"/>
              </a:rPr>
              <a:t>Byly připraveny modifikované </a:t>
            </a:r>
            <a:r>
              <a:rPr lang="cs-CZ" sz="1200" b="0" i="0" u="none" strike="noStrike" kern="1200" baseline="0" dirty="0" err="1" smtClean="0">
                <a:solidFill>
                  <a:schemeClr val="tx1"/>
                </a:solidFill>
                <a:latin typeface="+mn-lt"/>
                <a:ea typeface="+mn-ea"/>
                <a:cs typeface="+mn-cs"/>
              </a:rPr>
              <a:t>FokI</a:t>
            </a:r>
            <a:r>
              <a:rPr lang="cs-CZ" sz="1200" b="0" i="0" u="none" strike="noStrike" kern="1200" baseline="0" dirty="0" smtClean="0">
                <a:solidFill>
                  <a:schemeClr val="tx1"/>
                </a:solidFill>
                <a:latin typeface="+mn-lt"/>
                <a:ea typeface="+mn-ea"/>
                <a:cs typeface="+mn-cs"/>
              </a:rPr>
              <a:t>, které fungují jen jako </a:t>
            </a:r>
            <a:r>
              <a:rPr lang="cs-CZ" sz="1200" b="0" i="0" u="none" strike="noStrike" kern="1200" baseline="0" dirty="0" err="1" smtClean="0">
                <a:solidFill>
                  <a:schemeClr val="tx1"/>
                </a:solidFill>
                <a:latin typeface="+mn-lt"/>
                <a:ea typeface="+mn-ea"/>
                <a:cs typeface="+mn-cs"/>
              </a:rPr>
              <a:t>heterodimery</a:t>
            </a:r>
            <a:r>
              <a:rPr lang="cs-CZ" sz="1200" b="0" i="0" u="none" strike="noStrike" kern="1200" baseline="0" dirty="0" smtClean="0">
                <a:solidFill>
                  <a:schemeClr val="tx1"/>
                </a:solidFill>
                <a:latin typeface="+mn-lt"/>
                <a:ea typeface="+mn-ea"/>
                <a:cs typeface="+mn-cs"/>
              </a:rPr>
              <a:t>, což zvyšuje specificitu rozpoznání cílových sekvencí a eliminuje možnost vytváření nespecifického štěpení v případě </a:t>
            </a:r>
            <a:r>
              <a:rPr lang="cs-CZ" sz="1200" b="0" i="0" u="none" strike="noStrike" kern="1200" baseline="0" dirty="0" err="1" smtClean="0">
                <a:solidFill>
                  <a:schemeClr val="tx1"/>
                </a:solidFill>
                <a:latin typeface="+mn-lt"/>
                <a:ea typeface="+mn-ea"/>
                <a:cs typeface="+mn-cs"/>
              </a:rPr>
              <a:t>homodimerů</a:t>
            </a:r>
            <a:r>
              <a:rPr lang="cs-CZ" sz="1200" b="0" i="0" u="none" strike="noStrike" kern="1200" baseline="0" dirty="0" smtClean="0">
                <a:solidFill>
                  <a:schemeClr val="tx1"/>
                </a:solidFill>
                <a:latin typeface="+mn-lt"/>
                <a:ea typeface="+mn-ea"/>
                <a:cs typeface="+mn-cs"/>
              </a:rPr>
              <a:t>. </a:t>
            </a:r>
          </a:p>
          <a:p>
            <a:r>
              <a:rPr lang="cs-CZ" sz="1200" b="0" i="0" u="none" strike="noStrike" kern="1200" baseline="0" dirty="0" smtClean="0">
                <a:solidFill>
                  <a:schemeClr val="tx1"/>
                </a:solidFill>
                <a:latin typeface="+mn-lt"/>
                <a:ea typeface="+mn-ea"/>
                <a:cs typeface="+mn-cs"/>
              </a:rPr>
              <a:t>využívá se pro konstrukci ZFN a TALEN nukleáz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13</a:t>
            </a:fld>
            <a:endParaRPr lang="cs-CZ"/>
          </a:p>
        </p:txBody>
      </p:sp>
    </p:spTree>
    <p:extLst>
      <p:ext uri="{BB962C8B-B14F-4D97-AF65-F5344CB8AC3E}">
        <p14:creationId xmlns:p14="http://schemas.microsoft.com/office/powerpoint/2010/main" val="144938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Gram negativní bakterie r. </a:t>
            </a:r>
            <a:r>
              <a:rPr lang="cs-CZ" sz="1200" b="0" i="0" u="none" strike="noStrike" kern="1200" baseline="0" dirty="0" err="1" smtClean="0">
                <a:solidFill>
                  <a:schemeClr val="tx1"/>
                </a:solidFill>
                <a:latin typeface="+mn-lt"/>
                <a:ea typeface="+mn-ea"/>
                <a:cs typeface="+mn-cs"/>
              </a:rPr>
              <a:t>Xanthomonas</a:t>
            </a:r>
            <a:r>
              <a:rPr lang="cs-CZ" sz="1200" b="0" i="0" u="none" strike="noStrike" kern="1200" baseline="0" dirty="0" smtClean="0">
                <a:solidFill>
                  <a:schemeClr val="tx1"/>
                </a:solidFill>
                <a:latin typeface="+mn-lt"/>
                <a:ea typeface="+mn-ea"/>
                <a:cs typeface="+mn-cs"/>
              </a:rPr>
              <a:t> infikují řadu rostlinných druhů, u nichž mohou způsobovat onemocnění. Injikují svými sekrečními systémy do rostlinných buněk řadu efektorových proteinů včetně TAL efektorů. TAL </a:t>
            </a:r>
            <a:r>
              <a:rPr lang="cs-CZ" sz="1200" b="0" i="0" u="none" strike="noStrike" kern="1200" baseline="0" dirty="0" err="1" smtClean="0">
                <a:solidFill>
                  <a:schemeClr val="tx1"/>
                </a:solidFill>
                <a:latin typeface="+mn-lt"/>
                <a:ea typeface="+mn-ea"/>
                <a:cs typeface="+mn-cs"/>
              </a:rPr>
              <a:t>effectors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Activator-like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effectors</a:t>
            </a:r>
            <a:r>
              <a:rPr lang="cs-CZ" sz="1200" b="0" i="0" u="none" strike="noStrike" kern="1200" baseline="0" dirty="0" smtClean="0">
                <a:solidFill>
                  <a:schemeClr val="tx1"/>
                </a:solidFill>
                <a:latin typeface="+mn-lt"/>
                <a:ea typeface="+mn-ea"/>
                <a:cs typeface="+mn-cs"/>
              </a:rPr>
              <a:t>) mají několik motivů včetně NLS, proto mohou vstupovat do jádra, kde se vážou na promotorové sekvence a aktivují transkripci rostlinných genů, které napomáhají bakteriální infekci (snížení hladiny </a:t>
            </a:r>
            <a:r>
              <a:rPr lang="cs-CZ" sz="1200" b="0" i="0" u="none" strike="noStrike" kern="1200" baseline="0" dirty="0" err="1" smtClean="0">
                <a:solidFill>
                  <a:schemeClr val="tx1"/>
                </a:solidFill>
                <a:latin typeface="+mn-lt"/>
                <a:ea typeface="+mn-ea"/>
                <a:cs typeface="+mn-cs"/>
              </a:rPr>
              <a:t>Cu</a:t>
            </a:r>
            <a:r>
              <a:rPr lang="cs-CZ" sz="1200" b="0" i="0" u="none" strike="noStrike" kern="1200" baseline="0" dirty="0" smtClean="0">
                <a:solidFill>
                  <a:schemeClr val="tx1"/>
                </a:solidFill>
                <a:latin typeface="+mn-lt"/>
                <a:ea typeface="+mn-ea"/>
                <a:cs typeface="+mn-cs"/>
              </a:rPr>
              <a:t>, zvýšení hladiny glukózy, …) </a:t>
            </a:r>
          </a:p>
          <a:p>
            <a:r>
              <a:rPr lang="cs-CZ" sz="1200" b="0" i="0" u="none" strike="noStrike" kern="1200" baseline="0" dirty="0" smtClean="0">
                <a:solidFill>
                  <a:schemeClr val="tx1"/>
                </a:solidFill>
                <a:latin typeface="+mn-lt"/>
                <a:ea typeface="+mn-ea"/>
                <a:cs typeface="+mn-cs"/>
              </a:rPr>
              <a:t>TAL obsahují v centrální části opakující se sekvence aminokyselin v počtu až 33, které jsou dlouhé obvykle 34 AA. </a:t>
            </a:r>
            <a:endParaRPr lang="cs-CZ" dirty="0" smtClean="0"/>
          </a:p>
          <a:p>
            <a:r>
              <a:rPr lang="cs-CZ" dirty="0" smtClean="0"/>
              <a:t>N asparagine</a:t>
            </a:r>
          </a:p>
          <a:p>
            <a:r>
              <a:rPr lang="cs-CZ" dirty="0" smtClean="0"/>
              <a:t>G glycin</a:t>
            </a:r>
          </a:p>
          <a:p>
            <a:r>
              <a:rPr lang="cs-CZ" dirty="0" smtClean="0"/>
              <a:t>H</a:t>
            </a:r>
            <a:r>
              <a:rPr lang="cs-CZ" baseline="0" dirty="0" smtClean="0"/>
              <a:t> histidine</a:t>
            </a:r>
          </a:p>
          <a:p>
            <a:r>
              <a:rPr lang="cs-CZ" baseline="0" dirty="0" smtClean="0"/>
              <a:t>D </a:t>
            </a:r>
            <a:r>
              <a:rPr lang="cs-CZ" baseline="0" dirty="0" err="1" smtClean="0"/>
              <a:t>aspartate</a:t>
            </a:r>
            <a:endParaRPr lang="cs-CZ" baseline="0" dirty="0" smtClean="0"/>
          </a:p>
          <a:p>
            <a:r>
              <a:rPr lang="cs-CZ" baseline="0" dirty="0" smtClean="0"/>
              <a:t>I izoleucin</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15</a:t>
            </a:fld>
            <a:endParaRPr lang="cs-CZ"/>
          </a:p>
        </p:txBody>
      </p:sp>
    </p:spTree>
    <p:extLst>
      <p:ext uri="{BB962C8B-B14F-4D97-AF65-F5344CB8AC3E}">
        <p14:creationId xmlns:p14="http://schemas.microsoft.com/office/powerpoint/2010/main" val="268128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16</a:t>
            </a:fld>
            <a:endParaRPr lang="cs-CZ"/>
          </a:p>
        </p:txBody>
      </p:sp>
    </p:spTree>
    <p:extLst>
      <p:ext uri="{BB962C8B-B14F-4D97-AF65-F5344CB8AC3E}">
        <p14:creationId xmlns:p14="http://schemas.microsoft.com/office/powerpoint/2010/main" val="115142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18.09.2017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129203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18.09.2017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346864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18.09.2017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345959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18.09.2017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6944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658004E-8ED0-4F9A-923C-08E441D536B2}" type="datetimeFigureOut">
              <a:rPr lang="cs-CZ" smtClean="0"/>
              <a:t>18.09.2017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2391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658004E-8ED0-4F9A-923C-08E441D536B2}" type="datetimeFigureOut">
              <a:rPr lang="cs-CZ" smtClean="0"/>
              <a:t>18.09.2017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76342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658004E-8ED0-4F9A-923C-08E441D536B2}" type="datetimeFigureOut">
              <a:rPr lang="cs-CZ" smtClean="0"/>
              <a:t>18.09.2017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62934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658004E-8ED0-4F9A-923C-08E441D536B2}" type="datetimeFigureOut">
              <a:rPr lang="cs-CZ" smtClean="0"/>
              <a:t>18.09.2017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176090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658004E-8ED0-4F9A-923C-08E441D536B2}" type="datetimeFigureOut">
              <a:rPr lang="cs-CZ" smtClean="0"/>
              <a:t>18.09.2017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61526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658004E-8ED0-4F9A-923C-08E441D536B2}" type="datetimeFigureOut">
              <a:rPr lang="cs-CZ" smtClean="0"/>
              <a:t>18.09.2017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30031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658004E-8ED0-4F9A-923C-08E441D536B2}" type="datetimeFigureOut">
              <a:rPr lang="cs-CZ" smtClean="0"/>
              <a:t>18.09.2017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85889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8004E-8ED0-4F9A-923C-08E441D536B2}" type="datetimeFigureOut">
              <a:rPr lang="cs-CZ" smtClean="0"/>
              <a:t>18.09.2017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58B20-8786-48D0-BF02-F4013854C254}" type="slidenum">
              <a:rPr lang="cs-CZ" smtClean="0"/>
              <a:t>‹#›</a:t>
            </a:fld>
            <a:endParaRPr lang="cs-CZ"/>
          </a:p>
        </p:txBody>
      </p:sp>
    </p:spTree>
    <p:extLst>
      <p:ext uri="{BB962C8B-B14F-4D97-AF65-F5344CB8AC3E}">
        <p14:creationId xmlns:p14="http://schemas.microsoft.com/office/powerpoint/2010/main" val="255503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784641" y="2449801"/>
            <a:ext cx="8687520" cy="1926720"/>
          </a:xfrm>
        </p:spPr>
        <p:txBody>
          <a:bodyPr>
            <a:normAutofit fontScale="90000"/>
          </a:bodyPr>
          <a:lstStyle/>
          <a:p>
            <a:pPr eaLnBrk="1" hangingPunct="1">
              <a:lnSpc>
                <a:spcPct val="100000"/>
              </a:lnSpc>
            </a:pPr>
            <a:r>
              <a:rPr lang="cs-CZ" altLang="cs-CZ" b="1" dirty="0" smtClean="0">
                <a:solidFill>
                  <a:srgbClr val="92D050"/>
                </a:solidFill>
              </a:rPr>
              <a:t>Moderní metody analýzy genomu</a:t>
            </a:r>
            <a:br>
              <a:rPr lang="cs-CZ" altLang="cs-CZ" b="1" dirty="0" smtClean="0">
                <a:solidFill>
                  <a:srgbClr val="92D050"/>
                </a:solidFill>
              </a:rPr>
            </a:br>
            <a:r>
              <a:rPr lang="cs-CZ" altLang="cs-CZ" b="1" dirty="0" smtClean="0">
                <a:solidFill>
                  <a:srgbClr val="92D050"/>
                </a:solidFill>
              </a:rPr>
              <a:t/>
            </a:r>
            <a:br>
              <a:rPr lang="cs-CZ" altLang="cs-CZ" b="1" dirty="0" smtClean="0">
                <a:solidFill>
                  <a:srgbClr val="92D050"/>
                </a:solidFill>
              </a:rPr>
            </a:br>
            <a:r>
              <a:rPr lang="cs-CZ" altLang="cs-CZ" sz="3200" b="1" dirty="0">
                <a:solidFill>
                  <a:srgbClr val="92D050"/>
                </a:solidFill>
              </a:rPr>
              <a:t>Úvod</a:t>
            </a:r>
            <a:br>
              <a:rPr lang="cs-CZ" altLang="cs-CZ" sz="3200" b="1" dirty="0">
                <a:solidFill>
                  <a:srgbClr val="92D050"/>
                </a:solidFill>
              </a:rPr>
            </a:br>
            <a:r>
              <a:rPr lang="cs-CZ" altLang="cs-CZ" sz="3200" b="1" dirty="0" smtClean="0">
                <a:solidFill>
                  <a:srgbClr val="92D050"/>
                </a:solidFill>
              </a:rPr>
              <a:t>CRISPR </a:t>
            </a:r>
            <a:r>
              <a:rPr lang="cs-CZ" altLang="cs-CZ" sz="3200" b="1" dirty="0" err="1" smtClean="0">
                <a:solidFill>
                  <a:srgbClr val="92D050"/>
                </a:solidFill>
              </a:rPr>
              <a:t>technológia</a:t>
            </a:r>
            <a:r>
              <a:rPr lang="cs-CZ" altLang="cs-CZ" sz="3200" b="1" dirty="0" smtClean="0">
                <a:solidFill>
                  <a:srgbClr val="92D050"/>
                </a:solidFill>
              </a:rPr>
              <a:t> – </a:t>
            </a:r>
            <a:r>
              <a:rPr lang="cs-CZ" altLang="cs-CZ" sz="3200" b="1" dirty="0" err="1" smtClean="0">
                <a:solidFill>
                  <a:srgbClr val="92D050"/>
                </a:solidFill>
              </a:rPr>
              <a:t>princípy</a:t>
            </a:r>
            <a:r>
              <a:rPr lang="cs-CZ" altLang="cs-CZ" sz="3200" b="1" dirty="0" smtClean="0">
                <a:solidFill>
                  <a:srgbClr val="92D050"/>
                </a:solidFill>
              </a:rPr>
              <a:t> a </a:t>
            </a:r>
            <a:r>
              <a:rPr lang="cs-CZ" altLang="cs-CZ" sz="3200" b="1" dirty="0" err="1" smtClean="0">
                <a:solidFill>
                  <a:srgbClr val="92D050"/>
                </a:solidFill>
              </a:rPr>
              <a:t>využitie</a:t>
            </a:r>
            <a:endParaRPr lang="en-US" altLang="cs-CZ" sz="3200" b="1" dirty="0">
              <a:solidFill>
                <a:srgbClr val="92D050"/>
              </a:solidFill>
              <a:latin typeface="Comic Sans MS" panose="030F0702030302020204" pitchFamily="66" charset="0"/>
            </a:endParaRPr>
          </a:p>
        </p:txBody>
      </p:sp>
      <p:pic>
        <p:nvPicPr>
          <p:cNvPr id="2052" name="Picture 6" descr="D:\Disk Google\FN_disk D\Loga\CEITEC_logo-text_en_P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24201"/>
            <a:ext cx="2901600" cy="10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D:\Disk Google\FN_disk D\Loga\FN Brno_modra_obdelnik_ma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841" y="124201"/>
            <a:ext cx="2432160" cy="86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p:cNvSpPr>
          <p:nvPr/>
        </p:nvSpPr>
        <p:spPr bwMode="auto">
          <a:xfrm>
            <a:off x="8001001" y="5116892"/>
            <a:ext cx="3881437"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lvl1pPr marL="311045" indent="-311045" algn="l" defTabSz="407526" rtl="0" eaLnBrk="0" fontAlgn="base" hangingPunct="0">
              <a:lnSpc>
                <a:spcPct val="93000"/>
              </a:lnSpc>
              <a:spcBef>
                <a:spcPct val="0"/>
              </a:spcBef>
              <a:spcAft>
                <a:spcPts val="1293"/>
              </a:spcAft>
              <a:buClr>
                <a:srgbClr val="000000"/>
              </a:buClr>
              <a:buSzPct val="100000"/>
              <a:buFont typeface="Times New Roman" pitchFamily="18" charset="0"/>
              <a:defRPr sz="2903">
                <a:solidFill>
                  <a:srgbClr val="000000"/>
                </a:solidFill>
                <a:latin typeface="+mn-lt"/>
                <a:ea typeface="+mn-ea"/>
                <a:cs typeface="+mn-cs"/>
              </a:defRPr>
            </a:lvl1pPr>
            <a:lvl2pPr marL="673930" indent="-259204" algn="l" defTabSz="407526" rtl="0" eaLnBrk="0" fontAlgn="base" hangingPunct="0">
              <a:lnSpc>
                <a:spcPct val="93000"/>
              </a:lnSpc>
              <a:spcBef>
                <a:spcPct val="0"/>
              </a:spcBef>
              <a:spcAft>
                <a:spcPts val="1032"/>
              </a:spcAft>
              <a:buClr>
                <a:srgbClr val="000000"/>
              </a:buClr>
              <a:buSzPct val="100000"/>
              <a:buFont typeface="Times New Roman" pitchFamily="18" charset="0"/>
              <a:defRPr sz="2540">
                <a:solidFill>
                  <a:srgbClr val="000000"/>
                </a:solidFill>
                <a:latin typeface="+mn-lt"/>
                <a:ea typeface="+mn-ea"/>
                <a:cs typeface="+mn-cs"/>
              </a:defRPr>
            </a:lvl2pPr>
            <a:lvl3pPr marL="1036815" indent="-207363" algn="l" defTabSz="407526" rtl="0" eaLnBrk="0" fontAlgn="base" hangingPunct="0">
              <a:lnSpc>
                <a:spcPct val="93000"/>
              </a:lnSpc>
              <a:spcBef>
                <a:spcPct val="0"/>
              </a:spcBef>
              <a:spcAft>
                <a:spcPts val="771"/>
              </a:spcAft>
              <a:buClr>
                <a:srgbClr val="000000"/>
              </a:buClr>
              <a:buSzPct val="100000"/>
              <a:buFont typeface="Times New Roman" pitchFamily="18" charset="0"/>
              <a:defRPr sz="2177">
                <a:solidFill>
                  <a:srgbClr val="000000"/>
                </a:solidFill>
                <a:latin typeface="+mn-lt"/>
                <a:ea typeface="+mn-ea"/>
                <a:cs typeface="+mn-cs"/>
              </a:defRPr>
            </a:lvl3pPr>
            <a:lvl4pPr marL="1451541" indent="-207363" algn="l" defTabSz="407526" rtl="0" eaLnBrk="0" fontAlgn="base" hangingPunct="0">
              <a:lnSpc>
                <a:spcPct val="93000"/>
              </a:lnSpc>
              <a:spcBef>
                <a:spcPct val="0"/>
              </a:spcBef>
              <a:spcAft>
                <a:spcPts val="522"/>
              </a:spcAft>
              <a:buClr>
                <a:srgbClr val="000000"/>
              </a:buClr>
              <a:buSzPct val="100000"/>
              <a:buFont typeface="Times New Roman" pitchFamily="18" charset="0"/>
              <a:defRPr sz="1814">
                <a:solidFill>
                  <a:srgbClr val="000000"/>
                </a:solidFill>
                <a:latin typeface="+mn-lt"/>
                <a:ea typeface="+mn-ea"/>
                <a:cs typeface="+mn-cs"/>
              </a:defRPr>
            </a:lvl4pPr>
            <a:lvl5pPr marL="1866268" indent="-207363" algn="l" defTabSz="407526" rtl="0" eaLnBrk="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5pPr>
            <a:lvl6pPr marL="2280994"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6pPr>
            <a:lvl7pPr marL="2695720"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7pPr>
            <a:lvl8pPr marL="3110446"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8pPr>
            <a:lvl9pPr marL="3525172"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9pPr>
          </a:lstStyle>
          <a:p>
            <a:pPr marL="74613" eaLnBrk="1" hangingPunct="1"/>
            <a:r>
              <a:rPr lang="cs-CZ" altLang="cs-CZ" kern="0" dirty="0" smtClean="0"/>
              <a:t>18.9.2017</a:t>
            </a:r>
            <a:endParaRPr lang="cs-CZ" altLang="cs-CZ" kern="0" dirty="0"/>
          </a:p>
        </p:txBody>
      </p:sp>
      <p:sp>
        <p:nvSpPr>
          <p:cNvPr id="8" name="Rectangle 3"/>
          <p:cNvSpPr>
            <a:spLocks/>
          </p:cNvSpPr>
          <p:nvPr/>
        </p:nvSpPr>
        <p:spPr bwMode="auto">
          <a:xfrm>
            <a:off x="1447800" y="5012531"/>
            <a:ext cx="428518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74613"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775"/>
              </a:spcBef>
              <a:buClr>
                <a:schemeClr val="tx2"/>
              </a:buClr>
              <a:buSzPct val="95000"/>
            </a:pPr>
            <a:r>
              <a:rPr lang="cs-CZ" altLang="cs-CZ" sz="3300" dirty="0" smtClean="0"/>
              <a:t>Veronika </a:t>
            </a:r>
            <a:r>
              <a:rPr lang="cs-CZ" altLang="cs-CZ" sz="3300" dirty="0" err="1" smtClean="0"/>
              <a:t>Mančíková</a:t>
            </a:r>
            <a:endParaRPr lang="cs-CZ" altLang="cs-CZ" sz="3300" dirty="0"/>
          </a:p>
        </p:txBody>
      </p:sp>
      <p:pic>
        <p:nvPicPr>
          <p:cNvPr id="9" name="Obrázek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5903335"/>
            <a:ext cx="133032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132" y="6054148"/>
            <a:ext cx="3035300" cy="7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55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80532" y="2951633"/>
            <a:ext cx="10801185" cy="954107"/>
          </a:xfrm>
          <a:prstGeom prst="rect">
            <a:avLst/>
          </a:prstGeom>
          <a:noFill/>
        </p:spPr>
        <p:txBody>
          <a:bodyPr wrap="square" rtlCol="0">
            <a:spAutoFit/>
          </a:bodyPr>
          <a:lstStyle/>
          <a:p>
            <a:r>
              <a:rPr lang="cs-CZ" sz="2800" dirty="0" err="1" smtClean="0"/>
              <a:t>Kľúč</a:t>
            </a:r>
            <a:r>
              <a:rPr lang="cs-CZ" sz="2800" dirty="0" smtClean="0"/>
              <a:t> k </a:t>
            </a:r>
            <a:r>
              <a:rPr lang="cs-CZ" sz="2800" dirty="0" err="1" smtClean="0"/>
              <a:t>úspechu</a:t>
            </a:r>
            <a:r>
              <a:rPr lang="cs-CZ" sz="2800" dirty="0" smtClean="0"/>
              <a:t> genomového </a:t>
            </a:r>
            <a:r>
              <a:rPr lang="cs-CZ" sz="2800" dirty="0" err="1" smtClean="0"/>
              <a:t>inžinierstva</a:t>
            </a:r>
            <a:r>
              <a:rPr lang="cs-CZ" sz="2800" dirty="0" smtClean="0"/>
              <a:t>: </a:t>
            </a:r>
            <a:r>
              <a:rPr lang="cs-CZ" sz="2800" dirty="0" err="1" smtClean="0"/>
              <a:t>metóda</a:t>
            </a:r>
            <a:r>
              <a:rPr lang="cs-CZ" sz="2800" dirty="0" smtClean="0"/>
              <a:t> na tvorbu </a:t>
            </a:r>
            <a:r>
              <a:rPr lang="cs-CZ" sz="2800" dirty="0" err="1" smtClean="0"/>
              <a:t>dvojreťazcových</a:t>
            </a:r>
            <a:r>
              <a:rPr lang="cs-CZ" sz="2800" dirty="0" smtClean="0"/>
              <a:t> </a:t>
            </a:r>
            <a:r>
              <a:rPr lang="cs-CZ" sz="2800" dirty="0" err="1" smtClean="0"/>
              <a:t>zlomov</a:t>
            </a:r>
            <a:r>
              <a:rPr lang="cs-CZ" sz="2800" dirty="0" smtClean="0"/>
              <a:t>. </a:t>
            </a:r>
            <a:endParaRPr lang="cs-CZ" sz="2800" dirty="0"/>
          </a:p>
        </p:txBody>
      </p:sp>
    </p:spTree>
    <p:extLst>
      <p:ext uri="{BB962C8B-B14F-4D97-AF65-F5344CB8AC3E}">
        <p14:creationId xmlns:p14="http://schemas.microsoft.com/office/powerpoint/2010/main" val="4150730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Ako</a:t>
            </a:r>
            <a:r>
              <a:rPr lang="cs-CZ" dirty="0" smtClean="0"/>
              <a:t> </a:t>
            </a:r>
            <a:r>
              <a:rPr lang="cs-CZ" dirty="0" err="1" smtClean="0"/>
              <a:t>špecificky</a:t>
            </a:r>
            <a:r>
              <a:rPr lang="cs-CZ" dirty="0" smtClean="0"/>
              <a:t> </a:t>
            </a:r>
            <a:r>
              <a:rPr lang="cs-CZ" dirty="0" err="1" smtClean="0"/>
              <a:t>naštiepiť</a:t>
            </a:r>
            <a:r>
              <a:rPr lang="cs-CZ" dirty="0" smtClean="0"/>
              <a:t> </a:t>
            </a:r>
            <a:r>
              <a:rPr lang="cs-CZ" dirty="0" err="1" smtClean="0"/>
              <a:t>genóm</a:t>
            </a:r>
            <a:r>
              <a:rPr lang="cs-CZ" dirty="0"/>
              <a:t>?</a:t>
            </a:r>
          </a:p>
        </p:txBody>
      </p:sp>
      <p:graphicFrame>
        <p:nvGraphicFramePr>
          <p:cNvPr id="6" name="Diagram 5"/>
          <p:cNvGraphicFramePr/>
          <p:nvPr>
            <p:extLst>
              <p:ext uri="{D42A27DB-BD31-4B8C-83A1-F6EECF244321}">
                <p14:modId xmlns:p14="http://schemas.microsoft.com/office/powerpoint/2010/main" val="3590409636"/>
              </p:ext>
            </p:extLst>
          </p:nvPr>
        </p:nvGraphicFramePr>
        <p:xfrm>
          <a:off x="3472673" y="1597999"/>
          <a:ext cx="5302533" cy="476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Obrázek 2"/>
          <p:cNvPicPr>
            <a:picLocks noChangeAspect="1"/>
          </p:cNvPicPr>
          <p:nvPr/>
        </p:nvPicPr>
        <p:blipFill rotWithShape="1">
          <a:blip r:embed="rId8"/>
          <a:srcRect l="11548" t="25369" r="48571" b="10571"/>
          <a:stretch/>
        </p:blipFill>
        <p:spPr>
          <a:xfrm>
            <a:off x="116541" y="1333500"/>
            <a:ext cx="3356132" cy="5492102"/>
          </a:xfrm>
          <a:prstGeom prst="rect">
            <a:avLst/>
          </a:prstGeom>
        </p:spPr>
      </p:pic>
      <p:pic>
        <p:nvPicPr>
          <p:cNvPr id="4" name="Obrázek 3"/>
          <p:cNvPicPr>
            <a:picLocks noChangeAspect="1"/>
          </p:cNvPicPr>
          <p:nvPr/>
        </p:nvPicPr>
        <p:blipFill>
          <a:blip r:embed="rId9"/>
          <a:stretch>
            <a:fillRect/>
          </a:stretch>
        </p:blipFill>
        <p:spPr>
          <a:xfrm>
            <a:off x="8572500" y="2781926"/>
            <a:ext cx="3333750" cy="2486025"/>
          </a:xfrm>
          <a:prstGeom prst="rect">
            <a:avLst/>
          </a:prstGeom>
        </p:spPr>
      </p:pic>
    </p:spTree>
    <p:extLst>
      <p:ext uri="{BB962C8B-B14F-4D97-AF65-F5344CB8AC3E}">
        <p14:creationId xmlns:p14="http://schemas.microsoft.com/office/powerpoint/2010/main" val="2150387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Meganukleázy</a:t>
            </a:r>
            <a:endParaRPr lang="cs-CZ" dirty="0"/>
          </a:p>
        </p:txBody>
      </p:sp>
      <p:sp>
        <p:nvSpPr>
          <p:cNvPr id="3" name="Zástupný symbol pro obsah 2"/>
          <p:cNvSpPr>
            <a:spLocks noGrp="1"/>
          </p:cNvSpPr>
          <p:nvPr>
            <p:ph idx="1"/>
          </p:nvPr>
        </p:nvSpPr>
        <p:spPr/>
        <p:txBody>
          <a:bodyPr/>
          <a:lstStyle/>
          <a:p>
            <a:r>
              <a:rPr lang="cs-CZ" dirty="0" err="1" smtClean="0"/>
              <a:t>Najšpecifickejšie</a:t>
            </a:r>
            <a:r>
              <a:rPr lang="cs-CZ" dirty="0" smtClean="0"/>
              <a:t> </a:t>
            </a:r>
            <a:r>
              <a:rPr lang="cs-CZ" dirty="0" err="1" smtClean="0"/>
              <a:t>restrikčné</a:t>
            </a:r>
            <a:r>
              <a:rPr lang="cs-CZ" dirty="0" smtClean="0"/>
              <a:t> endonukleázy </a:t>
            </a:r>
            <a:r>
              <a:rPr lang="cs-CZ" dirty="0" err="1" smtClean="0"/>
              <a:t>rozpoznávajúce</a:t>
            </a:r>
            <a:r>
              <a:rPr lang="cs-CZ" dirty="0" smtClean="0"/>
              <a:t> </a:t>
            </a:r>
            <a:r>
              <a:rPr lang="cs-CZ" dirty="0" err="1" smtClean="0"/>
              <a:t>veľmi</a:t>
            </a:r>
            <a:r>
              <a:rPr lang="cs-CZ" dirty="0" smtClean="0"/>
              <a:t> </a:t>
            </a:r>
            <a:r>
              <a:rPr lang="cs-CZ" dirty="0" err="1" smtClean="0"/>
              <a:t>dlhé</a:t>
            </a:r>
            <a:r>
              <a:rPr lang="cs-CZ" dirty="0" smtClean="0"/>
              <a:t> </a:t>
            </a:r>
            <a:r>
              <a:rPr lang="cs-CZ" dirty="0" err="1" smtClean="0"/>
              <a:t>sekvencie</a:t>
            </a:r>
            <a:r>
              <a:rPr lang="cs-CZ" dirty="0" smtClean="0"/>
              <a:t> (16-40nt), </a:t>
            </a:r>
            <a:r>
              <a:rPr lang="cs-CZ" dirty="0" err="1" smtClean="0"/>
              <a:t>prirodzene</a:t>
            </a:r>
            <a:r>
              <a:rPr lang="cs-CZ" dirty="0" smtClean="0"/>
              <a:t> </a:t>
            </a:r>
            <a:r>
              <a:rPr lang="cs-CZ" dirty="0" err="1" smtClean="0"/>
              <a:t>sa</a:t>
            </a:r>
            <a:r>
              <a:rPr lang="cs-CZ" dirty="0" smtClean="0"/>
              <a:t> </a:t>
            </a:r>
            <a:r>
              <a:rPr lang="cs-CZ" dirty="0" err="1" smtClean="0"/>
              <a:t>vyskytujú</a:t>
            </a:r>
            <a:r>
              <a:rPr lang="cs-CZ" dirty="0" smtClean="0"/>
              <a:t> málo</a:t>
            </a:r>
          </a:p>
          <a:p>
            <a:r>
              <a:rPr lang="sk-SK" dirty="0" smtClean="0"/>
              <a:t>Sekvencia </a:t>
            </a:r>
            <a:r>
              <a:rPr lang="sk-SK" dirty="0"/>
              <a:t>18 </a:t>
            </a:r>
            <a:r>
              <a:rPr lang="sk-SK" dirty="0" err="1" smtClean="0"/>
              <a:t>bp</a:t>
            </a:r>
            <a:r>
              <a:rPr lang="sk-SK" dirty="0" smtClean="0"/>
              <a:t> rozpoznaná </a:t>
            </a:r>
            <a:r>
              <a:rPr lang="sk-SK" dirty="0" err="1"/>
              <a:t>meganukleázou</a:t>
            </a:r>
            <a:r>
              <a:rPr lang="sk-SK" dirty="0"/>
              <a:t> I-</a:t>
            </a:r>
            <a:r>
              <a:rPr lang="sk-SK" dirty="0" err="1"/>
              <a:t>Scel</a:t>
            </a:r>
            <a:r>
              <a:rPr lang="sk-SK" dirty="0"/>
              <a:t> </a:t>
            </a:r>
            <a:r>
              <a:rPr lang="sk-SK" dirty="0" smtClean="0"/>
              <a:t>sa náhodne bude </a:t>
            </a:r>
            <a:r>
              <a:rPr lang="sk-SK" dirty="0" err="1" smtClean="0"/>
              <a:t>nachádyať</a:t>
            </a:r>
            <a:r>
              <a:rPr lang="sk-SK" dirty="0" smtClean="0"/>
              <a:t> v genóme 20x dlhšom ako ten </a:t>
            </a:r>
            <a:r>
              <a:rPr lang="cs-CZ" dirty="0" err="1" smtClean="0"/>
              <a:t>ľudský</a:t>
            </a:r>
            <a:endParaRPr lang="cs-CZ" dirty="0" smtClean="0"/>
          </a:p>
          <a:p>
            <a:r>
              <a:rPr lang="cs-CZ" dirty="0" err="1" smtClean="0"/>
              <a:t>Umelé</a:t>
            </a:r>
            <a:r>
              <a:rPr lang="cs-CZ" dirty="0" smtClean="0"/>
              <a:t> </a:t>
            </a:r>
            <a:r>
              <a:rPr lang="cs-CZ" dirty="0" err="1" smtClean="0"/>
              <a:t>vytváranie</a:t>
            </a:r>
            <a:r>
              <a:rPr lang="cs-CZ" dirty="0" smtClean="0"/>
              <a:t> variant je </a:t>
            </a:r>
            <a:r>
              <a:rPr lang="cs-CZ" dirty="0" err="1" smtClean="0"/>
              <a:t>náročne</a:t>
            </a:r>
            <a:r>
              <a:rPr lang="cs-CZ" dirty="0" smtClean="0"/>
              <a:t>, </a:t>
            </a:r>
            <a:r>
              <a:rPr lang="cs-CZ" dirty="0" err="1" smtClean="0"/>
              <a:t>nakoľko</a:t>
            </a:r>
            <a:r>
              <a:rPr lang="cs-CZ" dirty="0" smtClean="0"/>
              <a:t> DNA </a:t>
            </a:r>
            <a:r>
              <a:rPr lang="cs-CZ" dirty="0" err="1" smtClean="0"/>
              <a:t>väzobná</a:t>
            </a:r>
            <a:r>
              <a:rPr lang="cs-CZ" dirty="0" smtClean="0"/>
              <a:t> a </a:t>
            </a:r>
            <a:r>
              <a:rPr lang="cs-CZ" dirty="0" err="1" smtClean="0"/>
              <a:t>štiepiaca</a:t>
            </a:r>
            <a:r>
              <a:rPr lang="cs-CZ" dirty="0" smtClean="0"/>
              <a:t> </a:t>
            </a:r>
            <a:r>
              <a:rPr lang="cs-CZ" dirty="0" err="1" smtClean="0"/>
              <a:t>funkcia</a:t>
            </a:r>
            <a:r>
              <a:rPr lang="cs-CZ" dirty="0" smtClean="0"/>
              <a:t> sú </a:t>
            </a:r>
            <a:r>
              <a:rPr lang="cs-CZ" dirty="0" err="1" smtClean="0"/>
              <a:t>súčasťou</a:t>
            </a:r>
            <a:r>
              <a:rPr lang="cs-CZ" dirty="0" smtClean="0"/>
              <a:t> jednej domény</a:t>
            </a:r>
            <a:endParaRPr lang="cs-CZ" dirty="0"/>
          </a:p>
        </p:txBody>
      </p:sp>
      <p:pic>
        <p:nvPicPr>
          <p:cNvPr id="8" name="Obrázek 7"/>
          <p:cNvPicPr>
            <a:picLocks noChangeAspect="1"/>
          </p:cNvPicPr>
          <p:nvPr/>
        </p:nvPicPr>
        <p:blipFill rotWithShape="1">
          <a:blip r:embed="rId2"/>
          <a:srcRect t="19492" b="21992"/>
          <a:stretch/>
        </p:blipFill>
        <p:spPr>
          <a:xfrm>
            <a:off x="4144766" y="4591844"/>
            <a:ext cx="3476518" cy="2034283"/>
          </a:xfrm>
          <a:prstGeom prst="rect">
            <a:avLst/>
          </a:prstGeom>
        </p:spPr>
      </p:pic>
    </p:spTree>
    <p:extLst>
      <p:ext uri="{BB962C8B-B14F-4D97-AF65-F5344CB8AC3E}">
        <p14:creationId xmlns:p14="http://schemas.microsoft.com/office/powerpoint/2010/main" val="4010340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ZFNs</a:t>
            </a:r>
            <a:r>
              <a:rPr lang="cs-CZ" dirty="0" smtClean="0"/>
              <a:t> &amp; </a:t>
            </a:r>
            <a:r>
              <a:rPr lang="cs-CZ" dirty="0" err="1" smtClean="0"/>
              <a:t>TALENs</a:t>
            </a:r>
            <a:endParaRPr lang="cs-CZ" dirty="0"/>
          </a:p>
        </p:txBody>
      </p:sp>
      <p:sp>
        <p:nvSpPr>
          <p:cNvPr id="3" name="Zástupný symbol pro obsah 2"/>
          <p:cNvSpPr>
            <a:spLocks noGrp="1"/>
          </p:cNvSpPr>
          <p:nvPr>
            <p:ph idx="1"/>
          </p:nvPr>
        </p:nvSpPr>
        <p:spPr>
          <a:xfrm>
            <a:off x="838200" y="1825625"/>
            <a:ext cx="10515600" cy="4725300"/>
          </a:xfrm>
        </p:spPr>
        <p:txBody>
          <a:bodyPr>
            <a:normAutofit/>
          </a:bodyPr>
          <a:lstStyle/>
          <a:p>
            <a:r>
              <a:rPr lang="cs-CZ" u="sng" dirty="0" err="1" smtClean="0"/>
              <a:t>Artificiálne</a:t>
            </a:r>
            <a:r>
              <a:rPr lang="cs-CZ" u="sng" dirty="0" smtClean="0"/>
              <a:t> </a:t>
            </a:r>
            <a:r>
              <a:rPr lang="cs-CZ" u="sng" dirty="0" err="1" smtClean="0"/>
              <a:t>restrikčné</a:t>
            </a:r>
            <a:r>
              <a:rPr lang="cs-CZ" u="sng" dirty="0" smtClean="0"/>
              <a:t> enzymy</a:t>
            </a:r>
            <a:r>
              <a:rPr lang="cs-CZ" dirty="0" smtClean="0"/>
              <a:t> (2 domény):</a:t>
            </a:r>
          </a:p>
          <a:p>
            <a:pPr marL="0" indent="0">
              <a:buNone/>
            </a:pPr>
            <a:r>
              <a:rPr lang="cs-CZ" dirty="0"/>
              <a:t>	</a:t>
            </a:r>
            <a:r>
              <a:rPr lang="cs-CZ" dirty="0" smtClean="0"/>
              <a:t>DNA </a:t>
            </a:r>
            <a:r>
              <a:rPr lang="cs-CZ" dirty="0" err="1" smtClean="0"/>
              <a:t>väzba</a:t>
            </a:r>
            <a:r>
              <a:rPr lang="cs-CZ" dirty="0" smtClean="0"/>
              <a:t> </a:t>
            </a:r>
            <a:r>
              <a:rPr lang="cs-CZ" dirty="0"/>
              <a:t>(</a:t>
            </a:r>
            <a:r>
              <a:rPr lang="cs-CZ" dirty="0" err="1"/>
              <a:t>Zinc</a:t>
            </a:r>
            <a:r>
              <a:rPr lang="cs-CZ" dirty="0"/>
              <a:t> Finger </a:t>
            </a:r>
            <a:r>
              <a:rPr lang="cs-CZ" dirty="0" smtClean="0"/>
              <a:t>a </a:t>
            </a:r>
            <a:r>
              <a:rPr lang="cs-CZ" dirty="0"/>
              <a:t>TALE) </a:t>
            </a:r>
          </a:p>
          <a:p>
            <a:pPr marL="0" indent="0">
              <a:buNone/>
            </a:pPr>
            <a:r>
              <a:rPr lang="cs-CZ" dirty="0" smtClean="0"/>
              <a:t>	</a:t>
            </a:r>
            <a:r>
              <a:rPr lang="cs-CZ" dirty="0" err="1" smtClean="0"/>
              <a:t>štiepenie</a:t>
            </a:r>
            <a:r>
              <a:rPr lang="cs-CZ" dirty="0" smtClean="0"/>
              <a:t> </a:t>
            </a:r>
            <a:r>
              <a:rPr lang="cs-CZ" dirty="0"/>
              <a:t>(</a:t>
            </a:r>
            <a:r>
              <a:rPr lang="cs-CZ" dirty="0" err="1" smtClean="0"/>
              <a:t>Fok</a:t>
            </a:r>
            <a:r>
              <a:rPr lang="cs-CZ" dirty="0" smtClean="0"/>
              <a:t> I Nukleáza)</a:t>
            </a:r>
            <a:endParaRPr lang="cs-CZ" dirty="0"/>
          </a:p>
          <a:p>
            <a:endParaRPr lang="cs-CZ" dirty="0"/>
          </a:p>
          <a:p>
            <a:r>
              <a:rPr lang="sk-SK" dirty="0" smtClean="0"/>
              <a:t>Proteínové </a:t>
            </a:r>
            <a:r>
              <a:rPr lang="sk-SK" dirty="0"/>
              <a:t>moduly </a:t>
            </a:r>
            <a:r>
              <a:rPr lang="sk-SK" dirty="0" smtClean="0"/>
              <a:t>rozpoznajú </a:t>
            </a:r>
            <a:r>
              <a:rPr lang="sk-SK" dirty="0"/>
              <a:t>DNA </a:t>
            </a:r>
            <a:r>
              <a:rPr lang="cs-CZ" dirty="0" err="1" smtClean="0"/>
              <a:t>sekvenciu</a:t>
            </a:r>
            <a:r>
              <a:rPr lang="cs-CZ" dirty="0" smtClean="0"/>
              <a:t> a </a:t>
            </a:r>
            <a:r>
              <a:rPr lang="cs-CZ" dirty="0" smtClean="0">
                <a:solidFill>
                  <a:srgbClr val="FF0000"/>
                </a:solidFill>
              </a:rPr>
              <a:t>d</a:t>
            </a:r>
            <a:r>
              <a:rPr lang="sk-SK" dirty="0" err="1" smtClean="0">
                <a:solidFill>
                  <a:srgbClr val="FF0000"/>
                </a:solidFill>
              </a:rPr>
              <a:t>imerizácia</a:t>
            </a:r>
            <a:r>
              <a:rPr lang="sk-SK" dirty="0" smtClean="0">
                <a:solidFill>
                  <a:srgbClr val="FF0000"/>
                </a:solidFill>
              </a:rPr>
              <a:t> </a:t>
            </a:r>
            <a:r>
              <a:rPr lang="sk-SK" dirty="0" err="1" smtClean="0">
                <a:solidFill>
                  <a:srgbClr val="FF0000"/>
                </a:solidFill>
              </a:rPr>
              <a:t>Fok</a:t>
            </a:r>
            <a:r>
              <a:rPr lang="sk-SK" dirty="0" smtClean="0">
                <a:solidFill>
                  <a:srgbClr val="FF0000"/>
                </a:solidFill>
              </a:rPr>
              <a:t> l </a:t>
            </a:r>
            <a:r>
              <a:rPr lang="sk-SK" dirty="0"/>
              <a:t>indukuje štiepenie cieľovej DNA</a:t>
            </a:r>
            <a:endParaRPr lang="cs-CZ" dirty="0"/>
          </a:p>
          <a:p>
            <a:r>
              <a:rPr lang="sk-SK" dirty="0" smtClean="0"/>
              <a:t>Rozpoznávajú </a:t>
            </a:r>
            <a:r>
              <a:rPr lang="sk-SK" dirty="0"/>
              <a:t>dlhé úseky báz </a:t>
            </a:r>
            <a:r>
              <a:rPr lang="sk-SK" dirty="0" smtClean="0"/>
              <a:t>vhodné </a:t>
            </a:r>
            <a:r>
              <a:rPr lang="sk-SK" dirty="0"/>
              <a:t>na štiepenie na úrovni </a:t>
            </a:r>
            <a:r>
              <a:rPr lang="sk-SK" dirty="0" smtClean="0"/>
              <a:t>genómu</a:t>
            </a:r>
          </a:p>
          <a:p>
            <a:endParaRPr lang="sk-SK" dirty="0" smtClean="0"/>
          </a:p>
          <a:p>
            <a:r>
              <a:rPr lang="sk-SK" dirty="0" smtClean="0"/>
              <a:t>Do cieľovej bunky vpravená </a:t>
            </a:r>
            <a:r>
              <a:rPr lang="sk-SK" dirty="0" err="1" smtClean="0"/>
              <a:t>mRNA</a:t>
            </a:r>
            <a:r>
              <a:rPr lang="sk-SK" dirty="0" smtClean="0"/>
              <a:t> enzýmu (produkovaná </a:t>
            </a:r>
            <a:r>
              <a:rPr lang="sk-SK" i="1" dirty="0" smtClean="0"/>
              <a:t>in vitro</a:t>
            </a:r>
            <a:r>
              <a:rPr lang="sk-SK" dirty="0" smtClean="0"/>
              <a:t>)</a:t>
            </a:r>
            <a:endParaRPr lang="cs-CZ" dirty="0"/>
          </a:p>
        </p:txBody>
      </p:sp>
    </p:spTree>
    <p:extLst>
      <p:ext uri="{BB962C8B-B14F-4D97-AF65-F5344CB8AC3E}">
        <p14:creationId xmlns:p14="http://schemas.microsoft.com/office/powerpoint/2010/main" val="1985198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creen Shot 2014-04-03 at 4.49.35 PM.png"/>
          <p:cNvPicPr>
            <a:picLocks noChangeAspect="1"/>
          </p:cNvPicPr>
          <p:nvPr/>
        </p:nvPicPr>
        <p:blipFill rotWithShape="1">
          <a:blip r:embed="rId2">
            <a:extLst>
              <a:ext uri="{28A0092B-C50C-407E-A947-70E740481C1C}">
                <a14:useLocalDpi xmlns:a14="http://schemas.microsoft.com/office/drawing/2010/main" val="0"/>
              </a:ext>
            </a:extLst>
          </a:blip>
          <a:srcRect b="3185"/>
          <a:stretch/>
        </p:blipFill>
        <p:spPr>
          <a:xfrm>
            <a:off x="6189010" y="2393616"/>
            <a:ext cx="5920482" cy="3584102"/>
          </a:xfrm>
          <a:prstGeom prst="rect">
            <a:avLst/>
          </a:prstGeom>
        </p:spPr>
      </p:pic>
      <p:grpSp>
        <p:nvGrpSpPr>
          <p:cNvPr id="7" name="Group 7"/>
          <p:cNvGrpSpPr/>
          <p:nvPr/>
        </p:nvGrpSpPr>
        <p:grpSpPr>
          <a:xfrm>
            <a:off x="6189010" y="3861012"/>
            <a:ext cx="2261259" cy="2958108"/>
            <a:chOff x="1599541" y="2646363"/>
            <a:chExt cx="2261259" cy="2958108"/>
          </a:xfrm>
        </p:grpSpPr>
        <p:sp>
          <p:nvSpPr>
            <p:cNvPr id="8" name="TextBox 4"/>
            <p:cNvSpPr txBox="1"/>
            <p:nvPr/>
          </p:nvSpPr>
          <p:spPr>
            <a:xfrm>
              <a:off x="2111170" y="4958140"/>
              <a:ext cx="1555234" cy="646331"/>
            </a:xfrm>
            <a:prstGeom prst="rect">
              <a:avLst/>
            </a:prstGeom>
            <a:noFill/>
          </p:spPr>
          <p:txBody>
            <a:bodyPr wrap="none" rtlCol="0">
              <a:spAutoFit/>
            </a:bodyPr>
            <a:lstStyle/>
            <a:p>
              <a:r>
                <a:rPr lang="cs-CZ" b="1" dirty="0" err="1">
                  <a:latin typeface="Arial"/>
                  <a:cs typeface="Arial"/>
                </a:rPr>
                <a:t>ľ</a:t>
              </a:r>
              <a:r>
                <a:rPr lang="cs-CZ" b="1" dirty="0" err="1" smtClean="0">
                  <a:latin typeface="Arial"/>
                  <a:cs typeface="Arial"/>
                </a:rPr>
                <a:t>avá</a:t>
              </a:r>
              <a:r>
                <a:rPr lang="en-US" b="1" dirty="0" smtClean="0">
                  <a:latin typeface="Arial"/>
                  <a:cs typeface="Arial"/>
                </a:rPr>
                <a:t> </a:t>
              </a:r>
              <a:r>
                <a:rPr lang="en-US" b="1" dirty="0">
                  <a:latin typeface="Arial"/>
                  <a:cs typeface="Arial"/>
                </a:rPr>
                <a:t>ZFN</a:t>
              </a:r>
            </a:p>
            <a:p>
              <a:r>
                <a:rPr lang="cs-CZ" b="1" dirty="0" err="1">
                  <a:latin typeface="Arial"/>
                  <a:cs typeface="Arial"/>
                </a:rPr>
                <a:t>cieľová</a:t>
              </a:r>
              <a:r>
                <a:rPr lang="cs-CZ" b="1" dirty="0">
                  <a:latin typeface="Arial"/>
                  <a:cs typeface="Arial"/>
                </a:rPr>
                <a:t> DNA</a:t>
              </a:r>
              <a:endParaRPr lang="en-US" b="1" dirty="0">
                <a:latin typeface="Arial"/>
                <a:cs typeface="Arial"/>
              </a:endParaRPr>
            </a:p>
          </p:txBody>
        </p:sp>
        <p:sp>
          <p:nvSpPr>
            <p:cNvPr id="9" name="Rectangle 2"/>
            <p:cNvSpPr/>
            <p:nvPr/>
          </p:nvSpPr>
          <p:spPr>
            <a:xfrm>
              <a:off x="1599541" y="26463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8"/>
          <p:cNvGrpSpPr/>
          <p:nvPr/>
        </p:nvGrpSpPr>
        <p:grpSpPr>
          <a:xfrm>
            <a:off x="9440210" y="2616412"/>
            <a:ext cx="2261259" cy="2994684"/>
            <a:chOff x="4850741" y="1401763"/>
            <a:chExt cx="2261259" cy="2994684"/>
          </a:xfrm>
        </p:grpSpPr>
        <p:sp>
          <p:nvSpPr>
            <p:cNvPr id="11" name="TextBox 5"/>
            <p:cNvSpPr txBox="1"/>
            <p:nvPr/>
          </p:nvSpPr>
          <p:spPr>
            <a:xfrm>
              <a:off x="5471595" y="3750116"/>
              <a:ext cx="1555234" cy="646331"/>
            </a:xfrm>
            <a:prstGeom prst="rect">
              <a:avLst/>
            </a:prstGeom>
            <a:noFill/>
          </p:spPr>
          <p:txBody>
            <a:bodyPr wrap="none" rtlCol="0">
              <a:spAutoFit/>
            </a:bodyPr>
            <a:lstStyle/>
            <a:p>
              <a:r>
                <a:rPr lang="cs-CZ" b="1" dirty="0" smtClean="0">
                  <a:latin typeface="Arial"/>
                  <a:cs typeface="Arial"/>
                </a:rPr>
                <a:t>pravá</a:t>
              </a:r>
              <a:r>
                <a:rPr lang="en-US" b="1" dirty="0" smtClean="0">
                  <a:latin typeface="Arial"/>
                  <a:cs typeface="Arial"/>
                </a:rPr>
                <a:t> ZFN</a:t>
              </a:r>
            </a:p>
            <a:p>
              <a:r>
                <a:rPr lang="cs-CZ" b="1" dirty="0" err="1">
                  <a:latin typeface="Arial"/>
                  <a:cs typeface="Arial"/>
                </a:rPr>
                <a:t>c</a:t>
              </a:r>
              <a:r>
                <a:rPr lang="cs-CZ" b="1" dirty="0" err="1" smtClean="0">
                  <a:latin typeface="Arial"/>
                  <a:cs typeface="Arial"/>
                </a:rPr>
                <a:t>ieľová</a:t>
              </a:r>
              <a:r>
                <a:rPr lang="cs-CZ" b="1" dirty="0" smtClean="0">
                  <a:latin typeface="Arial"/>
                  <a:cs typeface="Arial"/>
                </a:rPr>
                <a:t> DNA</a:t>
              </a:r>
              <a:endParaRPr lang="en-US" b="1" dirty="0">
                <a:latin typeface="Arial"/>
                <a:cs typeface="Arial"/>
              </a:endParaRPr>
            </a:p>
          </p:txBody>
        </p:sp>
        <p:sp>
          <p:nvSpPr>
            <p:cNvPr id="12" name="Rectangle 6"/>
            <p:cNvSpPr/>
            <p:nvPr/>
          </p:nvSpPr>
          <p:spPr>
            <a:xfrm>
              <a:off x="4850741" y="14017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9"/>
          <p:cNvGrpSpPr/>
          <p:nvPr/>
        </p:nvGrpSpPr>
        <p:grpSpPr>
          <a:xfrm>
            <a:off x="7997984" y="2398378"/>
            <a:ext cx="1569886" cy="2935240"/>
            <a:chOff x="4599408" y="701129"/>
            <a:chExt cx="2512592" cy="2935240"/>
          </a:xfrm>
        </p:grpSpPr>
        <p:sp>
          <p:nvSpPr>
            <p:cNvPr id="14" name="TextBox 10"/>
            <p:cNvSpPr txBox="1"/>
            <p:nvPr/>
          </p:nvSpPr>
          <p:spPr>
            <a:xfrm>
              <a:off x="4599408" y="701129"/>
              <a:ext cx="2512592" cy="646331"/>
            </a:xfrm>
            <a:prstGeom prst="rect">
              <a:avLst/>
            </a:prstGeom>
            <a:noFill/>
          </p:spPr>
          <p:txBody>
            <a:bodyPr wrap="none" rtlCol="0">
              <a:spAutoFit/>
            </a:bodyPr>
            <a:lstStyle/>
            <a:p>
              <a:r>
                <a:rPr lang="en-US" b="1" dirty="0" smtClean="0">
                  <a:solidFill>
                    <a:schemeClr val="bg1"/>
                  </a:solidFill>
                  <a:latin typeface="Arial"/>
                  <a:cs typeface="Arial"/>
                </a:rPr>
                <a:t>Cleavage by </a:t>
              </a:r>
            </a:p>
            <a:p>
              <a:r>
                <a:rPr lang="en-US" b="1" dirty="0" smtClean="0">
                  <a:solidFill>
                    <a:schemeClr val="bg1"/>
                  </a:solidFill>
                  <a:latin typeface="Arial"/>
                  <a:cs typeface="Arial"/>
                </a:rPr>
                <a:t>Dimerization</a:t>
              </a:r>
              <a:endParaRPr lang="en-US" b="1" dirty="0">
                <a:solidFill>
                  <a:schemeClr val="bg1"/>
                </a:solidFill>
                <a:latin typeface="Arial"/>
                <a:cs typeface="Arial"/>
              </a:endParaRPr>
            </a:p>
          </p:txBody>
        </p:sp>
        <p:sp>
          <p:nvSpPr>
            <p:cNvPr id="15" name="Rectangle 11"/>
            <p:cNvSpPr/>
            <p:nvPr/>
          </p:nvSpPr>
          <p:spPr>
            <a:xfrm>
              <a:off x="4850741" y="14017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Nadpis 1"/>
          <p:cNvSpPr>
            <a:spLocks noGrp="1"/>
          </p:cNvSpPr>
          <p:nvPr>
            <p:ph type="title"/>
          </p:nvPr>
        </p:nvSpPr>
        <p:spPr>
          <a:xfrm>
            <a:off x="838200" y="365125"/>
            <a:ext cx="10515600" cy="1325563"/>
          </a:xfrm>
        </p:spPr>
        <p:txBody>
          <a:bodyPr/>
          <a:lstStyle/>
          <a:p>
            <a:r>
              <a:rPr lang="cs-CZ" dirty="0" err="1" smtClean="0"/>
              <a:t>ZFNs</a:t>
            </a:r>
            <a:r>
              <a:rPr lang="cs-CZ" dirty="0" smtClean="0"/>
              <a:t> (1985)</a:t>
            </a:r>
            <a:endParaRPr lang="cs-CZ" dirty="0"/>
          </a:p>
        </p:txBody>
      </p:sp>
      <p:sp>
        <p:nvSpPr>
          <p:cNvPr id="2" name="TextovéPole 1"/>
          <p:cNvSpPr txBox="1"/>
          <p:nvPr/>
        </p:nvSpPr>
        <p:spPr>
          <a:xfrm>
            <a:off x="382772" y="1828800"/>
            <a:ext cx="5806238" cy="3970318"/>
          </a:xfrm>
          <a:prstGeom prst="rect">
            <a:avLst/>
          </a:prstGeom>
          <a:noFill/>
        </p:spPr>
        <p:txBody>
          <a:bodyPr wrap="square" rtlCol="0">
            <a:spAutoFit/>
          </a:bodyPr>
          <a:lstStyle/>
          <a:p>
            <a:pPr marL="285750" indent="-285750">
              <a:buFont typeface="Arial" panose="020B0604020202020204" pitchFamily="34" charset="0"/>
              <a:buChar char="•"/>
            </a:pPr>
            <a:r>
              <a:rPr lang="cs-CZ" sz="2800" dirty="0" smtClean="0"/>
              <a:t>Nová </a:t>
            </a:r>
            <a:r>
              <a:rPr lang="cs-CZ" sz="2800" dirty="0" err="1" smtClean="0"/>
              <a:t>cieľová</a:t>
            </a:r>
            <a:r>
              <a:rPr lang="cs-CZ" sz="2800" dirty="0" smtClean="0"/>
              <a:t> </a:t>
            </a:r>
            <a:r>
              <a:rPr lang="cs-CZ" sz="2800" dirty="0" err="1" smtClean="0"/>
              <a:t>sekvencia</a:t>
            </a:r>
            <a:r>
              <a:rPr lang="cs-CZ" sz="2800" dirty="0" smtClean="0"/>
              <a:t> (3-4 </a:t>
            </a:r>
            <a:r>
              <a:rPr lang="cs-CZ" sz="2800" dirty="0" err="1" smtClean="0"/>
              <a:t>nt</a:t>
            </a:r>
            <a:r>
              <a:rPr lang="cs-CZ" sz="2800" dirty="0" smtClean="0"/>
              <a:t>) = nová doména</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smtClean="0"/>
              <a:t>Design </a:t>
            </a:r>
            <a:r>
              <a:rPr lang="cs-CZ" sz="2800" dirty="0" err="1" smtClean="0"/>
              <a:t>časovo</a:t>
            </a:r>
            <a:r>
              <a:rPr lang="cs-CZ" sz="2800" dirty="0" smtClean="0"/>
              <a:t> náročný </a:t>
            </a:r>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Miera</a:t>
            </a:r>
            <a:r>
              <a:rPr lang="cs-CZ" sz="2800" dirty="0" smtClean="0"/>
              <a:t> </a:t>
            </a:r>
            <a:r>
              <a:rPr lang="cs-CZ" sz="2800" dirty="0" err="1" smtClean="0"/>
              <a:t>neúspechu</a:t>
            </a:r>
            <a:r>
              <a:rPr lang="cs-CZ" sz="2800" dirty="0" smtClean="0"/>
              <a:t> </a:t>
            </a:r>
            <a:r>
              <a:rPr lang="cs-CZ" sz="2800" dirty="0"/>
              <a:t>je </a:t>
            </a:r>
            <a:r>
              <a:rPr lang="cs-CZ" sz="2800" dirty="0" err="1"/>
              <a:t>veľmi</a:t>
            </a:r>
            <a:r>
              <a:rPr lang="cs-CZ" sz="2800" dirty="0"/>
              <a:t> </a:t>
            </a:r>
            <a:r>
              <a:rPr lang="cs-CZ" sz="2800" dirty="0" smtClean="0"/>
              <a:t>vysoká (</a:t>
            </a:r>
            <a:r>
              <a:rPr lang="cs-CZ" sz="2800" dirty="0" err="1" smtClean="0"/>
              <a:t>medzidoménové</a:t>
            </a:r>
            <a:r>
              <a:rPr lang="cs-CZ" sz="2800" dirty="0" smtClean="0"/>
              <a:t> </a:t>
            </a:r>
            <a:r>
              <a:rPr lang="cs-CZ" sz="2800" dirty="0" err="1" smtClean="0"/>
              <a:t>interakcie</a:t>
            </a:r>
            <a:r>
              <a:rPr lang="cs-CZ" sz="2800" dirty="0" smtClean="0"/>
              <a:t>)</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err="1" smtClean="0"/>
              <a:t>Off-target</a:t>
            </a:r>
            <a:r>
              <a:rPr lang="cs-CZ" sz="2800" dirty="0" smtClean="0"/>
              <a:t> </a:t>
            </a:r>
            <a:r>
              <a:rPr lang="cs-CZ" sz="2800" dirty="0" err="1" smtClean="0"/>
              <a:t>veľmi</a:t>
            </a:r>
            <a:r>
              <a:rPr lang="cs-CZ" sz="2800" dirty="0" smtClean="0"/>
              <a:t> časté</a:t>
            </a:r>
            <a:endParaRPr lang="cs-CZ" sz="2800" dirty="0"/>
          </a:p>
        </p:txBody>
      </p:sp>
      <p:grpSp>
        <p:nvGrpSpPr>
          <p:cNvPr id="5" name="Skupina 4"/>
          <p:cNvGrpSpPr/>
          <p:nvPr/>
        </p:nvGrpSpPr>
        <p:grpSpPr>
          <a:xfrm>
            <a:off x="7361507" y="323354"/>
            <a:ext cx="2999873" cy="2104439"/>
            <a:chOff x="5864385" y="613573"/>
            <a:chExt cx="2999873" cy="2104439"/>
          </a:xfrm>
        </p:grpSpPr>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234" t="44518" r="36704" b="-163"/>
            <a:stretch/>
          </p:blipFill>
          <p:spPr>
            <a:xfrm>
              <a:off x="5964280" y="615797"/>
              <a:ext cx="2899978" cy="2102215"/>
            </a:xfrm>
            <a:prstGeom prst="rect">
              <a:avLst/>
            </a:prstGeom>
          </p:spPr>
        </p:pic>
        <p:sp>
          <p:nvSpPr>
            <p:cNvPr id="4" name="Obdélník 3"/>
            <p:cNvSpPr/>
            <p:nvPr/>
          </p:nvSpPr>
          <p:spPr>
            <a:xfrm>
              <a:off x="5864385" y="613573"/>
              <a:ext cx="324625" cy="348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87522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a:spLocks noGrp="1"/>
          </p:cNvSpPr>
          <p:nvPr>
            <p:ph type="title"/>
          </p:nvPr>
        </p:nvSpPr>
        <p:spPr>
          <a:xfrm>
            <a:off x="838200" y="365125"/>
            <a:ext cx="10515600" cy="1325563"/>
          </a:xfrm>
        </p:spPr>
        <p:txBody>
          <a:bodyPr/>
          <a:lstStyle/>
          <a:p>
            <a:r>
              <a:rPr lang="cs-CZ" dirty="0" err="1" smtClean="0"/>
              <a:t>TALENs</a:t>
            </a:r>
            <a:r>
              <a:rPr lang="cs-CZ" dirty="0" smtClean="0"/>
              <a:t> (2009)</a:t>
            </a:r>
            <a:endParaRPr lang="cs-CZ" dirty="0"/>
          </a:p>
        </p:txBody>
      </p:sp>
      <p:sp>
        <p:nvSpPr>
          <p:cNvPr id="17" name="TextovéPole 16"/>
          <p:cNvSpPr txBox="1"/>
          <p:nvPr/>
        </p:nvSpPr>
        <p:spPr>
          <a:xfrm>
            <a:off x="382772" y="1828800"/>
            <a:ext cx="10184263" cy="3108543"/>
          </a:xfrm>
          <a:prstGeom prst="rect">
            <a:avLst/>
          </a:prstGeom>
          <a:noFill/>
        </p:spPr>
        <p:txBody>
          <a:bodyPr wrap="none" rtlCol="0">
            <a:spAutoFit/>
          </a:bodyPr>
          <a:lstStyle/>
          <a:p>
            <a:pPr marL="285750" indent="-285750">
              <a:buFont typeface="Arial" panose="020B0604020202020204" pitchFamily="34" charset="0"/>
              <a:buChar char="•"/>
            </a:pPr>
            <a:r>
              <a:rPr lang="cs-CZ" sz="2800" dirty="0" err="1">
                <a:solidFill>
                  <a:srgbClr val="FF0000"/>
                </a:solidFill>
              </a:rPr>
              <a:t>T</a:t>
            </a:r>
            <a:r>
              <a:rPr lang="cs-CZ" sz="2800" dirty="0" err="1"/>
              <a:t>ranscription</a:t>
            </a:r>
            <a:r>
              <a:rPr lang="cs-CZ" sz="2800" dirty="0"/>
              <a:t> </a:t>
            </a:r>
            <a:r>
              <a:rPr lang="cs-CZ" sz="2800" dirty="0" err="1">
                <a:solidFill>
                  <a:srgbClr val="FF0000"/>
                </a:solidFill>
              </a:rPr>
              <a:t>a</a:t>
            </a:r>
            <a:r>
              <a:rPr lang="cs-CZ" sz="2800" dirty="0" err="1"/>
              <a:t>ctivator-</a:t>
            </a:r>
            <a:r>
              <a:rPr lang="cs-CZ" sz="2800" dirty="0" err="1">
                <a:solidFill>
                  <a:srgbClr val="FF0000"/>
                </a:solidFill>
              </a:rPr>
              <a:t>l</a:t>
            </a:r>
            <a:r>
              <a:rPr lang="cs-CZ" sz="2800" dirty="0" err="1"/>
              <a:t>ike</a:t>
            </a:r>
            <a:r>
              <a:rPr lang="cs-CZ" sz="2800" dirty="0"/>
              <a:t> </a:t>
            </a:r>
            <a:r>
              <a:rPr lang="cs-CZ" sz="2800" dirty="0" err="1">
                <a:solidFill>
                  <a:srgbClr val="FF0000"/>
                </a:solidFill>
              </a:rPr>
              <a:t>e</a:t>
            </a:r>
            <a:r>
              <a:rPr lang="cs-CZ" sz="2800" dirty="0" err="1"/>
              <a:t>ffector</a:t>
            </a:r>
            <a:r>
              <a:rPr lang="cs-CZ" sz="2800" dirty="0"/>
              <a:t> </a:t>
            </a:r>
            <a:r>
              <a:rPr lang="cs-CZ" sz="2800" dirty="0" err="1">
                <a:solidFill>
                  <a:srgbClr val="FF0000"/>
                </a:solidFill>
              </a:rPr>
              <a:t>n</a:t>
            </a:r>
            <a:r>
              <a:rPr lang="cs-CZ" sz="2800" dirty="0" err="1"/>
              <a:t>uclease</a:t>
            </a:r>
            <a:endParaRPr lang="cs-CZ" sz="2800" dirty="0"/>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Opakujúce</a:t>
            </a:r>
            <a:r>
              <a:rPr lang="cs-CZ" sz="2800" dirty="0" smtClean="0"/>
              <a:t> </a:t>
            </a:r>
            <a:r>
              <a:rPr lang="cs-CZ" sz="2800" dirty="0" err="1" smtClean="0"/>
              <a:t>sa</a:t>
            </a:r>
            <a:r>
              <a:rPr lang="cs-CZ" sz="2800" dirty="0" smtClean="0"/>
              <a:t> </a:t>
            </a:r>
            <a:r>
              <a:rPr lang="sk-SK" sz="2800" dirty="0"/>
              <a:t>vysoko konzervované </a:t>
            </a:r>
            <a:r>
              <a:rPr lang="sk-SK" sz="2800" dirty="0" smtClean="0"/>
              <a:t>„moduly“ </a:t>
            </a:r>
            <a:r>
              <a:rPr lang="sk-SK" sz="2800" dirty="0"/>
              <a:t>33-34 aminokyselín</a:t>
            </a:r>
            <a:endParaRPr lang="cs-CZ" sz="2800" dirty="0" smtClean="0"/>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Jednoduchší</a:t>
            </a:r>
            <a:r>
              <a:rPr lang="cs-CZ" sz="2800" dirty="0" smtClean="0"/>
              <a:t> design </a:t>
            </a:r>
            <a:r>
              <a:rPr lang="cs-CZ" sz="2800" dirty="0" err="1" smtClean="0"/>
              <a:t>ako</a:t>
            </a:r>
            <a:r>
              <a:rPr lang="cs-CZ" sz="2800" dirty="0" smtClean="0"/>
              <a:t> u </a:t>
            </a:r>
            <a:r>
              <a:rPr lang="cs-CZ" sz="2800" dirty="0" err="1" smtClean="0"/>
              <a:t>ZNFs</a:t>
            </a:r>
            <a:r>
              <a:rPr lang="cs-CZ" sz="2800" dirty="0" smtClean="0"/>
              <a:t> (každý nukleotid má </a:t>
            </a:r>
            <a:r>
              <a:rPr lang="cs-CZ" sz="2800" dirty="0" err="1" smtClean="0"/>
              <a:t>vlastný</a:t>
            </a:r>
            <a:r>
              <a:rPr lang="cs-CZ" sz="2800" dirty="0" smtClean="0"/>
              <a:t> modul)</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endParaRPr lang="cs-CZ" sz="2800" dirty="0"/>
          </a:p>
        </p:txBody>
      </p:sp>
      <p:pic>
        <p:nvPicPr>
          <p:cNvPr id="18" name="Picture 4" descr="Screen Shot 2014-04-22 at 5.58.16 PM.png"/>
          <p:cNvPicPr>
            <a:picLocks noChangeAspect="1"/>
          </p:cNvPicPr>
          <p:nvPr/>
        </p:nvPicPr>
        <p:blipFill rotWithShape="1">
          <a:blip r:embed="rId3">
            <a:extLst>
              <a:ext uri="{28A0092B-C50C-407E-A947-70E740481C1C}">
                <a14:useLocalDpi xmlns:a14="http://schemas.microsoft.com/office/drawing/2010/main" val="0"/>
              </a:ext>
            </a:extLst>
          </a:blip>
          <a:srcRect b="10091"/>
          <a:stretch/>
        </p:blipFill>
        <p:spPr>
          <a:xfrm>
            <a:off x="1524000" y="4423639"/>
            <a:ext cx="9144000" cy="2083981"/>
          </a:xfrm>
          <a:prstGeom prst="rect">
            <a:avLst/>
          </a:prstGeom>
        </p:spPr>
      </p:pic>
      <p:sp>
        <p:nvSpPr>
          <p:cNvPr id="2" name="Obdélník 1"/>
          <p:cNvSpPr/>
          <p:nvPr/>
        </p:nvSpPr>
        <p:spPr>
          <a:xfrm>
            <a:off x="8607012" y="4477358"/>
            <a:ext cx="2060988" cy="22222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rotWithShape="1">
          <a:blip r:embed="rId4"/>
          <a:srcRect l="44739" t="34290" r="36395" b="43941"/>
          <a:stretch/>
        </p:blipFill>
        <p:spPr>
          <a:xfrm>
            <a:off x="8607012" y="258523"/>
            <a:ext cx="3018973" cy="2177142"/>
          </a:xfrm>
          <a:prstGeom prst="rect">
            <a:avLst/>
          </a:prstGeom>
        </p:spPr>
      </p:pic>
    </p:spTree>
    <p:extLst>
      <p:ext uri="{BB962C8B-B14F-4D97-AF65-F5344CB8AC3E}">
        <p14:creationId xmlns:p14="http://schemas.microsoft.com/office/powerpoint/2010/main" val="3614219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a:spLocks noGrp="1"/>
          </p:cNvSpPr>
          <p:nvPr>
            <p:ph type="title"/>
          </p:nvPr>
        </p:nvSpPr>
        <p:spPr>
          <a:xfrm>
            <a:off x="838200" y="365125"/>
            <a:ext cx="10515600" cy="1325563"/>
          </a:xfrm>
        </p:spPr>
        <p:txBody>
          <a:bodyPr/>
          <a:lstStyle/>
          <a:p>
            <a:r>
              <a:rPr lang="cs-CZ" dirty="0" err="1" smtClean="0"/>
              <a:t>Proteínové</a:t>
            </a:r>
            <a:r>
              <a:rPr lang="cs-CZ" dirty="0" smtClean="0"/>
              <a:t> systémy</a:t>
            </a:r>
            <a:endParaRPr lang="cs-CZ" dirty="0"/>
          </a:p>
        </p:txBody>
      </p:sp>
      <p:sp>
        <p:nvSpPr>
          <p:cNvPr id="4" name="TextovéPole 3"/>
          <p:cNvSpPr txBox="1"/>
          <p:nvPr/>
        </p:nvSpPr>
        <p:spPr>
          <a:xfrm>
            <a:off x="609601" y="1690688"/>
            <a:ext cx="11410950" cy="3108543"/>
          </a:xfrm>
          <a:prstGeom prst="rect">
            <a:avLst/>
          </a:prstGeom>
          <a:noFill/>
        </p:spPr>
        <p:txBody>
          <a:bodyPr wrap="square" rtlCol="0">
            <a:spAutoFit/>
          </a:bodyPr>
          <a:lstStyle/>
          <a:p>
            <a:pPr marL="457200" indent="-457200">
              <a:buFont typeface="Arial" panose="020B0604020202020204" pitchFamily="34" charset="0"/>
              <a:buChar char="•"/>
            </a:pPr>
            <a:r>
              <a:rPr lang="cs-CZ" sz="2800" dirty="0" err="1" smtClean="0"/>
              <a:t>sekvenčná</a:t>
            </a:r>
            <a:r>
              <a:rPr lang="cs-CZ" sz="2800" dirty="0" smtClean="0"/>
              <a:t> </a:t>
            </a:r>
            <a:r>
              <a:rPr lang="cs-CZ" sz="2800" dirty="0" err="1" smtClean="0"/>
              <a:t>špecifita</a:t>
            </a:r>
            <a:r>
              <a:rPr lang="cs-CZ" sz="2800" dirty="0" smtClean="0"/>
              <a:t> </a:t>
            </a:r>
            <a:r>
              <a:rPr lang="cs-CZ" sz="2800" dirty="0"/>
              <a:t>je </a:t>
            </a:r>
            <a:r>
              <a:rPr lang="cs-CZ" sz="2800" dirty="0" smtClean="0">
                <a:solidFill>
                  <a:srgbClr val="FF0000"/>
                </a:solidFill>
              </a:rPr>
              <a:t>daná </a:t>
            </a:r>
            <a:r>
              <a:rPr lang="cs-CZ" sz="2800" dirty="0" err="1" smtClean="0">
                <a:solidFill>
                  <a:srgbClr val="FF0000"/>
                </a:solidFill>
              </a:rPr>
              <a:t>interakciou</a:t>
            </a:r>
            <a:r>
              <a:rPr lang="cs-CZ" sz="2800" dirty="0" smtClean="0">
                <a:solidFill>
                  <a:srgbClr val="FF0000"/>
                </a:solidFill>
              </a:rPr>
              <a:t> DNA-protein </a:t>
            </a:r>
          </a:p>
          <a:p>
            <a:pPr marL="457200" indent="-457200">
              <a:buFont typeface="Arial" panose="020B0604020202020204" pitchFamily="34" charset="0"/>
              <a:buChar char="•"/>
            </a:pPr>
            <a:r>
              <a:rPr lang="pt-BR" sz="2800" dirty="0" smtClean="0"/>
              <a:t>edit</a:t>
            </a:r>
            <a:r>
              <a:rPr lang="cs-CZ" sz="2800" dirty="0" smtClean="0"/>
              <a:t>á</a:t>
            </a:r>
            <a:r>
              <a:rPr lang="pt-BR" sz="2800" dirty="0" smtClean="0"/>
              <a:t>c</a:t>
            </a:r>
            <a:r>
              <a:rPr lang="cs-CZ" sz="2800" dirty="0" err="1" smtClean="0"/>
              <a:t>ia</a:t>
            </a:r>
            <a:r>
              <a:rPr lang="pt-BR" sz="2800" dirty="0" smtClean="0"/>
              <a:t> pr</a:t>
            </a:r>
            <a:r>
              <a:rPr lang="cs-CZ" sz="2800" dirty="0" err="1" smtClean="0"/>
              <a:t>ebieha</a:t>
            </a:r>
            <a:r>
              <a:rPr lang="pt-BR" sz="2800" dirty="0" smtClean="0"/>
              <a:t> </a:t>
            </a:r>
            <a:r>
              <a:rPr lang="pt-BR" sz="2800" dirty="0"/>
              <a:t>s </a:t>
            </a:r>
            <a:r>
              <a:rPr lang="pt-BR" sz="2800" dirty="0" smtClean="0"/>
              <a:t>p</a:t>
            </a:r>
            <a:r>
              <a:rPr lang="cs-CZ" sz="2800" dirty="0" smtClean="0"/>
              <a:t>r</a:t>
            </a:r>
            <a:r>
              <a:rPr lang="pt-BR" sz="2800" dirty="0" smtClean="0"/>
              <a:t>esnos</a:t>
            </a:r>
            <a:r>
              <a:rPr lang="cs-CZ" sz="2800" dirty="0" err="1" smtClean="0"/>
              <a:t>ťou</a:t>
            </a:r>
            <a:r>
              <a:rPr lang="pt-BR" sz="2800" dirty="0" smtClean="0"/>
              <a:t> </a:t>
            </a:r>
            <a:r>
              <a:rPr lang="pt-BR" sz="2800" dirty="0">
                <a:solidFill>
                  <a:srgbClr val="FF0000"/>
                </a:solidFill>
              </a:rPr>
              <a:t>až 1 nt </a:t>
            </a:r>
          </a:p>
          <a:p>
            <a:pPr marL="457200" indent="-457200">
              <a:buFont typeface="Arial" panose="020B0604020202020204" pitchFamily="34" charset="0"/>
              <a:buChar char="•"/>
            </a:pPr>
            <a:r>
              <a:rPr lang="cs-CZ" sz="2800" dirty="0" err="1" smtClean="0"/>
              <a:t>Používajú</a:t>
            </a:r>
            <a:r>
              <a:rPr lang="cs-CZ" sz="2800" dirty="0" smtClean="0"/>
              <a:t> se </a:t>
            </a:r>
            <a:r>
              <a:rPr lang="cs-CZ" sz="2800" dirty="0" err="1" smtClean="0"/>
              <a:t>umelo</a:t>
            </a:r>
            <a:r>
              <a:rPr lang="cs-CZ" sz="2800" dirty="0" smtClean="0"/>
              <a:t> </a:t>
            </a:r>
            <a:r>
              <a:rPr lang="cs-CZ" sz="2800" dirty="0" err="1" smtClean="0"/>
              <a:t>pripravené</a:t>
            </a:r>
            <a:r>
              <a:rPr lang="cs-CZ" sz="2800" dirty="0" smtClean="0"/>
              <a:t> </a:t>
            </a:r>
            <a:r>
              <a:rPr lang="cs-CZ" sz="2800" dirty="0"/>
              <a:t>nukleázy – </a:t>
            </a:r>
            <a:r>
              <a:rPr lang="cs-CZ" sz="2800" dirty="0" err="1" smtClean="0"/>
              <a:t>modifikácia</a:t>
            </a:r>
            <a:r>
              <a:rPr lang="cs-CZ" sz="2800" dirty="0" smtClean="0"/>
              <a:t> </a:t>
            </a:r>
            <a:r>
              <a:rPr lang="cs-CZ" sz="2800" dirty="0" err="1" smtClean="0"/>
              <a:t>prirodzene</a:t>
            </a:r>
            <a:r>
              <a:rPr lang="cs-CZ" sz="2800" dirty="0" smtClean="0"/>
              <a:t> </a:t>
            </a:r>
            <a:r>
              <a:rPr lang="cs-CZ" sz="2800" dirty="0" err="1" smtClean="0"/>
              <a:t>sa</a:t>
            </a:r>
            <a:r>
              <a:rPr lang="cs-CZ" sz="2800" dirty="0" smtClean="0"/>
              <a:t> </a:t>
            </a:r>
            <a:r>
              <a:rPr lang="cs-CZ" sz="2800" dirty="0" err="1" smtClean="0"/>
              <a:t>vyskytujúcich</a:t>
            </a:r>
            <a:r>
              <a:rPr lang="cs-CZ" sz="2800" dirty="0" smtClean="0"/>
              <a:t> </a:t>
            </a:r>
          </a:p>
          <a:p>
            <a:pPr marL="457200" indent="-457200">
              <a:buFont typeface="Arial" panose="020B0604020202020204" pitchFamily="34" charset="0"/>
              <a:buChar char="•"/>
            </a:pPr>
            <a:r>
              <a:rPr lang="cs-CZ" sz="2800" dirty="0" smtClean="0"/>
              <a:t>Nový </a:t>
            </a:r>
            <a:r>
              <a:rPr lang="cs-CZ" sz="2800" dirty="0" err="1" smtClean="0"/>
              <a:t>cieľ</a:t>
            </a:r>
            <a:r>
              <a:rPr lang="cs-CZ" sz="2800" dirty="0" smtClean="0"/>
              <a:t>=nový </a:t>
            </a:r>
            <a:r>
              <a:rPr lang="cs-CZ" sz="2800" dirty="0" err="1" smtClean="0"/>
              <a:t>proteín</a:t>
            </a:r>
            <a:r>
              <a:rPr lang="cs-CZ" sz="2800" dirty="0"/>
              <a:t> </a:t>
            </a:r>
            <a:r>
              <a:rPr lang="cs-CZ" sz="2800" dirty="0" smtClean="0"/>
              <a:t>→ </a:t>
            </a:r>
            <a:r>
              <a:rPr lang="cs-CZ" sz="2800" dirty="0" err="1" smtClean="0"/>
              <a:t>príprava</a:t>
            </a:r>
            <a:r>
              <a:rPr lang="cs-CZ" sz="2800" dirty="0" smtClean="0"/>
              <a:t> často </a:t>
            </a:r>
            <a:r>
              <a:rPr lang="cs-CZ" sz="2800" dirty="0" err="1" smtClean="0"/>
              <a:t>zložitá</a:t>
            </a:r>
            <a:r>
              <a:rPr lang="cs-CZ" sz="2800" dirty="0" smtClean="0"/>
              <a:t>, </a:t>
            </a:r>
            <a:r>
              <a:rPr lang="cs-CZ" sz="2800" dirty="0" err="1" smtClean="0"/>
              <a:t>výsledok</a:t>
            </a:r>
            <a:r>
              <a:rPr lang="cs-CZ" sz="2800" dirty="0" smtClean="0"/>
              <a:t> </a:t>
            </a:r>
            <a:r>
              <a:rPr lang="cs-CZ" sz="2800" dirty="0" err="1" smtClean="0"/>
              <a:t>nie</a:t>
            </a:r>
            <a:r>
              <a:rPr lang="cs-CZ" sz="2800" dirty="0" smtClean="0"/>
              <a:t> vždy uspokojivý</a:t>
            </a:r>
            <a:endParaRPr lang="cs-CZ" sz="2800" dirty="0"/>
          </a:p>
          <a:p>
            <a:pPr marL="457200" indent="-457200">
              <a:buFont typeface="Arial" panose="020B0604020202020204" pitchFamily="34" charset="0"/>
              <a:buChar char="•"/>
            </a:pPr>
            <a:endParaRPr lang="cs-CZ" sz="2800" dirty="0"/>
          </a:p>
        </p:txBody>
      </p:sp>
      <p:grpSp>
        <p:nvGrpSpPr>
          <p:cNvPr id="8" name="Skupina 7"/>
          <p:cNvGrpSpPr/>
          <p:nvPr/>
        </p:nvGrpSpPr>
        <p:grpSpPr>
          <a:xfrm rot="21355778">
            <a:off x="3054931" y="5078732"/>
            <a:ext cx="1701000" cy="587431"/>
            <a:chOff x="629823" y="2412205"/>
            <a:chExt cx="1701000" cy="587431"/>
          </a:xfrm>
        </p:grpSpPr>
        <p:sp>
          <p:nvSpPr>
            <p:cNvPr id="15" name="Zaoblený obdélník 14"/>
            <p:cNvSpPr/>
            <p:nvPr/>
          </p:nvSpPr>
          <p:spPr>
            <a:xfrm rot="240000">
              <a:off x="629823" y="2412205"/>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Zaoblený obdélník 4"/>
            <p:cNvSpPr/>
            <p:nvPr/>
          </p:nvSpPr>
          <p:spPr>
            <a:xfrm rot="240000">
              <a:off x="658499" y="2440881"/>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ZFNs</a:t>
              </a:r>
              <a:endParaRPr lang="en-GB" sz="1800" kern="1200" dirty="0">
                <a:solidFill>
                  <a:srgbClr val="002A47"/>
                </a:solidFill>
              </a:endParaRPr>
            </a:p>
          </p:txBody>
        </p:sp>
      </p:grpSp>
      <p:grpSp>
        <p:nvGrpSpPr>
          <p:cNvPr id="9" name="Skupina 8"/>
          <p:cNvGrpSpPr/>
          <p:nvPr/>
        </p:nvGrpSpPr>
        <p:grpSpPr>
          <a:xfrm rot="21355778">
            <a:off x="4774995" y="4649613"/>
            <a:ext cx="1701000" cy="587431"/>
            <a:chOff x="601944" y="3042956"/>
            <a:chExt cx="1701000" cy="587431"/>
          </a:xfrm>
        </p:grpSpPr>
        <p:sp>
          <p:nvSpPr>
            <p:cNvPr id="13" name="Zaoblený obdélník 12"/>
            <p:cNvSpPr/>
            <p:nvPr/>
          </p:nvSpPr>
          <p:spPr>
            <a:xfrm rot="240000">
              <a:off x="601944" y="3042956"/>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Zaoblený obdélník 6"/>
            <p:cNvSpPr/>
            <p:nvPr/>
          </p:nvSpPr>
          <p:spPr>
            <a:xfrm rot="240000">
              <a:off x="630620" y="3071632"/>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TALENS</a:t>
              </a:r>
              <a:endParaRPr lang="en-GB" sz="1800" kern="1200" dirty="0">
                <a:solidFill>
                  <a:srgbClr val="002A47"/>
                </a:solidFill>
              </a:endParaRPr>
            </a:p>
          </p:txBody>
        </p:sp>
      </p:grpSp>
      <p:grpSp>
        <p:nvGrpSpPr>
          <p:cNvPr id="10" name="Skupina 9"/>
          <p:cNvGrpSpPr/>
          <p:nvPr/>
        </p:nvGrpSpPr>
        <p:grpSpPr>
          <a:xfrm rot="21355778">
            <a:off x="6437985" y="5504271"/>
            <a:ext cx="1701000" cy="587431"/>
            <a:chOff x="718061" y="1779767"/>
            <a:chExt cx="1701000" cy="587431"/>
          </a:xfrm>
        </p:grpSpPr>
        <p:sp>
          <p:nvSpPr>
            <p:cNvPr id="11" name="Zaoblený obdélník 10"/>
            <p:cNvSpPr/>
            <p:nvPr/>
          </p:nvSpPr>
          <p:spPr>
            <a:xfrm rot="240000">
              <a:off x="718061" y="1779767"/>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Zaoblený obdélník 8"/>
            <p:cNvSpPr/>
            <p:nvPr/>
          </p:nvSpPr>
          <p:spPr>
            <a:xfrm rot="240000">
              <a:off x="746737" y="1808443"/>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smtClean="0">
                  <a:solidFill>
                    <a:srgbClr val="002A47"/>
                  </a:solidFill>
                </a:rPr>
                <a:t>Meganucleases</a:t>
              </a:r>
              <a:endParaRPr lang="en-GB" sz="1800" kern="1200" dirty="0">
                <a:solidFill>
                  <a:srgbClr val="002A47"/>
                </a:solidFill>
              </a:endParaRPr>
            </a:p>
          </p:txBody>
        </p:sp>
      </p:grpSp>
      <p:sp>
        <p:nvSpPr>
          <p:cNvPr id="5" name="Obdélník 4"/>
          <p:cNvSpPr/>
          <p:nvPr/>
        </p:nvSpPr>
        <p:spPr>
          <a:xfrm>
            <a:off x="6425279" y="6126410"/>
            <a:ext cx="1638300" cy="1575244"/>
          </a:xfrm>
          <a:prstGeom prst="rect">
            <a:avLst/>
          </a:prstGeom>
          <a:solidFill>
            <a:srgbClr val="E39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4786979" y="5278417"/>
            <a:ext cx="1638300" cy="1575244"/>
          </a:xfrm>
          <a:prstGeom prst="rect">
            <a:avLst/>
          </a:prstGeom>
          <a:solidFill>
            <a:srgbClr val="F7B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142681" y="5676567"/>
            <a:ext cx="1638300" cy="1575244"/>
          </a:xfrm>
          <a:prstGeom prst="rect">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5449288" y="5486932"/>
            <a:ext cx="301686" cy="369332"/>
          </a:xfrm>
          <a:prstGeom prst="rect">
            <a:avLst/>
          </a:prstGeom>
          <a:noFill/>
        </p:spPr>
        <p:txBody>
          <a:bodyPr wrap="none" rtlCol="0">
            <a:spAutoFit/>
          </a:bodyPr>
          <a:lstStyle/>
          <a:p>
            <a:r>
              <a:rPr lang="cs-CZ" dirty="0" smtClean="0"/>
              <a:t>1</a:t>
            </a:r>
            <a:endParaRPr lang="cs-CZ" dirty="0"/>
          </a:p>
        </p:txBody>
      </p:sp>
      <p:sp>
        <p:nvSpPr>
          <p:cNvPr id="22" name="TextovéPole 21"/>
          <p:cNvSpPr txBox="1"/>
          <p:nvPr/>
        </p:nvSpPr>
        <p:spPr>
          <a:xfrm>
            <a:off x="3754588" y="5865622"/>
            <a:ext cx="301686" cy="369332"/>
          </a:xfrm>
          <a:prstGeom prst="rect">
            <a:avLst/>
          </a:prstGeom>
          <a:noFill/>
        </p:spPr>
        <p:txBody>
          <a:bodyPr wrap="none" rtlCol="0">
            <a:spAutoFit/>
          </a:bodyPr>
          <a:lstStyle/>
          <a:p>
            <a:r>
              <a:rPr lang="cs-CZ" dirty="0" smtClean="0"/>
              <a:t>2</a:t>
            </a:r>
            <a:endParaRPr lang="cs-CZ" dirty="0"/>
          </a:p>
        </p:txBody>
      </p:sp>
      <p:sp>
        <p:nvSpPr>
          <p:cNvPr id="23" name="TextovéPole 22"/>
          <p:cNvSpPr txBox="1"/>
          <p:nvPr/>
        </p:nvSpPr>
        <p:spPr>
          <a:xfrm>
            <a:off x="7137642" y="6279523"/>
            <a:ext cx="301686" cy="369332"/>
          </a:xfrm>
          <a:prstGeom prst="rect">
            <a:avLst/>
          </a:prstGeom>
          <a:noFill/>
        </p:spPr>
        <p:txBody>
          <a:bodyPr wrap="none" rtlCol="0">
            <a:spAutoFit/>
          </a:bodyPr>
          <a:lstStyle/>
          <a:p>
            <a:r>
              <a:rPr lang="cs-CZ" dirty="0" smtClean="0"/>
              <a:t>3</a:t>
            </a:r>
            <a:endParaRPr lang="cs-CZ" dirty="0"/>
          </a:p>
        </p:txBody>
      </p:sp>
    </p:spTree>
    <p:extLst>
      <p:ext uri="{BB962C8B-B14F-4D97-AF65-F5344CB8AC3E}">
        <p14:creationId xmlns:p14="http://schemas.microsoft.com/office/powerpoint/2010/main" val="16696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6"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CRISPR/</a:t>
            </a:r>
            <a:r>
              <a:rPr lang="cs-CZ" dirty="0" err="1" smtClean="0"/>
              <a:t>Cas</a:t>
            </a:r>
            <a:r>
              <a:rPr lang="cs-CZ" dirty="0" smtClean="0"/>
              <a:t>: </a:t>
            </a:r>
            <a:r>
              <a:rPr lang="cs-CZ" dirty="0" err="1" smtClean="0"/>
              <a:t>história</a:t>
            </a:r>
            <a:endParaRPr lang="cs-CZ" dirty="0"/>
          </a:p>
        </p:txBody>
      </p:sp>
      <p:sp>
        <p:nvSpPr>
          <p:cNvPr id="4" name="Zástupný symbol pro obsah 2"/>
          <p:cNvSpPr>
            <a:spLocks noGrp="1"/>
          </p:cNvSpPr>
          <p:nvPr>
            <p:ph idx="1"/>
          </p:nvPr>
        </p:nvSpPr>
        <p:spPr>
          <a:xfrm>
            <a:off x="838200" y="1402539"/>
            <a:ext cx="11494770" cy="5455461"/>
          </a:xfrm>
        </p:spPr>
        <p:txBody>
          <a:bodyPr>
            <a:normAutofit/>
          </a:bodyPr>
          <a:lstStyle/>
          <a:p>
            <a:r>
              <a:rPr lang="sk-SK" dirty="0"/>
              <a:t>Skromný začiatok ako exotické opakujúce sa sekvencie v bakteriálnom </a:t>
            </a:r>
            <a:r>
              <a:rPr lang="sk-SK" dirty="0" smtClean="0"/>
              <a:t>genóme</a:t>
            </a:r>
            <a:endParaRPr lang="cs-CZ" dirty="0" smtClean="0"/>
          </a:p>
          <a:p>
            <a:r>
              <a:rPr lang="cs-CZ" dirty="0" smtClean="0"/>
              <a:t>1987: </a:t>
            </a:r>
            <a:r>
              <a:rPr lang="cs-CZ" dirty="0" err="1" smtClean="0"/>
              <a:t>Ishino</a:t>
            </a:r>
            <a:r>
              <a:rPr lang="cs-CZ" dirty="0" smtClean="0"/>
              <a:t> </a:t>
            </a:r>
            <a:r>
              <a:rPr lang="cs-CZ" i="1" dirty="0" smtClean="0"/>
              <a:t>et al</a:t>
            </a:r>
            <a:r>
              <a:rPr lang="cs-CZ" dirty="0" smtClean="0"/>
              <a:t>.: </a:t>
            </a:r>
            <a:r>
              <a:rPr lang="sk-SK" dirty="0"/>
              <a:t>"</a:t>
            </a:r>
            <a:r>
              <a:rPr lang="sk-SK" dirty="0" err="1" smtClean="0"/>
              <a:t>exotic</a:t>
            </a:r>
            <a:r>
              <a:rPr lang="sk-SK" dirty="0" smtClean="0"/>
              <a:t> </a:t>
            </a:r>
            <a:r>
              <a:rPr lang="sk-SK" dirty="0" err="1" smtClean="0"/>
              <a:t>junk</a:t>
            </a:r>
            <a:r>
              <a:rPr lang="sk-SK" dirty="0" smtClean="0"/>
              <a:t> </a:t>
            </a:r>
            <a:r>
              <a:rPr lang="sk-SK" dirty="0"/>
              <a:t>DNA" s </a:t>
            </a:r>
            <a:r>
              <a:rPr lang="sk-SK" dirty="0" smtClean="0"/>
              <a:t>neznámou funkciou u </a:t>
            </a:r>
            <a:r>
              <a:rPr lang="sk-SK" i="1" dirty="0" err="1" smtClean="0"/>
              <a:t>E.coli</a:t>
            </a:r>
            <a:endParaRPr lang="sk-SK" i="1" dirty="0" smtClean="0"/>
          </a:p>
          <a:p>
            <a:endParaRPr lang="sk-SK" dirty="0"/>
          </a:p>
          <a:p>
            <a:endParaRPr lang="cs-CZ" dirty="0" smtClean="0"/>
          </a:p>
          <a:p>
            <a:r>
              <a:rPr lang="cs-CZ" dirty="0" smtClean="0"/>
              <a:t>2002: </a:t>
            </a:r>
            <a:r>
              <a:rPr lang="cs-CZ" dirty="0" err="1" smtClean="0"/>
              <a:t>Jansen</a:t>
            </a:r>
            <a:r>
              <a:rPr lang="cs-CZ" dirty="0" smtClean="0"/>
              <a:t> </a:t>
            </a:r>
            <a:r>
              <a:rPr lang="cs-CZ" i="1" dirty="0" smtClean="0"/>
              <a:t>et al</a:t>
            </a:r>
            <a:r>
              <a:rPr lang="cs-CZ" dirty="0" smtClean="0"/>
              <a:t>.: v </a:t>
            </a:r>
            <a:r>
              <a:rPr lang="cs-CZ" dirty="0" err="1" smtClean="0"/>
              <a:t>genóme</a:t>
            </a:r>
            <a:r>
              <a:rPr lang="cs-CZ" dirty="0" smtClean="0"/>
              <a:t> </a:t>
            </a:r>
            <a:r>
              <a:rPr lang="cs-CZ" dirty="0" err="1" smtClean="0"/>
              <a:t>väčšiny</a:t>
            </a:r>
            <a:r>
              <a:rPr lang="cs-CZ" dirty="0" smtClean="0"/>
              <a:t> baktérií a </a:t>
            </a:r>
            <a:r>
              <a:rPr lang="cs-CZ" dirty="0" err="1" smtClean="0"/>
              <a:t>Archae</a:t>
            </a:r>
            <a:r>
              <a:rPr lang="cs-CZ" dirty="0" smtClean="0"/>
              <a:t> – CRISPR</a:t>
            </a:r>
          </a:p>
          <a:p>
            <a:pPr marL="0" indent="0">
              <a:buNone/>
            </a:pPr>
            <a:r>
              <a:rPr lang="en-US" dirty="0">
                <a:solidFill>
                  <a:srgbClr val="FF0000"/>
                </a:solidFill>
              </a:rPr>
              <a:t>C</a:t>
            </a:r>
            <a:r>
              <a:rPr lang="en-US" dirty="0"/>
              <a:t>lustered </a:t>
            </a:r>
            <a:r>
              <a:rPr lang="en-US" dirty="0">
                <a:solidFill>
                  <a:srgbClr val="FF0000"/>
                </a:solidFill>
              </a:rPr>
              <a:t>R</a:t>
            </a:r>
            <a:r>
              <a:rPr lang="en-US" dirty="0"/>
              <a:t>egularly </a:t>
            </a:r>
            <a:r>
              <a:rPr lang="en-US" dirty="0">
                <a:solidFill>
                  <a:srgbClr val="FF0000"/>
                </a:solidFill>
              </a:rPr>
              <a:t>I</a:t>
            </a:r>
            <a:r>
              <a:rPr lang="en-US" dirty="0"/>
              <a:t>nterspaced </a:t>
            </a:r>
            <a:r>
              <a:rPr lang="en-US" dirty="0">
                <a:solidFill>
                  <a:srgbClr val="FF0000"/>
                </a:solidFill>
              </a:rPr>
              <a:t>S</a:t>
            </a:r>
            <a:r>
              <a:rPr lang="en-US" dirty="0"/>
              <a:t>hort </a:t>
            </a:r>
            <a:r>
              <a:rPr lang="en-US" dirty="0">
                <a:solidFill>
                  <a:srgbClr val="FF0000"/>
                </a:solidFill>
              </a:rPr>
              <a:t>P</a:t>
            </a:r>
            <a:r>
              <a:rPr lang="en-US" dirty="0"/>
              <a:t>alindromic </a:t>
            </a:r>
            <a:r>
              <a:rPr lang="en-US" dirty="0">
                <a:solidFill>
                  <a:srgbClr val="FF0000"/>
                </a:solidFill>
              </a:rPr>
              <a:t>R</a:t>
            </a:r>
            <a:r>
              <a:rPr lang="en-US" dirty="0"/>
              <a:t>epeat</a:t>
            </a:r>
          </a:p>
          <a:p>
            <a:pPr marL="0" indent="0">
              <a:buNone/>
            </a:pPr>
            <a:r>
              <a:rPr lang="cs-CZ" dirty="0" smtClean="0"/>
              <a:t>= </a:t>
            </a:r>
            <a:r>
              <a:rPr lang="sk-SK" dirty="0"/>
              <a:t>p</a:t>
            </a:r>
            <a:r>
              <a:rPr lang="sk-SK" dirty="0" smtClean="0"/>
              <a:t>riame opakovania (21 </a:t>
            </a:r>
            <a:r>
              <a:rPr lang="sk-SK" dirty="0"/>
              <a:t>do 37 </a:t>
            </a:r>
            <a:r>
              <a:rPr lang="sk-SK" dirty="0" err="1" smtClean="0"/>
              <a:t>bp</a:t>
            </a:r>
            <a:r>
              <a:rPr lang="sk-SK" dirty="0" smtClean="0"/>
              <a:t>) rozdelené rovnako dlhými neopakujúcimi sa sekvenciami (</a:t>
            </a:r>
            <a:r>
              <a:rPr lang="sk-SK" dirty="0" err="1" smtClean="0"/>
              <a:t>me</a:t>
            </a:r>
            <a:r>
              <a:rPr lang="en-US" dirty="0" smtClean="0"/>
              <a:t>d</a:t>
            </a:r>
            <a:r>
              <a:rPr lang="sk-SK" dirty="0" err="1" smtClean="0"/>
              <a:t>zerníky</a:t>
            </a:r>
            <a:r>
              <a:rPr lang="sk-SK" dirty="0" smtClean="0"/>
              <a:t>=</a:t>
            </a:r>
            <a:r>
              <a:rPr lang="sk-SK" dirty="0" err="1" smtClean="0"/>
              <a:t>spacery</a:t>
            </a:r>
            <a:r>
              <a:rPr lang="sk-SK" dirty="0" smtClean="0"/>
              <a:t>)</a:t>
            </a:r>
          </a:p>
          <a:p>
            <a:pPr>
              <a:buFontTx/>
              <a:buChar char="-"/>
            </a:pPr>
            <a:r>
              <a:rPr lang="cs-CZ" dirty="0" smtClean="0"/>
              <a:t>CRISPR </a:t>
            </a:r>
            <a:r>
              <a:rPr lang="cs-CZ" dirty="0" err="1" smtClean="0"/>
              <a:t>asociated</a:t>
            </a:r>
            <a:r>
              <a:rPr lang="cs-CZ" dirty="0" smtClean="0"/>
              <a:t> </a:t>
            </a:r>
            <a:r>
              <a:rPr lang="cs-CZ" dirty="0"/>
              <a:t>(</a:t>
            </a:r>
            <a:r>
              <a:rPr lang="cs-CZ" i="1" dirty="0" err="1"/>
              <a:t>cas</a:t>
            </a:r>
            <a:r>
              <a:rPr lang="cs-CZ" dirty="0" smtClean="0"/>
              <a:t>) </a:t>
            </a:r>
            <a:r>
              <a:rPr lang="cs-CZ" dirty="0" err="1" smtClean="0"/>
              <a:t>genes</a:t>
            </a:r>
            <a:r>
              <a:rPr lang="cs-CZ" dirty="0" smtClean="0"/>
              <a:t> – vždy </a:t>
            </a:r>
            <a:r>
              <a:rPr lang="cs-CZ" dirty="0" err="1" smtClean="0"/>
              <a:t>prítomné</a:t>
            </a:r>
            <a:r>
              <a:rPr lang="cs-CZ" dirty="0" smtClean="0"/>
              <a:t> </a:t>
            </a:r>
            <a:r>
              <a:rPr lang="cs-CZ" dirty="0" err="1" smtClean="0"/>
              <a:t>pri</a:t>
            </a:r>
            <a:r>
              <a:rPr lang="cs-CZ" dirty="0" smtClean="0"/>
              <a:t> CRISPR </a:t>
            </a:r>
            <a:r>
              <a:rPr lang="cs-CZ" dirty="0" err="1" smtClean="0"/>
              <a:t>lokuse</a:t>
            </a:r>
            <a:r>
              <a:rPr lang="cs-CZ" dirty="0" smtClean="0"/>
              <a:t> </a:t>
            </a:r>
          </a:p>
          <a:p>
            <a:r>
              <a:rPr lang="cs-CZ" dirty="0" smtClean="0"/>
              <a:t>2005: </a:t>
            </a:r>
            <a:r>
              <a:rPr lang="cs-CZ" dirty="0" err="1" smtClean="0"/>
              <a:t>Mojica</a:t>
            </a:r>
            <a:r>
              <a:rPr lang="cs-CZ" dirty="0" smtClean="0"/>
              <a:t> </a:t>
            </a:r>
            <a:r>
              <a:rPr lang="cs-CZ" i="1" dirty="0" smtClean="0"/>
              <a:t>et al</a:t>
            </a:r>
            <a:r>
              <a:rPr lang="cs-CZ" dirty="0" smtClean="0"/>
              <a:t>.: </a:t>
            </a:r>
            <a:r>
              <a:rPr lang="cs-CZ" u="sng" dirty="0" err="1" smtClean="0"/>
              <a:t>sekvencia</a:t>
            </a:r>
            <a:r>
              <a:rPr lang="cs-CZ" u="sng" dirty="0" smtClean="0"/>
              <a:t> </a:t>
            </a:r>
            <a:r>
              <a:rPr lang="cs-CZ" u="sng" dirty="0" err="1" smtClean="0"/>
              <a:t>spacerov</a:t>
            </a:r>
            <a:r>
              <a:rPr lang="cs-CZ" u="sng" dirty="0" smtClean="0"/>
              <a:t> </a:t>
            </a:r>
            <a:r>
              <a:rPr lang="cs-CZ" u="sng" dirty="0" err="1" smtClean="0"/>
              <a:t>homológna</a:t>
            </a:r>
            <a:r>
              <a:rPr lang="cs-CZ" u="sng" dirty="0" smtClean="0"/>
              <a:t> k </a:t>
            </a:r>
            <a:r>
              <a:rPr lang="cs-CZ" u="sng" dirty="0" err="1" smtClean="0"/>
              <a:t>bakt</a:t>
            </a:r>
            <a:r>
              <a:rPr lang="cs-CZ" u="sng" dirty="0" smtClean="0"/>
              <a:t>. </a:t>
            </a:r>
            <a:r>
              <a:rPr lang="cs-CZ" u="sng" dirty="0" err="1" smtClean="0"/>
              <a:t>fágom</a:t>
            </a:r>
            <a:endParaRPr lang="cs-CZ" u="sng" dirty="0" smtClean="0"/>
          </a:p>
          <a:p>
            <a:endParaRPr lang="cs-CZ" dirty="0" smtClean="0"/>
          </a:p>
        </p:txBody>
      </p:sp>
      <p:pic>
        <p:nvPicPr>
          <p:cNvPr id="5" name="Picture 2" descr="Screen Shot 2014-04-21 at 1.10.25 PM.png"/>
          <p:cNvPicPr>
            <a:picLocks noChangeAspect="1"/>
          </p:cNvPicPr>
          <p:nvPr/>
        </p:nvPicPr>
        <p:blipFill rotWithShape="1">
          <a:blip r:embed="rId3">
            <a:extLst>
              <a:ext uri="{28A0092B-C50C-407E-A947-70E740481C1C}">
                <a14:useLocalDpi xmlns:a14="http://schemas.microsoft.com/office/drawing/2010/main" val="0"/>
              </a:ext>
            </a:extLst>
          </a:blip>
          <a:srcRect t="19115"/>
          <a:stretch/>
        </p:blipFill>
        <p:spPr>
          <a:xfrm>
            <a:off x="2928256" y="2788745"/>
            <a:ext cx="6288315" cy="988142"/>
          </a:xfrm>
          <a:prstGeom prst="rect">
            <a:avLst/>
          </a:prstGeom>
        </p:spPr>
      </p:pic>
      <p:pic>
        <p:nvPicPr>
          <p:cNvPr id="2" name="Obrázek 1"/>
          <p:cNvPicPr>
            <a:picLocks noChangeAspect="1"/>
          </p:cNvPicPr>
          <p:nvPr/>
        </p:nvPicPr>
        <p:blipFill rotWithShape="1">
          <a:blip r:embed="rId4"/>
          <a:srcRect l="18453" t="31905" r="42857" b="24857"/>
          <a:stretch/>
        </p:blipFill>
        <p:spPr>
          <a:xfrm>
            <a:off x="13443856" y="2044188"/>
            <a:ext cx="6191250" cy="4324351"/>
          </a:xfrm>
          <a:prstGeom prst="rect">
            <a:avLst/>
          </a:prstGeom>
        </p:spPr>
      </p:pic>
      <p:sp>
        <p:nvSpPr>
          <p:cNvPr id="6" name="Obdélník 5"/>
          <p:cNvSpPr/>
          <p:nvPr/>
        </p:nvSpPr>
        <p:spPr>
          <a:xfrm>
            <a:off x="4343401" y="2817320"/>
            <a:ext cx="1943100" cy="9595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639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smtClean="0"/>
              <a:t>CRISPR: bakteriálna imunitná pamäť</a:t>
            </a:r>
            <a:endParaRPr lang="cs-CZ" dirty="0"/>
          </a:p>
        </p:txBody>
      </p:sp>
      <p:pic>
        <p:nvPicPr>
          <p:cNvPr id="2" name="Obrázek 1"/>
          <p:cNvPicPr>
            <a:picLocks noChangeAspect="1"/>
          </p:cNvPicPr>
          <p:nvPr/>
        </p:nvPicPr>
        <p:blipFill rotWithShape="1">
          <a:blip r:embed="rId3"/>
          <a:srcRect l="18453" t="31905" r="42857" b="24857"/>
          <a:stretch/>
        </p:blipFill>
        <p:spPr>
          <a:xfrm>
            <a:off x="13443856" y="2044188"/>
            <a:ext cx="6191250" cy="4324351"/>
          </a:xfrm>
          <a:prstGeom prst="rect">
            <a:avLst/>
          </a:prstGeom>
        </p:spPr>
      </p:pic>
      <p:pic>
        <p:nvPicPr>
          <p:cNvPr id="8" name="Picture 1" descr="Screen Shot 2014-04-21 at 1.2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14" y="1603086"/>
            <a:ext cx="5407104" cy="2564766"/>
          </a:xfrm>
          <a:prstGeom prst="rect">
            <a:avLst/>
          </a:prstGeom>
        </p:spPr>
      </p:pic>
      <p:sp>
        <p:nvSpPr>
          <p:cNvPr id="9" name="TextovéPole 8"/>
          <p:cNvSpPr txBox="1"/>
          <p:nvPr/>
        </p:nvSpPr>
        <p:spPr>
          <a:xfrm>
            <a:off x="4084909" y="3791648"/>
            <a:ext cx="1470274" cy="369332"/>
          </a:xfrm>
          <a:prstGeom prst="rect">
            <a:avLst/>
          </a:prstGeom>
          <a:noFill/>
        </p:spPr>
        <p:txBody>
          <a:bodyPr wrap="none" rtlCol="0">
            <a:spAutoFit/>
          </a:bodyPr>
          <a:lstStyle/>
          <a:p>
            <a:r>
              <a:rPr lang="cs-CZ" dirty="0" smtClean="0"/>
              <a:t>Science, 2007</a:t>
            </a:r>
            <a:endParaRPr lang="cs-CZ" dirty="0"/>
          </a:p>
        </p:txBody>
      </p:sp>
      <p:sp>
        <p:nvSpPr>
          <p:cNvPr id="10" name="TextovéPole 9"/>
          <p:cNvSpPr txBox="1"/>
          <p:nvPr/>
        </p:nvSpPr>
        <p:spPr>
          <a:xfrm>
            <a:off x="168014" y="4160980"/>
            <a:ext cx="6906992" cy="1815882"/>
          </a:xfrm>
          <a:prstGeom prst="rect">
            <a:avLst/>
          </a:prstGeom>
          <a:noFill/>
        </p:spPr>
        <p:txBody>
          <a:bodyPr wrap="square" rtlCol="0">
            <a:spAutoFit/>
          </a:bodyPr>
          <a:lstStyle/>
          <a:p>
            <a:r>
              <a:rPr lang="cs-CZ" sz="2800" dirty="0" err="1"/>
              <a:t>Výskum</a:t>
            </a:r>
            <a:r>
              <a:rPr lang="cs-CZ" sz="2800" dirty="0"/>
              <a:t> </a:t>
            </a:r>
            <a:r>
              <a:rPr lang="cs-CZ" sz="2800" dirty="0" err="1" smtClean="0"/>
              <a:t>uskutočnený</a:t>
            </a:r>
            <a:r>
              <a:rPr lang="cs-CZ" sz="2800" dirty="0" smtClean="0"/>
              <a:t> v </a:t>
            </a:r>
            <a:r>
              <a:rPr lang="cs-CZ" sz="2800" dirty="0" err="1"/>
              <a:t>spoločnosti</a:t>
            </a:r>
            <a:r>
              <a:rPr lang="cs-CZ" sz="2800" dirty="0"/>
              <a:t> </a:t>
            </a:r>
            <a:r>
              <a:rPr lang="cs-CZ" sz="2800" dirty="0" smtClean="0"/>
              <a:t>DANISCO.</a:t>
            </a:r>
          </a:p>
          <a:p>
            <a:endParaRPr lang="cs-CZ" sz="2800" dirty="0"/>
          </a:p>
          <a:p>
            <a:r>
              <a:rPr lang="sk-SK" sz="2800" dirty="0"/>
              <a:t>Kontaminácia </a:t>
            </a:r>
            <a:r>
              <a:rPr lang="sk-SK" sz="2800" dirty="0" err="1" smtClean="0"/>
              <a:t>fágmi</a:t>
            </a:r>
            <a:r>
              <a:rPr lang="sk-SK" sz="2800" dirty="0" smtClean="0"/>
              <a:t> je najzávažnejší </a:t>
            </a:r>
            <a:r>
              <a:rPr lang="sk-SK" sz="2800" dirty="0"/>
              <a:t>problém vo fermentačnom </a:t>
            </a:r>
            <a:r>
              <a:rPr lang="sk-SK" sz="2800" dirty="0" smtClean="0"/>
              <a:t>priemysle (jogurty a syry).</a:t>
            </a:r>
          </a:p>
        </p:txBody>
      </p:sp>
      <p:pic>
        <p:nvPicPr>
          <p:cNvPr id="11" name="Picture 3" descr="Screen Shot 2014-04-21 at 1.21.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006" y="3620608"/>
            <a:ext cx="5065447" cy="3237392"/>
          </a:xfrm>
          <a:prstGeom prst="rect">
            <a:avLst/>
          </a:prstGeom>
        </p:spPr>
      </p:pic>
    </p:spTree>
    <p:extLst>
      <p:ext uri="{BB962C8B-B14F-4D97-AF65-F5344CB8AC3E}">
        <p14:creationId xmlns:p14="http://schemas.microsoft.com/office/powerpoint/2010/main" val="1823501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sk-SK" dirty="0"/>
              <a:t>Infekčné experimenty s </a:t>
            </a:r>
            <a:r>
              <a:rPr lang="sk-SK" i="1" dirty="0" err="1"/>
              <a:t>Streptococcus</a:t>
            </a:r>
            <a:r>
              <a:rPr lang="sk-SK" i="1" dirty="0"/>
              <a:t> </a:t>
            </a:r>
            <a:r>
              <a:rPr lang="sk-SK" i="1" dirty="0" err="1"/>
              <a:t>thermophilus</a:t>
            </a:r>
            <a:r>
              <a:rPr lang="sk-SK" i="1" dirty="0"/>
              <a:t> </a:t>
            </a:r>
            <a:r>
              <a:rPr lang="sk-SK" dirty="0"/>
              <a:t>a </a:t>
            </a:r>
            <a:r>
              <a:rPr lang="sk-SK" dirty="0" err="1"/>
              <a:t>lytickými</a:t>
            </a:r>
            <a:r>
              <a:rPr lang="sk-SK" dirty="0"/>
              <a:t> </a:t>
            </a:r>
            <a:r>
              <a:rPr lang="sk-SK" dirty="0" err="1"/>
              <a:t>fágmi</a:t>
            </a:r>
            <a:endParaRPr lang="cs-CZ" dirty="0"/>
          </a:p>
          <a:p>
            <a:r>
              <a:rPr lang="sk-SK" dirty="0" smtClean="0"/>
              <a:t>Rezistentné </a:t>
            </a:r>
            <a:r>
              <a:rPr lang="sk-SK" dirty="0" err="1" smtClean="0"/>
              <a:t>bakt</a:t>
            </a:r>
            <a:r>
              <a:rPr lang="sk-SK" dirty="0" smtClean="0"/>
              <a:t>. kmene sa objavujú </a:t>
            </a:r>
            <a:r>
              <a:rPr lang="sk-SK" dirty="0"/>
              <a:t>po </a:t>
            </a:r>
            <a:r>
              <a:rPr lang="sk-SK" dirty="0" err="1" smtClean="0"/>
              <a:t>fágovej</a:t>
            </a:r>
            <a:r>
              <a:rPr lang="sk-SK" dirty="0" smtClean="0"/>
              <a:t> pandémii → </a:t>
            </a:r>
            <a:r>
              <a:rPr lang="sk-SK" dirty="0"/>
              <a:t>hypotéza: </a:t>
            </a:r>
            <a:r>
              <a:rPr lang="sk-SK" dirty="0" smtClean="0"/>
              <a:t>„Bakteriálna </a:t>
            </a:r>
            <a:r>
              <a:rPr lang="sk-SK" dirty="0"/>
              <a:t>získaná imunita proti infekcii </a:t>
            </a:r>
            <a:r>
              <a:rPr lang="sk-SK" dirty="0" err="1" smtClean="0"/>
              <a:t>fágmi</a:t>
            </a:r>
            <a:r>
              <a:rPr lang="sk-SK" dirty="0" smtClean="0"/>
              <a:t>?</a:t>
            </a:r>
            <a:r>
              <a:rPr lang="en-US" dirty="0" smtClean="0"/>
              <a:t>”</a:t>
            </a:r>
            <a:endParaRPr lang="sk-SK" dirty="0" smtClean="0"/>
          </a:p>
        </p:txBody>
      </p:sp>
      <p:sp>
        <p:nvSpPr>
          <p:cNvPr id="5" name="Nadpis 2"/>
          <p:cNvSpPr>
            <a:spLocks noGrp="1"/>
          </p:cNvSpPr>
          <p:nvPr>
            <p:ph type="title"/>
          </p:nvPr>
        </p:nvSpPr>
        <p:spPr>
          <a:xfrm>
            <a:off x="838200" y="365125"/>
            <a:ext cx="10515600" cy="1325563"/>
          </a:xfrm>
        </p:spPr>
        <p:txBody>
          <a:bodyPr/>
          <a:lstStyle/>
          <a:p>
            <a:r>
              <a:rPr lang="sk-SK" dirty="0"/>
              <a:t>CRISPR: bakteriálna imunitná pamäť</a:t>
            </a:r>
            <a:endParaRPr lang="cs-CZ" dirty="0"/>
          </a:p>
        </p:txBody>
      </p:sp>
      <p:pic>
        <p:nvPicPr>
          <p:cNvPr id="6" name="Picture 3" descr="Screen Shot 2014-04-21 at 1.2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336" y="3406982"/>
            <a:ext cx="4834150" cy="3329084"/>
          </a:xfrm>
          <a:prstGeom prst="rect">
            <a:avLst/>
          </a:prstGeom>
        </p:spPr>
      </p:pic>
      <p:sp>
        <p:nvSpPr>
          <p:cNvPr id="7" name="TextovéPole 6"/>
          <p:cNvSpPr txBox="1"/>
          <p:nvPr/>
        </p:nvSpPr>
        <p:spPr>
          <a:xfrm>
            <a:off x="6479438" y="3804184"/>
            <a:ext cx="5399314" cy="2246769"/>
          </a:xfrm>
          <a:prstGeom prst="rect">
            <a:avLst/>
          </a:prstGeom>
          <a:noFill/>
        </p:spPr>
        <p:txBody>
          <a:bodyPr wrap="square" rtlCol="0">
            <a:spAutoFit/>
          </a:bodyPr>
          <a:lstStyle/>
          <a:p>
            <a:pPr marL="457200" indent="-457200">
              <a:buFont typeface="Arial" panose="020B0604020202020204" pitchFamily="34" charset="0"/>
              <a:buChar char="•"/>
            </a:pPr>
            <a:r>
              <a:rPr lang="cs-CZ" sz="2800" dirty="0"/>
              <a:t>Čím </a:t>
            </a:r>
            <a:r>
              <a:rPr lang="cs-CZ" sz="2800" dirty="0" err="1"/>
              <a:t>viac</a:t>
            </a:r>
            <a:r>
              <a:rPr lang="cs-CZ" sz="2800" dirty="0"/>
              <a:t> </a:t>
            </a:r>
            <a:r>
              <a:rPr lang="cs-CZ" sz="2800" dirty="0" err="1"/>
              <a:t>spacerov</a:t>
            </a:r>
            <a:r>
              <a:rPr lang="cs-CZ" sz="2800" dirty="0"/>
              <a:t>, tým </a:t>
            </a:r>
            <a:r>
              <a:rPr lang="cs-CZ" sz="2800" dirty="0" err="1"/>
              <a:t>vyššia</a:t>
            </a:r>
            <a:r>
              <a:rPr lang="cs-CZ" sz="2800" dirty="0"/>
              <a:t> </a:t>
            </a:r>
            <a:r>
              <a:rPr lang="cs-CZ" sz="2800" dirty="0" err="1"/>
              <a:t>odolnosť</a:t>
            </a:r>
            <a:r>
              <a:rPr lang="cs-CZ" sz="2800" dirty="0"/>
              <a:t> </a:t>
            </a:r>
            <a:r>
              <a:rPr lang="cs-CZ" sz="2800" dirty="0" err="1"/>
              <a:t>voči</a:t>
            </a:r>
            <a:r>
              <a:rPr lang="cs-CZ" sz="2800" dirty="0"/>
              <a:t> </a:t>
            </a:r>
            <a:r>
              <a:rPr lang="cs-CZ" sz="2800" dirty="0" err="1"/>
              <a:t>infekcii</a:t>
            </a:r>
            <a:endParaRPr lang="cs-CZ" sz="2800" dirty="0"/>
          </a:p>
          <a:p>
            <a:pPr marL="457200" indent="-457200">
              <a:buFont typeface="Arial" panose="020B0604020202020204" pitchFamily="34" charset="0"/>
              <a:buChar char="•"/>
            </a:pPr>
            <a:r>
              <a:rPr lang="cs-CZ" sz="2800" dirty="0" err="1" smtClean="0"/>
              <a:t>Cudzorodá</a:t>
            </a:r>
            <a:r>
              <a:rPr lang="cs-CZ" sz="2800" dirty="0" smtClean="0"/>
              <a:t> </a:t>
            </a:r>
            <a:r>
              <a:rPr lang="cs-CZ" sz="2800" dirty="0"/>
              <a:t>DNA </a:t>
            </a:r>
            <a:r>
              <a:rPr lang="cs-CZ" sz="2800" dirty="0" smtClean="0"/>
              <a:t>rozpoznaná a </a:t>
            </a:r>
            <a:r>
              <a:rPr lang="cs-CZ" sz="2800" dirty="0" err="1" smtClean="0"/>
              <a:t>začlenená</a:t>
            </a:r>
            <a:r>
              <a:rPr lang="cs-CZ" sz="2800" dirty="0" smtClean="0"/>
              <a:t> do </a:t>
            </a:r>
            <a:r>
              <a:rPr lang="cs-CZ" sz="2800" dirty="0"/>
              <a:t>CRISPR </a:t>
            </a:r>
            <a:r>
              <a:rPr lang="cs-CZ" sz="2800" dirty="0" err="1" smtClean="0"/>
              <a:t>lokusu</a:t>
            </a:r>
            <a:r>
              <a:rPr lang="cs-CZ" sz="2800" dirty="0" smtClean="0"/>
              <a:t> </a:t>
            </a:r>
            <a:r>
              <a:rPr lang="cs-CZ" sz="2800" dirty="0" err="1" smtClean="0"/>
              <a:t>ako</a:t>
            </a:r>
            <a:r>
              <a:rPr lang="cs-CZ" sz="2800" dirty="0" smtClean="0"/>
              <a:t> nový </a:t>
            </a:r>
            <a:r>
              <a:rPr lang="cs-CZ" sz="2800" dirty="0" err="1" smtClean="0"/>
              <a:t>me</a:t>
            </a:r>
            <a:r>
              <a:rPr lang="en-US" sz="2800" dirty="0" smtClean="0"/>
              <a:t>d</a:t>
            </a:r>
            <a:r>
              <a:rPr lang="cs-CZ" sz="2800" dirty="0" err="1" smtClean="0"/>
              <a:t>zerník</a:t>
            </a:r>
            <a:r>
              <a:rPr lang="cs-CZ" sz="2800" dirty="0" smtClean="0"/>
              <a:t> (</a:t>
            </a:r>
            <a:r>
              <a:rPr lang="cs-CZ" sz="2800" dirty="0" err="1" smtClean="0"/>
              <a:t>spacer</a:t>
            </a:r>
            <a:r>
              <a:rPr lang="cs-CZ" sz="2800" dirty="0" smtClean="0"/>
              <a:t>) </a:t>
            </a:r>
          </a:p>
        </p:txBody>
      </p:sp>
    </p:spTree>
    <p:extLst>
      <p:ext uri="{BB962C8B-B14F-4D97-AF65-F5344CB8AC3E}">
        <p14:creationId xmlns:p14="http://schemas.microsoft.com/office/powerpoint/2010/main" val="207666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150706" y="363241"/>
            <a:ext cx="9996755" cy="914400"/>
          </a:xfrm>
        </p:spPr>
        <p:txBody>
          <a:bodyPr>
            <a:noAutofit/>
          </a:bodyPr>
          <a:lstStyle/>
          <a:p>
            <a:r>
              <a:rPr lang="cs-CZ" altLang="cs-CZ" dirty="0"/>
              <a:t>Moderní metody analýzy genomu -</a:t>
            </a:r>
            <a:r>
              <a:rPr lang="cs-CZ" altLang="cs-CZ" b="1" dirty="0">
                <a:solidFill>
                  <a:srgbClr val="CCECFF"/>
                </a:solidFill>
              </a:rPr>
              <a:t> </a:t>
            </a:r>
            <a:r>
              <a:rPr lang="cs-CZ" altLang="cs-CZ" dirty="0"/>
              <a:t>sylabus</a:t>
            </a:r>
          </a:p>
        </p:txBody>
      </p:sp>
      <p:sp>
        <p:nvSpPr>
          <p:cNvPr id="79875" name="Rectangle 3"/>
          <p:cNvSpPr>
            <a:spLocks noGrp="1"/>
          </p:cNvSpPr>
          <p:nvPr>
            <p:ph type="body" idx="1"/>
          </p:nvPr>
        </p:nvSpPr>
        <p:spPr>
          <a:xfrm>
            <a:off x="1848001" y="1485001"/>
            <a:ext cx="8667599" cy="4793760"/>
          </a:xfrm>
        </p:spPr>
        <p:txBody>
          <a:bodyPr>
            <a:normAutofit lnSpcReduction="10000"/>
          </a:bodyPr>
          <a:lstStyle/>
          <a:p>
            <a:pPr marL="67681" indent="0">
              <a:buClr>
                <a:srgbClr val="FF66CC"/>
              </a:buClr>
              <a:buSzPct val="90000"/>
              <a:buNone/>
              <a:defRPr/>
            </a:pPr>
            <a:r>
              <a:rPr lang="cs-CZ" sz="1814" dirty="0" smtClean="0"/>
              <a:t>18.9</a:t>
            </a:r>
            <a:r>
              <a:rPr lang="cs-CZ" sz="1814" dirty="0"/>
              <a:t>.	Úvod, </a:t>
            </a:r>
            <a:r>
              <a:rPr lang="pt-BR" sz="1814" dirty="0"/>
              <a:t>CRISPR technológia – princípy a využitie</a:t>
            </a:r>
            <a:r>
              <a:rPr lang="cs-CZ" sz="1814" dirty="0" smtClean="0"/>
              <a:t> </a:t>
            </a:r>
            <a:r>
              <a:rPr lang="cs-CZ" altLang="cs-CZ" sz="1814" dirty="0" smtClean="0">
                <a:ea typeface="Arial Unicode MS" pitchFamily="34" charset="-128"/>
                <a:cs typeface="Arial Unicode MS" pitchFamily="34" charset="-128"/>
              </a:rPr>
              <a:t>(</a:t>
            </a:r>
            <a:r>
              <a:rPr lang="cs-CZ" altLang="cs-CZ" sz="1814" dirty="0" err="1" smtClean="0">
                <a:ea typeface="Arial Unicode MS" pitchFamily="34" charset="-128"/>
                <a:cs typeface="Arial Unicode MS" pitchFamily="34" charset="-128"/>
              </a:rPr>
              <a:t>Mančíková</a:t>
            </a:r>
            <a:r>
              <a:rPr lang="cs-CZ" altLang="cs-CZ" sz="1814" dirty="0">
                <a:ea typeface="Arial Unicode MS" pitchFamily="34" charset="-128"/>
                <a:cs typeface="Arial Unicode MS" pitchFamily="34" charset="-128"/>
              </a:rPr>
              <a:t>)</a:t>
            </a:r>
          </a:p>
          <a:p>
            <a:pPr eaLnBrk="1" hangingPunct="1">
              <a:spcBef>
                <a:spcPct val="20000"/>
              </a:spcBef>
              <a:buClr>
                <a:srgbClr val="FF66CC"/>
              </a:buClr>
              <a:buSzPct val="90000"/>
              <a:buFont typeface="Wingdings" panose="05000000000000000000" pitchFamily="2" charset="2"/>
              <a:buChar char="ú"/>
              <a:defRPr/>
            </a:pPr>
            <a:endParaRPr lang="cs-CZ" altLang="cs-CZ" sz="1814" dirty="0">
              <a:ea typeface="Arial Unicode MS" pitchFamily="34" charset="-128"/>
              <a:cs typeface="Arial Unicode MS" pitchFamily="34" charset="-128"/>
            </a:endParaRPr>
          </a:p>
          <a:p>
            <a:pPr marL="67681" indent="0">
              <a:buClr>
                <a:srgbClr val="FF66CC"/>
              </a:buClr>
              <a:buSzPct val="90000"/>
              <a:buNone/>
              <a:defRPr/>
            </a:pPr>
            <a:r>
              <a:rPr lang="cs-CZ" sz="1814" dirty="0"/>
              <a:t>2</a:t>
            </a:r>
            <a:r>
              <a:rPr lang="cs-CZ" sz="1814" dirty="0" smtClean="0"/>
              <a:t>.10</a:t>
            </a:r>
            <a:r>
              <a:rPr lang="cs-CZ" sz="1814" dirty="0"/>
              <a:t>. 	Sekvenování nové generace (NGS) – technologické aspekty různých 	NGS platforem </a:t>
            </a:r>
            <a:r>
              <a:rPr lang="cs-CZ" altLang="cs-CZ" sz="1814" dirty="0">
                <a:ea typeface="Arial Unicode MS" pitchFamily="34" charset="-128"/>
                <a:cs typeface="Arial Unicode MS" pitchFamily="34" charset="-128"/>
              </a:rPr>
              <a:t>(Tichý)</a:t>
            </a:r>
          </a:p>
          <a:p>
            <a:pPr eaLnBrk="1" hangingPunct="1">
              <a:spcBef>
                <a:spcPct val="20000"/>
              </a:spcBef>
              <a:buClr>
                <a:srgbClr val="FF66CC"/>
              </a:buClr>
              <a:buSzPct val="90000"/>
              <a:buFont typeface="Wingdings" panose="05000000000000000000" pitchFamily="2" charset="2"/>
              <a:buChar char="ú"/>
              <a:defRPr/>
            </a:pPr>
            <a:endParaRPr lang="cs-CZ" sz="1814" dirty="0"/>
          </a:p>
          <a:p>
            <a:pPr marL="67681" indent="0">
              <a:buClr>
                <a:srgbClr val="FF66CC"/>
              </a:buClr>
              <a:buSzPct val="90000"/>
              <a:buNone/>
              <a:defRPr/>
            </a:pPr>
            <a:r>
              <a:rPr lang="cs-CZ" sz="1814" dirty="0" smtClean="0"/>
              <a:t>16.10</a:t>
            </a:r>
            <a:r>
              <a:rPr lang="cs-CZ" sz="1814" dirty="0"/>
              <a:t>. 	Příprava knihoven pro sekvenování nové generace </a:t>
            </a:r>
            <a:r>
              <a:rPr lang="cs-CZ" altLang="cs-CZ" sz="1814" dirty="0">
                <a:ea typeface="Arial Unicode MS" pitchFamily="34" charset="-128"/>
                <a:cs typeface="Arial Unicode MS" pitchFamily="34" charset="-128"/>
              </a:rPr>
              <a:t>(Tichý)</a:t>
            </a:r>
          </a:p>
          <a:p>
            <a:pPr eaLnBrk="1" hangingPunct="1">
              <a:buClr>
                <a:srgbClr val="FF66CC"/>
              </a:buClr>
              <a:buFont typeface="Wingdings" panose="05000000000000000000" pitchFamily="2" charset="2"/>
              <a:buChar char="ú"/>
              <a:defRPr/>
            </a:pPr>
            <a:endParaRPr lang="cs-CZ" sz="1814" dirty="0">
              <a:ea typeface="Arial Unicode MS" pitchFamily="34" charset="-128"/>
              <a:cs typeface="Arial Unicode MS" pitchFamily="34" charset="-128"/>
            </a:endParaRPr>
          </a:p>
          <a:p>
            <a:pPr marL="67681" indent="0">
              <a:buClr>
                <a:srgbClr val="FF66CC"/>
              </a:buClr>
              <a:buNone/>
              <a:defRPr/>
            </a:pPr>
            <a:r>
              <a:rPr lang="cs-CZ" sz="1814" dirty="0" smtClean="0"/>
              <a:t>30.10. </a:t>
            </a:r>
            <a:r>
              <a:rPr lang="cs-CZ" sz="1814" dirty="0"/>
              <a:t>	Metody pro analýzu nekódujících RNA – miRNA, lncRNA (Mráz)</a:t>
            </a:r>
          </a:p>
          <a:p>
            <a:pPr marL="67681" indent="0">
              <a:buClr>
                <a:srgbClr val="FF66CC"/>
              </a:buClr>
              <a:buSzPct val="90000"/>
              <a:buNone/>
              <a:defRPr/>
            </a:pPr>
            <a:endParaRPr lang="cs-CZ" sz="1814" dirty="0">
              <a:ea typeface="Arial Unicode MS" pitchFamily="34" charset="-128"/>
              <a:cs typeface="Arial Unicode MS" pitchFamily="34" charset="-128"/>
            </a:endParaRPr>
          </a:p>
          <a:p>
            <a:pPr marL="67681" indent="0">
              <a:buClr>
                <a:srgbClr val="FF66CC"/>
              </a:buClr>
              <a:buSzPct val="90000"/>
              <a:buNone/>
              <a:defRPr/>
            </a:pPr>
            <a:r>
              <a:rPr lang="cs-CZ" sz="1814" dirty="0" smtClean="0"/>
              <a:t>13.11</a:t>
            </a:r>
            <a:r>
              <a:rPr lang="cs-CZ" sz="1814" dirty="0"/>
              <a:t>.</a:t>
            </a:r>
            <a:r>
              <a:rPr lang="cs-CZ" sz="1814" b="1" dirty="0"/>
              <a:t>	</a:t>
            </a:r>
            <a:r>
              <a:rPr lang="cs-CZ" sz="1814" dirty="0"/>
              <a:t>Analýza dat I (Tom)</a:t>
            </a:r>
          </a:p>
          <a:p>
            <a:pPr marL="67681" indent="0">
              <a:buClr>
                <a:srgbClr val="FF66CC"/>
              </a:buClr>
              <a:buSzPct val="90000"/>
              <a:buNone/>
              <a:defRPr/>
            </a:pPr>
            <a:endParaRPr lang="cs-CZ" sz="1814" dirty="0"/>
          </a:p>
          <a:p>
            <a:pPr marL="67681" indent="0">
              <a:buClr>
                <a:srgbClr val="FF66CC"/>
              </a:buClr>
              <a:buSzPct val="90000"/>
              <a:buNone/>
              <a:defRPr/>
            </a:pPr>
            <a:r>
              <a:rPr lang="cs-CZ" sz="1814" dirty="0" smtClean="0"/>
              <a:t>27.11</a:t>
            </a:r>
            <a:r>
              <a:rPr lang="cs-CZ" sz="1814" dirty="0"/>
              <a:t>. 	Analýza dat II (Pál)</a:t>
            </a:r>
          </a:p>
          <a:p>
            <a:pPr eaLnBrk="1" hangingPunct="1">
              <a:spcBef>
                <a:spcPct val="20000"/>
              </a:spcBef>
              <a:buClr>
                <a:srgbClr val="FF66CC"/>
              </a:buClr>
              <a:buSzPct val="90000"/>
              <a:buFont typeface="Wingdings" panose="05000000000000000000" pitchFamily="2" charset="2"/>
              <a:buChar char="ú"/>
              <a:defRPr/>
            </a:pPr>
            <a:endParaRPr lang="cs-CZ" sz="1814" dirty="0"/>
          </a:p>
          <a:p>
            <a:pPr marL="67681" indent="0">
              <a:buClr>
                <a:srgbClr val="FF66CC"/>
              </a:buClr>
              <a:buSzPct val="90000"/>
              <a:buNone/>
              <a:defRPr/>
            </a:pPr>
            <a:r>
              <a:rPr lang="cs-CZ" sz="1814" dirty="0" smtClean="0"/>
              <a:t>11.12</a:t>
            </a:r>
            <a:r>
              <a:rPr lang="cs-CZ" sz="1814" dirty="0"/>
              <a:t>. 	Aplikace - Využití moderních technologií, design experimentů </a:t>
            </a:r>
            <a:r>
              <a:rPr lang="cs-CZ" altLang="cs-CZ" sz="1814" dirty="0">
                <a:ea typeface="Arial Unicode MS" pitchFamily="34" charset="-128"/>
                <a:cs typeface="Arial Unicode MS" pitchFamily="34" charset="-128"/>
              </a:rPr>
              <a:t>(Trbušek)</a:t>
            </a:r>
          </a:p>
        </p:txBody>
      </p:sp>
      <p:sp>
        <p:nvSpPr>
          <p:cNvPr id="3" name="Slide Number Placeholder 2"/>
          <p:cNvSpPr>
            <a:spLocks noGrp="1"/>
          </p:cNvSpPr>
          <p:nvPr>
            <p:ph type="sldNum" sz="quarter" idx="10"/>
          </p:nvPr>
        </p:nvSpPr>
        <p:spPr>
          <a:xfrm>
            <a:off x="1676401" y="6400800"/>
            <a:ext cx="668337" cy="323850"/>
          </a:xfrm>
        </p:spPr>
        <p:txBody>
          <a:bodyPr/>
          <a:lstStyle/>
          <a:p>
            <a:pPr>
              <a:defRPr/>
            </a:pPr>
            <a:fld id="{C0C2223C-A5B0-4927-84A8-540C6119F590}" type="slidenum">
              <a:rPr lang="cs-CZ" smtClean="0">
                <a:solidFill>
                  <a:srgbClr val="92D050"/>
                </a:solidFill>
              </a:rPr>
              <a:pPr>
                <a:defRPr/>
              </a:pPr>
              <a:t>2</a:t>
            </a:fld>
            <a:endParaRPr lang="cs-CZ" dirty="0">
              <a:solidFill>
                <a:srgbClr val="92D050"/>
              </a:solidFill>
            </a:endParaRPr>
          </a:p>
        </p:txBody>
      </p:sp>
    </p:spTree>
    <p:extLst>
      <p:ext uri="{BB962C8B-B14F-4D97-AF65-F5344CB8AC3E}">
        <p14:creationId xmlns:p14="http://schemas.microsoft.com/office/powerpoint/2010/main" val="143988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 bakteriálna </a:t>
            </a:r>
            <a:r>
              <a:rPr lang="sk-SK" dirty="0"/>
              <a:t>imunitná pamäť</a:t>
            </a:r>
            <a:endParaRPr lang="cs-CZ" dirty="0"/>
          </a:p>
        </p:txBody>
      </p:sp>
      <p:pic>
        <p:nvPicPr>
          <p:cNvPr id="8" name="Picture 3" descr="Screenshot 2014-04-23 16.41.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63057"/>
            <a:ext cx="9144000" cy="2966301"/>
          </a:xfrm>
          <a:prstGeom prst="rect">
            <a:avLst/>
          </a:prstGeom>
        </p:spPr>
      </p:pic>
      <p:sp>
        <p:nvSpPr>
          <p:cNvPr id="4" name="TextovéPole 3"/>
          <p:cNvSpPr txBox="1"/>
          <p:nvPr/>
        </p:nvSpPr>
        <p:spPr>
          <a:xfrm>
            <a:off x="2657141" y="5236368"/>
            <a:ext cx="6877717" cy="523220"/>
          </a:xfrm>
          <a:prstGeom prst="rect">
            <a:avLst/>
          </a:prstGeom>
          <a:noFill/>
        </p:spPr>
        <p:txBody>
          <a:bodyPr wrap="none" rtlCol="0">
            <a:spAutoFit/>
          </a:bodyPr>
          <a:lstStyle/>
          <a:p>
            <a:r>
              <a:rPr lang="cs-CZ" sz="2800" dirty="0" smtClean="0"/>
              <a:t>Nové </a:t>
            </a:r>
            <a:r>
              <a:rPr lang="cs-CZ" sz="2800" dirty="0" err="1" smtClean="0"/>
              <a:t>spacery</a:t>
            </a:r>
            <a:r>
              <a:rPr lang="cs-CZ" sz="2800" dirty="0" smtClean="0"/>
              <a:t> sú </a:t>
            </a:r>
            <a:r>
              <a:rPr lang="cs-CZ" sz="2800" dirty="0" err="1" smtClean="0"/>
              <a:t>homológne</a:t>
            </a:r>
            <a:r>
              <a:rPr lang="cs-CZ" sz="2800" dirty="0" smtClean="0"/>
              <a:t> ku </a:t>
            </a:r>
            <a:r>
              <a:rPr lang="cs-CZ" sz="2800" dirty="0" err="1" smtClean="0"/>
              <a:t>genómu</a:t>
            </a:r>
            <a:r>
              <a:rPr lang="cs-CZ" sz="2800" dirty="0" smtClean="0"/>
              <a:t> </a:t>
            </a:r>
            <a:r>
              <a:rPr lang="cs-CZ" sz="2800" dirty="0" err="1" smtClean="0"/>
              <a:t>fágov</a:t>
            </a:r>
            <a:r>
              <a:rPr lang="cs-CZ" sz="2800" dirty="0" smtClean="0"/>
              <a:t>.</a:t>
            </a:r>
            <a:endParaRPr lang="cs-CZ" sz="2800" dirty="0"/>
          </a:p>
        </p:txBody>
      </p:sp>
    </p:spTree>
    <p:extLst>
      <p:ext uri="{BB962C8B-B14F-4D97-AF65-F5344CB8AC3E}">
        <p14:creationId xmlns:p14="http://schemas.microsoft.com/office/powerpoint/2010/main" val="2734891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a:t>
            </a:r>
            <a:r>
              <a:rPr lang="sk-SK" dirty="0"/>
              <a:t>: bakteriálna imunitná pamäť</a:t>
            </a:r>
            <a:endParaRPr lang="cs-CZ" dirty="0"/>
          </a:p>
        </p:txBody>
      </p:sp>
      <p:sp>
        <p:nvSpPr>
          <p:cNvPr id="2" name="TextovéPole 1"/>
          <p:cNvSpPr txBox="1"/>
          <p:nvPr/>
        </p:nvSpPr>
        <p:spPr>
          <a:xfrm>
            <a:off x="362857" y="1690688"/>
            <a:ext cx="9500037" cy="523220"/>
          </a:xfrm>
          <a:prstGeom prst="rect">
            <a:avLst/>
          </a:prstGeom>
          <a:noFill/>
        </p:spPr>
        <p:txBody>
          <a:bodyPr wrap="none" rtlCol="0">
            <a:spAutoFit/>
          </a:bodyPr>
          <a:lstStyle/>
          <a:p>
            <a:r>
              <a:rPr lang="cs-CZ" sz="2800" dirty="0" err="1" smtClean="0"/>
              <a:t>Ak</a:t>
            </a:r>
            <a:r>
              <a:rPr lang="cs-CZ" sz="2800" dirty="0" smtClean="0"/>
              <a:t> vložíme nový </a:t>
            </a:r>
            <a:r>
              <a:rPr lang="cs-CZ" sz="2800" dirty="0" err="1" smtClean="0"/>
              <a:t>spacer</a:t>
            </a:r>
            <a:r>
              <a:rPr lang="cs-CZ" sz="2800" dirty="0" smtClean="0"/>
              <a:t> do </a:t>
            </a:r>
            <a:r>
              <a:rPr lang="cs-CZ" sz="2800" dirty="0" err="1" smtClean="0"/>
              <a:t>bakt</a:t>
            </a:r>
            <a:r>
              <a:rPr lang="cs-CZ" sz="2800" dirty="0" smtClean="0"/>
              <a:t>. </a:t>
            </a:r>
            <a:r>
              <a:rPr lang="cs-CZ" sz="2800" dirty="0" err="1" smtClean="0"/>
              <a:t>genómu</a:t>
            </a:r>
            <a:r>
              <a:rPr lang="cs-CZ" sz="2800" dirty="0" smtClean="0"/>
              <a:t>, bude táto </a:t>
            </a:r>
            <a:r>
              <a:rPr lang="cs-CZ" sz="2800" dirty="0" err="1" smtClean="0"/>
              <a:t>rezistentná</a:t>
            </a:r>
            <a:r>
              <a:rPr lang="cs-CZ" sz="2800" dirty="0" smtClean="0"/>
              <a:t>?</a:t>
            </a:r>
            <a:endParaRPr lang="cs-CZ" sz="2800" dirty="0"/>
          </a:p>
        </p:txBody>
      </p:sp>
      <p:pic>
        <p:nvPicPr>
          <p:cNvPr id="6" name="Picture 1" descr="Screenshot 2014-04-23 10.0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9" y="2213908"/>
            <a:ext cx="4936323" cy="4336793"/>
          </a:xfrm>
          <a:prstGeom prst="rect">
            <a:avLst/>
          </a:prstGeom>
        </p:spPr>
      </p:pic>
      <p:sp>
        <p:nvSpPr>
          <p:cNvPr id="3" name="TextovéPole 2"/>
          <p:cNvSpPr txBox="1"/>
          <p:nvPr/>
        </p:nvSpPr>
        <p:spPr>
          <a:xfrm>
            <a:off x="5675086" y="2520256"/>
            <a:ext cx="6096000" cy="3539430"/>
          </a:xfrm>
          <a:prstGeom prst="rect">
            <a:avLst/>
          </a:prstGeom>
          <a:noFill/>
        </p:spPr>
        <p:txBody>
          <a:bodyPr wrap="square" rtlCol="0">
            <a:spAutoFit/>
          </a:bodyPr>
          <a:lstStyle/>
          <a:p>
            <a:pPr marL="457200" indent="-457200">
              <a:buFont typeface="Arial" panose="020B0604020202020204" pitchFamily="34" charset="0"/>
              <a:buChar char="•"/>
            </a:pPr>
            <a:r>
              <a:rPr lang="sk-SK" sz="2800" dirty="0" err="1" smtClean="0"/>
              <a:t>spacery</a:t>
            </a:r>
            <a:r>
              <a:rPr lang="sk-SK" sz="2800" dirty="0" smtClean="0"/>
              <a:t> </a:t>
            </a:r>
            <a:r>
              <a:rPr lang="sk-SK" sz="2800" dirty="0"/>
              <a:t>majú schopnosť </a:t>
            </a:r>
            <a:r>
              <a:rPr lang="sk-SK" sz="2800" dirty="0" smtClean="0"/>
              <a:t>poskytnúť </a:t>
            </a:r>
            <a:r>
              <a:rPr lang="sk-SK" sz="2800" dirty="0" err="1" smtClean="0"/>
              <a:t>fágová</a:t>
            </a:r>
            <a:r>
              <a:rPr lang="sk-SK" sz="2800" dirty="0" smtClean="0"/>
              <a:t> </a:t>
            </a:r>
            <a:r>
              <a:rPr lang="sk-SK" sz="2800" dirty="0"/>
              <a:t>rezistencia </a:t>
            </a:r>
            <a:r>
              <a:rPr lang="sk-SK" sz="2800" i="1" dirty="0"/>
              <a:t>de </a:t>
            </a:r>
            <a:r>
              <a:rPr lang="sk-SK" sz="2800" i="1" dirty="0" smtClean="0"/>
              <a:t>novo</a:t>
            </a:r>
          </a:p>
          <a:p>
            <a:pPr marL="457200" indent="-457200">
              <a:buFont typeface="Arial" panose="020B0604020202020204" pitchFamily="34" charset="0"/>
              <a:buChar char="•"/>
            </a:pPr>
            <a:r>
              <a:rPr lang="sk-SK" sz="2800" dirty="0" smtClean="0"/>
              <a:t>samotné </a:t>
            </a:r>
            <a:r>
              <a:rPr lang="sk-SK" sz="2800" dirty="0" err="1" smtClean="0"/>
              <a:t>spacery</a:t>
            </a:r>
            <a:r>
              <a:rPr lang="sk-SK" sz="2800" dirty="0" smtClean="0"/>
              <a:t> nie sú dostačujúce, musia byť </a:t>
            </a:r>
            <a:r>
              <a:rPr lang="sk-SK" sz="2800" dirty="0"/>
              <a:t>v konkrétnom genetickom </a:t>
            </a:r>
            <a:r>
              <a:rPr lang="sk-SK" sz="2800" dirty="0" smtClean="0"/>
              <a:t>kontexte</a:t>
            </a:r>
          </a:p>
          <a:p>
            <a:pPr marL="457200" indent="-457200">
              <a:buFont typeface="Arial" panose="020B0604020202020204" pitchFamily="34" charset="0"/>
              <a:buChar char="•"/>
            </a:pPr>
            <a:r>
              <a:rPr lang="sk-SK" sz="2800" dirty="0"/>
              <a:t>n</a:t>
            </a:r>
            <a:r>
              <a:rPr lang="sk-SK" sz="2800" dirty="0" smtClean="0"/>
              <a:t>iektoré </a:t>
            </a:r>
            <a:r>
              <a:rPr lang="sk-SK" sz="2800" i="1" dirty="0" err="1" smtClean="0"/>
              <a:t>cas</a:t>
            </a:r>
            <a:r>
              <a:rPr lang="sk-SK" sz="2800" dirty="0" smtClean="0"/>
              <a:t> gény sú nevyhnutné k poskytnutiu rezistencie (</a:t>
            </a:r>
            <a:r>
              <a:rPr lang="sk-SK" sz="2800" i="1" dirty="0" smtClean="0"/>
              <a:t>cas9</a:t>
            </a:r>
            <a:r>
              <a:rPr lang="sk-SK" sz="2800" dirty="0" smtClean="0"/>
              <a:t>)</a:t>
            </a:r>
            <a:r>
              <a:rPr lang="sk-SK" sz="2800" dirty="0"/>
              <a:t/>
            </a:r>
            <a:br>
              <a:rPr lang="sk-SK" sz="2800" dirty="0"/>
            </a:br>
            <a:endParaRPr lang="cs-CZ" sz="2800" i="1" dirty="0"/>
          </a:p>
        </p:txBody>
      </p:sp>
      <p:sp>
        <p:nvSpPr>
          <p:cNvPr id="7" name="Obdélník 6"/>
          <p:cNvSpPr/>
          <p:nvPr/>
        </p:nvSpPr>
        <p:spPr>
          <a:xfrm>
            <a:off x="362857" y="2172964"/>
            <a:ext cx="4234761" cy="5565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a:off x="245275" y="5445456"/>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62857" y="3116581"/>
            <a:ext cx="5065485" cy="110299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prava 19"/>
          <p:cNvSpPr/>
          <p:nvPr/>
        </p:nvSpPr>
        <p:spPr>
          <a:xfrm>
            <a:off x="245275" y="5824622"/>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prava 20"/>
          <p:cNvSpPr/>
          <p:nvPr/>
        </p:nvSpPr>
        <p:spPr>
          <a:xfrm>
            <a:off x="245275" y="6003830"/>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362856" y="4099561"/>
            <a:ext cx="5065485" cy="10842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Šipka doprava 22"/>
          <p:cNvSpPr/>
          <p:nvPr/>
        </p:nvSpPr>
        <p:spPr>
          <a:xfrm>
            <a:off x="245275" y="6183986"/>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Šipka doprava 23"/>
          <p:cNvSpPr/>
          <p:nvPr/>
        </p:nvSpPr>
        <p:spPr>
          <a:xfrm>
            <a:off x="245275" y="6363194"/>
            <a:ext cx="592925" cy="13647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9420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a:t>
            </a:r>
            <a:r>
              <a:rPr lang="sk-SK" dirty="0"/>
              <a:t>: bakteriálna imunitná pamäť</a:t>
            </a:r>
            <a:endParaRPr lang="cs-CZ" dirty="0"/>
          </a:p>
        </p:txBody>
      </p:sp>
      <p:sp>
        <p:nvSpPr>
          <p:cNvPr id="2" name="TextovéPole 1"/>
          <p:cNvSpPr txBox="1"/>
          <p:nvPr/>
        </p:nvSpPr>
        <p:spPr>
          <a:xfrm>
            <a:off x="362857" y="1690688"/>
            <a:ext cx="11829143" cy="1384995"/>
          </a:xfrm>
          <a:prstGeom prst="rect">
            <a:avLst/>
          </a:prstGeom>
          <a:noFill/>
        </p:spPr>
        <p:txBody>
          <a:bodyPr wrap="square" rtlCol="0">
            <a:spAutoFit/>
          </a:bodyPr>
          <a:lstStyle/>
          <a:p>
            <a:pPr marL="457200" indent="-457200">
              <a:buFont typeface="Arial" panose="020B0604020202020204" pitchFamily="34" charset="0"/>
              <a:buChar char="•"/>
            </a:pPr>
            <a:r>
              <a:rPr lang="sk-SK" sz="2800" dirty="0"/>
              <a:t>relatívne malá populácia </a:t>
            </a:r>
            <a:r>
              <a:rPr lang="sk-SK" sz="2800" dirty="0" err="1"/>
              <a:t>bakteriofága</a:t>
            </a:r>
            <a:r>
              <a:rPr lang="sk-SK" sz="2800" dirty="0"/>
              <a:t> si zachovala schopnosť infikovať </a:t>
            </a:r>
            <a:r>
              <a:rPr lang="sk-SK" sz="2800" dirty="0" err="1" smtClean="0"/>
              <a:t>mutanty</a:t>
            </a:r>
            <a:r>
              <a:rPr lang="sk-SK" sz="2800" dirty="0" smtClean="0"/>
              <a:t> → tieto </a:t>
            </a:r>
            <a:r>
              <a:rPr lang="sk-SK" sz="2800" dirty="0" err="1" smtClean="0"/>
              <a:t>fágy</a:t>
            </a:r>
            <a:r>
              <a:rPr lang="sk-SK" sz="2800" dirty="0" smtClean="0"/>
              <a:t> zmutovali sekvenciu korešpondujúcu </a:t>
            </a:r>
            <a:r>
              <a:rPr lang="sk-SK" sz="2800" dirty="0" err="1" smtClean="0"/>
              <a:t>spaceru</a:t>
            </a:r>
            <a:r>
              <a:rPr lang="sk-SK" sz="2800" dirty="0" smtClean="0"/>
              <a:t> → </a:t>
            </a:r>
            <a:r>
              <a:rPr lang="sk-SK" sz="2800" u="sng" dirty="0" smtClean="0"/>
              <a:t>imunita závisí na dokonalej zhode v sekvencii</a:t>
            </a:r>
            <a:endParaRPr lang="cs-CZ" sz="2800" u="sng" dirty="0"/>
          </a:p>
        </p:txBody>
      </p:sp>
      <p:pic>
        <p:nvPicPr>
          <p:cNvPr id="4" name="Obrázek 3"/>
          <p:cNvPicPr>
            <a:picLocks noChangeAspect="1"/>
          </p:cNvPicPr>
          <p:nvPr/>
        </p:nvPicPr>
        <p:blipFill rotWithShape="1">
          <a:blip r:embed="rId3"/>
          <a:srcRect l="24048" t="74571" r="25476" b="9619"/>
          <a:stretch/>
        </p:blipFill>
        <p:spPr>
          <a:xfrm>
            <a:off x="2057400" y="3778251"/>
            <a:ext cx="8077200" cy="1581151"/>
          </a:xfrm>
          <a:prstGeom prst="rect">
            <a:avLst/>
          </a:prstGeom>
        </p:spPr>
      </p:pic>
    </p:spTree>
    <p:extLst>
      <p:ext uri="{BB962C8B-B14F-4D97-AF65-F5344CB8AC3E}">
        <p14:creationId xmlns:p14="http://schemas.microsoft.com/office/powerpoint/2010/main" val="967089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a:t>
            </a:r>
            <a:r>
              <a:rPr lang="cs-CZ" dirty="0" err="1" smtClean="0"/>
              <a:t>Cas</a:t>
            </a:r>
            <a:r>
              <a:rPr lang="cs-CZ" dirty="0" smtClean="0"/>
              <a:t> systémy</a:t>
            </a:r>
            <a:endParaRPr lang="cs-CZ" dirty="0"/>
          </a:p>
        </p:txBody>
      </p:sp>
      <p:pic>
        <p:nvPicPr>
          <p:cNvPr id="4" name="Obrázek 3"/>
          <p:cNvPicPr>
            <a:picLocks noChangeAspect="1"/>
          </p:cNvPicPr>
          <p:nvPr/>
        </p:nvPicPr>
        <p:blipFill rotWithShape="1">
          <a:blip r:embed="rId2"/>
          <a:srcRect l="10000" t="23524" r="26428" b="30571"/>
          <a:stretch/>
        </p:blipFill>
        <p:spPr>
          <a:xfrm>
            <a:off x="838200" y="2195654"/>
            <a:ext cx="10172700" cy="4591051"/>
          </a:xfrm>
          <a:prstGeom prst="rect">
            <a:avLst/>
          </a:prstGeom>
        </p:spPr>
      </p:pic>
      <p:sp>
        <p:nvSpPr>
          <p:cNvPr id="7" name="Rectangle 6"/>
          <p:cNvSpPr/>
          <p:nvPr/>
        </p:nvSpPr>
        <p:spPr>
          <a:xfrm>
            <a:off x="2705099" y="2759428"/>
            <a:ext cx="1885951" cy="3155738"/>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délník 7"/>
          <p:cNvSpPr/>
          <p:nvPr/>
        </p:nvSpPr>
        <p:spPr>
          <a:xfrm>
            <a:off x="1473543" y="4529278"/>
            <a:ext cx="9537357" cy="9286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Rectangle 6"/>
          <p:cNvSpPr/>
          <p:nvPr/>
        </p:nvSpPr>
        <p:spPr>
          <a:xfrm>
            <a:off x="5822607" y="2759428"/>
            <a:ext cx="1302094" cy="3155738"/>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ovéPole 2"/>
          <p:cNvSpPr txBox="1"/>
          <p:nvPr/>
        </p:nvSpPr>
        <p:spPr>
          <a:xfrm>
            <a:off x="586854" y="1528549"/>
            <a:ext cx="6408421" cy="369332"/>
          </a:xfrm>
          <a:prstGeom prst="rect">
            <a:avLst/>
          </a:prstGeom>
          <a:noFill/>
        </p:spPr>
        <p:txBody>
          <a:bodyPr wrap="none" rtlCol="0">
            <a:spAutoFit/>
          </a:bodyPr>
          <a:lstStyle/>
          <a:p>
            <a:pPr marL="285750" indent="-285750">
              <a:buFont typeface="Arial" panose="020B0604020202020204" pitchFamily="34" charset="0"/>
              <a:buChar char="•"/>
            </a:pPr>
            <a:r>
              <a:rPr lang="cs-CZ" dirty="0" smtClean="0"/>
              <a:t>90% </a:t>
            </a:r>
            <a:r>
              <a:rPr lang="cs-CZ" dirty="0" err="1" smtClean="0"/>
              <a:t>archae</a:t>
            </a:r>
            <a:r>
              <a:rPr lang="cs-CZ" dirty="0" smtClean="0"/>
              <a:t> a 1/3 baktérií má </a:t>
            </a:r>
            <a:r>
              <a:rPr lang="cs-CZ" dirty="0" err="1" smtClean="0"/>
              <a:t>nejakú</a:t>
            </a:r>
            <a:r>
              <a:rPr lang="cs-CZ" dirty="0" smtClean="0"/>
              <a:t> formu CRISPR/</a:t>
            </a:r>
            <a:r>
              <a:rPr lang="cs-CZ" dirty="0" err="1" smtClean="0"/>
              <a:t>Cas</a:t>
            </a:r>
            <a:r>
              <a:rPr lang="cs-CZ" dirty="0" smtClean="0"/>
              <a:t> imunity.</a:t>
            </a:r>
            <a:endParaRPr lang="cs-CZ" dirty="0"/>
          </a:p>
        </p:txBody>
      </p:sp>
    </p:spTree>
    <p:extLst>
      <p:ext uri="{BB962C8B-B14F-4D97-AF65-F5344CB8AC3E}">
        <p14:creationId xmlns:p14="http://schemas.microsoft.com/office/powerpoint/2010/main" val="37672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Cas9: </a:t>
            </a:r>
            <a:r>
              <a:rPr lang="sk-SK" dirty="0"/>
              <a:t>RNA-riadená </a:t>
            </a:r>
            <a:r>
              <a:rPr lang="sk-SK" dirty="0" err="1"/>
              <a:t>endonukleáza</a:t>
            </a:r>
            <a:endParaRPr lang="cs-CZ" dirty="0"/>
          </a:p>
        </p:txBody>
      </p:sp>
      <p:pic>
        <p:nvPicPr>
          <p:cNvPr id="4" name="Obrázek 3"/>
          <p:cNvPicPr>
            <a:picLocks noChangeAspect="1"/>
          </p:cNvPicPr>
          <p:nvPr/>
        </p:nvPicPr>
        <p:blipFill rotWithShape="1">
          <a:blip r:embed="rId3"/>
          <a:srcRect l="22143" t="20286" r="42024" b="11905"/>
          <a:stretch/>
        </p:blipFill>
        <p:spPr>
          <a:xfrm>
            <a:off x="110447" y="1416579"/>
            <a:ext cx="4514850" cy="5339823"/>
          </a:xfrm>
          <a:prstGeom prst="rect">
            <a:avLst/>
          </a:prstGeom>
        </p:spPr>
      </p:pic>
      <p:sp>
        <p:nvSpPr>
          <p:cNvPr id="5" name="TextovéPole 4"/>
          <p:cNvSpPr txBox="1"/>
          <p:nvPr/>
        </p:nvSpPr>
        <p:spPr>
          <a:xfrm>
            <a:off x="5724525" y="2257425"/>
            <a:ext cx="6436570" cy="3108543"/>
          </a:xfrm>
          <a:prstGeom prst="rect">
            <a:avLst/>
          </a:prstGeom>
          <a:noFill/>
        </p:spPr>
        <p:txBody>
          <a:bodyPr wrap="none" rtlCol="0">
            <a:spAutoFit/>
          </a:bodyPr>
          <a:lstStyle/>
          <a:p>
            <a:pPr marL="457200" indent="-457200">
              <a:buFont typeface="Arial" panose="020B0604020202020204" pitchFamily="34" charset="0"/>
              <a:buChar char="•"/>
            </a:pPr>
            <a:r>
              <a:rPr lang="cs-CZ" sz="2800" dirty="0" err="1" smtClean="0"/>
              <a:t>crRNA</a:t>
            </a:r>
            <a:r>
              <a:rPr lang="cs-CZ" sz="2800" dirty="0" smtClean="0"/>
              <a:t>  - </a:t>
            </a:r>
            <a:r>
              <a:rPr lang="cs-CZ" sz="2800" dirty="0" err="1" smtClean="0"/>
              <a:t>cieli</a:t>
            </a:r>
            <a:r>
              <a:rPr lang="cs-CZ" sz="2800" dirty="0" smtClean="0"/>
              <a:t> komplex k DNA</a:t>
            </a:r>
          </a:p>
          <a:p>
            <a:pPr marL="457200" indent="-457200">
              <a:buFont typeface="Arial" panose="020B0604020202020204" pitchFamily="34" charset="0"/>
              <a:buChar char="•"/>
            </a:pPr>
            <a:r>
              <a:rPr lang="cs-CZ" sz="2800" dirty="0" err="1" smtClean="0"/>
              <a:t>tracrRNA</a:t>
            </a:r>
            <a:r>
              <a:rPr lang="cs-CZ" sz="2800" dirty="0" smtClean="0"/>
              <a:t> </a:t>
            </a:r>
          </a:p>
          <a:p>
            <a:pPr marL="457200" indent="-457200">
              <a:buFont typeface="Arial" panose="020B0604020202020204" pitchFamily="34" charset="0"/>
              <a:buChar char="•"/>
            </a:pPr>
            <a:r>
              <a:rPr lang="cs-CZ" sz="2800" dirty="0" smtClean="0"/>
              <a:t>Cas9 – DNA endonukleáza</a:t>
            </a:r>
          </a:p>
          <a:p>
            <a:pPr marL="457200" indent="-457200">
              <a:buFont typeface="Arial" panose="020B0604020202020204" pitchFamily="34" charset="0"/>
              <a:buChar char="•"/>
            </a:pPr>
            <a:endParaRPr lang="cs-CZ" sz="2800" dirty="0"/>
          </a:p>
          <a:p>
            <a:pPr marL="457200" indent="-457200">
              <a:buFont typeface="Arial" panose="020B0604020202020204" pitchFamily="34" charset="0"/>
              <a:buChar char="•"/>
            </a:pPr>
            <a:r>
              <a:rPr lang="cs-CZ" sz="2800" dirty="0" smtClean="0"/>
              <a:t>PAM - </a:t>
            </a:r>
            <a:r>
              <a:rPr lang="cs-CZ" sz="2800" dirty="0" err="1" smtClean="0">
                <a:solidFill>
                  <a:srgbClr val="FF0000"/>
                </a:solidFill>
              </a:rPr>
              <a:t>p</a:t>
            </a:r>
            <a:r>
              <a:rPr lang="cs-CZ" sz="2800" dirty="0" err="1" smtClean="0"/>
              <a:t>rotospacer</a:t>
            </a:r>
            <a:r>
              <a:rPr lang="cs-CZ" sz="2800" dirty="0" smtClean="0"/>
              <a:t> </a:t>
            </a:r>
            <a:r>
              <a:rPr lang="cs-CZ" sz="2800" dirty="0" err="1" smtClean="0">
                <a:solidFill>
                  <a:srgbClr val="FF0000"/>
                </a:solidFill>
              </a:rPr>
              <a:t>a</a:t>
            </a:r>
            <a:r>
              <a:rPr lang="cs-CZ" sz="2800" dirty="0" err="1" smtClean="0"/>
              <a:t>djascent</a:t>
            </a:r>
            <a:r>
              <a:rPr lang="cs-CZ" sz="2800" dirty="0" smtClean="0"/>
              <a:t> </a:t>
            </a:r>
            <a:r>
              <a:rPr lang="cs-CZ" sz="2800" dirty="0" err="1" smtClean="0">
                <a:solidFill>
                  <a:srgbClr val="FF0000"/>
                </a:solidFill>
              </a:rPr>
              <a:t>m</a:t>
            </a:r>
            <a:r>
              <a:rPr lang="cs-CZ" sz="2800" dirty="0" err="1" smtClean="0"/>
              <a:t>otif</a:t>
            </a:r>
            <a:endParaRPr lang="cs-CZ" sz="2800" dirty="0" smtClean="0"/>
          </a:p>
          <a:p>
            <a:pPr marL="457200" indent="-457200">
              <a:buFont typeface="Arial" panose="020B0604020202020204" pitchFamily="34" charset="0"/>
              <a:buChar char="•"/>
            </a:pPr>
            <a:endParaRPr lang="cs-CZ" sz="2800" dirty="0"/>
          </a:p>
          <a:p>
            <a:r>
              <a:rPr lang="cs-CZ" sz="2800" dirty="0" smtClean="0"/>
              <a:t>→komplex </a:t>
            </a:r>
            <a:r>
              <a:rPr lang="cs-CZ" sz="2800" dirty="0" err="1" smtClean="0"/>
              <a:t>štiepi</a:t>
            </a:r>
            <a:r>
              <a:rPr lang="cs-CZ" sz="2800" dirty="0" smtClean="0"/>
              <a:t> vždy </a:t>
            </a:r>
            <a:r>
              <a:rPr lang="cs-CZ" sz="2800" dirty="0"/>
              <a:t>3</a:t>
            </a:r>
            <a:r>
              <a:rPr lang="cs-CZ" sz="2800" dirty="0" smtClean="0"/>
              <a:t> nukleotidy od PAM</a:t>
            </a:r>
            <a:endParaRPr lang="cs-CZ" sz="2800" dirty="0"/>
          </a:p>
        </p:txBody>
      </p:sp>
      <p:pic>
        <p:nvPicPr>
          <p:cNvPr id="6" name="Obrázek 5"/>
          <p:cNvPicPr>
            <a:picLocks noChangeAspect="1"/>
          </p:cNvPicPr>
          <p:nvPr/>
        </p:nvPicPr>
        <p:blipFill>
          <a:blip r:embed="rId4"/>
          <a:stretch>
            <a:fillRect/>
          </a:stretch>
        </p:blipFill>
        <p:spPr>
          <a:xfrm>
            <a:off x="4760170" y="1249471"/>
            <a:ext cx="7400925" cy="5124450"/>
          </a:xfrm>
          <a:prstGeom prst="rect">
            <a:avLst/>
          </a:prstGeom>
        </p:spPr>
      </p:pic>
    </p:spTree>
    <p:extLst>
      <p:ext uri="{BB962C8B-B14F-4D97-AF65-F5344CB8AC3E}">
        <p14:creationId xmlns:p14="http://schemas.microsoft.com/office/powerpoint/2010/main" val="10931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24048" t="34000" r="42381" b="11143"/>
          <a:stretch/>
        </p:blipFill>
        <p:spPr>
          <a:xfrm>
            <a:off x="595086" y="1531874"/>
            <a:ext cx="5215164" cy="5326126"/>
          </a:xfrm>
          <a:prstGeom prst="rect">
            <a:avLst/>
          </a:prstGeom>
        </p:spPr>
      </p:pic>
      <p:sp>
        <p:nvSpPr>
          <p:cNvPr id="2" name="Nadpis 1"/>
          <p:cNvSpPr>
            <a:spLocks noGrp="1"/>
          </p:cNvSpPr>
          <p:nvPr>
            <p:ph type="title"/>
          </p:nvPr>
        </p:nvSpPr>
        <p:spPr>
          <a:xfrm>
            <a:off x="838200" y="365125"/>
            <a:ext cx="11353800" cy="1325563"/>
          </a:xfrm>
        </p:spPr>
        <p:txBody>
          <a:bodyPr/>
          <a:lstStyle/>
          <a:p>
            <a:r>
              <a:rPr lang="sk-SK" dirty="0" smtClean="0"/>
              <a:t>Rekonštitúcia CRISPR/Cas9 </a:t>
            </a:r>
            <a:r>
              <a:rPr lang="sk-SK" i="1" dirty="0" smtClean="0"/>
              <a:t>in vitro </a:t>
            </a:r>
            <a:r>
              <a:rPr lang="sk-SK" dirty="0" smtClean="0"/>
              <a:t>a v nepríbuznom organizme</a:t>
            </a:r>
            <a:endParaRPr lang="cs-CZ" dirty="0"/>
          </a:p>
        </p:txBody>
      </p:sp>
      <p:sp>
        <p:nvSpPr>
          <p:cNvPr id="5" name="TextovéPole 4"/>
          <p:cNvSpPr txBox="1"/>
          <p:nvPr/>
        </p:nvSpPr>
        <p:spPr>
          <a:xfrm>
            <a:off x="6418351" y="1690688"/>
            <a:ext cx="5676899" cy="2585323"/>
          </a:xfrm>
          <a:prstGeom prst="rect">
            <a:avLst/>
          </a:prstGeom>
          <a:noFill/>
        </p:spPr>
        <p:txBody>
          <a:bodyPr wrap="square" rtlCol="0">
            <a:spAutoFit/>
          </a:bodyPr>
          <a:lstStyle/>
          <a:p>
            <a:pPr marL="285750" indent="-285750">
              <a:buFont typeface="Arial" panose="020B0604020202020204" pitchFamily="34" charset="0"/>
              <a:buChar char="•"/>
            </a:pPr>
            <a:r>
              <a:rPr lang="sk-SK" dirty="0" smtClean="0"/>
              <a:t>3 zložky sú potrebné na funkciu </a:t>
            </a:r>
            <a:r>
              <a:rPr lang="sk-SK" i="1" dirty="0" smtClean="0"/>
              <a:t>in vitro </a:t>
            </a:r>
            <a:r>
              <a:rPr lang="sk-SK" dirty="0" smtClean="0"/>
              <a:t>(</a:t>
            </a:r>
            <a:r>
              <a:rPr lang="sk-SK" dirty="0" err="1" smtClean="0"/>
              <a:t>crRNA</a:t>
            </a:r>
            <a:r>
              <a:rPr lang="sk-SK" dirty="0" smtClean="0"/>
              <a:t>, </a:t>
            </a:r>
            <a:r>
              <a:rPr lang="sk-SK" dirty="0" err="1" smtClean="0"/>
              <a:t>tracrRNA</a:t>
            </a:r>
            <a:r>
              <a:rPr lang="sk-SK" dirty="0" smtClean="0"/>
              <a:t>, Cas9)</a:t>
            </a:r>
            <a:endParaRPr lang="sk-SK" i="1" dirty="0" smtClean="0"/>
          </a:p>
          <a:p>
            <a:endParaRPr lang="sk-SK" i="1" dirty="0"/>
          </a:p>
          <a:p>
            <a:pPr marL="285750" indent="-285750">
              <a:buFont typeface="Arial" panose="020B0604020202020204" pitchFamily="34" charset="0"/>
              <a:buChar char="•"/>
            </a:pPr>
            <a:r>
              <a:rPr lang="sk-SK" dirty="0" err="1" smtClean="0"/>
              <a:t>crRNA</a:t>
            </a:r>
            <a:r>
              <a:rPr lang="sk-SK" dirty="0" smtClean="0"/>
              <a:t> a </a:t>
            </a:r>
            <a:r>
              <a:rPr lang="sk-SK" dirty="0" err="1" smtClean="0"/>
              <a:t>tracrRNA</a:t>
            </a:r>
            <a:r>
              <a:rPr lang="sk-SK" dirty="0" smtClean="0"/>
              <a:t> sa môžu skombinovať do jednej </a:t>
            </a:r>
            <a:r>
              <a:rPr lang="sk-SK" dirty="0" err="1" smtClean="0"/>
              <a:t>guide</a:t>
            </a:r>
            <a:r>
              <a:rPr lang="sk-SK" dirty="0" smtClean="0"/>
              <a:t> RNA (</a:t>
            </a:r>
            <a:r>
              <a:rPr lang="sk-SK" dirty="0" err="1" smtClean="0"/>
              <a:t>sgRNA</a:t>
            </a:r>
            <a:r>
              <a:rPr lang="sk-SK" dirty="0" smtClean="0"/>
              <a:t>)</a:t>
            </a:r>
          </a:p>
          <a:p>
            <a:pPr marL="285750" indent="-285750">
              <a:buFont typeface="Arial" panose="020B0604020202020204" pitchFamily="34" charset="0"/>
              <a:buChar char="•"/>
            </a:pPr>
            <a:endParaRPr lang="sk-SK" dirty="0" smtClean="0"/>
          </a:p>
          <a:p>
            <a:pPr marL="285750" indent="-285750">
              <a:buFont typeface="Arial" panose="020B0604020202020204" pitchFamily="34" charset="0"/>
              <a:buChar char="•"/>
            </a:pPr>
            <a:r>
              <a:rPr lang="sk-SK" dirty="0" err="1" smtClean="0"/>
              <a:t>sgRNA</a:t>
            </a:r>
            <a:r>
              <a:rPr lang="sk-SK" dirty="0" smtClean="0"/>
              <a:t> </a:t>
            </a:r>
            <a:r>
              <a:rPr lang="sk-SK" dirty="0"/>
              <a:t>je krátka syntetická RNA zložená z "kostry" </a:t>
            </a:r>
            <a:r>
              <a:rPr lang="sk-SK" dirty="0" smtClean="0"/>
              <a:t>nevyhnutnej </a:t>
            </a:r>
            <a:r>
              <a:rPr lang="sk-SK" dirty="0"/>
              <a:t>pre väzbu Cas9 a užívateľom </a:t>
            </a:r>
            <a:r>
              <a:rPr lang="sk-SK" dirty="0" smtClean="0"/>
              <a:t>definovanej ~20 </a:t>
            </a:r>
            <a:r>
              <a:rPr lang="sk-SK" dirty="0" err="1" smtClean="0"/>
              <a:t>nukleotidovej</a:t>
            </a:r>
            <a:r>
              <a:rPr lang="sk-SK" dirty="0" smtClean="0"/>
              <a:t> </a:t>
            </a:r>
            <a:r>
              <a:rPr lang="sk-SK" dirty="0"/>
              <a:t>"</a:t>
            </a:r>
            <a:r>
              <a:rPr lang="sk-SK" dirty="0" err="1"/>
              <a:t>spacer</a:t>
            </a:r>
            <a:r>
              <a:rPr lang="sk-SK" dirty="0"/>
              <a:t>" alebo </a:t>
            </a:r>
            <a:r>
              <a:rPr lang="sk-SK" dirty="0" smtClean="0"/>
              <a:t>cieliacej sekvencie</a:t>
            </a:r>
            <a:endParaRPr lang="sk-SK" dirty="0"/>
          </a:p>
        </p:txBody>
      </p:sp>
      <p:sp>
        <p:nvSpPr>
          <p:cNvPr id="6" name="Zaoblený obdélník 5"/>
          <p:cNvSpPr/>
          <p:nvPr/>
        </p:nvSpPr>
        <p:spPr>
          <a:xfrm>
            <a:off x="6742201" y="4553010"/>
            <a:ext cx="5029201" cy="2114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2012: </a:t>
            </a:r>
            <a:r>
              <a:rPr lang="sk-SK" sz="2400" dirty="0"/>
              <a:t>Tieto zistenia </a:t>
            </a:r>
            <a:r>
              <a:rPr lang="sk-SK" sz="2400" dirty="0" smtClean="0"/>
              <a:t>otvorili </a:t>
            </a:r>
            <a:r>
              <a:rPr lang="sk-SK" sz="2400" dirty="0"/>
              <a:t>cestu pre </a:t>
            </a:r>
            <a:r>
              <a:rPr lang="sk-SK" sz="2400" dirty="0" smtClean="0"/>
              <a:t>prípravu </a:t>
            </a:r>
            <a:r>
              <a:rPr lang="sk-SK" sz="2400" dirty="0"/>
              <a:t>univerzálnych programovateľných RNA-riadených DNA </a:t>
            </a:r>
            <a:r>
              <a:rPr lang="sk-SK" sz="2400" dirty="0" err="1" smtClean="0"/>
              <a:t>endonukleáz</a:t>
            </a:r>
            <a:r>
              <a:rPr lang="sk-SK" sz="2400" dirty="0" smtClean="0"/>
              <a:t>.</a:t>
            </a:r>
            <a:endParaRPr lang="cs-CZ" sz="2400" dirty="0"/>
          </a:p>
        </p:txBody>
      </p:sp>
    </p:spTree>
    <p:extLst>
      <p:ext uri="{BB962C8B-B14F-4D97-AF65-F5344CB8AC3E}">
        <p14:creationId xmlns:p14="http://schemas.microsoft.com/office/powerpoint/2010/main" val="33228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„Praktická </a:t>
            </a:r>
            <a:r>
              <a:rPr lang="cs-CZ" dirty="0" err="1" smtClean="0"/>
              <a:t>príručka</a:t>
            </a:r>
            <a:r>
              <a:rPr lang="cs-CZ" dirty="0" smtClean="0"/>
              <a:t>“</a:t>
            </a:r>
            <a:endParaRPr lang="cs-CZ" dirty="0"/>
          </a:p>
        </p:txBody>
      </p:sp>
      <p:pic>
        <p:nvPicPr>
          <p:cNvPr id="4" name="Obrázek 3"/>
          <p:cNvPicPr>
            <a:picLocks noChangeAspect="1"/>
          </p:cNvPicPr>
          <p:nvPr/>
        </p:nvPicPr>
        <p:blipFill>
          <a:blip r:embed="rId2"/>
          <a:stretch>
            <a:fillRect/>
          </a:stretch>
        </p:blipFill>
        <p:spPr>
          <a:xfrm>
            <a:off x="3810000" y="1943190"/>
            <a:ext cx="4572000" cy="3762375"/>
          </a:xfrm>
          <a:prstGeom prst="rect">
            <a:avLst/>
          </a:prstGeom>
        </p:spPr>
      </p:pic>
      <p:sp>
        <p:nvSpPr>
          <p:cNvPr id="5" name="Obdélník 4"/>
          <p:cNvSpPr/>
          <p:nvPr/>
        </p:nvSpPr>
        <p:spPr>
          <a:xfrm>
            <a:off x="4686300" y="1925239"/>
            <a:ext cx="967154" cy="56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01326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Cas9</a:t>
            </a:r>
            <a:endParaRPr lang="cs-CZ" dirty="0"/>
          </a:p>
        </p:txBody>
      </p:sp>
      <p:sp>
        <p:nvSpPr>
          <p:cNvPr id="5" name="TextovéPole 4"/>
          <p:cNvSpPr txBox="1"/>
          <p:nvPr/>
        </p:nvSpPr>
        <p:spPr>
          <a:xfrm>
            <a:off x="595423" y="1562986"/>
            <a:ext cx="8976112" cy="4801314"/>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Rôzne</a:t>
            </a:r>
            <a:r>
              <a:rPr lang="en-US" dirty="0" smtClean="0"/>
              <a:t> </a:t>
            </a:r>
            <a:r>
              <a:rPr lang="en-US" dirty="0" err="1" smtClean="0"/>
              <a:t>ortol</a:t>
            </a:r>
            <a:r>
              <a:rPr lang="cs-CZ" dirty="0" err="1" smtClean="0"/>
              <a:t>ógy</a:t>
            </a:r>
            <a:r>
              <a:rPr lang="cs-CZ" dirty="0" smtClean="0"/>
              <a:t> (</a:t>
            </a:r>
            <a:r>
              <a:rPr lang="cs-CZ" dirty="0" err="1" smtClean="0"/>
              <a:t>podľa</a:t>
            </a:r>
            <a:r>
              <a:rPr lang="cs-CZ" dirty="0" smtClean="0"/>
              <a:t> </a:t>
            </a:r>
            <a:r>
              <a:rPr lang="cs-CZ" dirty="0" err="1" smtClean="0"/>
              <a:t>bakt.kmeňa</a:t>
            </a:r>
            <a:r>
              <a:rPr lang="cs-CZ" dirty="0" smtClean="0"/>
              <a:t> </a:t>
            </a:r>
            <a:r>
              <a:rPr lang="cs-CZ" dirty="0" err="1" smtClean="0"/>
              <a:t>pôvodu</a:t>
            </a:r>
            <a:r>
              <a:rPr lang="en-US" dirty="0" smtClean="0"/>
              <a:t>, </a:t>
            </a:r>
            <a:r>
              <a:rPr lang="en-US" dirty="0" err="1" smtClean="0"/>
              <a:t>najpou</a:t>
            </a:r>
            <a:r>
              <a:rPr lang="cs-CZ" dirty="0" err="1" smtClean="0"/>
              <a:t>žívanejšia</a:t>
            </a:r>
            <a:r>
              <a:rPr lang="cs-CZ" dirty="0" smtClean="0"/>
              <a:t> </a:t>
            </a:r>
            <a:r>
              <a:rPr lang="cs-CZ" i="1" dirty="0" smtClean="0"/>
              <a:t>S</a:t>
            </a:r>
            <a:r>
              <a:rPr lang="nb-NO" i="1" dirty="0"/>
              <a:t>treptococcus</a:t>
            </a:r>
            <a:r>
              <a:rPr lang="cs-CZ" i="1" dirty="0" smtClean="0"/>
              <a:t> </a:t>
            </a:r>
            <a:r>
              <a:rPr lang="cs-CZ" i="1" dirty="0" err="1"/>
              <a:t>pyogenes</a:t>
            </a:r>
            <a:r>
              <a:rPr lang="cs-CZ" dirty="0"/>
              <a:t> Cas9)</a:t>
            </a:r>
            <a:endParaRPr lang="en-US" dirty="0" smtClean="0"/>
          </a:p>
          <a:p>
            <a:pPr marL="285750" indent="-285750">
              <a:buFont typeface="Arial" panose="020B0604020202020204" pitchFamily="34" charset="0"/>
              <a:buChar char="•"/>
            </a:pPr>
            <a:r>
              <a:rPr lang="cs-CZ" dirty="0" err="1" smtClean="0"/>
              <a:t>Multifunkčný</a:t>
            </a:r>
            <a:r>
              <a:rPr lang="cs-CZ" dirty="0" smtClean="0"/>
              <a:t> </a:t>
            </a:r>
            <a:r>
              <a:rPr lang="cs-CZ" dirty="0" err="1" smtClean="0"/>
              <a:t>proteín</a:t>
            </a:r>
            <a:endParaRPr lang="cs-CZ" dirty="0" smtClean="0"/>
          </a:p>
          <a:p>
            <a:r>
              <a:rPr lang="cs-CZ" dirty="0"/>
              <a:t>	</a:t>
            </a:r>
            <a:r>
              <a:rPr lang="cs-CZ" dirty="0" smtClean="0"/>
              <a:t>- 2x </a:t>
            </a:r>
            <a:r>
              <a:rPr lang="cs-CZ" dirty="0" err="1" smtClean="0"/>
              <a:t>nukleázová</a:t>
            </a:r>
            <a:r>
              <a:rPr lang="cs-CZ" dirty="0" smtClean="0"/>
              <a:t> doména (HNH, </a:t>
            </a:r>
            <a:r>
              <a:rPr lang="cs-CZ" dirty="0" err="1" smtClean="0"/>
              <a:t>RuvC-like</a:t>
            </a:r>
            <a:r>
              <a:rPr lang="cs-CZ" dirty="0" smtClean="0"/>
              <a:t>)-každá </a:t>
            </a:r>
            <a:r>
              <a:rPr lang="cs-CZ" dirty="0" err="1" smtClean="0"/>
              <a:t>štiepi</a:t>
            </a:r>
            <a:r>
              <a:rPr lang="cs-CZ" dirty="0" smtClean="0"/>
              <a:t> </a:t>
            </a:r>
            <a:r>
              <a:rPr lang="cs-CZ" dirty="0" err="1" smtClean="0"/>
              <a:t>iný</a:t>
            </a:r>
            <a:r>
              <a:rPr lang="cs-CZ" dirty="0" smtClean="0"/>
              <a:t> DNA </a:t>
            </a:r>
            <a:r>
              <a:rPr lang="cs-CZ" dirty="0" err="1" smtClean="0"/>
              <a:t>reťazec</a:t>
            </a:r>
            <a:endParaRPr lang="cs-CZ" dirty="0" smtClean="0"/>
          </a:p>
          <a:p>
            <a:r>
              <a:rPr lang="cs-CZ" dirty="0"/>
              <a:t>	</a:t>
            </a:r>
            <a:r>
              <a:rPr lang="cs-CZ" dirty="0" smtClean="0"/>
              <a:t>- </a:t>
            </a:r>
            <a:r>
              <a:rPr lang="cs-CZ" dirty="0" err="1" smtClean="0"/>
              <a:t>helikázová</a:t>
            </a:r>
            <a:r>
              <a:rPr lang="cs-CZ" dirty="0" smtClean="0"/>
              <a:t> doména</a:t>
            </a:r>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pPr marL="285750" indent="-285750">
              <a:buFont typeface="Arial" panose="020B0604020202020204" pitchFamily="34" charset="0"/>
              <a:buChar char="•"/>
            </a:pPr>
            <a:r>
              <a:rPr lang="cs-CZ" dirty="0" err="1" smtClean="0"/>
              <a:t>Off-target</a:t>
            </a:r>
            <a:r>
              <a:rPr lang="cs-CZ" dirty="0" smtClean="0"/>
              <a:t> = </a:t>
            </a:r>
            <a:r>
              <a:rPr lang="cs-CZ" dirty="0" err="1" smtClean="0"/>
              <a:t>tolerancia</a:t>
            </a:r>
            <a:r>
              <a:rPr lang="cs-CZ" dirty="0" smtClean="0"/>
              <a:t> Cas9 k </a:t>
            </a:r>
            <a:r>
              <a:rPr lang="cs-CZ" dirty="0" err="1" smtClean="0"/>
              <a:t>nesprávnemu</a:t>
            </a:r>
            <a:r>
              <a:rPr lang="cs-CZ" dirty="0" smtClean="0"/>
              <a:t> </a:t>
            </a:r>
            <a:r>
              <a:rPr lang="cs-CZ" dirty="0" err="1" smtClean="0"/>
              <a:t>párovaniu</a:t>
            </a:r>
            <a:r>
              <a:rPr lang="cs-CZ" dirty="0" smtClean="0"/>
              <a:t> s </a:t>
            </a:r>
            <a:r>
              <a:rPr lang="cs-CZ" dirty="0" err="1" smtClean="0"/>
              <a:t>cieľovou</a:t>
            </a:r>
            <a:r>
              <a:rPr lang="cs-CZ" dirty="0" smtClean="0"/>
              <a:t> </a:t>
            </a:r>
            <a:r>
              <a:rPr lang="cs-CZ" dirty="0" err="1" smtClean="0"/>
              <a:t>sekvenciou</a:t>
            </a:r>
            <a:endParaRPr lang="cs-CZ" dirty="0"/>
          </a:p>
          <a:p>
            <a:pPr marL="742950" lvl="1" indent="-285750">
              <a:buFontTx/>
              <a:buChar char="-"/>
            </a:pPr>
            <a:r>
              <a:rPr lang="cs-CZ" dirty="0" smtClean="0"/>
              <a:t>Počet nespárovaných bází</a:t>
            </a:r>
          </a:p>
          <a:p>
            <a:pPr marL="742950" lvl="1" indent="-285750">
              <a:buFontTx/>
              <a:buChar char="-"/>
            </a:pPr>
            <a:r>
              <a:rPr lang="cs-CZ" dirty="0" err="1" smtClean="0"/>
              <a:t>Ich</a:t>
            </a:r>
            <a:r>
              <a:rPr lang="cs-CZ" dirty="0" smtClean="0"/>
              <a:t> </a:t>
            </a:r>
            <a:r>
              <a:rPr lang="cs-CZ" dirty="0" err="1" smtClean="0"/>
              <a:t>umiestnenie</a:t>
            </a:r>
            <a:r>
              <a:rPr lang="cs-CZ" dirty="0" smtClean="0"/>
              <a:t> </a:t>
            </a:r>
            <a:r>
              <a:rPr lang="cs-CZ" dirty="0" err="1" smtClean="0"/>
              <a:t>vrámci</a:t>
            </a:r>
            <a:r>
              <a:rPr lang="cs-CZ" dirty="0" smtClean="0"/>
              <a:t> </a:t>
            </a:r>
            <a:r>
              <a:rPr lang="cs-CZ" dirty="0" err="1" smtClean="0"/>
              <a:t>sekvencie</a:t>
            </a:r>
            <a:endParaRPr lang="cs-CZ" dirty="0" smtClean="0"/>
          </a:p>
          <a:p>
            <a:pPr marL="742950" lvl="1" indent="-285750">
              <a:buFontTx/>
              <a:buChar char="-"/>
            </a:pPr>
            <a:r>
              <a:rPr lang="cs-CZ" dirty="0" err="1" smtClean="0"/>
              <a:t>Ich</a:t>
            </a:r>
            <a:r>
              <a:rPr lang="cs-CZ" dirty="0" smtClean="0"/>
              <a:t> </a:t>
            </a:r>
            <a:r>
              <a:rPr lang="cs-CZ" dirty="0" err="1" smtClean="0"/>
              <a:t>distribúcia</a:t>
            </a:r>
            <a:r>
              <a:rPr lang="cs-CZ" dirty="0" smtClean="0"/>
              <a:t> </a:t>
            </a:r>
            <a:r>
              <a:rPr lang="cs-CZ" dirty="0" err="1" smtClean="0"/>
              <a:t>vrámci</a:t>
            </a:r>
            <a:r>
              <a:rPr lang="cs-CZ" dirty="0" smtClean="0"/>
              <a:t> </a:t>
            </a:r>
            <a:r>
              <a:rPr lang="cs-CZ" dirty="0" err="1" smtClean="0"/>
              <a:t>sekvencie</a:t>
            </a:r>
            <a:endParaRPr lang="cs-CZ" dirty="0" smtClean="0"/>
          </a:p>
          <a:p>
            <a:pPr marL="742950" lvl="1" indent="-285750">
              <a:buFontTx/>
              <a:buChar char="-"/>
            </a:pPr>
            <a:r>
              <a:rPr lang="cs-CZ" dirty="0" err="1" smtClean="0"/>
              <a:t>Množstvo</a:t>
            </a:r>
            <a:r>
              <a:rPr lang="cs-CZ" dirty="0" smtClean="0"/>
              <a:t> Cas9 v </a:t>
            </a:r>
            <a:r>
              <a:rPr lang="cs-CZ" dirty="0" err="1" smtClean="0"/>
              <a:t>bunke</a:t>
            </a:r>
            <a:r>
              <a:rPr lang="cs-CZ" dirty="0" smtClean="0"/>
              <a:t> (↑Cas9 = ↑ </a:t>
            </a:r>
            <a:r>
              <a:rPr lang="cs-CZ" dirty="0" err="1" smtClean="0"/>
              <a:t>off-target</a:t>
            </a:r>
            <a:r>
              <a:rPr lang="cs-CZ" dirty="0" smtClean="0"/>
              <a:t>)</a:t>
            </a:r>
          </a:p>
        </p:txBody>
      </p:sp>
      <p:pic>
        <p:nvPicPr>
          <p:cNvPr id="6" name="Obrázek 5"/>
          <p:cNvPicPr>
            <a:picLocks noChangeAspect="1"/>
          </p:cNvPicPr>
          <p:nvPr/>
        </p:nvPicPr>
        <p:blipFill rotWithShape="1">
          <a:blip r:embed="rId3"/>
          <a:srcRect l="23606" t="39515" r="24240" b="40748"/>
          <a:stretch/>
        </p:blipFill>
        <p:spPr>
          <a:xfrm>
            <a:off x="1789774" y="2888549"/>
            <a:ext cx="8345715" cy="1973943"/>
          </a:xfrm>
          <a:prstGeom prst="rect">
            <a:avLst/>
          </a:prstGeom>
        </p:spPr>
      </p:pic>
    </p:spTree>
    <p:extLst>
      <p:ext uri="{BB962C8B-B14F-4D97-AF65-F5344CB8AC3E}">
        <p14:creationId xmlns:p14="http://schemas.microsoft.com/office/powerpoint/2010/main" val="1518092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Modifikácie Cas9</a:t>
            </a:r>
            <a:endParaRPr lang="cs-CZ" dirty="0"/>
          </a:p>
        </p:txBody>
      </p:sp>
      <p:sp>
        <p:nvSpPr>
          <p:cNvPr id="7" name="TextovéPole 6"/>
          <p:cNvSpPr txBox="1"/>
          <p:nvPr/>
        </p:nvSpPr>
        <p:spPr>
          <a:xfrm>
            <a:off x="595423" y="1562986"/>
            <a:ext cx="6210483" cy="3970318"/>
          </a:xfrm>
          <a:prstGeom prst="rect">
            <a:avLst/>
          </a:prstGeom>
          <a:noFill/>
        </p:spPr>
        <p:txBody>
          <a:bodyPr wrap="none" rtlCol="0">
            <a:spAutoFit/>
          </a:bodyPr>
          <a:lstStyle/>
          <a:p>
            <a:pPr marL="285750" indent="-285750">
              <a:buFont typeface="Arial" panose="020B0604020202020204" pitchFamily="34" charset="0"/>
              <a:buChar char="•"/>
            </a:pPr>
            <a:r>
              <a:rPr lang="cs-CZ" u="sng" dirty="0" smtClean="0"/>
              <a:t>nCas9</a:t>
            </a:r>
          </a:p>
          <a:p>
            <a:r>
              <a:rPr lang="cs-CZ" dirty="0" smtClean="0"/>
              <a:t>- </a:t>
            </a:r>
            <a:r>
              <a:rPr lang="sk-SK" dirty="0" err="1" smtClean="0"/>
              <a:t>Mutant</a:t>
            </a:r>
            <a:r>
              <a:rPr lang="sk-SK" dirty="0" smtClean="0"/>
              <a:t> </a:t>
            </a:r>
            <a:r>
              <a:rPr lang="sk-SK" dirty="0"/>
              <a:t>pre jednu z dvoch </a:t>
            </a:r>
            <a:r>
              <a:rPr lang="sk-SK" dirty="0" err="1"/>
              <a:t>nukleázových</a:t>
            </a:r>
            <a:r>
              <a:rPr lang="sk-SK" dirty="0"/>
              <a:t> domén (Cas9 </a:t>
            </a:r>
            <a:r>
              <a:rPr lang="sk-SK" dirty="0" err="1"/>
              <a:t>nickase</a:t>
            </a:r>
            <a:r>
              <a:rPr lang="sk-SK" dirty="0"/>
              <a:t>)</a:t>
            </a:r>
            <a:endParaRPr lang="cs-CZ" dirty="0"/>
          </a:p>
          <a:p>
            <a:r>
              <a:rPr lang="cs-CZ" dirty="0" smtClean="0"/>
              <a:t>- 50 </a:t>
            </a:r>
            <a:r>
              <a:rPr lang="cs-CZ" dirty="0"/>
              <a:t>- 1500x </a:t>
            </a:r>
            <a:r>
              <a:rPr lang="cs-CZ" dirty="0" err="1" smtClean="0"/>
              <a:t>vyššia</a:t>
            </a:r>
            <a:r>
              <a:rPr lang="cs-CZ" dirty="0" smtClean="0"/>
              <a:t> </a:t>
            </a:r>
            <a:r>
              <a:rPr lang="cs-CZ" dirty="0" err="1" smtClean="0"/>
              <a:t>špecifita</a:t>
            </a:r>
            <a:r>
              <a:rPr lang="cs-CZ" dirty="0" smtClean="0"/>
              <a:t> </a:t>
            </a:r>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pPr marL="285750" indent="-285750">
              <a:buFont typeface="Arial" panose="020B0604020202020204" pitchFamily="34" charset="0"/>
              <a:buChar char="•"/>
            </a:pPr>
            <a:r>
              <a:rPr lang="cs-CZ" u="sng" dirty="0" smtClean="0"/>
              <a:t>dCas9</a:t>
            </a:r>
          </a:p>
          <a:p>
            <a:r>
              <a:rPr lang="cs-CZ" dirty="0" smtClean="0"/>
              <a:t>- katalyticky </a:t>
            </a:r>
            <a:r>
              <a:rPr lang="cs-CZ" dirty="0" err="1" smtClean="0"/>
              <a:t>neaktívny</a:t>
            </a:r>
            <a:r>
              <a:rPr lang="cs-CZ" dirty="0" smtClean="0"/>
              <a:t> mutant (Cas9 </a:t>
            </a:r>
            <a:r>
              <a:rPr lang="cs-CZ" dirty="0" err="1" smtClean="0"/>
              <a:t>dead</a:t>
            </a:r>
            <a:r>
              <a:rPr lang="cs-CZ" dirty="0" smtClean="0"/>
              <a:t>)</a:t>
            </a:r>
          </a:p>
          <a:p>
            <a:r>
              <a:rPr lang="cs-CZ" dirty="0" smtClean="0"/>
              <a:t>- RNA </a:t>
            </a:r>
            <a:r>
              <a:rPr lang="cs-CZ" dirty="0" err="1" smtClean="0"/>
              <a:t>riadený</a:t>
            </a:r>
            <a:r>
              <a:rPr lang="cs-CZ" dirty="0" smtClean="0"/>
              <a:t> DNA </a:t>
            </a:r>
            <a:r>
              <a:rPr lang="cs-CZ" dirty="0" err="1" smtClean="0"/>
              <a:t>väzobný</a:t>
            </a:r>
            <a:r>
              <a:rPr lang="cs-CZ" dirty="0" smtClean="0"/>
              <a:t> </a:t>
            </a:r>
            <a:r>
              <a:rPr lang="cs-CZ" dirty="0" err="1" smtClean="0"/>
              <a:t>proteín</a:t>
            </a:r>
            <a:endParaRPr lang="cs-CZ" dirty="0" smtClean="0"/>
          </a:p>
          <a:p>
            <a:r>
              <a:rPr lang="cs-CZ" dirty="0" smtClean="0"/>
              <a:t>- </a:t>
            </a:r>
            <a:r>
              <a:rPr lang="cs-CZ" dirty="0" err="1"/>
              <a:t>slúži</a:t>
            </a:r>
            <a:r>
              <a:rPr lang="cs-CZ" dirty="0"/>
              <a:t> </a:t>
            </a:r>
            <a:r>
              <a:rPr lang="cs-CZ" dirty="0" err="1"/>
              <a:t>ako</a:t>
            </a:r>
            <a:r>
              <a:rPr lang="cs-CZ" dirty="0"/>
              <a:t> výborná platforma na nábor </a:t>
            </a:r>
            <a:r>
              <a:rPr lang="cs-CZ" dirty="0" err="1"/>
              <a:t>proteínov</a:t>
            </a:r>
            <a:r>
              <a:rPr lang="cs-CZ" dirty="0"/>
              <a:t>  k </a:t>
            </a:r>
            <a:r>
              <a:rPr lang="cs-CZ" dirty="0" err="1"/>
              <a:t>cieľovej</a:t>
            </a:r>
            <a:r>
              <a:rPr lang="cs-CZ" dirty="0"/>
              <a:t> </a:t>
            </a:r>
            <a:r>
              <a:rPr lang="cs-CZ" dirty="0" smtClean="0"/>
              <a:t>DNA</a:t>
            </a:r>
            <a:endParaRPr lang="sk-SK" dirty="0"/>
          </a:p>
        </p:txBody>
      </p:sp>
      <p:pic>
        <p:nvPicPr>
          <p:cNvPr id="8" name="Obrázek 7"/>
          <p:cNvPicPr>
            <a:picLocks noChangeAspect="1"/>
          </p:cNvPicPr>
          <p:nvPr/>
        </p:nvPicPr>
        <p:blipFill rotWithShape="1">
          <a:blip r:embed="rId3"/>
          <a:srcRect l="43651" t="50544" r="24512" b="34218"/>
          <a:stretch/>
        </p:blipFill>
        <p:spPr>
          <a:xfrm>
            <a:off x="170543" y="2572997"/>
            <a:ext cx="5094514" cy="1524000"/>
          </a:xfrm>
          <a:prstGeom prst="rect">
            <a:avLst/>
          </a:prstGeom>
        </p:spPr>
      </p:pic>
      <p:graphicFrame>
        <p:nvGraphicFramePr>
          <p:cNvPr id="9" name="Table 4"/>
          <p:cNvGraphicFramePr>
            <a:graphicFrameLocks noGrp="1"/>
          </p:cNvGraphicFramePr>
          <p:nvPr>
            <p:extLst>
              <p:ext uri="{D42A27DB-BD31-4B8C-83A1-F6EECF244321}">
                <p14:modId xmlns:p14="http://schemas.microsoft.com/office/powerpoint/2010/main" val="837421297"/>
              </p:ext>
            </p:extLst>
          </p:nvPr>
        </p:nvGraphicFramePr>
        <p:xfrm>
          <a:off x="5141114" y="2306297"/>
          <a:ext cx="7050886" cy="1868791"/>
        </p:xfrm>
        <a:graphic>
          <a:graphicData uri="http://schemas.openxmlformats.org/drawingml/2006/table">
            <a:tbl>
              <a:tblPr firstRow="1" bandRow="1">
                <a:tableStyleId>{5C22544A-7EE6-4342-B048-85BDC9FD1C3A}</a:tableStyleId>
              </a:tblPr>
              <a:tblGrid>
                <a:gridCol w="3525443">
                  <a:extLst>
                    <a:ext uri="{9D8B030D-6E8A-4147-A177-3AD203B41FA5}">
                      <a16:colId xmlns:a16="http://schemas.microsoft.com/office/drawing/2014/main" val="20000"/>
                    </a:ext>
                  </a:extLst>
                </a:gridCol>
                <a:gridCol w="3525443">
                  <a:extLst>
                    <a:ext uri="{9D8B030D-6E8A-4147-A177-3AD203B41FA5}">
                      <a16:colId xmlns:a16="http://schemas.microsoft.com/office/drawing/2014/main" val="20001"/>
                    </a:ext>
                  </a:extLst>
                </a:gridCol>
              </a:tblGrid>
              <a:tr h="302108">
                <a:tc>
                  <a:txBody>
                    <a:bodyPr/>
                    <a:lstStyle/>
                    <a:p>
                      <a:pPr algn="ctr"/>
                      <a:r>
                        <a:rPr lang="en-GB" sz="1400" dirty="0" smtClean="0">
                          <a:solidFill>
                            <a:schemeClr val="bg1"/>
                          </a:solidFill>
                          <a:latin typeface="+mn-lt"/>
                        </a:rPr>
                        <a:t>Cas9 Wild type</a:t>
                      </a:r>
                      <a:endParaRPr lang="en-GB" sz="1400" dirty="0">
                        <a:solidFill>
                          <a:schemeClr val="bg1"/>
                        </a:solidFill>
                        <a:latin typeface="+mn-lt"/>
                      </a:endParaRPr>
                    </a:p>
                  </a:txBody>
                  <a:tcPr anchor="ctr">
                    <a:solidFill>
                      <a:srgbClr val="002A47"/>
                    </a:solidFill>
                  </a:tcPr>
                </a:tc>
                <a:tc>
                  <a:txBody>
                    <a:bodyPr/>
                    <a:lstStyle/>
                    <a:p>
                      <a:pPr algn="ctr"/>
                      <a:r>
                        <a:rPr lang="en-GB" sz="1400" b="1" dirty="0" smtClean="0">
                          <a:solidFill>
                            <a:schemeClr val="bg1"/>
                          </a:solidFill>
                          <a:latin typeface="+mn-lt"/>
                        </a:rPr>
                        <a:t>Cas9</a:t>
                      </a:r>
                      <a:r>
                        <a:rPr lang="en-GB" sz="1400" b="1" baseline="0" dirty="0" smtClean="0">
                          <a:solidFill>
                            <a:schemeClr val="bg1"/>
                          </a:solidFill>
                          <a:latin typeface="+mn-lt"/>
                        </a:rPr>
                        <a:t> </a:t>
                      </a:r>
                      <a:r>
                        <a:rPr lang="en-GB" sz="1400" b="1" baseline="0" dirty="0" err="1" smtClean="0">
                          <a:solidFill>
                            <a:schemeClr val="bg1"/>
                          </a:solidFill>
                          <a:latin typeface="+mn-lt"/>
                        </a:rPr>
                        <a:t>Nickase</a:t>
                      </a:r>
                      <a:r>
                        <a:rPr lang="en-GB" sz="1400" b="1" baseline="0" dirty="0" smtClean="0">
                          <a:solidFill>
                            <a:schemeClr val="bg1"/>
                          </a:solidFill>
                          <a:latin typeface="+mn-lt"/>
                        </a:rPr>
                        <a:t> </a:t>
                      </a:r>
                      <a:endParaRPr lang="en-GB" sz="1400" b="1" dirty="0">
                        <a:solidFill>
                          <a:schemeClr val="bg1"/>
                        </a:solidFill>
                        <a:latin typeface="+mn-lt"/>
                      </a:endParaRPr>
                    </a:p>
                  </a:txBody>
                  <a:tcPr anchor="ctr">
                    <a:solidFill>
                      <a:srgbClr val="002A47"/>
                    </a:solidFill>
                  </a:tcPr>
                </a:tc>
                <a:extLst>
                  <a:ext uri="{0D108BD9-81ED-4DB2-BD59-A6C34878D82A}">
                    <a16:rowId xmlns:a16="http://schemas.microsoft.com/office/drawing/2014/main" val="10000"/>
                  </a:ext>
                </a:extLst>
              </a:tr>
              <a:tr h="293507">
                <a:tc>
                  <a:txBody>
                    <a:bodyPr/>
                    <a:lstStyle/>
                    <a:p>
                      <a:pPr algn="ctr"/>
                      <a:r>
                        <a:rPr lang="cs-CZ" sz="1400" dirty="0" err="1" smtClean="0">
                          <a:solidFill>
                            <a:srgbClr val="002A47"/>
                          </a:solidFill>
                          <a:latin typeface="+mn-lt"/>
                        </a:rPr>
                        <a:t>Dvojreťazcové</a:t>
                      </a:r>
                      <a:r>
                        <a:rPr lang="cs-CZ" sz="1400" baseline="0" dirty="0" smtClean="0">
                          <a:solidFill>
                            <a:srgbClr val="002A47"/>
                          </a:solidFill>
                          <a:latin typeface="+mn-lt"/>
                        </a:rPr>
                        <a:t> zlomy</a:t>
                      </a:r>
                      <a:endParaRPr lang="en-GB" sz="1400" dirty="0">
                        <a:solidFill>
                          <a:srgbClr val="002A47"/>
                        </a:solidFill>
                        <a:latin typeface="+mn-lt"/>
                      </a:endParaRPr>
                    </a:p>
                  </a:txBody>
                  <a:tcPr anchor="ctr">
                    <a:noFill/>
                  </a:tcPr>
                </a:tc>
                <a:tc>
                  <a:txBody>
                    <a:bodyPr/>
                    <a:lstStyle/>
                    <a:p>
                      <a:pPr algn="ctr"/>
                      <a:r>
                        <a:rPr lang="cs-CZ" sz="1400" dirty="0" err="1" smtClean="0">
                          <a:solidFill>
                            <a:srgbClr val="002A47"/>
                          </a:solidFill>
                          <a:latin typeface="+mn-lt"/>
                        </a:rPr>
                        <a:t>Štiepi</a:t>
                      </a:r>
                      <a:r>
                        <a:rPr lang="cs-CZ" sz="1400" dirty="0" smtClean="0">
                          <a:solidFill>
                            <a:srgbClr val="002A47"/>
                          </a:solidFill>
                          <a:latin typeface="+mn-lt"/>
                        </a:rPr>
                        <a:t> </a:t>
                      </a:r>
                      <a:r>
                        <a:rPr lang="cs-CZ" sz="1400" dirty="0" err="1" smtClean="0">
                          <a:solidFill>
                            <a:srgbClr val="002A47"/>
                          </a:solidFill>
                          <a:latin typeface="+mn-lt"/>
                        </a:rPr>
                        <a:t>iba</a:t>
                      </a:r>
                      <a:r>
                        <a:rPr lang="cs-CZ" sz="1400" dirty="0" smtClean="0">
                          <a:solidFill>
                            <a:srgbClr val="002A47"/>
                          </a:solidFill>
                          <a:latin typeface="+mn-lt"/>
                        </a:rPr>
                        <a:t> jeden </a:t>
                      </a:r>
                      <a:r>
                        <a:rPr lang="cs-CZ" sz="1400" dirty="0" err="1" smtClean="0">
                          <a:solidFill>
                            <a:srgbClr val="002A47"/>
                          </a:solidFill>
                          <a:latin typeface="+mn-lt"/>
                        </a:rPr>
                        <a:t>reťazec</a:t>
                      </a:r>
                      <a:endParaRPr lang="en-GB" sz="1400" dirty="0">
                        <a:solidFill>
                          <a:srgbClr val="002A47"/>
                        </a:solidFill>
                        <a:latin typeface="+mn-lt"/>
                      </a:endParaRPr>
                    </a:p>
                  </a:txBody>
                  <a:tcPr anchor="ctr">
                    <a:noFill/>
                  </a:tcPr>
                </a:tc>
                <a:extLst>
                  <a:ext uri="{0D108BD9-81ED-4DB2-BD59-A6C34878D82A}">
                    <a16:rowId xmlns:a16="http://schemas.microsoft.com/office/drawing/2014/main" val="10001"/>
                  </a:ext>
                </a:extLst>
              </a:tr>
              <a:tr h="329551">
                <a:tc>
                  <a:txBody>
                    <a:bodyPr/>
                    <a:lstStyle/>
                    <a:p>
                      <a:pPr algn="ctr"/>
                      <a:r>
                        <a:rPr lang="cs-CZ" sz="1400" dirty="0" smtClean="0">
                          <a:solidFill>
                            <a:srgbClr val="002A47"/>
                          </a:solidFill>
                          <a:latin typeface="+mn-lt"/>
                        </a:rPr>
                        <a:t>Vyžaduje </a:t>
                      </a:r>
                      <a:r>
                        <a:rPr lang="en-GB" sz="1400" dirty="0" smtClean="0">
                          <a:solidFill>
                            <a:srgbClr val="002A47"/>
                          </a:solidFill>
                          <a:latin typeface="+mn-lt"/>
                        </a:rPr>
                        <a:t>single gRNA</a:t>
                      </a:r>
                      <a:endParaRPr lang="en-GB" sz="1400" dirty="0">
                        <a:solidFill>
                          <a:srgbClr val="002A47"/>
                        </a:solidFill>
                        <a:latin typeface="+mn-lt"/>
                      </a:endParaRPr>
                    </a:p>
                  </a:txBody>
                  <a:tcPr anchor="ctr">
                    <a:solidFill>
                      <a:schemeClr val="bg1">
                        <a:lumMod val="95000"/>
                      </a:schemeClr>
                    </a:solid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Vyžaduje 2 g</a:t>
                      </a:r>
                      <a:r>
                        <a:rPr lang="en-US" sz="1400" dirty="0" smtClean="0">
                          <a:solidFill>
                            <a:srgbClr val="002A47"/>
                          </a:solidFill>
                          <a:latin typeface="+mn-lt"/>
                        </a:rPr>
                        <a:t>RNAs</a:t>
                      </a:r>
                    </a:p>
                  </a:txBody>
                  <a:tcPr anchor="ctr">
                    <a:solidFill>
                      <a:schemeClr val="bg1">
                        <a:lumMod val="95000"/>
                      </a:schemeClr>
                    </a:solidFill>
                  </a:tcPr>
                </a:tc>
                <a:extLst>
                  <a:ext uri="{0D108BD9-81ED-4DB2-BD59-A6C34878D82A}">
                    <a16:rowId xmlns:a16="http://schemas.microsoft.com/office/drawing/2014/main" val="10002"/>
                  </a:ext>
                </a:extLst>
              </a:tr>
              <a:tr h="348586">
                <a:tc>
                  <a:txBody>
                    <a:bodyPr/>
                    <a:lstStyle/>
                    <a:p>
                      <a:pPr lvl="1" algn="ctr">
                        <a:lnSpc>
                          <a:spcPct val="150000"/>
                        </a:lnSpc>
                      </a:pPr>
                      <a:r>
                        <a:rPr lang="cs-CZ" sz="1400" dirty="0" err="1" smtClean="0">
                          <a:solidFill>
                            <a:srgbClr val="002A47"/>
                          </a:solidFill>
                          <a:latin typeface="+mn-lt"/>
                        </a:rPr>
                        <a:t>Off</a:t>
                      </a:r>
                      <a:r>
                        <a:rPr lang="cs-CZ" sz="1400" baseline="0" dirty="0" err="1" smtClean="0">
                          <a:solidFill>
                            <a:srgbClr val="002A47"/>
                          </a:solidFill>
                          <a:latin typeface="+mn-lt"/>
                        </a:rPr>
                        <a:t>-target</a:t>
                      </a:r>
                      <a:endParaRPr lang="en-US" sz="1400" dirty="0" smtClean="0">
                        <a:solidFill>
                          <a:srgbClr val="002A47"/>
                        </a:solidFill>
                        <a:latin typeface="+mn-lt"/>
                      </a:endParaRPr>
                    </a:p>
                  </a:txBody>
                  <a:tcPr anchor="ctr">
                    <a:no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err="1" smtClean="0">
                          <a:solidFill>
                            <a:srgbClr val="002A47"/>
                          </a:solidFill>
                          <a:latin typeface="+mn-lt"/>
                        </a:rPr>
                        <a:t>Menej</a:t>
                      </a:r>
                      <a:r>
                        <a:rPr lang="cs-CZ" sz="1400" dirty="0" smtClean="0">
                          <a:solidFill>
                            <a:srgbClr val="002A47"/>
                          </a:solidFill>
                          <a:latin typeface="+mn-lt"/>
                        </a:rPr>
                        <a:t> </a:t>
                      </a:r>
                      <a:r>
                        <a:rPr lang="en-US" sz="1400" dirty="0" smtClean="0">
                          <a:solidFill>
                            <a:srgbClr val="002A47"/>
                          </a:solidFill>
                          <a:latin typeface="+mn-lt"/>
                        </a:rPr>
                        <a:t>off-</a:t>
                      </a:r>
                      <a:r>
                        <a:rPr lang="en-US" sz="1400" dirty="0" err="1" smtClean="0">
                          <a:solidFill>
                            <a:srgbClr val="002A47"/>
                          </a:solidFill>
                          <a:latin typeface="+mn-lt"/>
                        </a:rPr>
                        <a:t>targe</a:t>
                      </a:r>
                      <a:r>
                        <a:rPr lang="cs-CZ" sz="1400" dirty="0" err="1" smtClean="0">
                          <a:solidFill>
                            <a:srgbClr val="002A47"/>
                          </a:solidFill>
                          <a:latin typeface="+mn-lt"/>
                        </a:rPr>
                        <a:t>tov</a:t>
                      </a:r>
                      <a:endParaRPr lang="en-US" sz="1400" dirty="0" smtClean="0">
                        <a:solidFill>
                          <a:srgbClr val="002A47"/>
                        </a:solidFill>
                        <a:latin typeface="+mn-lt"/>
                      </a:endParaRPr>
                    </a:p>
                  </a:txBody>
                  <a:tcPr anchor="ctr">
                    <a:noFill/>
                  </a:tcPr>
                </a:tc>
                <a:extLst>
                  <a:ext uri="{0D108BD9-81ED-4DB2-BD59-A6C34878D82A}">
                    <a16:rowId xmlns:a16="http://schemas.microsoft.com/office/drawing/2014/main" val="10003"/>
                  </a:ext>
                </a:extLst>
              </a:tr>
              <a:tr h="441542">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Vysoká efektivita</a:t>
                      </a:r>
                      <a:endParaRPr lang="en-US" sz="1400" dirty="0" smtClean="0">
                        <a:solidFill>
                          <a:srgbClr val="002A47"/>
                        </a:solidFill>
                        <a:latin typeface="+mn-lt"/>
                      </a:endParaRPr>
                    </a:p>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err="1" smtClean="0">
                          <a:solidFill>
                            <a:srgbClr val="002A47"/>
                          </a:solidFill>
                          <a:latin typeface="+mn-lt"/>
                        </a:rPr>
                        <a:t>Špeciálne</a:t>
                      </a:r>
                      <a:r>
                        <a:rPr lang="cs-CZ" sz="1400" baseline="0" dirty="0" smtClean="0">
                          <a:solidFill>
                            <a:srgbClr val="002A47"/>
                          </a:solidFill>
                          <a:latin typeface="+mn-lt"/>
                        </a:rPr>
                        <a:t> výkonná </a:t>
                      </a:r>
                      <a:r>
                        <a:rPr lang="cs-CZ" sz="1400" baseline="0" dirty="0" err="1" smtClean="0">
                          <a:solidFill>
                            <a:srgbClr val="002A47"/>
                          </a:solidFill>
                          <a:latin typeface="+mn-lt"/>
                        </a:rPr>
                        <a:t>pre</a:t>
                      </a:r>
                      <a:r>
                        <a:rPr lang="cs-CZ" sz="1400" baseline="0" dirty="0" smtClean="0">
                          <a:solidFill>
                            <a:srgbClr val="002A47"/>
                          </a:solidFill>
                          <a:latin typeface="+mn-lt"/>
                        </a:rPr>
                        <a:t> </a:t>
                      </a:r>
                      <a:r>
                        <a:rPr lang="en-US" sz="1400" dirty="0" err="1" smtClean="0">
                          <a:solidFill>
                            <a:srgbClr val="002A47"/>
                          </a:solidFill>
                          <a:latin typeface="+mn-lt"/>
                        </a:rPr>
                        <a:t>indel</a:t>
                      </a:r>
                      <a:r>
                        <a:rPr lang="cs-CZ" sz="1400" dirty="0" smtClean="0">
                          <a:solidFill>
                            <a:srgbClr val="002A47"/>
                          </a:solidFill>
                          <a:latin typeface="+mn-lt"/>
                        </a:rPr>
                        <a:t>y</a:t>
                      </a:r>
                      <a:r>
                        <a:rPr lang="en-US" sz="1400" dirty="0" smtClean="0">
                          <a:solidFill>
                            <a:srgbClr val="002A47"/>
                          </a:solidFill>
                          <a:latin typeface="+mn-lt"/>
                        </a:rPr>
                        <a:t> (= KO)</a:t>
                      </a:r>
                    </a:p>
                  </a:txBody>
                  <a:tcPr anchor="ctr">
                    <a:solidFill>
                      <a:schemeClr val="bg1">
                        <a:lumMod val="95000"/>
                      </a:schemeClr>
                    </a:solid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Efektivita určená „</a:t>
                      </a:r>
                      <a:r>
                        <a:rPr lang="cs-CZ" sz="1400" dirty="0" err="1" smtClean="0">
                          <a:solidFill>
                            <a:srgbClr val="002A47"/>
                          </a:solidFill>
                          <a:latin typeface="+mn-lt"/>
                        </a:rPr>
                        <a:t>slabšou</a:t>
                      </a:r>
                      <a:r>
                        <a:rPr lang="cs-CZ" sz="1400" dirty="0" smtClean="0">
                          <a:solidFill>
                            <a:srgbClr val="002A47"/>
                          </a:solidFill>
                          <a:latin typeface="+mn-lt"/>
                        </a:rPr>
                        <a:t>“</a:t>
                      </a:r>
                      <a:r>
                        <a:rPr lang="en-US" sz="1400" dirty="0" smtClean="0">
                          <a:solidFill>
                            <a:srgbClr val="002A47"/>
                          </a:solidFill>
                          <a:latin typeface="+mn-lt"/>
                        </a:rPr>
                        <a:t> gRNA</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3" name="Obrázek 2"/>
          <p:cNvPicPr>
            <a:picLocks noChangeAspect="1"/>
          </p:cNvPicPr>
          <p:nvPr/>
        </p:nvPicPr>
        <p:blipFill rotWithShape="1">
          <a:blip r:embed="rId4"/>
          <a:srcRect l="43016" t="71732" r="24785" b="12304"/>
          <a:stretch/>
        </p:blipFill>
        <p:spPr>
          <a:xfrm>
            <a:off x="6805906" y="4857593"/>
            <a:ext cx="5152571" cy="1596573"/>
          </a:xfrm>
          <a:prstGeom prst="rect">
            <a:avLst/>
          </a:prstGeom>
        </p:spPr>
      </p:pic>
    </p:spTree>
    <p:extLst>
      <p:ext uri="{BB962C8B-B14F-4D97-AF65-F5344CB8AC3E}">
        <p14:creationId xmlns:p14="http://schemas.microsoft.com/office/powerpoint/2010/main" val="4120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Výber </a:t>
            </a:r>
            <a:r>
              <a:rPr lang="sk-SK" dirty="0" err="1" smtClean="0"/>
              <a:t>gRNA</a:t>
            </a:r>
            <a:endParaRPr lang="cs-CZ" dirty="0"/>
          </a:p>
        </p:txBody>
      </p:sp>
      <p:sp>
        <p:nvSpPr>
          <p:cNvPr id="3" name="TextovéPole 2"/>
          <p:cNvSpPr txBox="1"/>
          <p:nvPr/>
        </p:nvSpPr>
        <p:spPr>
          <a:xfrm>
            <a:off x="595423" y="2657674"/>
            <a:ext cx="11329877" cy="4524315"/>
          </a:xfrm>
          <a:prstGeom prst="rect">
            <a:avLst/>
          </a:prstGeom>
          <a:noFill/>
        </p:spPr>
        <p:txBody>
          <a:bodyPr wrap="square" rtlCol="0">
            <a:spAutoFit/>
          </a:bodyPr>
          <a:lstStyle/>
          <a:p>
            <a:r>
              <a:rPr lang="cs-CZ" dirty="0" smtClean="0"/>
              <a:t>- 2 kritické časti:</a:t>
            </a:r>
          </a:p>
          <a:p>
            <a:pPr marL="285750" indent="-285750">
              <a:buFont typeface="Arial" panose="020B0604020202020204" pitchFamily="34" charset="0"/>
              <a:buChar char="•"/>
            </a:pPr>
            <a:r>
              <a:rPr lang="cs-CZ" dirty="0" smtClean="0">
                <a:solidFill>
                  <a:srgbClr val="FF0000"/>
                </a:solidFill>
              </a:rPr>
              <a:t>5´ </a:t>
            </a:r>
            <a:r>
              <a:rPr lang="cs-CZ" dirty="0" err="1" smtClean="0">
                <a:solidFill>
                  <a:srgbClr val="FF0000"/>
                </a:solidFill>
              </a:rPr>
              <a:t>koniec</a:t>
            </a:r>
            <a:r>
              <a:rPr lang="cs-CZ" dirty="0" smtClean="0">
                <a:solidFill>
                  <a:srgbClr val="FF0000"/>
                </a:solidFill>
              </a:rPr>
              <a:t> (20nt) </a:t>
            </a:r>
            <a:r>
              <a:rPr lang="cs-CZ" dirty="0" err="1" smtClean="0"/>
              <a:t>viaže</a:t>
            </a:r>
            <a:r>
              <a:rPr lang="cs-CZ" dirty="0" smtClean="0"/>
              <a:t> </a:t>
            </a:r>
            <a:r>
              <a:rPr lang="cs-CZ" dirty="0" err="1" smtClean="0"/>
              <a:t>cieľovú</a:t>
            </a:r>
            <a:r>
              <a:rPr lang="cs-CZ" dirty="0" smtClean="0"/>
              <a:t> </a:t>
            </a:r>
            <a:r>
              <a:rPr lang="cs-CZ" dirty="0" err="1" smtClean="0"/>
              <a:t>genómovú</a:t>
            </a:r>
            <a:r>
              <a:rPr lang="cs-CZ" dirty="0" smtClean="0"/>
              <a:t> DNA (100% </a:t>
            </a:r>
            <a:r>
              <a:rPr lang="cs-CZ" dirty="0" err="1" smtClean="0"/>
              <a:t>homológia</a:t>
            </a:r>
            <a:r>
              <a:rPr lang="cs-CZ" dirty="0" smtClean="0"/>
              <a:t> v „</a:t>
            </a:r>
            <a:r>
              <a:rPr lang="cs-CZ" dirty="0" err="1" smtClean="0"/>
              <a:t>seed</a:t>
            </a:r>
            <a:r>
              <a:rPr lang="cs-CZ" dirty="0" smtClean="0"/>
              <a:t>“ regióne – 8-12nt)</a:t>
            </a:r>
            <a:r>
              <a:rPr lang="en-US" dirty="0"/>
              <a:t> </a:t>
            </a:r>
            <a:endParaRPr lang="en-US" dirty="0" smtClean="0"/>
          </a:p>
          <a:p>
            <a:r>
              <a:rPr lang="en-US" dirty="0" smtClean="0"/>
              <a:t>- </a:t>
            </a:r>
            <a:r>
              <a:rPr lang="sk-SK" dirty="0" err="1"/>
              <a:t>Genómový</a:t>
            </a:r>
            <a:r>
              <a:rPr lang="sk-SK" dirty="0"/>
              <a:t> cieľ môže byť akákoľvek DNA sekvencia (~20nt)</a:t>
            </a:r>
          </a:p>
          <a:p>
            <a:r>
              <a:rPr lang="sk-SK" dirty="0"/>
              <a:t>	-táto sekvencia je jedinečná </a:t>
            </a:r>
          </a:p>
          <a:p>
            <a:r>
              <a:rPr lang="sk-SK" dirty="0"/>
              <a:t>	-</a:t>
            </a:r>
            <a:r>
              <a:rPr lang="sk-SK" dirty="0">
                <a:solidFill>
                  <a:srgbClr val="FF0000"/>
                </a:solidFill>
              </a:rPr>
              <a:t>sekvencia bezprostredne pred </a:t>
            </a:r>
            <a:r>
              <a:rPr lang="sk-SK" dirty="0" err="1">
                <a:solidFill>
                  <a:srgbClr val="FF0000"/>
                </a:solidFill>
              </a:rPr>
              <a:t>Protospacer</a:t>
            </a:r>
            <a:r>
              <a:rPr lang="sk-SK" dirty="0">
                <a:solidFill>
                  <a:srgbClr val="FF0000"/>
                </a:solidFill>
              </a:rPr>
              <a:t> </a:t>
            </a:r>
            <a:r>
              <a:rPr lang="sk-SK" dirty="0" err="1">
                <a:solidFill>
                  <a:srgbClr val="FF0000"/>
                </a:solidFill>
              </a:rPr>
              <a:t>Adjacent</a:t>
            </a:r>
            <a:r>
              <a:rPr lang="sk-SK" dirty="0">
                <a:solidFill>
                  <a:srgbClr val="FF0000"/>
                </a:solidFill>
              </a:rPr>
              <a:t> </a:t>
            </a:r>
            <a:r>
              <a:rPr lang="sk-SK" dirty="0" err="1">
                <a:solidFill>
                  <a:srgbClr val="FF0000"/>
                </a:solidFill>
              </a:rPr>
              <a:t>Motif</a:t>
            </a:r>
            <a:r>
              <a:rPr lang="sk-SK" dirty="0">
                <a:solidFill>
                  <a:srgbClr val="FF0000"/>
                </a:solidFill>
              </a:rPr>
              <a:t> </a:t>
            </a:r>
            <a:r>
              <a:rPr lang="sk-SK" dirty="0"/>
              <a:t>(PAM, sekvencia špecifická pre jednotlivé druhy Cas9, napr. </a:t>
            </a:r>
            <a:r>
              <a:rPr lang="nb-NO" dirty="0"/>
              <a:t>5′ NGG 3′ </a:t>
            </a:r>
            <a:r>
              <a:rPr lang="cs-CZ" dirty="0"/>
              <a:t>u</a:t>
            </a:r>
            <a:r>
              <a:rPr lang="nb-NO" dirty="0"/>
              <a:t> </a:t>
            </a:r>
            <a:r>
              <a:rPr lang="nb-NO" i="1" dirty="0"/>
              <a:t>Streptococcus pyogenes</a:t>
            </a:r>
            <a:r>
              <a:rPr lang="nb-NO" dirty="0"/>
              <a:t> Cas9</a:t>
            </a:r>
            <a:r>
              <a:rPr lang="sk-SK" dirty="0" smtClean="0"/>
              <a:t>)</a:t>
            </a:r>
            <a:endParaRPr lang="en-US" dirty="0" smtClean="0"/>
          </a:p>
          <a:p>
            <a:endParaRPr lang="sk-SK"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r>
              <a:rPr lang="cs-CZ" dirty="0" smtClean="0">
                <a:solidFill>
                  <a:srgbClr val="FF0000"/>
                </a:solidFill>
              </a:rPr>
              <a:t>3´ </a:t>
            </a:r>
            <a:r>
              <a:rPr lang="cs-CZ" dirty="0" err="1" smtClean="0">
                <a:solidFill>
                  <a:srgbClr val="FF0000"/>
                </a:solidFill>
              </a:rPr>
              <a:t>koniec</a:t>
            </a:r>
            <a:r>
              <a:rPr lang="cs-CZ" dirty="0" smtClean="0">
                <a:solidFill>
                  <a:srgbClr val="FF0000"/>
                </a:solidFill>
              </a:rPr>
              <a:t> </a:t>
            </a:r>
            <a:r>
              <a:rPr lang="cs-CZ" dirty="0" err="1" smtClean="0"/>
              <a:t>sa</a:t>
            </a:r>
            <a:r>
              <a:rPr lang="cs-CZ" dirty="0" smtClean="0"/>
              <a:t> </a:t>
            </a:r>
            <a:r>
              <a:rPr lang="cs-CZ" dirty="0" err="1" smtClean="0"/>
              <a:t>viaže</a:t>
            </a:r>
            <a:r>
              <a:rPr lang="cs-CZ" dirty="0" smtClean="0"/>
              <a:t> na Cas9 (</a:t>
            </a:r>
            <a:r>
              <a:rPr lang="cs-CZ" dirty="0" err="1" smtClean="0"/>
              <a:t>špecifický</a:t>
            </a:r>
            <a:r>
              <a:rPr lang="cs-CZ" dirty="0" smtClean="0"/>
              <a:t> </a:t>
            </a:r>
            <a:r>
              <a:rPr lang="cs-CZ" dirty="0" err="1" smtClean="0"/>
              <a:t>pre</a:t>
            </a:r>
            <a:r>
              <a:rPr lang="cs-CZ" dirty="0" smtClean="0"/>
              <a:t> r</a:t>
            </a:r>
            <a:r>
              <a:rPr lang="sk-SK" dirty="0" err="1" smtClean="0"/>
              <a:t>ôzne</a:t>
            </a:r>
            <a:r>
              <a:rPr lang="sk-SK" dirty="0" smtClean="0"/>
              <a:t> </a:t>
            </a:r>
            <a:r>
              <a:rPr lang="sk-SK" dirty="0" err="1" smtClean="0"/>
              <a:t>ortológy</a:t>
            </a:r>
            <a:r>
              <a:rPr lang="sk-SK" dirty="0" smtClean="0"/>
              <a:t> Cas9, pre jeden </a:t>
            </a:r>
            <a:r>
              <a:rPr lang="sk-SK" dirty="0" err="1" smtClean="0"/>
              <a:t>otrológ</a:t>
            </a:r>
            <a:r>
              <a:rPr lang="sk-SK" dirty="0" smtClean="0"/>
              <a:t> </a:t>
            </a:r>
            <a:r>
              <a:rPr lang="cs-CZ" dirty="0" err="1" smtClean="0"/>
              <a:t>rovnaký</a:t>
            </a:r>
            <a:r>
              <a:rPr lang="cs-CZ" dirty="0" smtClean="0"/>
              <a:t> </a:t>
            </a:r>
            <a:r>
              <a:rPr lang="cs-CZ" dirty="0" err="1" smtClean="0"/>
              <a:t>pre</a:t>
            </a:r>
            <a:r>
              <a:rPr lang="cs-CZ" dirty="0" smtClean="0"/>
              <a:t> r</a:t>
            </a:r>
            <a:r>
              <a:rPr lang="sk-SK" dirty="0" err="1" smtClean="0"/>
              <a:t>ôzne</a:t>
            </a:r>
            <a:r>
              <a:rPr lang="sk-SK" dirty="0" smtClean="0"/>
              <a:t> </a:t>
            </a:r>
            <a:r>
              <a:rPr lang="sk-SK" dirty="0" err="1" smtClean="0"/>
              <a:t>sgRNA</a:t>
            </a:r>
            <a:r>
              <a:rPr lang="sk-SK" dirty="0" smtClean="0"/>
              <a:t>)</a:t>
            </a:r>
          </a:p>
          <a:p>
            <a:pPr marL="285750" indent="-285750">
              <a:buFont typeface="Arial" panose="020B0604020202020204" pitchFamily="34" charset="0"/>
              <a:buChar char="•"/>
            </a:pPr>
            <a:endParaRPr lang="sk-SK" dirty="0"/>
          </a:p>
          <a:p>
            <a:pPr marL="285750" indent="-285750">
              <a:buFontTx/>
              <a:buChar char="-"/>
            </a:pPr>
            <a:r>
              <a:rPr lang="sk-SK" dirty="0"/>
              <a:t>S</a:t>
            </a:r>
            <a:r>
              <a:rPr lang="sk-SK" dirty="0" smtClean="0"/>
              <a:t>chopnosť </a:t>
            </a:r>
            <a:r>
              <a:rPr lang="sk-SK" dirty="0" err="1"/>
              <a:t>multiplexovaného</a:t>
            </a:r>
            <a:r>
              <a:rPr lang="sk-SK" dirty="0"/>
              <a:t> </a:t>
            </a:r>
            <a:r>
              <a:rPr lang="sk-SK" dirty="0" smtClean="0"/>
              <a:t>cielenia viacerých génov</a:t>
            </a:r>
          </a:p>
          <a:p>
            <a:pPr marL="285750" indent="-285750">
              <a:buFontTx/>
              <a:buChar char="-"/>
            </a:pPr>
            <a:endParaRPr lang="sk-SK" dirty="0"/>
          </a:p>
          <a:p>
            <a:pPr marL="285750" indent="-285750">
              <a:buFontTx/>
              <a:buChar char="-"/>
            </a:pPr>
            <a:r>
              <a:rPr lang="sk-SK" dirty="0" err="1" smtClean="0"/>
              <a:t>sgRNA</a:t>
            </a:r>
            <a:r>
              <a:rPr lang="sk-SK" dirty="0" smtClean="0"/>
              <a:t> sa navrhujú pomocou </a:t>
            </a:r>
            <a:r>
              <a:rPr lang="sk-SK" i="1" dirty="0" smtClean="0"/>
              <a:t>in </a:t>
            </a:r>
            <a:r>
              <a:rPr lang="sk-SK" i="1" dirty="0" err="1" smtClean="0"/>
              <a:t>silico</a:t>
            </a:r>
            <a:r>
              <a:rPr lang="sk-SK" i="1" dirty="0" smtClean="0"/>
              <a:t> </a:t>
            </a:r>
            <a:r>
              <a:rPr lang="sk-SK" dirty="0" smtClean="0"/>
              <a:t>softwarov</a:t>
            </a:r>
          </a:p>
          <a:p>
            <a:r>
              <a:rPr lang="cs-CZ" dirty="0" smtClean="0"/>
              <a:t>-    </a:t>
            </a:r>
            <a:r>
              <a:rPr lang="cs-CZ" dirty="0" err="1" smtClean="0"/>
              <a:t>Výber</a:t>
            </a:r>
            <a:r>
              <a:rPr lang="cs-CZ" dirty="0" smtClean="0"/>
              <a:t> </a:t>
            </a:r>
            <a:r>
              <a:rPr lang="cs-CZ" dirty="0" err="1" smtClean="0"/>
              <a:t>génu</a:t>
            </a:r>
            <a:r>
              <a:rPr lang="cs-CZ" dirty="0" smtClean="0"/>
              <a:t> (organizmu), </a:t>
            </a:r>
            <a:r>
              <a:rPr lang="cs-CZ" dirty="0" err="1" smtClean="0"/>
              <a:t>Cas</a:t>
            </a:r>
            <a:r>
              <a:rPr lang="cs-CZ" dirty="0" smtClean="0"/>
              <a:t> </a:t>
            </a:r>
            <a:r>
              <a:rPr lang="cs-CZ" dirty="0" err="1" smtClean="0"/>
              <a:t>enzýmu</a:t>
            </a:r>
            <a:r>
              <a:rPr lang="cs-CZ" dirty="0" smtClean="0"/>
              <a:t>…</a:t>
            </a:r>
            <a:endParaRPr lang="cs-CZ" dirty="0"/>
          </a:p>
          <a:p>
            <a:endParaRPr lang="cs-CZ" dirty="0"/>
          </a:p>
        </p:txBody>
      </p:sp>
      <p:pic>
        <p:nvPicPr>
          <p:cNvPr id="4" name="Obrázek 3"/>
          <p:cNvPicPr>
            <a:picLocks noChangeAspect="1"/>
          </p:cNvPicPr>
          <p:nvPr/>
        </p:nvPicPr>
        <p:blipFill rotWithShape="1">
          <a:blip r:embed="rId3"/>
          <a:srcRect l="44649" t="36612" r="26507" b="54971"/>
          <a:stretch/>
        </p:blipFill>
        <p:spPr>
          <a:xfrm>
            <a:off x="2831651" y="4378709"/>
            <a:ext cx="4615544" cy="841829"/>
          </a:xfrm>
          <a:prstGeom prst="rect">
            <a:avLst/>
          </a:prstGeom>
        </p:spPr>
      </p:pic>
      <p:sp>
        <p:nvSpPr>
          <p:cNvPr id="5" name="TextovéPole 4"/>
          <p:cNvSpPr txBox="1"/>
          <p:nvPr/>
        </p:nvSpPr>
        <p:spPr>
          <a:xfrm>
            <a:off x="595423" y="1692707"/>
            <a:ext cx="9088001"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Výber</a:t>
            </a:r>
            <a:r>
              <a:rPr lang="cs-CZ" dirty="0" smtClean="0"/>
              <a:t> </a:t>
            </a:r>
            <a:r>
              <a:rPr lang="cs-CZ" dirty="0" err="1" smtClean="0"/>
              <a:t>gRNA</a:t>
            </a:r>
            <a:r>
              <a:rPr lang="cs-CZ" dirty="0" smtClean="0"/>
              <a:t> </a:t>
            </a:r>
            <a:r>
              <a:rPr lang="cs-CZ" dirty="0" err="1" smtClean="0"/>
              <a:t>štruktúry</a:t>
            </a:r>
            <a:r>
              <a:rPr lang="cs-CZ" dirty="0" smtClean="0"/>
              <a:t> </a:t>
            </a:r>
            <a:r>
              <a:rPr lang="cs-CZ" dirty="0" err="1" smtClean="0"/>
              <a:t>ovplyvňuje</a:t>
            </a:r>
            <a:r>
              <a:rPr lang="cs-CZ" dirty="0" smtClean="0"/>
              <a:t> aktivitu Cas9</a:t>
            </a:r>
          </a:p>
          <a:p>
            <a:r>
              <a:rPr lang="cs-CZ" dirty="0" smtClean="0"/>
              <a:t>	- </a:t>
            </a:r>
            <a:r>
              <a:rPr lang="cs-CZ" dirty="0" err="1" smtClean="0"/>
              <a:t>Duálna</a:t>
            </a:r>
            <a:r>
              <a:rPr lang="cs-CZ" dirty="0" smtClean="0"/>
              <a:t> </a:t>
            </a:r>
            <a:r>
              <a:rPr lang="cs-CZ" dirty="0" err="1" smtClean="0"/>
              <a:t>gRNA</a:t>
            </a:r>
            <a:r>
              <a:rPr lang="cs-CZ" dirty="0" smtClean="0"/>
              <a:t> ( </a:t>
            </a:r>
            <a:r>
              <a:rPr lang="cs-CZ" dirty="0" err="1" smtClean="0"/>
              <a:t>crRNA</a:t>
            </a:r>
            <a:r>
              <a:rPr lang="cs-CZ" dirty="0" smtClean="0"/>
              <a:t> a </a:t>
            </a:r>
            <a:r>
              <a:rPr lang="cs-CZ" dirty="0" err="1" smtClean="0"/>
              <a:t>tracrRNA</a:t>
            </a:r>
            <a:r>
              <a:rPr lang="cs-CZ" dirty="0" smtClean="0"/>
              <a:t> exprimované </a:t>
            </a:r>
            <a:r>
              <a:rPr lang="cs-CZ" dirty="0" err="1"/>
              <a:t>s</a:t>
            </a:r>
            <a:r>
              <a:rPr lang="cs-CZ" dirty="0" err="1" smtClean="0"/>
              <a:t>eparátne</a:t>
            </a:r>
            <a:r>
              <a:rPr lang="cs-CZ" dirty="0" smtClean="0"/>
              <a:t>) – </a:t>
            </a:r>
            <a:r>
              <a:rPr lang="cs-CZ" dirty="0" err="1" smtClean="0"/>
              <a:t>väčšinou</a:t>
            </a:r>
            <a:r>
              <a:rPr lang="cs-CZ" dirty="0" smtClean="0"/>
              <a:t> </a:t>
            </a:r>
            <a:r>
              <a:rPr lang="cs-CZ" dirty="0" err="1" smtClean="0"/>
              <a:t>nižšia</a:t>
            </a:r>
            <a:r>
              <a:rPr lang="cs-CZ" dirty="0" smtClean="0"/>
              <a:t> účinnost</a:t>
            </a:r>
          </a:p>
          <a:p>
            <a:r>
              <a:rPr lang="cs-CZ" dirty="0"/>
              <a:t>	</a:t>
            </a:r>
            <a:r>
              <a:rPr lang="cs-CZ" u="sng" dirty="0" smtClean="0">
                <a:solidFill>
                  <a:srgbClr val="FF0000"/>
                </a:solidFill>
              </a:rPr>
              <a:t>- Single </a:t>
            </a:r>
            <a:r>
              <a:rPr lang="cs-CZ" u="sng" dirty="0" err="1" smtClean="0">
                <a:solidFill>
                  <a:srgbClr val="FF0000"/>
                </a:solidFill>
              </a:rPr>
              <a:t>gRNA</a:t>
            </a:r>
            <a:endParaRPr lang="cs-CZ" u="sng" dirty="0">
              <a:solidFill>
                <a:srgbClr val="FF0000"/>
              </a:solidFill>
            </a:endParaRPr>
          </a:p>
        </p:txBody>
      </p:sp>
    </p:spTree>
    <p:extLst>
      <p:ext uri="{BB962C8B-B14F-4D97-AF65-F5344CB8AC3E}">
        <p14:creationId xmlns:p14="http://schemas.microsoft.com/office/powerpoint/2010/main" val="21206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ástupný symbol pro obsah 2"/>
          <p:cNvSpPr>
            <a:spLocks noGrp="1"/>
          </p:cNvSpPr>
          <p:nvPr>
            <p:ph idx="1"/>
          </p:nvPr>
        </p:nvSpPr>
        <p:spPr>
          <a:xfrm>
            <a:off x="1939926" y="1311666"/>
            <a:ext cx="8285162" cy="4795838"/>
          </a:xfrm>
        </p:spPr>
        <p:txBody>
          <a:bodyPr/>
          <a:lstStyle/>
          <a:p>
            <a:r>
              <a:rPr lang="cs-CZ" altLang="cs-CZ" dirty="0" smtClean="0"/>
              <a:t>Test na </a:t>
            </a:r>
            <a:r>
              <a:rPr lang="cs-CZ" altLang="cs-CZ" dirty="0" smtClean="0"/>
              <a:t>internete</a:t>
            </a:r>
            <a:endParaRPr lang="cs-CZ" altLang="cs-CZ" dirty="0" smtClean="0"/>
          </a:p>
          <a:p>
            <a:endParaRPr lang="cs-CZ" altLang="cs-CZ" dirty="0" smtClean="0"/>
          </a:p>
          <a:p>
            <a:r>
              <a:rPr lang="cs-CZ" altLang="cs-CZ" dirty="0" smtClean="0"/>
              <a:t>Aspoň </a:t>
            </a:r>
            <a:r>
              <a:rPr lang="cs-CZ" altLang="cs-CZ" dirty="0" err="1" smtClean="0"/>
              <a:t>polovica</a:t>
            </a:r>
            <a:r>
              <a:rPr lang="cs-CZ" altLang="cs-CZ" dirty="0" smtClean="0"/>
              <a:t> </a:t>
            </a:r>
            <a:r>
              <a:rPr lang="cs-CZ" altLang="cs-CZ" dirty="0" err="1" smtClean="0"/>
              <a:t>správnych</a:t>
            </a:r>
            <a:r>
              <a:rPr lang="cs-CZ" altLang="cs-CZ" dirty="0" smtClean="0"/>
              <a:t> </a:t>
            </a:r>
            <a:r>
              <a:rPr lang="cs-CZ" altLang="cs-CZ" dirty="0" err="1" smtClean="0"/>
              <a:t>odpovedí</a:t>
            </a:r>
            <a:endParaRPr lang="cs-CZ" altLang="cs-CZ" dirty="0" smtClean="0"/>
          </a:p>
        </p:txBody>
      </p:sp>
      <p:sp>
        <p:nvSpPr>
          <p:cNvPr id="3" name="Slide Number Placeholder 2"/>
          <p:cNvSpPr>
            <a:spLocks noGrp="1"/>
          </p:cNvSpPr>
          <p:nvPr>
            <p:ph type="sldNum" sz="quarter" idx="10"/>
          </p:nvPr>
        </p:nvSpPr>
        <p:spPr/>
        <p:txBody>
          <a:bodyPr/>
          <a:lstStyle/>
          <a:p>
            <a:pPr>
              <a:defRPr/>
            </a:pPr>
            <a:fld id="{C0C2223C-A5B0-4927-84A8-540C6119F590}" type="slidenum">
              <a:rPr lang="cs-CZ" smtClean="0">
                <a:solidFill>
                  <a:srgbClr val="92D050"/>
                </a:solidFill>
              </a:rPr>
              <a:pPr>
                <a:defRPr/>
              </a:pPr>
              <a:t>3</a:t>
            </a:fld>
            <a:endParaRPr lang="cs-CZ">
              <a:solidFill>
                <a:srgbClr val="92D050"/>
              </a:solidFill>
            </a:endParaRPr>
          </a:p>
        </p:txBody>
      </p:sp>
      <p:sp>
        <p:nvSpPr>
          <p:cNvPr id="5" name="Rectangle 2"/>
          <p:cNvSpPr txBox="1">
            <a:spLocks/>
          </p:cNvSpPr>
          <p:nvPr/>
        </p:nvSpPr>
        <p:spPr>
          <a:xfrm>
            <a:off x="1150706" y="363241"/>
            <a:ext cx="9996755"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dirty="0" smtClean="0"/>
              <a:t>Ukončení</a:t>
            </a:r>
            <a:endParaRPr lang="cs-CZ" altLang="cs-CZ" dirty="0"/>
          </a:p>
        </p:txBody>
      </p:sp>
    </p:spTree>
    <p:extLst>
      <p:ext uri="{BB962C8B-B14F-4D97-AF65-F5344CB8AC3E}">
        <p14:creationId xmlns:p14="http://schemas.microsoft.com/office/powerpoint/2010/main" val="1782444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a:srcRect l="33095" t="18191" r="33095" b="4475"/>
          <a:stretch/>
        </p:blipFill>
        <p:spPr>
          <a:xfrm rot="5400000">
            <a:off x="3027417" y="-1081473"/>
            <a:ext cx="4959601" cy="7090136"/>
          </a:xfrm>
          <a:prstGeom prst="rect">
            <a:avLst/>
          </a:prstGeom>
        </p:spPr>
      </p:pic>
      <p:pic>
        <p:nvPicPr>
          <p:cNvPr id="8" name="Obrázek 7"/>
          <p:cNvPicPr>
            <a:picLocks noChangeAspect="1"/>
          </p:cNvPicPr>
          <p:nvPr/>
        </p:nvPicPr>
        <p:blipFill rotWithShape="1">
          <a:blip r:embed="rId4"/>
          <a:srcRect l="34905" t="17619" r="52381" b="5238"/>
          <a:stretch/>
        </p:blipFill>
        <p:spPr>
          <a:xfrm rot="5400000">
            <a:off x="4565939" y="2368088"/>
            <a:ext cx="1865090" cy="7072668"/>
          </a:xfrm>
          <a:prstGeom prst="rect">
            <a:avLst/>
          </a:prstGeom>
        </p:spPr>
      </p:pic>
      <p:sp>
        <p:nvSpPr>
          <p:cNvPr id="4" name="Rectangle 6"/>
          <p:cNvSpPr/>
          <p:nvPr/>
        </p:nvSpPr>
        <p:spPr>
          <a:xfrm>
            <a:off x="4057649" y="27431"/>
            <a:ext cx="2524125" cy="6766561"/>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599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normAutofit/>
          </a:bodyPr>
          <a:lstStyle/>
          <a:p>
            <a:r>
              <a:rPr lang="sk-SK" dirty="0"/>
              <a:t>Rekonštitúcia </a:t>
            </a:r>
            <a:r>
              <a:rPr lang="sk-SK" dirty="0" smtClean="0"/>
              <a:t>dvojkomponentového CRISPR</a:t>
            </a:r>
            <a:r>
              <a:rPr lang="cs-CZ" dirty="0" smtClean="0"/>
              <a:t>/Cas9</a:t>
            </a:r>
            <a:endParaRPr lang="cs-CZ" dirty="0"/>
          </a:p>
        </p:txBody>
      </p:sp>
      <p:sp>
        <p:nvSpPr>
          <p:cNvPr id="3" name="Zástupný symbol pro obsah 2"/>
          <p:cNvSpPr>
            <a:spLocks noGrp="1"/>
          </p:cNvSpPr>
          <p:nvPr>
            <p:ph idx="1"/>
          </p:nvPr>
        </p:nvSpPr>
        <p:spPr/>
        <p:txBody>
          <a:bodyPr>
            <a:normAutofit/>
          </a:bodyPr>
          <a:lstStyle/>
          <a:p>
            <a:r>
              <a:rPr lang="sk-SK" sz="1800" dirty="0" smtClean="0"/>
              <a:t>CRISPR/Cas9 systém vyžaduje </a:t>
            </a:r>
            <a:r>
              <a:rPr lang="sk-SK" sz="1800" dirty="0" err="1" smtClean="0"/>
              <a:t>ko-expresiou</a:t>
            </a:r>
            <a:r>
              <a:rPr lang="sk-SK" sz="1800" dirty="0" smtClean="0"/>
              <a:t> 2 komponentov: </a:t>
            </a:r>
            <a:r>
              <a:rPr lang="sk-SK" sz="1800" dirty="0" err="1" smtClean="0"/>
              <a:t>sgRNA</a:t>
            </a:r>
            <a:r>
              <a:rPr lang="sk-SK" sz="1800" dirty="0" smtClean="0"/>
              <a:t> </a:t>
            </a:r>
            <a:r>
              <a:rPr lang="sk-SK" sz="1800" dirty="0"/>
              <a:t>špecifickej pre </a:t>
            </a:r>
            <a:r>
              <a:rPr lang="sk-SK" sz="1800" dirty="0" smtClean="0"/>
              <a:t>cieľový </a:t>
            </a:r>
            <a:r>
              <a:rPr lang="sk-SK" sz="1800" dirty="0"/>
              <a:t>gén a </a:t>
            </a:r>
            <a:r>
              <a:rPr lang="sk-SK" sz="1800" dirty="0" err="1"/>
              <a:t>endonukleázu</a:t>
            </a:r>
            <a:r>
              <a:rPr lang="sk-SK" sz="1800" dirty="0"/>
              <a:t> </a:t>
            </a:r>
            <a:r>
              <a:rPr lang="sk-SK" sz="1800" dirty="0" smtClean="0"/>
              <a:t>Cas9 (na jednom/dvoch vektoroch)</a:t>
            </a:r>
            <a:endParaRPr lang="en-US" sz="1800" dirty="0" smtClean="0"/>
          </a:p>
          <a:p>
            <a:endParaRPr lang="en-US" sz="1800" dirty="0"/>
          </a:p>
          <a:p>
            <a:pPr>
              <a:buFontTx/>
              <a:buChar char="-"/>
            </a:pPr>
            <a:r>
              <a:rPr lang="en-US" sz="1800" dirty="0" err="1" smtClean="0">
                <a:solidFill>
                  <a:srgbClr val="FF0000"/>
                </a:solidFill>
              </a:rPr>
              <a:t>Jednovektorov</a:t>
            </a:r>
            <a:r>
              <a:rPr lang="cs-CZ" sz="1800" dirty="0" smtClean="0">
                <a:solidFill>
                  <a:srgbClr val="FF0000"/>
                </a:solidFill>
              </a:rPr>
              <a:t>ý systém </a:t>
            </a:r>
            <a:r>
              <a:rPr lang="cs-CZ" sz="1800" dirty="0" smtClean="0"/>
              <a:t>(</a:t>
            </a:r>
            <a:r>
              <a:rPr lang="cs-CZ" sz="1800" dirty="0" err="1" smtClean="0"/>
              <a:t>napr</a:t>
            </a:r>
            <a:r>
              <a:rPr lang="cs-CZ" sz="1800" dirty="0" smtClean="0"/>
              <a:t>. lentiCRISPRv2) – </a:t>
            </a:r>
            <a:r>
              <a:rPr lang="cs-CZ" sz="1800" dirty="0" err="1" smtClean="0"/>
              <a:t>plasmid</a:t>
            </a:r>
            <a:r>
              <a:rPr lang="cs-CZ" sz="1800" dirty="0" smtClean="0"/>
              <a:t> s 2 expresními kazetami (Cas9 a </a:t>
            </a:r>
            <a:r>
              <a:rPr lang="cs-CZ" sz="1800" dirty="0" err="1" smtClean="0"/>
              <a:t>chimérna</a:t>
            </a:r>
            <a:r>
              <a:rPr lang="cs-CZ" sz="1800" dirty="0" smtClean="0"/>
              <a:t> </a:t>
            </a:r>
            <a:r>
              <a:rPr lang="cs-CZ" sz="1800" dirty="0" err="1" smtClean="0"/>
              <a:t>gRNA</a:t>
            </a:r>
            <a:r>
              <a:rPr lang="cs-CZ" sz="1800" dirty="0" smtClean="0"/>
              <a:t>). </a:t>
            </a:r>
            <a:r>
              <a:rPr lang="cs-CZ" sz="1800" dirty="0" err="1" smtClean="0"/>
              <a:t>Plasmid</a:t>
            </a:r>
            <a:r>
              <a:rPr lang="cs-CZ" sz="1800" dirty="0" smtClean="0"/>
              <a:t> m</a:t>
            </a:r>
            <a:r>
              <a:rPr lang="sk-SK" sz="1800" dirty="0" err="1" smtClean="0"/>
              <a:t>ôže</a:t>
            </a:r>
            <a:r>
              <a:rPr lang="sk-SK" sz="1800" dirty="0" smtClean="0"/>
              <a:t> byť naštiepený </a:t>
            </a:r>
            <a:r>
              <a:rPr lang="sk-SK" sz="1800" dirty="0" err="1" smtClean="0"/>
              <a:t>restrikčným</a:t>
            </a:r>
            <a:r>
              <a:rPr lang="sk-SK" sz="1800" dirty="0" smtClean="0"/>
              <a:t> enzýmom v </a:t>
            </a:r>
            <a:r>
              <a:rPr lang="sk-SK" sz="1800" dirty="0" err="1" smtClean="0"/>
              <a:t>lokuse</a:t>
            </a:r>
            <a:r>
              <a:rPr lang="sk-SK" sz="1800" dirty="0" smtClean="0"/>
              <a:t> </a:t>
            </a:r>
            <a:r>
              <a:rPr lang="sk-SK" sz="1800" dirty="0" err="1" smtClean="0"/>
              <a:t>gRNA</a:t>
            </a:r>
            <a:r>
              <a:rPr lang="sk-SK" sz="1800" dirty="0" smtClean="0"/>
              <a:t>, a do miesta štiepenia vložená cieliaca </a:t>
            </a:r>
            <a:r>
              <a:rPr lang="sk-SK" sz="1800" dirty="0" err="1" smtClean="0"/>
              <a:t>oligosekvencia</a:t>
            </a:r>
            <a:r>
              <a:rPr lang="sk-SK" sz="1800" dirty="0" smtClean="0"/>
              <a:t> (20nt).</a:t>
            </a:r>
          </a:p>
          <a:p>
            <a:pPr marL="0" indent="0">
              <a:buNone/>
            </a:pPr>
            <a:r>
              <a:rPr lang="sk-SK" sz="1800" dirty="0"/>
              <a:t>	</a:t>
            </a:r>
            <a:r>
              <a:rPr lang="sk-SK" sz="1800" dirty="0" smtClean="0"/>
              <a:t>			</a:t>
            </a:r>
            <a:r>
              <a:rPr lang="sk-SK" sz="1800" dirty="0"/>
              <a:t> </a:t>
            </a:r>
            <a:r>
              <a:rPr lang="sk-SK" sz="1800" dirty="0" smtClean="0"/>
              <a:t>             -  vhodný napr. pre primárne bunky (iba jedna </a:t>
            </a:r>
            <a:r>
              <a:rPr lang="sk-SK" sz="1800" dirty="0" err="1" smtClean="0"/>
              <a:t>transdukcia</a:t>
            </a:r>
            <a:r>
              <a:rPr lang="sk-SK" sz="1800" dirty="0" smtClean="0"/>
              <a:t>)</a:t>
            </a:r>
          </a:p>
          <a:p>
            <a:pPr>
              <a:buFontTx/>
              <a:buChar char="-"/>
            </a:pPr>
            <a:endParaRPr lang="sk-SK" sz="1800" dirty="0"/>
          </a:p>
          <a:p>
            <a:pPr>
              <a:buFontTx/>
              <a:buChar char="-"/>
            </a:pPr>
            <a:endParaRPr lang="sk-SK" sz="1800" dirty="0" smtClean="0"/>
          </a:p>
          <a:p>
            <a:pPr>
              <a:buFontTx/>
              <a:buChar char="-"/>
            </a:pPr>
            <a:r>
              <a:rPr lang="sk-SK" sz="1800" dirty="0" err="1" smtClean="0">
                <a:solidFill>
                  <a:srgbClr val="FF0000"/>
                </a:solidFill>
              </a:rPr>
              <a:t>Dvojvektorový</a:t>
            </a:r>
            <a:r>
              <a:rPr lang="sk-SK" sz="1800" dirty="0" smtClean="0">
                <a:solidFill>
                  <a:srgbClr val="FF0000"/>
                </a:solidFill>
              </a:rPr>
              <a:t> systém </a:t>
            </a:r>
            <a:r>
              <a:rPr lang="sk-SK" sz="1800" dirty="0" smtClean="0"/>
              <a:t>(napr. </a:t>
            </a:r>
            <a:r>
              <a:rPr lang="sk-SK" sz="1800" dirty="0" err="1" smtClean="0"/>
              <a:t>lentiGuide-Puro</a:t>
            </a:r>
            <a:r>
              <a:rPr lang="sk-SK" sz="1800" dirty="0" smtClean="0"/>
              <a:t> a lentiCas9-Blast) – 1 </a:t>
            </a:r>
            <a:r>
              <a:rPr lang="sk-SK" sz="1800" dirty="0" err="1" smtClean="0"/>
              <a:t>plasmid</a:t>
            </a:r>
            <a:r>
              <a:rPr lang="sk-SK" sz="1800" dirty="0" smtClean="0"/>
              <a:t> </a:t>
            </a:r>
            <a:r>
              <a:rPr lang="sk-SK" sz="1800" dirty="0" err="1" smtClean="0"/>
              <a:t>exprimuje</a:t>
            </a:r>
            <a:r>
              <a:rPr lang="sk-SK" sz="1800" dirty="0" smtClean="0"/>
              <a:t> len </a:t>
            </a:r>
            <a:r>
              <a:rPr lang="sk-SK" sz="1800" dirty="0" err="1" smtClean="0"/>
              <a:t>gRNA</a:t>
            </a:r>
            <a:r>
              <a:rPr lang="sk-SK" sz="1800" dirty="0" smtClean="0"/>
              <a:t>, druhý Cas9 (najprv sa zavedie Cas9). </a:t>
            </a:r>
            <a:r>
              <a:rPr lang="cs-CZ" sz="1800" dirty="0" err="1"/>
              <a:t>Plasmid</a:t>
            </a:r>
            <a:r>
              <a:rPr lang="cs-CZ" sz="1800" dirty="0"/>
              <a:t> m</a:t>
            </a:r>
            <a:r>
              <a:rPr lang="sk-SK" sz="1800" dirty="0" err="1"/>
              <a:t>ôže</a:t>
            </a:r>
            <a:r>
              <a:rPr lang="sk-SK" sz="1800" dirty="0"/>
              <a:t> byť naštiepený </a:t>
            </a:r>
            <a:r>
              <a:rPr lang="sk-SK" sz="1800" dirty="0" err="1"/>
              <a:t>restrikčným</a:t>
            </a:r>
            <a:r>
              <a:rPr lang="sk-SK" sz="1800" dirty="0"/>
              <a:t> enzýmom v </a:t>
            </a:r>
            <a:r>
              <a:rPr lang="sk-SK" sz="1800" dirty="0" err="1"/>
              <a:t>lokuse</a:t>
            </a:r>
            <a:r>
              <a:rPr lang="sk-SK" sz="1800" dirty="0"/>
              <a:t> </a:t>
            </a:r>
            <a:r>
              <a:rPr lang="sk-SK" sz="1800" dirty="0" err="1"/>
              <a:t>gRNA</a:t>
            </a:r>
            <a:r>
              <a:rPr lang="sk-SK" sz="1800" dirty="0"/>
              <a:t>, a do miesta štiepenia vložená cieliaca </a:t>
            </a:r>
            <a:r>
              <a:rPr lang="sk-SK" sz="1800" dirty="0" err="1"/>
              <a:t>oligosekvencia</a:t>
            </a:r>
            <a:r>
              <a:rPr lang="sk-SK" sz="1800" dirty="0"/>
              <a:t> (20nt</a:t>
            </a:r>
            <a:r>
              <a:rPr lang="sk-SK" sz="1800" dirty="0" smtClean="0"/>
              <a:t>).</a:t>
            </a:r>
            <a:endParaRPr lang="sk-SK" sz="1800" dirty="0"/>
          </a:p>
          <a:p>
            <a:pPr>
              <a:buFontTx/>
              <a:buChar char="-"/>
            </a:pPr>
            <a:endParaRPr lang="sk-SK" sz="1800" dirty="0" smtClean="0"/>
          </a:p>
        </p:txBody>
      </p:sp>
      <p:pic>
        <p:nvPicPr>
          <p:cNvPr id="4" name="Obrázek 3"/>
          <p:cNvPicPr>
            <a:picLocks noChangeAspect="1"/>
          </p:cNvPicPr>
          <p:nvPr/>
        </p:nvPicPr>
        <p:blipFill rotWithShape="1">
          <a:blip r:embed="rId3"/>
          <a:srcRect l="39762" t="55990" r="40873" b="37025"/>
          <a:stretch/>
        </p:blipFill>
        <p:spPr>
          <a:xfrm>
            <a:off x="3962398" y="5777820"/>
            <a:ext cx="3541487" cy="798286"/>
          </a:xfrm>
          <a:prstGeom prst="rect">
            <a:avLst/>
          </a:prstGeom>
        </p:spPr>
      </p:pic>
      <p:pic>
        <p:nvPicPr>
          <p:cNvPr id="7" name="Obrázek 6"/>
          <p:cNvPicPr>
            <a:picLocks noChangeAspect="1"/>
          </p:cNvPicPr>
          <p:nvPr/>
        </p:nvPicPr>
        <p:blipFill rotWithShape="1">
          <a:blip r:embed="rId3"/>
          <a:srcRect l="37341" t="39673" r="38690" b="53089"/>
          <a:stretch/>
        </p:blipFill>
        <p:spPr>
          <a:xfrm>
            <a:off x="3541484" y="4001294"/>
            <a:ext cx="4383316" cy="827315"/>
          </a:xfrm>
          <a:prstGeom prst="rect">
            <a:avLst/>
          </a:prstGeom>
        </p:spPr>
      </p:pic>
    </p:spTree>
    <p:extLst>
      <p:ext uri="{BB962C8B-B14F-4D97-AF65-F5344CB8AC3E}">
        <p14:creationId xmlns:p14="http://schemas.microsoft.com/office/powerpoint/2010/main" val="874444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lstStyle/>
          <a:p>
            <a:r>
              <a:rPr lang="cs-CZ" dirty="0" smtClean="0"/>
              <a:t>CRISPR/Cas9 </a:t>
            </a:r>
            <a:r>
              <a:rPr lang="cs-CZ" dirty="0" err="1" smtClean="0"/>
              <a:t>editovanie</a:t>
            </a:r>
            <a:r>
              <a:rPr lang="cs-CZ" dirty="0" smtClean="0"/>
              <a:t>: </a:t>
            </a:r>
            <a:r>
              <a:rPr lang="cs-CZ" dirty="0" err="1" smtClean="0"/>
              <a:t>potrebné</a:t>
            </a:r>
            <a:r>
              <a:rPr lang="cs-CZ" dirty="0" smtClean="0"/>
              <a:t> komponenty</a:t>
            </a:r>
            <a:endParaRPr lang="cs-CZ" dirty="0"/>
          </a:p>
        </p:txBody>
      </p:sp>
      <p:sp>
        <p:nvSpPr>
          <p:cNvPr id="6" name="Zástupný symbol pro obsah 5"/>
          <p:cNvSpPr>
            <a:spLocks noGrp="1"/>
          </p:cNvSpPr>
          <p:nvPr>
            <p:ph idx="1"/>
          </p:nvPr>
        </p:nvSpPr>
        <p:spPr>
          <a:xfrm>
            <a:off x="838199" y="1358991"/>
            <a:ext cx="10515600" cy="4351338"/>
          </a:xfrm>
        </p:spPr>
        <p:txBody>
          <a:bodyPr>
            <a:normAutofit/>
          </a:bodyPr>
          <a:lstStyle/>
          <a:p>
            <a:r>
              <a:rPr lang="sk-SK" sz="1800" dirty="0" err="1" smtClean="0"/>
              <a:t>ko-expresia</a:t>
            </a:r>
            <a:r>
              <a:rPr lang="sk-SK" sz="1800" dirty="0" smtClean="0"/>
              <a:t> </a:t>
            </a:r>
            <a:r>
              <a:rPr lang="sk-SK" sz="1800" dirty="0" err="1"/>
              <a:t>sgRNA</a:t>
            </a:r>
            <a:r>
              <a:rPr lang="sk-SK" sz="1800" dirty="0"/>
              <a:t> </a:t>
            </a:r>
            <a:r>
              <a:rPr lang="sk-SK" sz="1800" dirty="0" smtClean="0"/>
              <a:t>a Cas9 → špecifický expresný systém </a:t>
            </a:r>
            <a:r>
              <a:rPr lang="sk-SK" sz="1800" dirty="0"/>
              <a:t>z</a:t>
            </a:r>
            <a:r>
              <a:rPr lang="sk-SK" sz="1800" dirty="0" smtClean="0"/>
              <a:t>ávisí od konkrétnej aplikácie</a:t>
            </a:r>
          </a:p>
          <a:p>
            <a:pPr marL="457200" lvl="1" indent="0">
              <a:buNone/>
            </a:pPr>
            <a:endParaRPr lang="cs-CZ" sz="1400" dirty="0"/>
          </a:p>
        </p:txBody>
      </p:sp>
      <p:graphicFrame>
        <p:nvGraphicFramePr>
          <p:cNvPr id="7" name="Tabulka 6"/>
          <p:cNvGraphicFramePr>
            <a:graphicFrameLocks noGrp="1"/>
          </p:cNvGraphicFramePr>
          <p:nvPr>
            <p:extLst>
              <p:ext uri="{D42A27DB-BD31-4B8C-83A1-F6EECF244321}">
                <p14:modId xmlns:p14="http://schemas.microsoft.com/office/powerpoint/2010/main" val="1840320703"/>
              </p:ext>
            </p:extLst>
          </p:nvPr>
        </p:nvGraphicFramePr>
        <p:xfrm>
          <a:off x="0" y="1690688"/>
          <a:ext cx="12192000" cy="5205399"/>
        </p:xfrm>
        <a:graphic>
          <a:graphicData uri="http://schemas.openxmlformats.org/drawingml/2006/table">
            <a:tbl>
              <a:tblPr firstRow="1" bandRow="1">
                <a:tableStyleId>{5C22544A-7EE6-4342-B048-85BDC9FD1C3A}</a:tableStyleId>
              </a:tblPr>
              <a:tblGrid>
                <a:gridCol w="2641601">
                  <a:extLst>
                    <a:ext uri="{9D8B030D-6E8A-4147-A177-3AD203B41FA5}">
                      <a16:colId xmlns:a16="http://schemas.microsoft.com/office/drawing/2014/main" val="20000"/>
                    </a:ext>
                  </a:extLst>
                </a:gridCol>
                <a:gridCol w="5486399">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450519">
                <a:tc>
                  <a:txBody>
                    <a:bodyPr/>
                    <a:lstStyle/>
                    <a:p>
                      <a:r>
                        <a:rPr lang="cs-CZ" dirty="0" err="1" smtClean="0"/>
                        <a:t>Expresný</a:t>
                      </a:r>
                      <a:r>
                        <a:rPr lang="cs-CZ" dirty="0" smtClean="0"/>
                        <a:t> systém</a:t>
                      </a:r>
                      <a:endParaRPr lang="cs-CZ" dirty="0"/>
                    </a:p>
                  </a:txBody>
                  <a:tcPr/>
                </a:tc>
                <a:tc>
                  <a:txBody>
                    <a:bodyPr/>
                    <a:lstStyle/>
                    <a:p>
                      <a:r>
                        <a:rPr lang="cs-CZ" dirty="0" smtClean="0"/>
                        <a:t>komponenty systému</a:t>
                      </a:r>
                      <a:endParaRPr lang="cs-CZ" dirty="0"/>
                    </a:p>
                  </a:txBody>
                  <a:tcPr/>
                </a:tc>
                <a:tc>
                  <a:txBody>
                    <a:bodyPr/>
                    <a:lstStyle/>
                    <a:p>
                      <a:r>
                        <a:rPr lang="cs-CZ" dirty="0" err="1" smtClean="0"/>
                        <a:t>aplikácia</a:t>
                      </a:r>
                      <a:endParaRPr lang="cs-CZ" dirty="0"/>
                    </a:p>
                  </a:txBody>
                  <a:tcPr/>
                </a:tc>
                <a:extLst>
                  <a:ext uri="{0D108BD9-81ED-4DB2-BD59-A6C34878D82A}">
                    <a16:rowId xmlns:a16="http://schemas.microsoft.com/office/drawing/2014/main" val="10000"/>
                  </a:ext>
                </a:extLst>
              </a:tr>
              <a:tr h="867672">
                <a:tc>
                  <a:txBody>
                    <a:bodyPr/>
                    <a:lstStyle/>
                    <a:p>
                      <a:r>
                        <a:rPr lang="cs-CZ" dirty="0" err="1" smtClean="0"/>
                        <a:t>Savčie</a:t>
                      </a:r>
                      <a:r>
                        <a:rPr lang="cs-CZ" baseline="0" dirty="0" smtClean="0"/>
                        <a:t> </a:t>
                      </a:r>
                      <a:r>
                        <a:rPr lang="cs-CZ" baseline="0" dirty="0" err="1" smtClean="0"/>
                        <a:t>expresné</a:t>
                      </a:r>
                      <a:r>
                        <a:rPr lang="cs-CZ" baseline="0" dirty="0" smtClean="0"/>
                        <a:t> vektory</a:t>
                      </a:r>
                      <a:endParaRPr lang="cs-CZ"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Promótor Cas9 konštitutívny (CMV, EF1alfa) alebo indukovateľný (</a:t>
                      </a:r>
                      <a:r>
                        <a:rPr lang="sk-SK" dirty="0" err="1" smtClean="0"/>
                        <a:t>Tet</a:t>
                      </a:r>
                      <a:r>
                        <a:rPr lang="sk-SK" dirty="0" smtClean="0"/>
                        <a:t>-ON); Promótor </a:t>
                      </a:r>
                      <a:r>
                        <a:rPr lang="sk-SK" dirty="0" err="1" smtClean="0"/>
                        <a:t>gRNA</a:t>
                      </a:r>
                      <a:r>
                        <a:rPr lang="sk-SK" dirty="0" smtClean="0"/>
                        <a:t> typicky U6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Reportér.</a:t>
                      </a:r>
                      <a:r>
                        <a:rPr lang="sk-SK" baseline="0" dirty="0" smtClean="0"/>
                        <a:t> gén (GFP), selekčný </a:t>
                      </a:r>
                      <a:r>
                        <a:rPr lang="sk-SK" baseline="0" dirty="0" err="1" smtClean="0"/>
                        <a:t>marker</a:t>
                      </a:r>
                      <a:r>
                        <a:rPr lang="sk-SK" baseline="0" dirty="0" smtClean="0"/>
                        <a:t> (antibiotikum)</a:t>
                      </a:r>
                      <a:endParaRPr lang="cs-CZ" dirty="0"/>
                    </a:p>
                  </a:txBody>
                  <a:tcPr/>
                </a:tc>
                <a:tc>
                  <a:txBody>
                    <a:bodyPr/>
                    <a:lstStyle/>
                    <a:p>
                      <a:r>
                        <a:rPr lang="cs-CZ" dirty="0" err="1" smtClean="0"/>
                        <a:t>Ľahko</a:t>
                      </a:r>
                      <a:r>
                        <a:rPr lang="cs-CZ" dirty="0" smtClean="0"/>
                        <a:t> </a:t>
                      </a:r>
                      <a:r>
                        <a:rPr lang="cs-CZ" dirty="0" err="1" smtClean="0"/>
                        <a:t>transfekovateľné</a:t>
                      </a:r>
                      <a:r>
                        <a:rPr lang="cs-CZ" dirty="0" smtClean="0"/>
                        <a:t> </a:t>
                      </a:r>
                      <a:r>
                        <a:rPr lang="cs-CZ" dirty="0" err="1" smtClean="0"/>
                        <a:t>bunky</a:t>
                      </a:r>
                      <a:r>
                        <a:rPr lang="cs-CZ" dirty="0" smtClean="0"/>
                        <a:t> (Hek293), dočasná </a:t>
                      </a:r>
                      <a:r>
                        <a:rPr lang="cs-CZ" dirty="0" err="1" smtClean="0"/>
                        <a:t>alebo</a:t>
                      </a:r>
                      <a:r>
                        <a:rPr lang="cs-CZ" dirty="0" smtClean="0"/>
                        <a:t> </a:t>
                      </a:r>
                      <a:r>
                        <a:rPr lang="cs-CZ" dirty="0" err="1" smtClean="0"/>
                        <a:t>stabilná</a:t>
                      </a:r>
                      <a:r>
                        <a:rPr lang="cs-CZ" dirty="0" smtClean="0"/>
                        <a:t> </a:t>
                      </a:r>
                      <a:r>
                        <a:rPr lang="cs-CZ" dirty="0" err="1" smtClean="0"/>
                        <a:t>expresia</a:t>
                      </a:r>
                      <a:endParaRPr lang="cs-CZ" dirty="0"/>
                    </a:p>
                  </a:txBody>
                  <a:tcPr/>
                </a:tc>
                <a:extLst>
                  <a:ext uri="{0D108BD9-81ED-4DB2-BD59-A6C34878D82A}">
                    <a16:rowId xmlns:a16="http://schemas.microsoft.com/office/drawing/2014/main" val="10001"/>
                  </a:ext>
                </a:extLst>
              </a:tr>
              <a:tr h="1648576">
                <a:tc>
                  <a:txBody>
                    <a:bodyPr/>
                    <a:lstStyle/>
                    <a:p>
                      <a:r>
                        <a:rPr lang="cs-CZ" dirty="0" err="1" smtClean="0"/>
                        <a:t>Lentivirálna</a:t>
                      </a:r>
                      <a:r>
                        <a:rPr lang="cs-CZ" baseline="0" dirty="0" smtClean="0"/>
                        <a:t> </a:t>
                      </a:r>
                      <a:r>
                        <a:rPr lang="cs-CZ" baseline="0" dirty="0" err="1" smtClean="0"/>
                        <a:t>transdukcia</a:t>
                      </a:r>
                      <a:endParaRPr lang="cs-CZ" dirty="0"/>
                    </a:p>
                  </a:txBody>
                  <a:tcPr/>
                </a:tc>
                <a:tc>
                  <a:txBody>
                    <a:bodyPr/>
                    <a:lstStyle/>
                    <a:p>
                      <a:pPr marL="285750" indent="-285750">
                        <a:buFont typeface="Arial" panose="020B0604020202020204" pitchFamily="34" charset="0"/>
                        <a:buChar char="•"/>
                      </a:pPr>
                      <a:r>
                        <a:rPr lang="cs-CZ" dirty="0" smtClean="0"/>
                        <a:t>Cas9 a </a:t>
                      </a:r>
                      <a:r>
                        <a:rPr lang="cs-CZ" dirty="0" err="1" smtClean="0"/>
                        <a:t>sgRNA</a:t>
                      </a:r>
                      <a:r>
                        <a:rPr lang="cs-CZ" dirty="0" smtClean="0"/>
                        <a:t> na 1/2</a:t>
                      </a:r>
                      <a:r>
                        <a:rPr lang="cs-CZ" baseline="0" dirty="0" smtClean="0"/>
                        <a:t> vektorech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Reportér.</a:t>
                      </a:r>
                      <a:r>
                        <a:rPr lang="sk-SK" baseline="0" dirty="0" smtClean="0"/>
                        <a:t> gén (GFP), selekčný </a:t>
                      </a:r>
                      <a:r>
                        <a:rPr lang="sk-SK" baseline="0" dirty="0" err="1" smtClean="0"/>
                        <a:t>marker</a:t>
                      </a:r>
                      <a:r>
                        <a:rPr lang="sk-SK" baseline="0" dirty="0" smtClean="0"/>
                        <a:t> (antibiotikum)</a:t>
                      </a:r>
                      <a:endParaRPr lang="cs-CZ" dirty="0" smtClean="0"/>
                    </a:p>
                    <a:p>
                      <a:pPr marL="285750" indent="-285750">
                        <a:buFont typeface="Arial" panose="020B0604020202020204" pitchFamily="34" charset="0"/>
                        <a:buChar char="•"/>
                      </a:pPr>
                      <a:r>
                        <a:rPr lang="cs-CZ" dirty="0" smtClean="0"/>
                        <a:t>Obalové </a:t>
                      </a:r>
                      <a:r>
                        <a:rPr lang="cs-CZ" dirty="0" err="1" smtClean="0"/>
                        <a:t>plazmidy</a:t>
                      </a:r>
                      <a:r>
                        <a:rPr lang="cs-CZ" dirty="0" smtClean="0"/>
                        <a:t> na tvorbu víru</a:t>
                      </a:r>
                      <a:endParaRPr lang="cs-CZ" dirty="0"/>
                    </a:p>
                  </a:txBody>
                  <a:tcPr/>
                </a:tc>
                <a:tc>
                  <a:txBody>
                    <a:bodyPr/>
                    <a:lstStyle/>
                    <a:p>
                      <a:pPr marL="285750" indent="-285750">
                        <a:buFont typeface="Arial" panose="020B0604020202020204" pitchFamily="34" charset="0"/>
                        <a:buChar char="•"/>
                      </a:pPr>
                      <a:r>
                        <a:rPr lang="sk-SK" dirty="0" smtClean="0"/>
                        <a:t>Stabilná, laditeľná </a:t>
                      </a:r>
                      <a:r>
                        <a:rPr lang="sk-SK" dirty="0" err="1" smtClean="0"/>
                        <a:t>expresia</a:t>
                      </a:r>
                      <a:r>
                        <a:rPr lang="sk-SK" dirty="0" smtClean="0"/>
                        <a:t> Cas9 a/alebo </a:t>
                      </a:r>
                      <a:r>
                        <a:rPr lang="sk-SK" dirty="0" err="1" smtClean="0"/>
                        <a:t>gRNA</a:t>
                      </a:r>
                      <a:r>
                        <a:rPr lang="sk-SK" dirty="0" smtClean="0"/>
                        <a:t> v širokej škále </a:t>
                      </a:r>
                      <a:r>
                        <a:rPr lang="sk-SK" dirty="0" err="1" smtClean="0"/>
                        <a:t>savčích</a:t>
                      </a:r>
                      <a:r>
                        <a:rPr lang="sk-SK" dirty="0" smtClean="0"/>
                        <a:t> línií</a:t>
                      </a:r>
                    </a:p>
                    <a:p>
                      <a:pPr marL="285750" indent="-285750">
                        <a:buFont typeface="Arial" panose="020B0604020202020204" pitchFamily="34" charset="0"/>
                        <a:buChar char="•"/>
                      </a:pPr>
                      <a:r>
                        <a:rPr lang="sk-SK" dirty="0" smtClean="0"/>
                        <a:t>Užitočné pre ťažko </a:t>
                      </a:r>
                      <a:r>
                        <a:rPr lang="sk-SK" dirty="0" err="1" smtClean="0"/>
                        <a:t>transfekované</a:t>
                      </a:r>
                      <a:r>
                        <a:rPr lang="sk-SK" dirty="0" smtClean="0"/>
                        <a:t> bunky/</a:t>
                      </a:r>
                      <a:r>
                        <a:rPr lang="sk-SK" i="1" dirty="0" smtClean="0"/>
                        <a:t>in </a:t>
                      </a:r>
                      <a:r>
                        <a:rPr lang="sk-SK" i="1" dirty="0" err="1" smtClean="0"/>
                        <a:t>vivo</a:t>
                      </a:r>
                      <a:endParaRPr lang="sk-SK" i="1" dirty="0" smtClean="0"/>
                    </a:p>
                    <a:p>
                      <a:pPr marL="285750" indent="-285750">
                        <a:buFont typeface="Arial" panose="020B0604020202020204" pitchFamily="34" charset="0"/>
                        <a:buChar char="•"/>
                      </a:pPr>
                      <a:r>
                        <a:rPr lang="sk-SK" dirty="0" err="1" smtClean="0"/>
                        <a:t>Celogenómové</a:t>
                      </a:r>
                      <a:r>
                        <a:rPr lang="sk-SK" dirty="0" smtClean="0"/>
                        <a:t> </a:t>
                      </a:r>
                      <a:r>
                        <a:rPr lang="sk-SK" dirty="0" err="1" smtClean="0"/>
                        <a:t>screeningy</a:t>
                      </a:r>
                      <a:endParaRPr lang="cs-CZ" dirty="0"/>
                    </a:p>
                  </a:txBody>
                  <a:tcPr/>
                </a:tc>
                <a:extLst>
                  <a:ext uri="{0D108BD9-81ED-4DB2-BD59-A6C34878D82A}">
                    <a16:rowId xmlns:a16="http://schemas.microsoft.com/office/drawing/2014/main" val="10002"/>
                  </a:ext>
                </a:extLst>
              </a:tr>
              <a:tr h="1127973">
                <a:tc>
                  <a:txBody>
                    <a:bodyPr/>
                    <a:lstStyle/>
                    <a:p>
                      <a:r>
                        <a:rPr lang="cs-CZ" dirty="0" smtClean="0"/>
                        <a:t>Cas9 </a:t>
                      </a:r>
                      <a:r>
                        <a:rPr lang="cs-CZ" dirty="0" err="1" smtClean="0"/>
                        <a:t>mRNA</a:t>
                      </a:r>
                      <a:r>
                        <a:rPr lang="cs-CZ" dirty="0" smtClean="0"/>
                        <a:t> a</a:t>
                      </a:r>
                      <a:r>
                        <a:rPr lang="cs-CZ" baseline="0" dirty="0" smtClean="0"/>
                        <a:t> </a:t>
                      </a:r>
                      <a:r>
                        <a:rPr lang="cs-CZ" dirty="0" err="1" smtClean="0"/>
                        <a:t>gRNA</a:t>
                      </a:r>
                      <a:r>
                        <a:rPr lang="cs-CZ" dirty="0" smtClean="0"/>
                        <a:t> </a:t>
                      </a:r>
                      <a:endParaRPr lang="cs-CZ" dirty="0"/>
                    </a:p>
                  </a:txBody>
                  <a:tcPr/>
                </a:tc>
                <a:tc>
                  <a:txBody>
                    <a:bodyPr/>
                    <a:lstStyle/>
                    <a:p>
                      <a:r>
                        <a:rPr lang="sk-SK" dirty="0" err="1" smtClean="0"/>
                        <a:t>Plazmidy</a:t>
                      </a:r>
                      <a:r>
                        <a:rPr lang="sk-SK" dirty="0" smtClean="0"/>
                        <a:t> s </a:t>
                      </a:r>
                      <a:r>
                        <a:rPr lang="sk-SK" dirty="0" err="1" smtClean="0"/>
                        <a:t>gRNA</a:t>
                      </a:r>
                      <a:r>
                        <a:rPr lang="sk-SK" dirty="0" smtClean="0"/>
                        <a:t> a Cas9 sa </a:t>
                      </a:r>
                      <a:r>
                        <a:rPr lang="sk-SK" dirty="0" err="1" smtClean="0"/>
                        <a:t>použíjú</a:t>
                      </a:r>
                      <a:r>
                        <a:rPr lang="sk-SK" dirty="0" smtClean="0"/>
                        <a:t> na transkripciu </a:t>
                      </a:r>
                      <a:r>
                        <a:rPr lang="sk-SK" i="1" dirty="0" smtClean="0"/>
                        <a:t>in vitro </a:t>
                      </a:r>
                      <a:r>
                        <a:rPr lang="sk-SK" dirty="0" smtClean="0"/>
                        <a:t>na vytvorenie </a:t>
                      </a:r>
                      <a:r>
                        <a:rPr lang="sk-SK" dirty="0" err="1" smtClean="0"/>
                        <a:t>maturovej</a:t>
                      </a:r>
                      <a:r>
                        <a:rPr lang="sk-SK" dirty="0" smtClean="0"/>
                        <a:t> Cas9 </a:t>
                      </a:r>
                      <a:r>
                        <a:rPr lang="sk-SK" dirty="0" err="1" smtClean="0"/>
                        <a:t>mRNA</a:t>
                      </a:r>
                      <a:r>
                        <a:rPr lang="sk-SK" dirty="0" smtClean="0"/>
                        <a:t> a </a:t>
                      </a:r>
                      <a:r>
                        <a:rPr lang="sk-SK" dirty="0" err="1" smtClean="0"/>
                        <a:t>gRNA</a:t>
                      </a:r>
                      <a:r>
                        <a:rPr lang="sk-SK" dirty="0" smtClean="0"/>
                        <a:t>, potom sa dodajú do cieľových buniek (napr. </a:t>
                      </a:r>
                      <a:r>
                        <a:rPr lang="sk-SK" dirty="0" err="1" smtClean="0"/>
                        <a:t>mikroinjekcia</a:t>
                      </a:r>
                      <a:r>
                        <a:rPr lang="sk-SK" dirty="0" smtClean="0"/>
                        <a:t> alebo </a:t>
                      </a:r>
                      <a:r>
                        <a:rPr lang="sk-SK" dirty="0" err="1" smtClean="0"/>
                        <a:t>elektroporácia</a:t>
                      </a:r>
                      <a:r>
                        <a:rPr lang="sk-SK" dirty="0" smtClean="0"/>
                        <a:t>)</a:t>
                      </a:r>
                      <a:endParaRPr lang="cs-CZ" dirty="0"/>
                    </a:p>
                  </a:txBody>
                  <a:tcPr/>
                </a:tc>
                <a:tc>
                  <a:txBody>
                    <a:bodyPr/>
                    <a:lstStyle/>
                    <a:p>
                      <a:pPr marL="285750" indent="-285750">
                        <a:buFont typeface="Arial" panose="020B0604020202020204" pitchFamily="34" charset="0"/>
                        <a:buChar char="•"/>
                      </a:pPr>
                      <a:r>
                        <a:rPr lang="cs-CZ" dirty="0" smtClean="0"/>
                        <a:t>Dočasná </a:t>
                      </a:r>
                      <a:r>
                        <a:rPr lang="cs-CZ" dirty="0" err="1" smtClean="0"/>
                        <a:t>expresia</a:t>
                      </a:r>
                      <a:r>
                        <a:rPr lang="cs-CZ" dirty="0" smtClean="0"/>
                        <a:t> systému</a:t>
                      </a:r>
                    </a:p>
                    <a:p>
                      <a:pPr marL="285750" indent="-285750">
                        <a:buFont typeface="Arial" panose="020B0604020202020204" pitchFamily="34" charset="0"/>
                        <a:buChar char="•"/>
                      </a:pPr>
                      <a:r>
                        <a:rPr lang="sk-SK" dirty="0" err="1" smtClean="0"/>
                        <a:t>Expresia</a:t>
                      </a:r>
                      <a:r>
                        <a:rPr lang="sk-SK" dirty="0" smtClean="0"/>
                        <a:t> klesá s časom (degraduje sa RNA)</a:t>
                      </a:r>
                    </a:p>
                    <a:p>
                      <a:pPr marL="285750" indent="-285750">
                        <a:buFont typeface="Arial" panose="020B0604020202020204" pitchFamily="34" charset="0"/>
                        <a:buChar char="•"/>
                      </a:pPr>
                      <a:r>
                        <a:rPr lang="sk-SK" dirty="0" smtClean="0"/>
                        <a:t>Generovanie </a:t>
                      </a:r>
                      <a:r>
                        <a:rPr lang="sk-SK" dirty="0" err="1" smtClean="0"/>
                        <a:t>transgénnych</a:t>
                      </a:r>
                      <a:r>
                        <a:rPr lang="sk-SK" dirty="0" smtClean="0"/>
                        <a:t> embryí</a:t>
                      </a:r>
                      <a:endParaRPr lang="cs-CZ" dirty="0"/>
                    </a:p>
                  </a:txBody>
                  <a:tcPr/>
                </a:tc>
                <a:extLst>
                  <a:ext uri="{0D108BD9-81ED-4DB2-BD59-A6C34878D82A}">
                    <a16:rowId xmlns:a16="http://schemas.microsoft.com/office/drawing/2014/main" val="10003"/>
                  </a:ext>
                </a:extLst>
              </a:tr>
              <a:tr h="867672">
                <a:tc>
                  <a:txBody>
                    <a:bodyPr/>
                    <a:lstStyle/>
                    <a:p>
                      <a:r>
                        <a:rPr lang="cs-CZ" dirty="0" smtClean="0"/>
                        <a:t>Cas9-gRNA </a:t>
                      </a:r>
                      <a:r>
                        <a:rPr lang="cs-CZ" dirty="0" err="1" smtClean="0"/>
                        <a:t>riboproteínový</a:t>
                      </a:r>
                      <a:r>
                        <a:rPr lang="cs-CZ" dirty="0" smtClean="0"/>
                        <a:t> komplex</a:t>
                      </a:r>
                      <a:endParaRPr lang="cs-CZ" dirty="0"/>
                    </a:p>
                  </a:txBody>
                  <a:tcPr/>
                </a:tc>
                <a:tc>
                  <a:txBody>
                    <a:bodyPr/>
                    <a:lstStyle/>
                    <a:p>
                      <a:r>
                        <a:rPr lang="sk-SK" dirty="0" err="1" smtClean="0"/>
                        <a:t>Purifikovaný</a:t>
                      </a:r>
                      <a:r>
                        <a:rPr lang="sk-SK" dirty="0" smtClean="0"/>
                        <a:t> Cas9 proteín a </a:t>
                      </a:r>
                      <a:r>
                        <a:rPr lang="sk-SK" i="1" dirty="0" smtClean="0"/>
                        <a:t>in vitro </a:t>
                      </a:r>
                      <a:r>
                        <a:rPr lang="sk-SK" dirty="0" smtClean="0"/>
                        <a:t>transkribovaná </a:t>
                      </a:r>
                      <a:r>
                        <a:rPr lang="sk-SK" dirty="0" err="1" smtClean="0"/>
                        <a:t>gRNA</a:t>
                      </a:r>
                      <a:r>
                        <a:rPr lang="sk-SK" dirty="0" smtClean="0"/>
                        <a:t> sa kombinujú za vzniku komplexu Cas9-gRNA a dodávajú sa do buniek použitím katiónových lipidov</a:t>
                      </a:r>
                      <a:endParaRPr lang="cs-CZ" dirty="0"/>
                    </a:p>
                  </a:txBody>
                  <a:tcPr/>
                </a:tc>
                <a:tc>
                  <a:txBody>
                    <a:bodyPr/>
                    <a:lstStyle/>
                    <a:p>
                      <a:pPr marL="285750" indent="-285750">
                        <a:buFont typeface="Arial" panose="020B0604020202020204" pitchFamily="34" charset="0"/>
                        <a:buChar char="•"/>
                      </a:pPr>
                      <a:r>
                        <a:rPr lang="cs-CZ" dirty="0" smtClean="0"/>
                        <a:t>Dočasná </a:t>
                      </a:r>
                      <a:r>
                        <a:rPr lang="cs-CZ" dirty="0" err="1" smtClean="0"/>
                        <a:t>expresia</a:t>
                      </a:r>
                      <a:r>
                        <a:rPr lang="cs-CZ" dirty="0" smtClean="0"/>
                        <a:t> systému</a:t>
                      </a:r>
                    </a:p>
                    <a:p>
                      <a:pPr marL="285750" indent="-285750">
                        <a:buFont typeface="Arial" panose="020B0604020202020204" pitchFamily="34" charset="0"/>
                        <a:buChar char="•"/>
                      </a:pPr>
                      <a:r>
                        <a:rPr lang="sk-SK" dirty="0" err="1" smtClean="0"/>
                        <a:t>Expresia</a:t>
                      </a:r>
                      <a:r>
                        <a:rPr lang="sk-SK" dirty="0" smtClean="0"/>
                        <a:t> klesá s časom (degradácia komplexu)</a:t>
                      </a:r>
                      <a:endParaRPr lang="cs-CZ"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75400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Prehľad rôznych aplikácií </a:t>
            </a:r>
            <a:r>
              <a:rPr lang="sk-SK" dirty="0" smtClean="0"/>
              <a:t>Cas9</a:t>
            </a:r>
            <a:endParaRPr lang="cs-CZ" dirty="0"/>
          </a:p>
        </p:txBody>
      </p:sp>
      <p:pic>
        <p:nvPicPr>
          <p:cNvPr id="4" name="Obrázek 3"/>
          <p:cNvPicPr>
            <a:picLocks noChangeAspect="1"/>
          </p:cNvPicPr>
          <p:nvPr/>
        </p:nvPicPr>
        <p:blipFill rotWithShape="1">
          <a:blip r:embed="rId2"/>
          <a:srcRect l="41548" t="19144" r="26429" b="37428"/>
          <a:stretch/>
        </p:blipFill>
        <p:spPr>
          <a:xfrm>
            <a:off x="228599" y="1557338"/>
            <a:ext cx="5669483" cy="4805362"/>
          </a:xfrm>
          <a:prstGeom prst="rect">
            <a:avLst/>
          </a:prstGeom>
        </p:spPr>
      </p:pic>
      <p:sp>
        <p:nvSpPr>
          <p:cNvPr id="5" name="TextovéPole 4"/>
          <p:cNvSpPr txBox="1"/>
          <p:nvPr/>
        </p:nvSpPr>
        <p:spPr>
          <a:xfrm>
            <a:off x="5688809" y="1704976"/>
            <a:ext cx="6503191" cy="4524315"/>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Indel</a:t>
            </a:r>
            <a:r>
              <a:rPr lang="cs-CZ" dirty="0" smtClean="0"/>
              <a:t> (</a:t>
            </a:r>
            <a:r>
              <a:rPr lang="cs-CZ" dirty="0" err="1" smtClean="0"/>
              <a:t>knock-out</a:t>
            </a:r>
            <a:r>
              <a:rPr lang="cs-CZ" dirty="0" smtClean="0"/>
              <a:t>) </a:t>
            </a:r>
            <a:r>
              <a:rPr lang="cs-CZ" dirty="0" err="1" smtClean="0"/>
              <a:t>pomocou</a:t>
            </a:r>
            <a:r>
              <a:rPr lang="cs-CZ" dirty="0" smtClean="0"/>
              <a:t> NHEJ</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Špecifická</a:t>
            </a:r>
            <a:r>
              <a:rPr lang="cs-CZ" dirty="0" smtClean="0"/>
              <a:t> </a:t>
            </a:r>
            <a:r>
              <a:rPr lang="cs-CZ" dirty="0" err="1" smtClean="0"/>
              <a:t>zmena</a:t>
            </a:r>
            <a:r>
              <a:rPr lang="cs-CZ" dirty="0" smtClean="0"/>
              <a:t> (</a:t>
            </a:r>
            <a:r>
              <a:rPr lang="cs-CZ" dirty="0" err="1" smtClean="0"/>
              <a:t>mutácia</a:t>
            </a:r>
            <a:r>
              <a:rPr lang="cs-CZ" dirty="0" smtClean="0"/>
              <a:t>/</a:t>
            </a:r>
            <a:r>
              <a:rPr lang="cs-CZ" dirty="0" err="1" smtClean="0"/>
              <a:t>insercia</a:t>
            </a:r>
            <a:r>
              <a:rPr lang="cs-CZ" dirty="0" smtClean="0"/>
              <a:t>) </a:t>
            </a:r>
            <a:r>
              <a:rPr lang="cs-CZ" dirty="0" err="1" smtClean="0"/>
              <a:t>pomocou</a:t>
            </a:r>
            <a:r>
              <a:rPr lang="cs-CZ" dirty="0" smtClean="0"/>
              <a:t> HR</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r>
              <a:rPr lang="cs-CZ" dirty="0" err="1" smtClean="0"/>
              <a:t>Dvojica</a:t>
            </a:r>
            <a:r>
              <a:rPr lang="cs-CZ" dirty="0" smtClean="0"/>
              <a:t> </a:t>
            </a:r>
            <a:r>
              <a:rPr lang="cs-CZ" dirty="0" err="1" smtClean="0"/>
              <a:t>gRNA</a:t>
            </a:r>
            <a:r>
              <a:rPr lang="cs-CZ" dirty="0" smtClean="0"/>
              <a:t> </a:t>
            </a:r>
            <a:r>
              <a:rPr lang="sk-SK" dirty="0" smtClean="0"/>
              <a:t>môžu stimulovať veľké </a:t>
            </a:r>
            <a:r>
              <a:rPr lang="sk-SK" dirty="0" err="1" smtClean="0"/>
              <a:t>delécie</a:t>
            </a:r>
            <a:r>
              <a:rPr lang="sk-SK" dirty="0" smtClean="0"/>
              <a:t>, a </a:t>
            </a:r>
            <a:r>
              <a:rPr lang="sk-SK" dirty="0" err="1" smtClean="0"/>
              <a:t>chrom</a:t>
            </a:r>
            <a:r>
              <a:rPr lang="sk-SK" dirty="0" smtClean="0"/>
              <a:t>. prestavby</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endParaRPr lang="sk-SK" dirty="0" smtClean="0"/>
          </a:p>
          <a:p>
            <a:pPr marL="285750" indent="-285750">
              <a:buFont typeface="Arial" panose="020B0604020202020204" pitchFamily="34" charset="0"/>
              <a:buChar char="•"/>
            </a:pPr>
            <a:r>
              <a:rPr lang="cs-CZ" dirty="0" smtClean="0"/>
              <a:t>dCas9 fúzovaný s </a:t>
            </a:r>
            <a:r>
              <a:rPr lang="cs-CZ" dirty="0" err="1" smtClean="0"/>
              <a:t>aktivačnou</a:t>
            </a:r>
            <a:r>
              <a:rPr lang="cs-CZ" dirty="0" smtClean="0"/>
              <a:t> doménou → </a:t>
            </a:r>
            <a:r>
              <a:rPr lang="cs-CZ" dirty="0" err="1"/>
              <a:t>z</a:t>
            </a:r>
            <a:r>
              <a:rPr lang="cs-CZ" dirty="0" err="1" smtClean="0"/>
              <a:t>výšenie</a:t>
            </a:r>
            <a:r>
              <a:rPr lang="cs-CZ" dirty="0" smtClean="0"/>
              <a:t> </a:t>
            </a:r>
            <a:r>
              <a:rPr lang="cs-CZ" dirty="0" err="1" smtClean="0"/>
              <a:t>expresie</a:t>
            </a:r>
            <a:r>
              <a:rPr lang="cs-CZ" dirty="0" smtClean="0"/>
              <a:t> </a:t>
            </a:r>
            <a:r>
              <a:rPr lang="cs-CZ" dirty="0" err="1" smtClean="0"/>
              <a:t>cieľového</a:t>
            </a:r>
            <a:r>
              <a:rPr lang="cs-CZ" dirty="0" smtClean="0"/>
              <a:t> </a:t>
            </a:r>
            <a:r>
              <a:rPr lang="cs-CZ" dirty="0" err="1" smtClean="0"/>
              <a:t>génu</a:t>
            </a:r>
            <a:endParaRPr lang="cs-CZ" dirty="0" smtClean="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dCas9 fúzovaný </a:t>
            </a:r>
            <a:r>
              <a:rPr lang="cs-CZ" dirty="0" smtClean="0"/>
              <a:t>s r</a:t>
            </a:r>
            <a:r>
              <a:rPr lang="sk-SK" dirty="0" err="1" smtClean="0"/>
              <a:t>ôznymi</a:t>
            </a:r>
            <a:r>
              <a:rPr lang="sk-SK" dirty="0" smtClean="0"/>
              <a:t> </a:t>
            </a:r>
            <a:r>
              <a:rPr lang="sk-SK" dirty="0" err="1" smtClean="0"/>
              <a:t>efektormi</a:t>
            </a:r>
            <a:r>
              <a:rPr lang="sk-SK" dirty="0" smtClean="0"/>
              <a:t> → zmeny v epigenetických značkách</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r>
              <a:rPr lang="sk-SK" dirty="0" smtClean="0"/>
              <a:t>dCas9 </a:t>
            </a:r>
            <a:r>
              <a:rPr lang="cs-CZ" dirty="0" smtClean="0"/>
              <a:t>fúzovaný s </a:t>
            </a:r>
            <a:r>
              <a:rPr lang="cs-CZ" dirty="0" err="1" smtClean="0"/>
              <a:t>florescenčným</a:t>
            </a:r>
            <a:r>
              <a:rPr lang="cs-CZ" dirty="0" smtClean="0"/>
              <a:t> </a:t>
            </a:r>
            <a:r>
              <a:rPr lang="cs-CZ" dirty="0" err="1" smtClean="0"/>
              <a:t>proteínom</a:t>
            </a:r>
            <a:r>
              <a:rPr lang="cs-CZ" dirty="0" smtClean="0"/>
              <a:t> → </a:t>
            </a:r>
            <a:r>
              <a:rPr lang="cs-CZ" dirty="0" err="1" smtClean="0"/>
              <a:t>florescenčná</a:t>
            </a:r>
            <a:r>
              <a:rPr lang="cs-CZ" dirty="0" smtClean="0"/>
              <a:t> </a:t>
            </a:r>
            <a:r>
              <a:rPr lang="cs-CZ" dirty="0" err="1" smtClean="0"/>
              <a:t>mikroskopia</a:t>
            </a:r>
            <a:endParaRPr lang="cs-CZ" dirty="0"/>
          </a:p>
        </p:txBody>
      </p:sp>
      <p:sp>
        <p:nvSpPr>
          <p:cNvPr id="6" name="TextovéPole 5"/>
          <p:cNvSpPr txBox="1"/>
          <p:nvPr/>
        </p:nvSpPr>
        <p:spPr>
          <a:xfrm>
            <a:off x="228599" y="6488668"/>
            <a:ext cx="3600922" cy="369332"/>
          </a:xfrm>
          <a:prstGeom prst="rect">
            <a:avLst/>
          </a:prstGeom>
          <a:noFill/>
        </p:spPr>
        <p:txBody>
          <a:bodyPr wrap="none" rtlCol="0">
            <a:spAutoFit/>
          </a:bodyPr>
          <a:lstStyle/>
          <a:p>
            <a:r>
              <a:rPr lang="cs-CZ" dirty="0" smtClean="0"/>
              <a:t>dCas9 = </a:t>
            </a:r>
            <a:r>
              <a:rPr lang="cs-CZ" dirty="0" err="1" smtClean="0"/>
              <a:t>kataliticky</a:t>
            </a:r>
            <a:r>
              <a:rPr lang="cs-CZ" dirty="0" smtClean="0"/>
              <a:t> </a:t>
            </a:r>
            <a:r>
              <a:rPr lang="cs-CZ" dirty="0" err="1" smtClean="0"/>
              <a:t>neaktívny</a:t>
            </a:r>
            <a:r>
              <a:rPr lang="cs-CZ" dirty="0" smtClean="0"/>
              <a:t> </a:t>
            </a:r>
            <a:r>
              <a:rPr lang="cs-CZ" dirty="0" err="1" smtClean="0"/>
              <a:t>proteín</a:t>
            </a:r>
            <a:endParaRPr lang="cs-CZ" dirty="0"/>
          </a:p>
        </p:txBody>
      </p:sp>
      <p:sp>
        <p:nvSpPr>
          <p:cNvPr id="7" name="Obdélník 6"/>
          <p:cNvSpPr/>
          <p:nvPr/>
        </p:nvSpPr>
        <p:spPr>
          <a:xfrm>
            <a:off x="228599" y="1393371"/>
            <a:ext cx="9046030" cy="943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2115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32558" t="12765" r="36298" b="6424"/>
          <a:stretch/>
        </p:blipFill>
        <p:spPr>
          <a:xfrm rot="5400000">
            <a:off x="3038855" y="-28811"/>
            <a:ext cx="4983582" cy="8082117"/>
          </a:xfrm>
          <a:prstGeom prst="rect">
            <a:avLst/>
          </a:prstGeom>
        </p:spPr>
      </p:pic>
      <p:sp>
        <p:nvSpPr>
          <p:cNvPr id="5" name="Nadpis 1"/>
          <p:cNvSpPr>
            <a:spLocks noGrp="1"/>
          </p:cNvSpPr>
          <p:nvPr>
            <p:ph type="title"/>
          </p:nvPr>
        </p:nvSpPr>
        <p:spPr>
          <a:xfrm>
            <a:off x="838200" y="365125"/>
            <a:ext cx="10515600" cy="1325563"/>
          </a:xfrm>
        </p:spPr>
        <p:txBody>
          <a:bodyPr/>
          <a:lstStyle/>
          <a:p>
            <a:r>
              <a:rPr lang="sk-SK" dirty="0" smtClean="0"/>
              <a:t>Aplikácie: výhody a nevýhody CRISPR/</a:t>
            </a:r>
            <a:r>
              <a:rPr lang="sk-SK" dirty="0" err="1" smtClean="0"/>
              <a:t>Cas</a:t>
            </a:r>
            <a:endParaRPr lang="cs-CZ" dirty="0"/>
          </a:p>
        </p:txBody>
      </p:sp>
      <p:sp>
        <p:nvSpPr>
          <p:cNvPr id="6" name="Obdélník 5"/>
          <p:cNvSpPr/>
          <p:nvPr/>
        </p:nvSpPr>
        <p:spPr>
          <a:xfrm>
            <a:off x="5784112" y="3296092"/>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739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8495" t="11880" r="33902" b="6719"/>
          <a:stretch/>
        </p:blipFill>
        <p:spPr>
          <a:xfrm rot="5400000">
            <a:off x="3097164" y="-1209369"/>
            <a:ext cx="6017342" cy="8141111"/>
          </a:xfrm>
          <a:prstGeom prst="rect">
            <a:avLst/>
          </a:prstGeom>
        </p:spPr>
      </p:pic>
      <p:pic>
        <p:nvPicPr>
          <p:cNvPr id="5" name="Obrázek 4"/>
          <p:cNvPicPr>
            <a:picLocks noChangeAspect="1"/>
          </p:cNvPicPr>
          <p:nvPr/>
        </p:nvPicPr>
        <p:blipFill rotWithShape="1">
          <a:blip r:embed="rId3"/>
          <a:srcRect l="31168" t="11291" r="57680" b="7309"/>
          <a:stretch/>
        </p:blipFill>
        <p:spPr>
          <a:xfrm rot="5400000">
            <a:off x="5184060" y="2544096"/>
            <a:ext cx="1784556" cy="8141111"/>
          </a:xfrm>
          <a:prstGeom prst="rect">
            <a:avLst/>
          </a:prstGeom>
        </p:spPr>
      </p:pic>
      <p:sp>
        <p:nvSpPr>
          <p:cNvPr id="4" name="Obdélník 3"/>
          <p:cNvSpPr/>
          <p:nvPr/>
        </p:nvSpPr>
        <p:spPr>
          <a:xfrm>
            <a:off x="6484770" y="2343592"/>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6484771" y="695767"/>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484769" y="3602416"/>
            <a:ext cx="1435395" cy="30086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075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lstStyle/>
          <a:p>
            <a:r>
              <a:rPr lang="sk-SK" dirty="0"/>
              <a:t>Kľúčové aspekty </a:t>
            </a:r>
            <a:r>
              <a:rPr lang="sk-SK" dirty="0" smtClean="0"/>
              <a:t>pri úprave </a:t>
            </a:r>
            <a:r>
              <a:rPr lang="sk-SK" dirty="0"/>
              <a:t>génu </a:t>
            </a:r>
            <a:r>
              <a:rPr lang="sk-SK" dirty="0" smtClean="0"/>
              <a:t>CRISPR/</a:t>
            </a:r>
            <a:r>
              <a:rPr lang="sk-SK" dirty="0" err="1" smtClean="0"/>
              <a:t>Cas</a:t>
            </a:r>
            <a:endParaRPr lang="cs-CZ" dirty="0"/>
          </a:p>
        </p:txBody>
      </p:sp>
      <p:graphicFrame>
        <p:nvGraphicFramePr>
          <p:cNvPr id="8" name="Diagram 7"/>
          <p:cNvGraphicFramePr/>
          <p:nvPr>
            <p:extLst>
              <p:ext uri="{D42A27DB-BD31-4B8C-83A1-F6EECF244321}">
                <p14:modId xmlns:p14="http://schemas.microsoft.com/office/powerpoint/2010/main" val="2350552539"/>
              </p:ext>
            </p:extLst>
          </p:nvPr>
        </p:nvGraphicFramePr>
        <p:xfrm>
          <a:off x="-76200" y="609600"/>
          <a:ext cx="4667250" cy="6746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7"/>
          <p:cNvSpPr/>
          <p:nvPr/>
        </p:nvSpPr>
        <p:spPr>
          <a:xfrm>
            <a:off x="4673673" y="1384750"/>
            <a:ext cx="7968439" cy="5693866"/>
          </a:xfrm>
          <a:prstGeom prst="rect">
            <a:avLst/>
          </a:prstGeom>
        </p:spPr>
        <p:txBody>
          <a:bodyPr wrap="square">
            <a:spAutoFit/>
          </a:bodyPr>
          <a:lstStyle/>
          <a:p>
            <a:pPr marL="342900" indent="-342900">
              <a:buFont typeface="Wingdings" panose="05000000000000000000" pitchFamily="2" charset="2"/>
              <a:buChar char="ü"/>
            </a:pPr>
            <a:r>
              <a:rPr lang="cs-CZ" sz="2600" b="1" i="1" dirty="0" smtClean="0">
                <a:solidFill>
                  <a:srgbClr val="F37321"/>
                </a:solidFill>
              </a:rPr>
              <a:t>Je vhodná</a:t>
            </a:r>
            <a:r>
              <a:rPr lang="en-GB" sz="2600" b="1" i="1" dirty="0" smtClean="0">
                <a:solidFill>
                  <a:srgbClr val="F37321"/>
                </a:solidFill>
              </a:rPr>
              <a:t>?</a:t>
            </a:r>
            <a:endParaRPr lang="en-GB" sz="2600" b="1" i="1" dirty="0">
              <a:solidFill>
                <a:srgbClr val="F37321"/>
              </a:solidFill>
            </a:endParaRPr>
          </a:p>
          <a:p>
            <a:pPr marL="342900" indent="-342900">
              <a:buFont typeface="Wingdings" panose="05000000000000000000" pitchFamily="2" charset="2"/>
              <a:buChar char="ü"/>
            </a:pPr>
            <a:endParaRPr lang="en-GB" sz="2600" b="1" i="1" dirty="0" smtClean="0">
              <a:solidFill>
                <a:srgbClr val="F37321"/>
              </a:solidFill>
            </a:endParaRPr>
          </a:p>
          <a:p>
            <a:pPr marL="342900" indent="-342900">
              <a:buFont typeface="Wingdings" panose="05000000000000000000" pitchFamily="2" charset="2"/>
              <a:buChar char="ü"/>
            </a:pPr>
            <a:r>
              <a:rPr lang="cs-CZ" sz="2600" b="1" i="1" dirty="0" smtClean="0">
                <a:solidFill>
                  <a:srgbClr val="F37321"/>
                </a:solidFill>
              </a:rPr>
              <a:t>Je </a:t>
            </a:r>
            <a:r>
              <a:rPr lang="cs-CZ" sz="2600" b="1" i="1" dirty="0" err="1" smtClean="0">
                <a:solidFill>
                  <a:srgbClr val="F37321"/>
                </a:solidFill>
              </a:rPr>
              <a:t>esenciálny</a:t>
            </a:r>
            <a:r>
              <a:rPr lang="en-GB" sz="2600" b="1" i="1" dirty="0" smtClean="0">
                <a:solidFill>
                  <a:srgbClr val="F37321"/>
                </a:solidFill>
              </a:rPr>
              <a:t>/</a:t>
            </a:r>
            <a:r>
              <a:rPr lang="cs-CZ" sz="2600" b="1" i="1" dirty="0" smtClean="0">
                <a:solidFill>
                  <a:srgbClr val="F37321"/>
                </a:solidFill>
              </a:rPr>
              <a:t>exprimovaný</a:t>
            </a:r>
            <a:r>
              <a:rPr lang="en-GB" sz="2600" b="1" i="1" dirty="0" smtClean="0">
                <a:solidFill>
                  <a:srgbClr val="F37321"/>
                </a:solidFill>
              </a:rPr>
              <a:t>/</a:t>
            </a:r>
            <a:r>
              <a:rPr lang="en-GB" sz="2600" b="1" i="1" dirty="0" err="1" smtClean="0">
                <a:solidFill>
                  <a:srgbClr val="F37321"/>
                </a:solidFill>
              </a:rPr>
              <a:t>ampl</a:t>
            </a:r>
            <a:r>
              <a:rPr lang="cs-CZ" sz="2600" b="1" i="1" dirty="0" err="1" smtClean="0">
                <a:solidFill>
                  <a:srgbClr val="F37321"/>
                </a:solidFill>
              </a:rPr>
              <a:t>ifikovaný</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Knock</a:t>
            </a:r>
            <a:r>
              <a:rPr lang="cs-CZ" sz="2600" b="1" i="1" dirty="0" smtClean="0">
                <a:solidFill>
                  <a:srgbClr val="F37321"/>
                </a:solidFill>
              </a:rPr>
              <a:t>-</a:t>
            </a:r>
            <a:r>
              <a:rPr lang="en-GB" sz="2600" b="1" i="1" dirty="0" smtClean="0">
                <a:solidFill>
                  <a:srgbClr val="F37321"/>
                </a:solidFill>
              </a:rPr>
              <a:t>in vs knock</a:t>
            </a:r>
            <a:r>
              <a:rPr lang="cs-CZ" sz="2600" b="1" i="1" dirty="0" smtClean="0">
                <a:solidFill>
                  <a:srgbClr val="F37321"/>
                </a:solidFill>
              </a:rPr>
              <a:t>-</a:t>
            </a:r>
            <a:r>
              <a:rPr lang="en-GB" sz="2600" b="1" i="1" dirty="0" smtClean="0">
                <a:solidFill>
                  <a:srgbClr val="F37321"/>
                </a:solidFill>
              </a:rPr>
              <a:t>out</a:t>
            </a:r>
            <a:r>
              <a:rPr lang="cs-CZ" sz="2600" b="1" i="1" dirty="0" smtClean="0">
                <a:solidFill>
                  <a:srgbClr val="F37321"/>
                </a:solidFill>
              </a:rPr>
              <a:t>/</a:t>
            </a:r>
            <a:r>
              <a:rPr lang="cs-CZ" sz="2600" b="1" i="1" dirty="0" err="1" smtClean="0">
                <a:solidFill>
                  <a:srgbClr val="F37321"/>
                </a:solidFill>
              </a:rPr>
              <a:t>represia</a:t>
            </a:r>
            <a:r>
              <a:rPr lang="cs-CZ" sz="2600" b="1" i="1" dirty="0" smtClean="0">
                <a:solidFill>
                  <a:srgbClr val="F37321"/>
                </a:solidFill>
              </a:rPr>
              <a:t> </a:t>
            </a:r>
            <a:r>
              <a:rPr lang="cs-CZ" sz="2600" b="1" i="1" dirty="0" err="1" smtClean="0">
                <a:solidFill>
                  <a:srgbClr val="F37321"/>
                </a:solidFill>
              </a:rPr>
              <a:t>vs</a:t>
            </a:r>
            <a:r>
              <a:rPr lang="cs-CZ" sz="2600" b="1" i="1" dirty="0" smtClean="0">
                <a:solidFill>
                  <a:srgbClr val="F37321"/>
                </a:solidFill>
              </a:rPr>
              <a:t> </a:t>
            </a:r>
            <a:r>
              <a:rPr lang="cs-CZ" sz="2600" b="1" i="1" dirty="0" err="1" smtClean="0">
                <a:solidFill>
                  <a:srgbClr val="F37321"/>
                </a:solidFill>
              </a:rPr>
              <a:t>aktivácia</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cs-CZ" sz="2600" b="1" i="1" dirty="0" err="1" smtClean="0">
                <a:solidFill>
                  <a:srgbClr val="F37321"/>
                </a:solidFill>
              </a:rPr>
              <a:t>E</a:t>
            </a:r>
            <a:r>
              <a:rPr lang="en-GB" sz="2600" b="1" i="1" dirty="0" err="1" smtClean="0">
                <a:solidFill>
                  <a:srgbClr val="F37321"/>
                </a:solidFill>
              </a:rPr>
              <a:t>fektívnosť</a:t>
            </a:r>
            <a:r>
              <a:rPr lang="en-GB" sz="2600" b="1" i="1" dirty="0" smtClean="0">
                <a:solidFill>
                  <a:srgbClr val="F37321"/>
                </a:solidFill>
              </a:rPr>
              <a:t> vs </a:t>
            </a:r>
            <a:r>
              <a:rPr lang="cs-CZ" sz="2600" b="1" i="1" dirty="0" err="1" smtClean="0">
                <a:solidFill>
                  <a:srgbClr val="F37321"/>
                </a:solidFill>
              </a:rPr>
              <a:t>špecifickosť</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smtClean="0">
              <a:solidFill>
                <a:srgbClr val="F37321"/>
              </a:solidFill>
            </a:endParaRPr>
          </a:p>
          <a:p>
            <a:pPr marL="342900" indent="-342900">
              <a:buFont typeface="Wingdings" panose="05000000000000000000" pitchFamily="2" charset="2"/>
              <a:buChar char="ü"/>
            </a:pPr>
            <a:r>
              <a:rPr lang="en-GB" sz="2600" b="1" i="1" dirty="0">
                <a:solidFill>
                  <a:srgbClr val="F37321"/>
                </a:solidFill>
              </a:rPr>
              <a:t> </a:t>
            </a:r>
            <a:r>
              <a:rPr lang="cs-CZ" sz="2600" b="1" i="1" dirty="0" err="1">
                <a:solidFill>
                  <a:srgbClr val="F37321"/>
                </a:solidFill>
              </a:rPr>
              <a:t>M</a:t>
            </a:r>
            <a:r>
              <a:rPr lang="en-GB" sz="2600" b="1" i="1" dirty="0" err="1" smtClean="0">
                <a:solidFill>
                  <a:srgbClr val="F37321"/>
                </a:solidFill>
              </a:rPr>
              <a:t>aximalizáci</a:t>
            </a:r>
            <a:r>
              <a:rPr lang="cs-CZ" sz="2600" b="1" i="1" dirty="0" smtClean="0">
                <a:solidFill>
                  <a:srgbClr val="F37321"/>
                </a:solidFill>
              </a:rPr>
              <a:t>a</a:t>
            </a:r>
            <a:r>
              <a:rPr lang="en-GB" sz="2600" b="1" i="1" dirty="0" smtClean="0">
                <a:solidFill>
                  <a:srgbClr val="F37321"/>
                </a:solidFill>
              </a:rPr>
              <a:t> </a:t>
            </a:r>
            <a:r>
              <a:rPr lang="en-GB" sz="2600" b="1" i="1" dirty="0" err="1">
                <a:solidFill>
                  <a:srgbClr val="F37321"/>
                </a:solidFill>
              </a:rPr>
              <a:t>efektivity</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 </a:t>
            </a:r>
            <a:r>
              <a:rPr lang="en-GB" sz="2600" b="1" i="1" dirty="0" err="1">
                <a:solidFill>
                  <a:srgbClr val="F37321"/>
                </a:solidFill>
              </a:rPr>
              <a:t>Koľko</a:t>
            </a:r>
            <a:r>
              <a:rPr lang="en-GB" sz="2600" b="1" i="1" dirty="0">
                <a:solidFill>
                  <a:srgbClr val="F37321"/>
                </a:solidFill>
              </a:rPr>
              <a:t> </a:t>
            </a:r>
            <a:r>
              <a:rPr lang="en-GB" sz="2600" b="1" i="1" dirty="0" err="1">
                <a:solidFill>
                  <a:srgbClr val="F37321"/>
                </a:solidFill>
              </a:rPr>
              <a:t>klonov</a:t>
            </a:r>
            <a:r>
              <a:rPr lang="en-GB" sz="2600" b="1" i="1" dirty="0">
                <a:solidFill>
                  <a:srgbClr val="F37321"/>
                </a:solidFill>
              </a:rPr>
              <a:t> </a:t>
            </a:r>
            <a:r>
              <a:rPr lang="cs-CZ" sz="2600" b="1" i="1" dirty="0" err="1" smtClean="0">
                <a:solidFill>
                  <a:srgbClr val="F37321"/>
                </a:solidFill>
              </a:rPr>
              <a:t>potrebujem</a:t>
            </a:r>
            <a:r>
              <a:rPr lang="cs-CZ" sz="2600" b="1" i="1" dirty="0" smtClean="0">
                <a:solidFill>
                  <a:srgbClr val="F37321"/>
                </a:solidFill>
              </a:rPr>
              <a:t> na </a:t>
            </a:r>
            <a:r>
              <a:rPr lang="cs-CZ" sz="2600" b="1" i="1" dirty="0" err="1" smtClean="0">
                <a:solidFill>
                  <a:srgbClr val="F37321"/>
                </a:solidFill>
              </a:rPr>
              <a:t>nájdenie</a:t>
            </a:r>
            <a:r>
              <a:rPr lang="cs-CZ" sz="2600" b="1" i="1" dirty="0" smtClean="0">
                <a:solidFill>
                  <a:srgbClr val="F37321"/>
                </a:solidFill>
              </a:rPr>
              <a:t> </a:t>
            </a:r>
            <a:r>
              <a:rPr lang="en-GB" sz="2600" b="1" i="1" dirty="0" err="1" smtClean="0">
                <a:solidFill>
                  <a:srgbClr val="F37321"/>
                </a:solidFill>
              </a:rPr>
              <a:t>pozitívn</a:t>
            </a:r>
            <a:r>
              <a:rPr lang="cs-CZ" sz="2600" b="1" i="1" dirty="0" err="1" smtClean="0">
                <a:solidFill>
                  <a:srgbClr val="F37321"/>
                </a:solidFill>
              </a:rPr>
              <a:t>eho</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 </a:t>
            </a:r>
            <a:r>
              <a:rPr lang="cs-CZ" sz="2600" b="1" i="1" dirty="0">
                <a:solidFill>
                  <a:srgbClr val="F37321"/>
                </a:solidFill>
              </a:rPr>
              <a:t>J</a:t>
            </a:r>
            <a:r>
              <a:rPr lang="cs-CZ" sz="2600" b="1" i="1" dirty="0" smtClean="0">
                <a:solidFill>
                  <a:srgbClr val="F37321"/>
                </a:solidFill>
              </a:rPr>
              <a:t>e </a:t>
            </a:r>
            <a:r>
              <a:rPr lang="cs-CZ" sz="2600" b="1" i="1" dirty="0" err="1" smtClean="0">
                <a:solidFill>
                  <a:srgbClr val="F37321"/>
                </a:solidFill>
              </a:rPr>
              <a:t>výsledok</a:t>
            </a:r>
            <a:r>
              <a:rPr lang="cs-CZ" sz="2600" b="1" i="1" dirty="0" smtClean="0">
                <a:solidFill>
                  <a:srgbClr val="F37321"/>
                </a:solidFill>
              </a:rPr>
              <a:t> </a:t>
            </a:r>
            <a:r>
              <a:rPr lang="cs-CZ" sz="2600" b="1" i="1" dirty="0" err="1" smtClean="0">
                <a:solidFill>
                  <a:srgbClr val="F37321"/>
                </a:solidFill>
              </a:rPr>
              <a:t>podľa</a:t>
            </a:r>
            <a:r>
              <a:rPr lang="cs-CZ" sz="2600" b="1" i="1" dirty="0" smtClean="0">
                <a:solidFill>
                  <a:srgbClr val="F37321"/>
                </a:solidFill>
              </a:rPr>
              <a:t> </a:t>
            </a:r>
            <a:r>
              <a:rPr lang="cs-CZ" sz="2600" b="1" i="1" dirty="0" err="1" smtClean="0">
                <a:solidFill>
                  <a:srgbClr val="F37321"/>
                </a:solidFill>
              </a:rPr>
              <a:t>očakávaní</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p:txBody>
      </p:sp>
    </p:spTree>
    <p:extLst>
      <p:ext uri="{BB962C8B-B14F-4D97-AF65-F5344CB8AC3E}">
        <p14:creationId xmlns:p14="http://schemas.microsoft.com/office/powerpoint/2010/main" val="305819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Validácia</a:t>
            </a:r>
            <a:endParaRPr lang="cs-CZ" dirty="0"/>
          </a:p>
        </p:txBody>
      </p:sp>
      <p:sp>
        <p:nvSpPr>
          <p:cNvPr id="3" name="Zástupný symbol pro obsah 2"/>
          <p:cNvSpPr>
            <a:spLocks noGrp="1"/>
          </p:cNvSpPr>
          <p:nvPr>
            <p:ph idx="1"/>
          </p:nvPr>
        </p:nvSpPr>
        <p:spPr/>
        <p:txBody>
          <a:bodyPr/>
          <a:lstStyle/>
          <a:p>
            <a:r>
              <a:rPr lang="cs-CZ" dirty="0" smtClean="0"/>
              <a:t>DNA</a:t>
            </a:r>
          </a:p>
          <a:p>
            <a:pPr lvl="1">
              <a:buFontTx/>
              <a:buChar char="-"/>
            </a:pPr>
            <a:r>
              <a:rPr lang="cs-CZ" dirty="0" err="1"/>
              <a:t>priame</a:t>
            </a:r>
            <a:r>
              <a:rPr lang="cs-CZ" dirty="0"/>
              <a:t> </a:t>
            </a:r>
            <a:r>
              <a:rPr lang="cs-CZ" dirty="0" err="1"/>
              <a:t>sekvenovanie</a:t>
            </a:r>
            <a:endParaRPr lang="cs-CZ" dirty="0"/>
          </a:p>
          <a:p>
            <a:pPr lvl="1">
              <a:buFontTx/>
              <a:buChar char="-"/>
            </a:pPr>
            <a:r>
              <a:rPr lang="cs-CZ" dirty="0" smtClean="0"/>
              <a:t>T7 endonukleázová </a:t>
            </a:r>
            <a:r>
              <a:rPr lang="cs-CZ" dirty="0" err="1" smtClean="0"/>
              <a:t>assay</a:t>
            </a:r>
            <a:r>
              <a:rPr lang="cs-CZ" dirty="0" smtClean="0"/>
              <a:t> </a:t>
            </a:r>
          </a:p>
          <a:p>
            <a:pPr lvl="1">
              <a:buFontTx/>
              <a:buChar char="-"/>
            </a:pPr>
            <a:r>
              <a:rPr lang="cs-CZ" dirty="0" err="1" smtClean="0"/>
              <a:t>Restrikčná</a:t>
            </a:r>
            <a:r>
              <a:rPr lang="cs-CZ" dirty="0" smtClean="0"/>
              <a:t> </a:t>
            </a:r>
            <a:r>
              <a:rPr lang="cs-CZ" dirty="0" err="1" smtClean="0"/>
              <a:t>assay</a:t>
            </a:r>
            <a:r>
              <a:rPr lang="en-US" dirty="0" smtClean="0"/>
              <a:t> </a:t>
            </a:r>
            <a:endParaRPr lang="cs-CZ" dirty="0" smtClean="0"/>
          </a:p>
          <a:p>
            <a:pPr lvl="1">
              <a:buFontTx/>
              <a:buChar char="-"/>
            </a:pPr>
            <a:r>
              <a:rPr lang="cs-CZ" dirty="0" err="1" smtClean="0"/>
              <a:t>Mutácia</a:t>
            </a:r>
            <a:r>
              <a:rPr lang="cs-CZ" dirty="0" smtClean="0"/>
              <a:t> </a:t>
            </a:r>
            <a:r>
              <a:rPr lang="cs-CZ" dirty="0" err="1" smtClean="0"/>
              <a:t>homozygotná</a:t>
            </a:r>
            <a:r>
              <a:rPr lang="cs-CZ" dirty="0" smtClean="0"/>
              <a:t>?, </a:t>
            </a:r>
            <a:r>
              <a:rPr lang="cs-CZ" dirty="0" err="1" smtClean="0"/>
              <a:t>indel</a:t>
            </a:r>
            <a:r>
              <a:rPr lang="cs-CZ" dirty="0" smtClean="0"/>
              <a:t> násobky 3?</a:t>
            </a:r>
          </a:p>
          <a:p>
            <a:pPr lvl="1">
              <a:buFontTx/>
              <a:buChar char="-"/>
            </a:pPr>
            <a:endParaRPr lang="cs-CZ" dirty="0" smtClean="0"/>
          </a:p>
          <a:p>
            <a:r>
              <a:rPr lang="cs-CZ" dirty="0" err="1" smtClean="0"/>
              <a:t>mRNA</a:t>
            </a:r>
            <a:endParaRPr lang="cs-CZ" dirty="0" smtClean="0"/>
          </a:p>
          <a:p>
            <a:pPr marL="0" indent="0">
              <a:buNone/>
            </a:pPr>
            <a:endParaRPr lang="cs-CZ" dirty="0" smtClean="0"/>
          </a:p>
          <a:p>
            <a:r>
              <a:rPr lang="cs-CZ" dirty="0" err="1" smtClean="0"/>
              <a:t>proteín</a:t>
            </a:r>
            <a:endParaRPr lang="cs-CZ" dirty="0" smtClean="0"/>
          </a:p>
          <a:p>
            <a:pPr marL="457200" lvl="1" indent="0">
              <a:buNone/>
            </a:pPr>
            <a:endParaRPr lang="cs-CZ" dirty="0"/>
          </a:p>
        </p:txBody>
      </p:sp>
      <p:sp>
        <p:nvSpPr>
          <p:cNvPr id="7" name="모서리가 둥근 직사각형 121"/>
          <p:cNvSpPr/>
          <p:nvPr/>
        </p:nvSpPr>
        <p:spPr>
          <a:xfrm>
            <a:off x="3545208" y="676008"/>
            <a:ext cx="1101831" cy="2304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400" dirty="0" smtClean="0"/>
              <a:t>WT</a:t>
            </a:r>
            <a:endParaRPr lang="ko-KR" altLang="en-US" sz="1400" dirty="0"/>
          </a:p>
        </p:txBody>
      </p:sp>
      <p:sp>
        <p:nvSpPr>
          <p:cNvPr id="8" name="모서리가 둥근 직사각형 121"/>
          <p:cNvSpPr/>
          <p:nvPr/>
        </p:nvSpPr>
        <p:spPr>
          <a:xfrm>
            <a:off x="3545208" y="1541524"/>
            <a:ext cx="1101832" cy="2304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400" dirty="0" smtClean="0"/>
              <a:t>Cas9/</a:t>
            </a:r>
            <a:r>
              <a:rPr lang="en-US" altLang="ko-KR" sz="1400" dirty="0" err="1" smtClean="0"/>
              <a:t>sgRNA</a:t>
            </a:r>
            <a:endParaRPr lang="ko-KR" altLang="en-US" sz="1400" dirty="0"/>
          </a:p>
        </p:txBody>
      </p:sp>
      <p:sp>
        <p:nvSpPr>
          <p:cNvPr id="9" name="Zaoblený obdélník 8"/>
          <p:cNvSpPr/>
          <p:nvPr/>
        </p:nvSpPr>
        <p:spPr>
          <a:xfrm>
            <a:off x="838200" y="6176963"/>
            <a:ext cx="10272823" cy="627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Optimálne</a:t>
            </a:r>
            <a:r>
              <a:rPr lang="cs-CZ" dirty="0" smtClean="0"/>
              <a:t> je </a:t>
            </a:r>
            <a:r>
              <a:rPr lang="cs-CZ" dirty="0" err="1" smtClean="0"/>
              <a:t>potrebné</a:t>
            </a:r>
            <a:r>
              <a:rPr lang="cs-CZ" dirty="0" smtClean="0"/>
              <a:t> </a:t>
            </a:r>
            <a:r>
              <a:rPr lang="cs-CZ" dirty="0" err="1" smtClean="0"/>
              <a:t>vylúčiť</a:t>
            </a:r>
            <a:r>
              <a:rPr lang="cs-CZ" dirty="0" smtClean="0"/>
              <a:t> </a:t>
            </a:r>
            <a:r>
              <a:rPr lang="cs-CZ" dirty="0" err="1" smtClean="0"/>
              <a:t>off-target</a:t>
            </a:r>
            <a:r>
              <a:rPr lang="en-US" dirty="0" smtClean="0"/>
              <a:t> (NGS)</a:t>
            </a:r>
            <a:r>
              <a:rPr lang="cs-CZ" dirty="0" smtClean="0"/>
              <a:t>.</a:t>
            </a:r>
            <a:endParaRPr lang="cs-CZ" dirty="0"/>
          </a:p>
        </p:txBody>
      </p:sp>
      <p:pic>
        <p:nvPicPr>
          <p:cNvPr id="10" name="그림 119"/>
          <p:cNvPicPr>
            <a:picLocks noChangeAspect="1"/>
          </p:cNvPicPr>
          <p:nvPr/>
        </p:nvPicPr>
        <p:blipFill>
          <a:blip r:embed="rId2"/>
          <a:stretch>
            <a:fillRect/>
          </a:stretch>
        </p:blipFill>
        <p:spPr>
          <a:xfrm>
            <a:off x="4731028" y="1262020"/>
            <a:ext cx="7115646" cy="992273"/>
          </a:xfrm>
          <a:prstGeom prst="rect">
            <a:avLst/>
          </a:prstGeom>
        </p:spPr>
      </p:pic>
      <p:pic>
        <p:nvPicPr>
          <p:cNvPr id="11" name="그림 120"/>
          <p:cNvPicPr>
            <a:picLocks noChangeAspect="1"/>
          </p:cNvPicPr>
          <p:nvPr/>
        </p:nvPicPr>
        <p:blipFill>
          <a:blip r:embed="rId3"/>
          <a:stretch>
            <a:fillRect/>
          </a:stretch>
        </p:blipFill>
        <p:spPr>
          <a:xfrm>
            <a:off x="4731028" y="248952"/>
            <a:ext cx="7114686" cy="1013068"/>
          </a:xfrm>
          <a:prstGeom prst="rect">
            <a:avLst/>
          </a:prstGeom>
        </p:spPr>
      </p:pic>
      <p:cxnSp>
        <p:nvCxnSpPr>
          <p:cNvPr id="12" name="Straight Connector 42"/>
          <p:cNvCxnSpPr/>
          <p:nvPr/>
        </p:nvCxnSpPr>
        <p:spPr>
          <a:xfrm>
            <a:off x="9492941" y="499176"/>
            <a:ext cx="23527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43"/>
          <p:cNvCxnSpPr/>
          <p:nvPr/>
        </p:nvCxnSpPr>
        <p:spPr>
          <a:xfrm>
            <a:off x="8620874" y="1540576"/>
            <a:ext cx="32258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48"/>
          <p:cNvSpPr/>
          <p:nvPr/>
        </p:nvSpPr>
        <p:spPr>
          <a:xfrm>
            <a:off x="8620874" y="338308"/>
            <a:ext cx="872067" cy="177802"/>
          </a:xfrm>
          <a:prstGeom prst="rect">
            <a:avLst/>
          </a:prstGeom>
          <a:solidFill>
            <a:schemeClr val="bg2">
              <a:lumMod val="75000"/>
              <a:alpha val="34000"/>
            </a:schemeClr>
          </a:solidFill>
          <a:ln>
            <a:solidFill>
              <a:schemeClr val="accent1">
                <a:lumMod val="60000"/>
                <a:lumOff val="40000"/>
                <a:alpha val="4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Obrázek 4"/>
          <p:cNvPicPr>
            <a:picLocks noChangeAspect="1"/>
          </p:cNvPicPr>
          <p:nvPr/>
        </p:nvPicPr>
        <p:blipFill rotWithShape="1">
          <a:blip r:embed="rId4"/>
          <a:srcRect l="22245" t="39515" r="62335" b="24204"/>
          <a:stretch/>
        </p:blipFill>
        <p:spPr>
          <a:xfrm>
            <a:off x="7297320" y="2450996"/>
            <a:ext cx="1982102" cy="2914855"/>
          </a:xfrm>
          <a:prstGeom prst="rect">
            <a:avLst/>
          </a:prstGeom>
        </p:spPr>
      </p:pic>
    </p:spTree>
    <p:extLst>
      <p:ext uri="{BB962C8B-B14F-4D97-AF65-F5344CB8AC3E}">
        <p14:creationId xmlns:p14="http://schemas.microsoft.com/office/powerpoint/2010/main" val="253634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Experimentálne</a:t>
            </a:r>
            <a:r>
              <a:rPr lang="cs-CZ" dirty="0" smtClean="0"/>
              <a:t> </a:t>
            </a:r>
            <a:r>
              <a:rPr lang="cs-CZ" dirty="0" err="1" smtClean="0"/>
              <a:t>stratégie</a:t>
            </a:r>
            <a:r>
              <a:rPr lang="cs-CZ" dirty="0" smtClean="0"/>
              <a:t> na </a:t>
            </a:r>
            <a:r>
              <a:rPr lang="cs-CZ" dirty="0" err="1" smtClean="0"/>
              <a:t>vylúčenie</a:t>
            </a:r>
            <a:r>
              <a:rPr lang="cs-CZ" dirty="0" smtClean="0"/>
              <a:t> </a:t>
            </a:r>
            <a:r>
              <a:rPr lang="cs-CZ" dirty="0" err="1" smtClean="0"/>
              <a:t>off-target</a:t>
            </a:r>
            <a:endParaRPr lang="cs-CZ" dirty="0"/>
          </a:p>
        </p:txBody>
      </p:sp>
      <p:sp>
        <p:nvSpPr>
          <p:cNvPr id="3" name="Zástupný symbol pro obsah 2"/>
          <p:cNvSpPr>
            <a:spLocks noGrp="1"/>
          </p:cNvSpPr>
          <p:nvPr>
            <p:ph idx="1"/>
          </p:nvPr>
        </p:nvSpPr>
        <p:spPr>
          <a:xfrm>
            <a:off x="838200" y="2506662"/>
            <a:ext cx="10515600" cy="4351338"/>
          </a:xfrm>
        </p:spPr>
        <p:txBody>
          <a:bodyPr/>
          <a:lstStyle/>
          <a:p>
            <a:r>
              <a:rPr lang="cs-CZ" dirty="0" err="1" smtClean="0"/>
              <a:t>Vylúčenie</a:t>
            </a:r>
            <a:r>
              <a:rPr lang="cs-CZ" dirty="0" smtClean="0"/>
              <a:t> </a:t>
            </a:r>
            <a:r>
              <a:rPr lang="cs-CZ" dirty="0" err="1" smtClean="0"/>
              <a:t>potenciálnych</a:t>
            </a:r>
            <a:r>
              <a:rPr lang="cs-CZ" dirty="0" smtClean="0"/>
              <a:t> co-</a:t>
            </a:r>
            <a:r>
              <a:rPr lang="cs-CZ" dirty="0" err="1" smtClean="0"/>
              <a:t>founder</a:t>
            </a:r>
            <a:r>
              <a:rPr lang="cs-CZ" dirty="0" smtClean="0"/>
              <a:t> </a:t>
            </a:r>
            <a:r>
              <a:rPr lang="cs-CZ" dirty="0" err="1" smtClean="0"/>
              <a:t>efektov</a:t>
            </a:r>
            <a:r>
              <a:rPr lang="cs-CZ" dirty="0" smtClean="0"/>
              <a:t> </a:t>
            </a:r>
            <a:r>
              <a:rPr lang="cs-CZ" dirty="0" err="1" smtClean="0"/>
              <a:t>off-target</a:t>
            </a:r>
            <a:r>
              <a:rPr lang="cs-CZ" dirty="0" smtClean="0"/>
              <a:t> </a:t>
            </a:r>
            <a:r>
              <a:rPr lang="cs-CZ" dirty="0" err="1" smtClean="0"/>
              <a:t>mutácií</a:t>
            </a:r>
            <a:endParaRPr lang="cs-CZ" dirty="0" smtClean="0"/>
          </a:p>
          <a:p>
            <a:pPr marL="0" indent="0">
              <a:buNone/>
            </a:pPr>
            <a:r>
              <a:rPr lang="cs-CZ" dirty="0" smtClean="0"/>
              <a:t>	-</a:t>
            </a:r>
            <a:r>
              <a:rPr lang="cs-CZ" dirty="0" err="1" smtClean="0"/>
              <a:t>spätné</a:t>
            </a:r>
            <a:r>
              <a:rPr lang="cs-CZ" dirty="0" smtClean="0"/>
              <a:t> </a:t>
            </a:r>
            <a:r>
              <a:rPr lang="cs-CZ" dirty="0" err="1" smtClean="0"/>
              <a:t>vloženie</a:t>
            </a:r>
            <a:r>
              <a:rPr lang="cs-CZ" dirty="0" smtClean="0"/>
              <a:t> </a:t>
            </a:r>
            <a:r>
              <a:rPr lang="cs-CZ" dirty="0" err="1" smtClean="0"/>
              <a:t>wild</a:t>
            </a:r>
            <a:r>
              <a:rPr lang="cs-CZ" dirty="0" smtClean="0"/>
              <a:t>-type alely by </a:t>
            </a:r>
            <a:r>
              <a:rPr lang="cs-CZ" dirty="0" err="1" smtClean="0"/>
              <a:t>malo</a:t>
            </a:r>
            <a:r>
              <a:rPr lang="cs-CZ" dirty="0" smtClean="0"/>
              <a:t> </a:t>
            </a:r>
            <a:r>
              <a:rPr lang="cs-CZ" dirty="0" err="1"/>
              <a:t>z</a:t>
            </a:r>
            <a:r>
              <a:rPr lang="cs-CZ" dirty="0" err="1" smtClean="0"/>
              <a:t>vrátiť</a:t>
            </a:r>
            <a:r>
              <a:rPr lang="cs-CZ" dirty="0" smtClean="0"/>
              <a:t> fenotyp</a:t>
            </a:r>
            <a:endParaRPr lang="cs-CZ" dirty="0"/>
          </a:p>
          <a:p>
            <a:pPr marL="0" indent="0">
              <a:buNone/>
            </a:pPr>
            <a:endParaRPr lang="cs-CZ" dirty="0" smtClean="0"/>
          </a:p>
          <a:p>
            <a:r>
              <a:rPr lang="cs-CZ" dirty="0" err="1" smtClean="0"/>
              <a:t>Použitie</a:t>
            </a:r>
            <a:r>
              <a:rPr lang="cs-CZ" dirty="0" smtClean="0"/>
              <a:t> </a:t>
            </a:r>
            <a:r>
              <a:rPr lang="cs-CZ" dirty="0" err="1" smtClean="0"/>
              <a:t>viacerých</a:t>
            </a:r>
            <a:r>
              <a:rPr lang="cs-CZ" dirty="0" smtClean="0"/>
              <a:t> </a:t>
            </a:r>
            <a:r>
              <a:rPr lang="cs-CZ" dirty="0" err="1" smtClean="0"/>
              <a:t>sgRNA</a:t>
            </a:r>
            <a:endParaRPr lang="cs-CZ" dirty="0" smtClean="0"/>
          </a:p>
          <a:p>
            <a:pPr marL="0" indent="0">
              <a:buNone/>
            </a:pPr>
            <a:r>
              <a:rPr lang="cs-CZ" dirty="0"/>
              <a:t>	</a:t>
            </a:r>
            <a:r>
              <a:rPr lang="cs-CZ" dirty="0" smtClean="0"/>
              <a:t>-každá </a:t>
            </a:r>
            <a:r>
              <a:rPr lang="cs-CZ" dirty="0" err="1" smtClean="0"/>
              <a:t>sgRNA</a:t>
            </a:r>
            <a:r>
              <a:rPr lang="cs-CZ" dirty="0" smtClean="0"/>
              <a:t> má </a:t>
            </a:r>
            <a:r>
              <a:rPr lang="cs-CZ" dirty="0" err="1" smtClean="0"/>
              <a:t>iné</a:t>
            </a:r>
            <a:r>
              <a:rPr lang="cs-CZ" dirty="0" smtClean="0"/>
              <a:t> </a:t>
            </a:r>
            <a:r>
              <a:rPr lang="cs-CZ" dirty="0" err="1" smtClean="0"/>
              <a:t>potenciálne</a:t>
            </a:r>
            <a:r>
              <a:rPr lang="cs-CZ" dirty="0" smtClean="0"/>
              <a:t> </a:t>
            </a:r>
            <a:r>
              <a:rPr lang="cs-CZ" dirty="0" err="1" smtClean="0"/>
              <a:t>off-targety</a:t>
            </a:r>
            <a:r>
              <a:rPr lang="cs-CZ" dirty="0" smtClean="0"/>
              <a:t>, </a:t>
            </a:r>
            <a:r>
              <a:rPr lang="cs-CZ" dirty="0" err="1" smtClean="0"/>
              <a:t>ak</a:t>
            </a:r>
            <a:r>
              <a:rPr lang="cs-CZ" dirty="0" smtClean="0"/>
              <a:t> je fenotyp </a:t>
            </a:r>
            <a:r>
              <a:rPr lang="cs-CZ" dirty="0" err="1" smtClean="0"/>
              <a:t>rovnaký</a:t>
            </a:r>
            <a:r>
              <a:rPr lang="cs-CZ" dirty="0" smtClean="0"/>
              <a:t> u </a:t>
            </a:r>
            <a:r>
              <a:rPr lang="cs-CZ" dirty="0" err="1" smtClean="0"/>
              <a:t>viacerých</a:t>
            </a:r>
            <a:r>
              <a:rPr lang="cs-CZ" dirty="0" smtClean="0"/>
              <a:t> </a:t>
            </a:r>
            <a:r>
              <a:rPr lang="cs-CZ" dirty="0" err="1" smtClean="0"/>
              <a:t>sgRNA</a:t>
            </a:r>
            <a:r>
              <a:rPr lang="cs-CZ" dirty="0" smtClean="0"/>
              <a:t>, </a:t>
            </a:r>
            <a:r>
              <a:rPr lang="cs-CZ" dirty="0" err="1" smtClean="0"/>
              <a:t>zrejme</a:t>
            </a:r>
            <a:r>
              <a:rPr lang="cs-CZ" dirty="0" smtClean="0"/>
              <a:t> </a:t>
            </a:r>
            <a:r>
              <a:rPr lang="cs-CZ" dirty="0" err="1" smtClean="0"/>
              <a:t>sa</a:t>
            </a:r>
            <a:r>
              <a:rPr lang="cs-CZ" dirty="0" smtClean="0"/>
              <a:t> nejedná o </a:t>
            </a:r>
            <a:r>
              <a:rPr lang="cs-CZ" dirty="0" err="1" smtClean="0"/>
              <a:t>off-target</a:t>
            </a:r>
            <a:r>
              <a:rPr lang="cs-CZ" dirty="0" smtClean="0"/>
              <a:t> efekt </a:t>
            </a:r>
            <a:endParaRPr lang="cs-CZ" dirty="0"/>
          </a:p>
        </p:txBody>
      </p:sp>
    </p:spTree>
    <p:extLst>
      <p:ext uri="{BB962C8B-B14F-4D97-AF65-F5344CB8AC3E}">
        <p14:creationId xmlns:p14="http://schemas.microsoft.com/office/powerpoint/2010/main" val="542876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3338286" y="0"/>
            <a:ext cx="4903469" cy="6857999"/>
          </a:xfrm>
          <a:prstGeom prst="rect">
            <a:avLst/>
          </a:prstGeom>
        </p:spPr>
      </p:pic>
      <p:sp>
        <p:nvSpPr>
          <p:cNvPr id="2" name="TextovéPole 1"/>
          <p:cNvSpPr txBox="1"/>
          <p:nvPr/>
        </p:nvSpPr>
        <p:spPr>
          <a:xfrm>
            <a:off x="8648700" y="361950"/>
            <a:ext cx="3186065" cy="646331"/>
          </a:xfrm>
          <a:prstGeom prst="rect">
            <a:avLst/>
          </a:prstGeom>
          <a:noFill/>
        </p:spPr>
        <p:txBody>
          <a:bodyPr wrap="none" rtlCol="0">
            <a:spAutoFit/>
          </a:bodyPr>
          <a:lstStyle/>
          <a:p>
            <a:pPr marL="285750" indent="-285750">
              <a:buFont typeface="Arial" panose="020B0604020202020204" pitchFamily="34" charset="0"/>
              <a:buChar char="•"/>
            </a:pPr>
            <a:r>
              <a:rPr lang="cs-CZ" i="1" dirty="0" smtClean="0"/>
              <a:t>In </a:t>
            </a:r>
            <a:r>
              <a:rPr lang="cs-CZ" i="1" dirty="0" err="1" smtClean="0"/>
              <a:t>silico</a:t>
            </a:r>
            <a:r>
              <a:rPr lang="cs-CZ" i="1" dirty="0" smtClean="0"/>
              <a:t> </a:t>
            </a:r>
            <a:r>
              <a:rPr lang="cs-CZ" dirty="0" smtClean="0"/>
              <a:t>návrh </a:t>
            </a:r>
            <a:r>
              <a:rPr lang="cs-CZ" dirty="0" err="1" smtClean="0"/>
              <a:t>gRNA</a:t>
            </a:r>
            <a:endParaRPr lang="cs-CZ" dirty="0" smtClean="0"/>
          </a:p>
          <a:p>
            <a:pPr marL="285750" indent="-285750">
              <a:buFont typeface="Arial" panose="020B0604020202020204" pitchFamily="34" charset="0"/>
              <a:buChar char="•"/>
            </a:pPr>
            <a:r>
              <a:rPr lang="cs-CZ" dirty="0" err="1" smtClean="0"/>
              <a:t>Objednanie</a:t>
            </a:r>
            <a:r>
              <a:rPr lang="cs-CZ" dirty="0" smtClean="0"/>
              <a:t> </a:t>
            </a:r>
            <a:r>
              <a:rPr lang="cs-CZ" dirty="0" err="1" smtClean="0"/>
              <a:t>oligonukleotidov</a:t>
            </a:r>
            <a:endParaRPr lang="cs-CZ" dirty="0"/>
          </a:p>
        </p:txBody>
      </p:sp>
      <p:sp>
        <p:nvSpPr>
          <p:cNvPr id="4" name="Obdélník 3"/>
          <p:cNvSpPr/>
          <p:nvPr/>
        </p:nvSpPr>
        <p:spPr>
          <a:xfrm>
            <a:off x="2931341" y="96135"/>
            <a:ext cx="1021091" cy="10563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8648700" y="1523998"/>
            <a:ext cx="2740494"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Molekulárne</a:t>
            </a:r>
            <a:r>
              <a:rPr lang="cs-CZ" dirty="0" smtClean="0"/>
              <a:t> </a:t>
            </a:r>
            <a:r>
              <a:rPr lang="cs-CZ" dirty="0" err="1" smtClean="0"/>
              <a:t>klonovanie</a:t>
            </a:r>
            <a:endParaRPr lang="cs-CZ" dirty="0" smtClean="0"/>
          </a:p>
          <a:p>
            <a:pPr marL="285750" indent="-285750">
              <a:buFont typeface="Arial" panose="020B0604020202020204" pitchFamily="34" charset="0"/>
              <a:buChar char="•"/>
            </a:pPr>
            <a:r>
              <a:rPr lang="cs-CZ" dirty="0" err="1" smtClean="0"/>
              <a:t>Transformácia</a:t>
            </a:r>
            <a:r>
              <a:rPr lang="cs-CZ" dirty="0" smtClean="0"/>
              <a:t> baktérií</a:t>
            </a:r>
          </a:p>
          <a:p>
            <a:pPr marL="285750" indent="-285750">
              <a:buFont typeface="Arial" panose="020B0604020202020204" pitchFamily="34" charset="0"/>
              <a:buChar char="•"/>
            </a:pPr>
            <a:r>
              <a:rPr lang="cs-CZ" dirty="0" smtClean="0"/>
              <a:t>(tvorba víru)</a:t>
            </a:r>
            <a:endParaRPr lang="cs-CZ" dirty="0"/>
          </a:p>
        </p:txBody>
      </p:sp>
      <p:sp>
        <p:nvSpPr>
          <p:cNvPr id="7" name="Obdélník 6"/>
          <p:cNvSpPr/>
          <p:nvPr/>
        </p:nvSpPr>
        <p:spPr>
          <a:xfrm>
            <a:off x="2931339" y="1290779"/>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8648700" y="3266960"/>
            <a:ext cx="3091680"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Vloženie</a:t>
            </a:r>
            <a:r>
              <a:rPr lang="cs-CZ" dirty="0" smtClean="0"/>
              <a:t> systému</a:t>
            </a:r>
          </a:p>
          <a:p>
            <a:pPr marL="285750" indent="-285750">
              <a:buFont typeface="Arial" panose="020B0604020202020204" pitchFamily="34" charset="0"/>
              <a:buChar char="•"/>
            </a:pPr>
            <a:r>
              <a:rPr lang="cs-CZ" dirty="0" err="1" smtClean="0"/>
              <a:t>Selekcia</a:t>
            </a:r>
            <a:r>
              <a:rPr lang="cs-CZ" dirty="0" smtClean="0"/>
              <a:t> (antibiotikum, GFP)</a:t>
            </a:r>
          </a:p>
          <a:p>
            <a:pPr marL="285750" indent="-285750">
              <a:buFont typeface="Arial" panose="020B0604020202020204" pitchFamily="34" charset="0"/>
              <a:buChar char="•"/>
            </a:pPr>
            <a:r>
              <a:rPr lang="cs-CZ" dirty="0" err="1" smtClean="0"/>
              <a:t>Validácia</a:t>
            </a:r>
            <a:r>
              <a:rPr lang="cs-CZ" dirty="0" smtClean="0"/>
              <a:t> </a:t>
            </a:r>
            <a:r>
              <a:rPr lang="cs-CZ" dirty="0" err="1" smtClean="0"/>
              <a:t>editácie</a:t>
            </a:r>
            <a:endParaRPr lang="cs-CZ" dirty="0"/>
          </a:p>
        </p:txBody>
      </p:sp>
      <p:sp>
        <p:nvSpPr>
          <p:cNvPr id="9" name="Obdélník 8"/>
          <p:cNvSpPr/>
          <p:nvPr/>
        </p:nvSpPr>
        <p:spPr>
          <a:xfrm>
            <a:off x="2931340" y="3033741"/>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8648699" y="5308913"/>
            <a:ext cx="3543301" cy="646331"/>
          </a:xfrm>
          <a:prstGeom prst="rect">
            <a:avLst/>
          </a:prstGeom>
          <a:noFill/>
        </p:spPr>
        <p:txBody>
          <a:bodyPr wrap="square" rtlCol="0">
            <a:spAutoFit/>
          </a:bodyPr>
          <a:lstStyle/>
          <a:p>
            <a:pPr marL="285750" indent="-285750">
              <a:buFont typeface="Arial" panose="020B0604020202020204" pitchFamily="34" charset="0"/>
              <a:buChar char="•"/>
            </a:pPr>
            <a:r>
              <a:rPr lang="cs-CZ" dirty="0" smtClean="0"/>
              <a:t>Tvorba </a:t>
            </a:r>
            <a:r>
              <a:rPr lang="cs-CZ" dirty="0" err="1" smtClean="0"/>
              <a:t>izogénnych</a:t>
            </a:r>
            <a:r>
              <a:rPr lang="cs-CZ" dirty="0" smtClean="0"/>
              <a:t> </a:t>
            </a:r>
            <a:r>
              <a:rPr lang="cs-CZ" dirty="0" err="1" smtClean="0"/>
              <a:t>línií</a:t>
            </a:r>
            <a:r>
              <a:rPr lang="cs-CZ" dirty="0" smtClean="0"/>
              <a:t> z </a:t>
            </a:r>
            <a:r>
              <a:rPr lang="cs-CZ" dirty="0" err="1" smtClean="0"/>
              <a:t>jednobunečných</a:t>
            </a:r>
            <a:r>
              <a:rPr lang="cs-CZ" dirty="0" smtClean="0"/>
              <a:t> </a:t>
            </a:r>
            <a:r>
              <a:rPr lang="cs-CZ" dirty="0" err="1" smtClean="0"/>
              <a:t>klonov</a:t>
            </a:r>
            <a:endParaRPr lang="cs-CZ" dirty="0"/>
          </a:p>
        </p:txBody>
      </p:sp>
      <p:sp>
        <p:nvSpPr>
          <p:cNvPr id="11" name="Obdélník 10"/>
          <p:cNvSpPr/>
          <p:nvPr/>
        </p:nvSpPr>
        <p:spPr>
          <a:xfrm>
            <a:off x="2931339" y="5075694"/>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216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animBg="1"/>
      <p:bldP spid="8" grpId="0"/>
      <p:bldP spid="9"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dir="5400000" algn="ctr" rotWithShape="0">
              <a:srgbClr val="000000">
                <a:alpha val="47000"/>
              </a:srgbClr>
            </a:outerShdw>
            <a:softEdge rad="1143000"/>
          </a:effectLst>
        </p:spPr>
      </p:pic>
      <p:sp>
        <p:nvSpPr>
          <p:cNvPr id="4" name="TextovéPole 3"/>
          <p:cNvSpPr txBox="1"/>
          <p:nvPr/>
        </p:nvSpPr>
        <p:spPr>
          <a:xfrm>
            <a:off x="4778973" y="188712"/>
            <a:ext cx="2634054" cy="707886"/>
          </a:xfrm>
          <a:prstGeom prst="rect">
            <a:avLst/>
          </a:prstGeom>
          <a:noFill/>
        </p:spPr>
        <p:txBody>
          <a:bodyPr wrap="none" rtlCol="0">
            <a:spAutoFit/>
          </a:bodyPr>
          <a:lstStyle/>
          <a:p>
            <a:r>
              <a:rPr lang="cs-CZ" sz="4000" b="1" dirty="0" smtClean="0"/>
              <a:t>CRISPR</a:t>
            </a:r>
            <a:r>
              <a:rPr lang="en-US" sz="4000" b="1" dirty="0" smtClean="0"/>
              <a:t>/</a:t>
            </a:r>
            <a:r>
              <a:rPr lang="en-US" sz="4000" b="1" dirty="0" err="1" smtClean="0"/>
              <a:t>Cas</a:t>
            </a:r>
            <a:endParaRPr lang="cs-CZ" sz="4000" b="1" dirty="0"/>
          </a:p>
        </p:txBody>
      </p:sp>
    </p:spTree>
    <p:extLst>
      <p:ext uri="{BB962C8B-B14F-4D97-AF65-F5344CB8AC3E}">
        <p14:creationId xmlns:p14="http://schemas.microsoft.com/office/powerpoint/2010/main" val="2430187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6871" t="25438" r="22245" b="22027"/>
          <a:stretch/>
        </p:blipFill>
        <p:spPr>
          <a:xfrm>
            <a:off x="2429483" y="1646018"/>
            <a:ext cx="7174440" cy="4629496"/>
          </a:xfrm>
          <a:prstGeom prst="rect">
            <a:avLst/>
          </a:prstGeom>
        </p:spPr>
      </p:pic>
      <p:sp>
        <p:nvSpPr>
          <p:cNvPr id="3" name="Nadpis 2"/>
          <p:cNvSpPr>
            <a:spLocks noGrp="1"/>
          </p:cNvSpPr>
          <p:nvPr>
            <p:ph type="title"/>
          </p:nvPr>
        </p:nvSpPr>
        <p:spPr/>
        <p:txBody>
          <a:bodyPr/>
          <a:lstStyle/>
          <a:p>
            <a:r>
              <a:rPr lang="cs-CZ" dirty="0" smtClean="0"/>
              <a:t>„CRISPR </a:t>
            </a:r>
            <a:r>
              <a:rPr lang="cs-CZ" dirty="0" err="1" smtClean="0"/>
              <a:t>goes</a:t>
            </a:r>
            <a:r>
              <a:rPr lang="cs-CZ" dirty="0" smtClean="0"/>
              <a:t> </a:t>
            </a:r>
            <a:r>
              <a:rPr lang="cs-CZ" dirty="0" err="1" smtClean="0"/>
              <a:t>viral</a:t>
            </a:r>
            <a:r>
              <a:rPr lang="cs-CZ" dirty="0" smtClean="0"/>
              <a:t>“</a:t>
            </a:r>
            <a:endParaRPr lang="cs-CZ" dirty="0"/>
          </a:p>
        </p:txBody>
      </p:sp>
      <p:grpSp>
        <p:nvGrpSpPr>
          <p:cNvPr id="8" name="Group 15"/>
          <p:cNvGrpSpPr/>
          <p:nvPr/>
        </p:nvGrpSpPr>
        <p:grpSpPr>
          <a:xfrm>
            <a:off x="1423644" y="1645945"/>
            <a:ext cx="8989536" cy="3078666"/>
            <a:chOff x="0" y="1761067"/>
            <a:chExt cx="8989536" cy="3078666"/>
          </a:xfrm>
        </p:grpSpPr>
        <p:sp>
          <p:nvSpPr>
            <p:cNvPr id="9" name="TextBox 1"/>
            <p:cNvSpPr txBox="1"/>
            <p:nvPr/>
          </p:nvSpPr>
          <p:spPr>
            <a:xfrm>
              <a:off x="186267" y="1811867"/>
              <a:ext cx="543876" cy="369332"/>
            </a:xfrm>
            <a:prstGeom prst="rect">
              <a:avLst/>
            </a:prstGeom>
            <a:noFill/>
          </p:spPr>
          <p:txBody>
            <a:bodyPr wrap="none" rtlCol="0">
              <a:spAutoFit/>
            </a:bodyPr>
            <a:lstStyle/>
            <a:p>
              <a:r>
                <a:rPr lang="en-US" dirty="0" smtClean="0">
                  <a:latin typeface="Arial"/>
                  <a:cs typeface="Arial"/>
                </a:rPr>
                <a:t>Rat</a:t>
              </a:r>
              <a:endParaRPr lang="en-US" dirty="0">
                <a:latin typeface="Arial"/>
                <a:cs typeface="Arial"/>
              </a:endParaRPr>
            </a:p>
          </p:txBody>
        </p:sp>
        <p:pic>
          <p:nvPicPr>
            <p:cNvPr id="10" name="Picture 2" descr="Screenshot 2014-04-22 23.02.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393" y="2181199"/>
              <a:ext cx="6303143" cy="2658534"/>
            </a:xfrm>
            <a:prstGeom prst="rect">
              <a:avLst/>
            </a:prstGeom>
          </p:spPr>
        </p:pic>
        <p:sp>
          <p:nvSpPr>
            <p:cNvPr id="11" name="TextBox 13"/>
            <p:cNvSpPr txBox="1"/>
            <p:nvPr/>
          </p:nvSpPr>
          <p:spPr>
            <a:xfrm>
              <a:off x="7495755" y="1761067"/>
              <a:ext cx="1493781" cy="369332"/>
            </a:xfrm>
            <a:prstGeom prst="rect">
              <a:avLst/>
            </a:prstGeom>
            <a:noFill/>
          </p:spPr>
          <p:txBody>
            <a:bodyPr wrap="none" rtlCol="0">
              <a:spAutoFit/>
            </a:bodyPr>
            <a:lstStyle/>
            <a:p>
              <a:r>
                <a:rPr lang="en-US" dirty="0" smtClean="0">
                  <a:latin typeface="Arial"/>
                  <a:cs typeface="Arial"/>
                </a:rPr>
                <a:t>August 2013</a:t>
              </a:r>
              <a:endParaRPr lang="en-US" dirty="0">
                <a:latin typeface="Arial"/>
                <a:cs typeface="Arial"/>
              </a:endParaRPr>
            </a:p>
          </p:txBody>
        </p:sp>
        <p:pic>
          <p:nvPicPr>
            <p:cNvPr id="12" name="Picture 14" descr="Screenshot 2014-04-22 23.03.5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98132"/>
              <a:ext cx="2686393" cy="2562881"/>
            </a:xfrm>
            <a:prstGeom prst="rect">
              <a:avLst/>
            </a:prstGeom>
          </p:spPr>
        </p:pic>
      </p:grpSp>
      <p:grpSp>
        <p:nvGrpSpPr>
          <p:cNvPr id="13" name="Group 20"/>
          <p:cNvGrpSpPr/>
          <p:nvPr/>
        </p:nvGrpSpPr>
        <p:grpSpPr>
          <a:xfrm>
            <a:off x="2860860" y="1571726"/>
            <a:ext cx="6383867" cy="5095274"/>
            <a:chOff x="2487083" y="2895600"/>
            <a:chExt cx="6383867" cy="5095274"/>
          </a:xfrm>
        </p:grpSpPr>
        <p:pic>
          <p:nvPicPr>
            <p:cNvPr id="14" name="Picture 16" descr="Screenshot 2014-04-22 23.11.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083" y="5535083"/>
              <a:ext cx="6278033" cy="2455791"/>
            </a:xfrm>
            <a:prstGeom prst="rect">
              <a:avLst/>
            </a:prstGeom>
          </p:spPr>
        </p:pic>
        <p:pic>
          <p:nvPicPr>
            <p:cNvPr id="15" name="Picture 17" descr="Screenshot 2014-04-22 23.11.09.png"/>
            <p:cNvPicPr>
              <a:picLocks noChangeAspect="1"/>
            </p:cNvPicPr>
            <p:nvPr/>
          </p:nvPicPr>
          <p:blipFill rotWithShape="1">
            <a:blip r:embed="rId6">
              <a:extLst>
                <a:ext uri="{28A0092B-C50C-407E-A947-70E740481C1C}">
                  <a14:useLocalDpi xmlns:a14="http://schemas.microsoft.com/office/drawing/2010/main" val="0"/>
                </a:ext>
              </a:extLst>
            </a:blip>
            <a:srcRect l="7538" t="17632" r="8869" b="22165"/>
            <a:stretch/>
          </p:blipFill>
          <p:spPr>
            <a:xfrm>
              <a:off x="2487083" y="3367617"/>
              <a:ext cx="6383867" cy="2167466"/>
            </a:xfrm>
            <a:prstGeom prst="rect">
              <a:avLst/>
            </a:prstGeom>
          </p:spPr>
        </p:pic>
        <p:sp>
          <p:nvSpPr>
            <p:cNvPr id="16" name="TextBox 18"/>
            <p:cNvSpPr txBox="1"/>
            <p:nvPr/>
          </p:nvSpPr>
          <p:spPr>
            <a:xfrm>
              <a:off x="2487083" y="2895600"/>
              <a:ext cx="1053669" cy="369332"/>
            </a:xfrm>
            <a:prstGeom prst="rect">
              <a:avLst/>
            </a:prstGeom>
            <a:noFill/>
          </p:spPr>
          <p:txBody>
            <a:bodyPr wrap="none" rtlCol="0">
              <a:spAutoFit/>
            </a:bodyPr>
            <a:lstStyle/>
            <a:p>
              <a:r>
                <a:rPr lang="en-US" dirty="0" err="1" smtClean="0"/>
                <a:t>Zebrafish</a:t>
              </a:r>
              <a:endParaRPr lang="en-US" dirty="0"/>
            </a:p>
          </p:txBody>
        </p:sp>
        <p:sp>
          <p:nvSpPr>
            <p:cNvPr id="17" name="TextBox 19"/>
            <p:cNvSpPr txBox="1"/>
            <p:nvPr/>
          </p:nvSpPr>
          <p:spPr>
            <a:xfrm>
              <a:off x="7366000" y="2895600"/>
              <a:ext cx="1427081" cy="369332"/>
            </a:xfrm>
            <a:prstGeom prst="rect">
              <a:avLst/>
            </a:prstGeom>
            <a:noFill/>
          </p:spPr>
          <p:txBody>
            <a:bodyPr wrap="none" rtlCol="0">
              <a:spAutoFit/>
            </a:bodyPr>
            <a:lstStyle/>
            <a:p>
              <a:r>
                <a:rPr lang="en-US" dirty="0" smtClean="0"/>
                <a:t>January 2013</a:t>
              </a:r>
              <a:endParaRPr lang="en-US" dirty="0"/>
            </a:p>
          </p:txBody>
        </p:sp>
      </p:grpSp>
      <p:grpSp>
        <p:nvGrpSpPr>
          <p:cNvPr id="18" name="Group 25"/>
          <p:cNvGrpSpPr/>
          <p:nvPr/>
        </p:nvGrpSpPr>
        <p:grpSpPr>
          <a:xfrm>
            <a:off x="1504079" y="1571726"/>
            <a:ext cx="8902700" cy="4842933"/>
            <a:chOff x="241300" y="2015067"/>
            <a:chExt cx="8902700" cy="4842933"/>
          </a:xfrm>
        </p:grpSpPr>
        <p:pic>
          <p:nvPicPr>
            <p:cNvPr id="19" name="Picture 22" descr="Screenshot 2014-04-22 23.15.4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300" y="2574766"/>
              <a:ext cx="8902700" cy="2641600"/>
            </a:xfrm>
            <a:prstGeom prst="rect">
              <a:avLst/>
            </a:prstGeom>
          </p:spPr>
        </p:pic>
        <p:sp>
          <p:nvSpPr>
            <p:cNvPr id="20" name="TextBox 23"/>
            <p:cNvSpPr txBox="1"/>
            <p:nvPr/>
          </p:nvSpPr>
          <p:spPr>
            <a:xfrm>
              <a:off x="241300" y="2130399"/>
              <a:ext cx="995172" cy="369332"/>
            </a:xfrm>
            <a:prstGeom prst="rect">
              <a:avLst/>
            </a:prstGeom>
            <a:noFill/>
          </p:spPr>
          <p:txBody>
            <a:bodyPr wrap="none" rtlCol="0">
              <a:spAutoFit/>
            </a:bodyPr>
            <a:lstStyle/>
            <a:p>
              <a:r>
                <a:rPr lang="en-US" dirty="0" err="1" smtClean="0"/>
                <a:t>Xenopus</a:t>
              </a:r>
              <a:endParaRPr lang="en-US" dirty="0"/>
            </a:p>
          </p:txBody>
        </p:sp>
        <p:pic>
          <p:nvPicPr>
            <p:cNvPr id="21" name="Picture 21" descr="Screenshot 2014-04-22 23.14.5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2534" y="4076700"/>
              <a:ext cx="3213100" cy="2781300"/>
            </a:xfrm>
            <a:prstGeom prst="rect">
              <a:avLst/>
            </a:prstGeom>
          </p:spPr>
        </p:pic>
        <p:sp>
          <p:nvSpPr>
            <p:cNvPr id="22" name="TextBox 24"/>
            <p:cNvSpPr txBox="1"/>
            <p:nvPr/>
          </p:nvSpPr>
          <p:spPr>
            <a:xfrm>
              <a:off x="7366000" y="2015067"/>
              <a:ext cx="1470925" cy="369332"/>
            </a:xfrm>
            <a:prstGeom prst="rect">
              <a:avLst/>
            </a:prstGeom>
            <a:noFill/>
          </p:spPr>
          <p:txBody>
            <a:bodyPr wrap="none" rtlCol="0">
              <a:spAutoFit/>
            </a:bodyPr>
            <a:lstStyle/>
            <a:p>
              <a:r>
                <a:rPr lang="en-US" dirty="0" smtClean="0"/>
                <a:t>October 2013</a:t>
              </a:r>
              <a:endParaRPr lang="en-US" dirty="0"/>
            </a:p>
          </p:txBody>
        </p:sp>
      </p:grpSp>
      <p:grpSp>
        <p:nvGrpSpPr>
          <p:cNvPr id="23" name="Group 29"/>
          <p:cNvGrpSpPr/>
          <p:nvPr/>
        </p:nvGrpSpPr>
        <p:grpSpPr>
          <a:xfrm>
            <a:off x="2153787" y="1620426"/>
            <a:ext cx="8056033" cy="4959605"/>
            <a:chOff x="-3738141" y="1566214"/>
            <a:chExt cx="9004300" cy="5900234"/>
          </a:xfrm>
        </p:grpSpPr>
        <p:pic>
          <p:nvPicPr>
            <p:cNvPr id="24" name="Picture 26" descr="Screenshot 2014-04-22 23.17.3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8141" y="5040748"/>
              <a:ext cx="9004300" cy="2425700"/>
            </a:xfrm>
            <a:prstGeom prst="rect">
              <a:avLst/>
            </a:prstGeom>
          </p:spPr>
        </p:pic>
        <p:pic>
          <p:nvPicPr>
            <p:cNvPr id="25" name="Picture 27" descr="Screenshot 2014-04-22 23.18.2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46" y="1566214"/>
              <a:ext cx="4974613" cy="3491219"/>
            </a:xfrm>
            <a:prstGeom prst="rect">
              <a:avLst/>
            </a:prstGeom>
          </p:spPr>
        </p:pic>
        <p:sp>
          <p:nvSpPr>
            <p:cNvPr id="26" name="TextBox 28"/>
            <p:cNvSpPr txBox="1"/>
            <p:nvPr/>
          </p:nvSpPr>
          <p:spPr>
            <a:xfrm>
              <a:off x="-3183467" y="2286000"/>
              <a:ext cx="1428596" cy="923330"/>
            </a:xfrm>
            <a:prstGeom prst="rect">
              <a:avLst/>
            </a:prstGeom>
            <a:noFill/>
          </p:spPr>
          <p:txBody>
            <a:bodyPr wrap="none" rtlCol="0">
              <a:spAutoFit/>
            </a:bodyPr>
            <a:lstStyle/>
            <a:p>
              <a:r>
                <a:rPr lang="en-US" dirty="0" smtClean="0"/>
                <a:t>Pig</a:t>
              </a:r>
            </a:p>
            <a:p>
              <a:endParaRPr lang="en-US" dirty="0"/>
            </a:p>
            <a:p>
              <a:r>
                <a:rPr lang="en-US" dirty="0" smtClean="0"/>
                <a:t>January 2014</a:t>
              </a:r>
              <a:endParaRPr lang="en-US" dirty="0"/>
            </a:p>
          </p:txBody>
        </p:sp>
      </p:grpSp>
      <p:grpSp>
        <p:nvGrpSpPr>
          <p:cNvPr id="27" name="Group 34"/>
          <p:cNvGrpSpPr/>
          <p:nvPr/>
        </p:nvGrpSpPr>
        <p:grpSpPr>
          <a:xfrm>
            <a:off x="2860860" y="1571726"/>
            <a:ext cx="5983663" cy="5286274"/>
            <a:chOff x="-3742267" y="1393097"/>
            <a:chExt cx="6807200" cy="6033271"/>
          </a:xfrm>
        </p:grpSpPr>
        <p:pic>
          <p:nvPicPr>
            <p:cNvPr id="28" name="Picture 30" descr="Screenshot 2014-04-22 23.22.1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2267" y="5648368"/>
              <a:ext cx="6807200" cy="1778000"/>
            </a:xfrm>
            <a:prstGeom prst="rect">
              <a:avLst/>
            </a:prstGeom>
          </p:spPr>
        </p:pic>
        <p:pic>
          <p:nvPicPr>
            <p:cNvPr id="29" name="Picture 31" descr="Screenshot 2014-04-22 23.23.12.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80743" y="1898395"/>
              <a:ext cx="6201002" cy="3777728"/>
            </a:xfrm>
            <a:prstGeom prst="rect">
              <a:avLst/>
            </a:prstGeom>
          </p:spPr>
        </p:pic>
        <p:sp>
          <p:nvSpPr>
            <p:cNvPr id="30" name="TextBox 32"/>
            <p:cNvSpPr txBox="1"/>
            <p:nvPr/>
          </p:nvSpPr>
          <p:spPr>
            <a:xfrm>
              <a:off x="-3275377" y="1393097"/>
              <a:ext cx="793419" cy="369332"/>
            </a:xfrm>
            <a:prstGeom prst="rect">
              <a:avLst/>
            </a:prstGeom>
            <a:noFill/>
          </p:spPr>
          <p:txBody>
            <a:bodyPr wrap="none" rtlCol="0">
              <a:spAutoFit/>
            </a:bodyPr>
            <a:lstStyle/>
            <a:p>
              <a:r>
                <a:rPr lang="en-US" dirty="0" smtClean="0"/>
                <a:t>Rabbit</a:t>
              </a:r>
              <a:endParaRPr lang="en-US" dirty="0"/>
            </a:p>
          </p:txBody>
        </p:sp>
        <p:sp>
          <p:nvSpPr>
            <p:cNvPr id="31" name="TextBox 33"/>
            <p:cNvSpPr txBox="1"/>
            <p:nvPr/>
          </p:nvSpPr>
          <p:spPr>
            <a:xfrm>
              <a:off x="812800" y="1459729"/>
              <a:ext cx="1428596" cy="369332"/>
            </a:xfrm>
            <a:prstGeom prst="rect">
              <a:avLst/>
            </a:prstGeom>
            <a:noFill/>
          </p:spPr>
          <p:txBody>
            <a:bodyPr wrap="none" rtlCol="0">
              <a:spAutoFit/>
            </a:bodyPr>
            <a:lstStyle/>
            <a:p>
              <a:r>
                <a:rPr lang="en-US" dirty="0" smtClean="0"/>
                <a:t>January 2014</a:t>
              </a:r>
              <a:endParaRPr lang="en-US" dirty="0"/>
            </a:p>
          </p:txBody>
        </p:sp>
      </p:grpSp>
      <p:grpSp>
        <p:nvGrpSpPr>
          <p:cNvPr id="32" name="Group 38"/>
          <p:cNvGrpSpPr/>
          <p:nvPr/>
        </p:nvGrpSpPr>
        <p:grpSpPr>
          <a:xfrm>
            <a:off x="3845475" y="1620426"/>
            <a:ext cx="4999048" cy="4916312"/>
            <a:chOff x="-3729567" y="-833966"/>
            <a:chExt cx="6883400" cy="6768980"/>
          </a:xfrm>
        </p:grpSpPr>
        <p:pic>
          <p:nvPicPr>
            <p:cNvPr id="33" name="Picture 35" descr="Screenshot 2014-04-22 23.25.3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9567" y="1972614"/>
              <a:ext cx="6883400" cy="3962400"/>
            </a:xfrm>
            <a:prstGeom prst="rect">
              <a:avLst/>
            </a:prstGeom>
          </p:spPr>
        </p:pic>
        <p:pic>
          <p:nvPicPr>
            <p:cNvPr id="34" name="Picture 36" descr="Screenshot 2014-04-22 23.26.18.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86020" y="-833966"/>
              <a:ext cx="4939853" cy="2835046"/>
            </a:xfrm>
            <a:prstGeom prst="rect">
              <a:avLst/>
            </a:prstGeom>
          </p:spPr>
        </p:pic>
        <p:sp>
          <p:nvSpPr>
            <p:cNvPr id="35" name="TextBox 37"/>
            <p:cNvSpPr txBox="1"/>
            <p:nvPr/>
          </p:nvSpPr>
          <p:spPr>
            <a:xfrm>
              <a:off x="-3674533" y="-118533"/>
              <a:ext cx="1146468" cy="1200329"/>
            </a:xfrm>
            <a:prstGeom prst="rect">
              <a:avLst/>
            </a:prstGeom>
            <a:noFill/>
          </p:spPr>
          <p:txBody>
            <a:bodyPr wrap="none" rtlCol="0">
              <a:spAutoFit/>
            </a:bodyPr>
            <a:lstStyle/>
            <a:p>
              <a:r>
                <a:rPr lang="en-US" dirty="0" smtClean="0"/>
                <a:t>Rice fish</a:t>
              </a:r>
            </a:p>
            <a:p>
              <a:endParaRPr lang="en-US" dirty="0"/>
            </a:p>
            <a:p>
              <a:endParaRPr lang="en-US" dirty="0" smtClean="0"/>
            </a:p>
            <a:p>
              <a:r>
                <a:rPr lang="en-US" dirty="0" smtClean="0"/>
                <a:t>April 2014</a:t>
              </a:r>
              <a:endParaRPr lang="en-US" dirty="0"/>
            </a:p>
          </p:txBody>
        </p:sp>
      </p:grpSp>
      <p:grpSp>
        <p:nvGrpSpPr>
          <p:cNvPr id="36" name="Group 43"/>
          <p:cNvGrpSpPr/>
          <p:nvPr/>
        </p:nvGrpSpPr>
        <p:grpSpPr>
          <a:xfrm>
            <a:off x="3196537" y="1309197"/>
            <a:ext cx="5842000" cy="5512647"/>
            <a:chOff x="-3317249" y="3431517"/>
            <a:chExt cx="5842000" cy="5512647"/>
          </a:xfrm>
        </p:grpSpPr>
        <p:pic>
          <p:nvPicPr>
            <p:cNvPr id="37" name="Picture 39" descr="Screenshot 2014-04-22 23.28.54.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17249" y="3811998"/>
              <a:ext cx="5842000" cy="1739900"/>
            </a:xfrm>
            <a:prstGeom prst="rect">
              <a:avLst/>
            </a:prstGeom>
          </p:spPr>
        </p:pic>
        <p:sp>
          <p:nvSpPr>
            <p:cNvPr id="38" name="TextBox 40"/>
            <p:cNvSpPr txBox="1"/>
            <p:nvPr/>
          </p:nvSpPr>
          <p:spPr>
            <a:xfrm>
              <a:off x="-3317249" y="3476532"/>
              <a:ext cx="1053218" cy="369332"/>
            </a:xfrm>
            <a:prstGeom prst="rect">
              <a:avLst/>
            </a:prstGeom>
            <a:noFill/>
          </p:spPr>
          <p:txBody>
            <a:bodyPr wrap="none" rtlCol="0">
              <a:spAutoFit/>
            </a:bodyPr>
            <a:lstStyle/>
            <a:p>
              <a:r>
                <a:rPr lang="en-US" dirty="0" smtClean="0"/>
                <a:t>Silkworm</a:t>
              </a:r>
              <a:endParaRPr lang="en-US" dirty="0"/>
            </a:p>
          </p:txBody>
        </p:sp>
        <p:sp>
          <p:nvSpPr>
            <p:cNvPr id="39" name="TextBox 41"/>
            <p:cNvSpPr txBox="1"/>
            <p:nvPr/>
          </p:nvSpPr>
          <p:spPr>
            <a:xfrm>
              <a:off x="820507" y="3431517"/>
              <a:ext cx="1675158" cy="369332"/>
            </a:xfrm>
            <a:prstGeom prst="rect">
              <a:avLst/>
            </a:prstGeom>
            <a:noFill/>
          </p:spPr>
          <p:txBody>
            <a:bodyPr wrap="none" rtlCol="0">
              <a:spAutoFit/>
            </a:bodyPr>
            <a:lstStyle/>
            <a:p>
              <a:r>
                <a:rPr lang="en-US" dirty="0" smtClean="0"/>
                <a:t>December 2013</a:t>
              </a:r>
              <a:endParaRPr lang="en-US" dirty="0"/>
            </a:p>
          </p:txBody>
        </p:sp>
        <p:pic>
          <p:nvPicPr>
            <p:cNvPr id="40" name="Picture 42" descr="Screenshot 2014-04-22 23.29.43.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6934" y="5512647"/>
              <a:ext cx="4591638" cy="3431517"/>
            </a:xfrm>
            <a:prstGeom prst="rect">
              <a:avLst/>
            </a:prstGeom>
          </p:spPr>
        </p:pic>
      </p:grpSp>
      <p:grpSp>
        <p:nvGrpSpPr>
          <p:cNvPr id="41" name="Group 48"/>
          <p:cNvGrpSpPr/>
          <p:nvPr/>
        </p:nvGrpSpPr>
        <p:grpSpPr>
          <a:xfrm>
            <a:off x="3273274" y="1571726"/>
            <a:ext cx="4971646" cy="5087245"/>
            <a:chOff x="-2475981" y="114750"/>
            <a:chExt cx="6845300" cy="6204845"/>
          </a:xfrm>
        </p:grpSpPr>
        <p:pic>
          <p:nvPicPr>
            <p:cNvPr id="42" name="Picture 44" descr="Screenshot 2014-04-22 23.30.40.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5981" y="2509595"/>
              <a:ext cx="6845300" cy="3810000"/>
            </a:xfrm>
            <a:prstGeom prst="rect">
              <a:avLst/>
            </a:prstGeom>
          </p:spPr>
        </p:pic>
        <p:pic>
          <p:nvPicPr>
            <p:cNvPr id="43" name="Picture 45" descr="Screenshot 2014-04-22 23.31.12.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373" y="114750"/>
              <a:ext cx="4489692" cy="2391062"/>
            </a:xfrm>
            <a:prstGeom prst="rect">
              <a:avLst/>
            </a:prstGeom>
          </p:spPr>
        </p:pic>
        <p:sp>
          <p:nvSpPr>
            <p:cNvPr id="44" name="TextBox 46"/>
            <p:cNvSpPr txBox="1"/>
            <p:nvPr/>
          </p:nvSpPr>
          <p:spPr>
            <a:xfrm>
              <a:off x="-2404533" y="203200"/>
              <a:ext cx="1199968" cy="369332"/>
            </a:xfrm>
            <a:prstGeom prst="rect">
              <a:avLst/>
            </a:prstGeom>
            <a:noFill/>
          </p:spPr>
          <p:txBody>
            <a:bodyPr wrap="none" rtlCol="0">
              <a:spAutoFit/>
            </a:bodyPr>
            <a:lstStyle/>
            <a:p>
              <a:r>
                <a:rPr lang="en-US" dirty="0" smtClean="0"/>
                <a:t>Drosophila</a:t>
              </a:r>
              <a:endParaRPr lang="en-US" dirty="0"/>
            </a:p>
          </p:txBody>
        </p:sp>
        <p:sp>
          <p:nvSpPr>
            <p:cNvPr id="45" name="TextBox 47"/>
            <p:cNvSpPr txBox="1"/>
            <p:nvPr/>
          </p:nvSpPr>
          <p:spPr>
            <a:xfrm>
              <a:off x="-2404533" y="2150533"/>
              <a:ext cx="1740192" cy="369332"/>
            </a:xfrm>
            <a:prstGeom prst="rect">
              <a:avLst/>
            </a:prstGeom>
            <a:noFill/>
          </p:spPr>
          <p:txBody>
            <a:bodyPr wrap="none" rtlCol="0">
              <a:spAutoFit/>
            </a:bodyPr>
            <a:lstStyle/>
            <a:p>
              <a:r>
                <a:rPr lang="en-US" dirty="0" smtClean="0"/>
                <a:t>September 2013</a:t>
              </a:r>
              <a:endParaRPr lang="en-US" dirty="0"/>
            </a:p>
          </p:txBody>
        </p:sp>
      </p:grpSp>
      <p:sp>
        <p:nvSpPr>
          <p:cNvPr id="5" name="Zaoblený obdélník 4"/>
          <p:cNvSpPr/>
          <p:nvPr/>
        </p:nvSpPr>
        <p:spPr>
          <a:xfrm>
            <a:off x="1051560" y="4773025"/>
            <a:ext cx="10172700" cy="1502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„Technika, </a:t>
            </a:r>
            <a:r>
              <a:rPr lang="sk-SK" dirty="0"/>
              <a:t>ktorá dokáže presne meniť genómy všetkého od pšenice až po </a:t>
            </a:r>
            <a:r>
              <a:rPr lang="sk-SK" dirty="0" smtClean="0"/>
              <a:t>slony.“</a:t>
            </a:r>
            <a:endParaRPr lang="cs-CZ" dirty="0"/>
          </a:p>
        </p:txBody>
      </p:sp>
    </p:spTree>
    <p:extLst>
      <p:ext uri="{BB962C8B-B14F-4D97-AF65-F5344CB8AC3E}">
        <p14:creationId xmlns:p14="http://schemas.microsoft.com/office/powerpoint/2010/main" val="175016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proste funguje (</a:t>
            </a:r>
            <a:r>
              <a:rPr lang="cs-CZ" dirty="0" err="1" smtClean="0"/>
              <a:t>lepšie</a:t>
            </a:r>
            <a:r>
              <a:rPr lang="cs-CZ" dirty="0" smtClean="0"/>
              <a:t>).</a:t>
            </a:r>
            <a:endParaRPr lang="cs-CZ" dirty="0"/>
          </a:p>
        </p:txBody>
      </p:sp>
      <p:pic>
        <p:nvPicPr>
          <p:cNvPr id="5" name="Picture 3" descr="Screen Shot 2014-04-21 at 2.3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61628"/>
            <a:ext cx="9144000" cy="4993598"/>
          </a:xfrm>
          <a:prstGeom prst="rect">
            <a:avLst/>
          </a:prstGeom>
        </p:spPr>
      </p:pic>
      <p:sp>
        <p:nvSpPr>
          <p:cNvPr id="6" name="Rectangle 5"/>
          <p:cNvSpPr/>
          <p:nvPr/>
        </p:nvSpPr>
        <p:spPr>
          <a:xfrm>
            <a:off x="7340600" y="2016195"/>
            <a:ext cx="1032933" cy="4439031"/>
          </a:xfrm>
          <a:prstGeom prst="rect">
            <a:avLst/>
          </a:prstGeom>
          <a:noFill/>
          <a:ln w="5715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25933" y="2024662"/>
            <a:ext cx="1761067" cy="4439031"/>
          </a:xfrm>
          <a:prstGeom prst="rect">
            <a:avLst/>
          </a:prstGeom>
          <a:noFill/>
          <a:ln w="5715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Zástupný symbol pro obsah 3"/>
          <p:cNvPicPr>
            <a:picLocks noGrp="1" noChangeAspect="1"/>
          </p:cNvPicPr>
          <p:nvPr>
            <p:ph idx="1"/>
          </p:nvPr>
        </p:nvPicPr>
        <p:blipFill rotWithShape="1">
          <a:blip r:embed="rId3"/>
          <a:srcRect l="20084" t="28967" r="36319" b="22000"/>
          <a:stretch/>
        </p:blipFill>
        <p:spPr>
          <a:xfrm>
            <a:off x="2482850" y="1919748"/>
            <a:ext cx="6464300" cy="4543945"/>
          </a:xfrm>
          <a:prstGeom prst="rect">
            <a:avLst/>
          </a:prstGeom>
        </p:spPr>
      </p:pic>
      <p:sp>
        <p:nvSpPr>
          <p:cNvPr id="3" name="Zaoblený obdélník 2"/>
          <p:cNvSpPr/>
          <p:nvPr/>
        </p:nvSpPr>
        <p:spPr>
          <a:xfrm>
            <a:off x="1143000" y="5109029"/>
            <a:ext cx="10018486" cy="1553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U </a:t>
            </a:r>
            <a:r>
              <a:rPr lang="cs-CZ" dirty="0" err="1" smtClean="0"/>
              <a:t>TALENu</a:t>
            </a:r>
            <a:r>
              <a:rPr lang="cs-CZ" dirty="0" smtClean="0"/>
              <a:t> každá nová </a:t>
            </a:r>
            <a:r>
              <a:rPr lang="cs-CZ" dirty="0" err="1" smtClean="0"/>
              <a:t>target</a:t>
            </a:r>
            <a:r>
              <a:rPr lang="cs-CZ" dirty="0" smtClean="0"/>
              <a:t> </a:t>
            </a:r>
            <a:r>
              <a:rPr lang="cs-CZ" dirty="0" err="1" smtClean="0"/>
              <a:t>skevencia</a:t>
            </a:r>
            <a:r>
              <a:rPr lang="cs-CZ" dirty="0" smtClean="0"/>
              <a:t> vyžaduje </a:t>
            </a:r>
            <a:r>
              <a:rPr lang="cs-CZ" dirty="0" err="1"/>
              <a:t>z</a:t>
            </a:r>
            <a:r>
              <a:rPr lang="cs-CZ" dirty="0" err="1" smtClean="0"/>
              <a:t>načnú</a:t>
            </a:r>
            <a:r>
              <a:rPr lang="cs-CZ" dirty="0" smtClean="0"/>
              <a:t> </a:t>
            </a:r>
            <a:r>
              <a:rPr lang="cs-CZ" dirty="0" err="1" smtClean="0"/>
              <a:t>zmenu</a:t>
            </a:r>
            <a:r>
              <a:rPr lang="cs-CZ" dirty="0" smtClean="0"/>
              <a:t> v </a:t>
            </a:r>
            <a:r>
              <a:rPr lang="cs-CZ" dirty="0" err="1" smtClean="0"/>
              <a:t>proteínovej</a:t>
            </a:r>
            <a:r>
              <a:rPr lang="cs-CZ" dirty="0" smtClean="0"/>
              <a:t> </a:t>
            </a:r>
            <a:r>
              <a:rPr lang="cs-CZ" dirty="0" err="1" smtClean="0"/>
              <a:t>štruktúre</a:t>
            </a:r>
            <a:r>
              <a:rPr lang="cs-CZ" dirty="0" smtClean="0"/>
              <a:t> </a:t>
            </a:r>
            <a:r>
              <a:rPr lang="cs-CZ" dirty="0" err="1" smtClean="0"/>
              <a:t>TALENu</a:t>
            </a:r>
            <a:r>
              <a:rPr lang="cs-CZ" dirty="0" smtClean="0"/>
              <a:t>, CRISPR/</a:t>
            </a:r>
            <a:r>
              <a:rPr lang="cs-CZ" dirty="0" err="1" smtClean="0"/>
              <a:t>Cas</a:t>
            </a:r>
            <a:r>
              <a:rPr lang="cs-CZ" dirty="0" smtClean="0"/>
              <a:t> vyžaduje len </a:t>
            </a:r>
            <a:r>
              <a:rPr lang="cs-CZ" dirty="0" err="1" smtClean="0"/>
              <a:t>zmenu</a:t>
            </a:r>
            <a:r>
              <a:rPr lang="cs-CZ" dirty="0" smtClean="0"/>
              <a:t> 20nt v </a:t>
            </a:r>
            <a:r>
              <a:rPr lang="cs-CZ" dirty="0" err="1" smtClean="0"/>
              <a:t>sgRNA</a:t>
            </a:r>
            <a:r>
              <a:rPr lang="cs-CZ" dirty="0" smtClean="0"/>
              <a:t>.</a:t>
            </a:r>
            <a:endParaRPr lang="cs-CZ" dirty="0"/>
          </a:p>
        </p:txBody>
      </p:sp>
    </p:spTree>
    <p:extLst>
      <p:ext uri="{BB962C8B-B14F-4D97-AF65-F5344CB8AC3E}">
        <p14:creationId xmlns:p14="http://schemas.microsoft.com/office/powerpoint/2010/main" val="2536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a:t>
            </a:r>
            <a:endParaRPr lang="cs-CZ" dirty="0"/>
          </a:p>
        </p:txBody>
      </p:sp>
      <p:sp>
        <p:nvSpPr>
          <p:cNvPr id="3" name="Zástupný symbol pro obsah 2"/>
          <p:cNvSpPr>
            <a:spLocks noGrp="1"/>
          </p:cNvSpPr>
          <p:nvPr>
            <p:ph idx="1"/>
          </p:nvPr>
        </p:nvSpPr>
        <p:spPr/>
        <p:txBody>
          <a:bodyPr/>
          <a:lstStyle/>
          <a:p>
            <a:pPr marL="457200" indent="-457200"/>
            <a:r>
              <a:rPr lang="cs-CZ" dirty="0" err="1"/>
              <a:t>sekvenčná</a:t>
            </a:r>
            <a:r>
              <a:rPr lang="cs-CZ" dirty="0"/>
              <a:t> </a:t>
            </a:r>
            <a:r>
              <a:rPr lang="cs-CZ" dirty="0" err="1"/>
              <a:t>špecifita</a:t>
            </a:r>
            <a:r>
              <a:rPr lang="cs-CZ" dirty="0"/>
              <a:t> je </a:t>
            </a:r>
            <a:r>
              <a:rPr lang="cs-CZ" dirty="0">
                <a:solidFill>
                  <a:srgbClr val="FF0000"/>
                </a:solidFill>
              </a:rPr>
              <a:t>daná </a:t>
            </a:r>
            <a:r>
              <a:rPr lang="cs-CZ" dirty="0" err="1">
                <a:solidFill>
                  <a:srgbClr val="FF0000"/>
                </a:solidFill>
              </a:rPr>
              <a:t>interakciou</a:t>
            </a:r>
            <a:r>
              <a:rPr lang="cs-CZ" dirty="0">
                <a:solidFill>
                  <a:srgbClr val="FF0000"/>
                </a:solidFill>
              </a:rPr>
              <a:t> </a:t>
            </a:r>
            <a:r>
              <a:rPr lang="cs-CZ" dirty="0" smtClean="0">
                <a:solidFill>
                  <a:srgbClr val="FF0000"/>
                </a:solidFill>
              </a:rPr>
              <a:t>DNA-RNA </a:t>
            </a:r>
            <a:endParaRPr lang="cs-CZ" dirty="0">
              <a:solidFill>
                <a:srgbClr val="FF0000"/>
              </a:solidFill>
            </a:endParaRPr>
          </a:p>
          <a:p>
            <a:pPr marL="457200" indent="-457200"/>
            <a:r>
              <a:rPr lang="pt-BR" dirty="0"/>
              <a:t>edit</a:t>
            </a:r>
            <a:r>
              <a:rPr lang="cs-CZ" dirty="0"/>
              <a:t>á</a:t>
            </a:r>
            <a:r>
              <a:rPr lang="pt-BR" dirty="0"/>
              <a:t>c</a:t>
            </a:r>
            <a:r>
              <a:rPr lang="cs-CZ" dirty="0" err="1"/>
              <a:t>ia</a:t>
            </a:r>
            <a:r>
              <a:rPr lang="pt-BR" dirty="0"/>
              <a:t> pr</a:t>
            </a:r>
            <a:r>
              <a:rPr lang="cs-CZ" dirty="0" err="1"/>
              <a:t>ebieha</a:t>
            </a:r>
            <a:r>
              <a:rPr lang="pt-BR" dirty="0"/>
              <a:t> s p</a:t>
            </a:r>
            <a:r>
              <a:rPr lang="cs-CZ" dirty="0"/>
              <a:t>r</a:t>
            </a:r>
            <a:r>
              <a:rPr lang="pt-BR" dirty="0"/>
              <a:t>esnos</a:t>
            </a:r>
            <a:r>
              <a:rPr lang="cs-CZ" dirty="0" err="1"/>
              <a:t>ťou</a:t>
            </a:r>
            <a:r>
              <a:rPr lang="pt-BR" dirty="0"/>
              <a:t> </a:t>
            </a:r>
            <a:r>
              <a:rPr lang="pt-BR" dirty="0">
                <a:solidFill>
                  <a:srgbClr val="FF0000"/>
                </a:solidFill>
              </a:rPr>
              <a:t>až 1 nt </a:t>
            </a:r>
          </a:p>
          <a:p>
            <a:pPr marL="457200" indent="-457200"/>
            <a:r>
              <a:rPr lang="cs-CZ" dirty="0" err="1"/>
              <a:t>v</a:t>
            </a:r>
            <a:r>
              <a:rPr lang="cs-CZ" dirty="0" err="1" smtClean="0"/>
              <a:t>eľmi</a:t>
            </a:r>
            <a:r>
              <a:rPr lang="cs-CZ" dirty="0" smtClean="0"/>
              <a:t> </a:t>
            </a:r>
            <a:r>
              <a:rPr lang="cs-CZ" dirty="0" err="1" smtClean="0"/>
              <a:t>efektívna</a:t>
            </a:r>
            <a:r>
              <a:rPr lang="cs-CZ" dirty="0"/>
              <a:t> </a:t>
            </a:r>
            <a:r>
              <a:rPr lang="cs-CZ" dirty="0" err="1" smtClean="0"/>
              <a:t>editácia</a:t>
            </a:r>
            <a:r>
              <a:rPr lang="cs-CZ" dirty="0" smtClean="0"/>
              <a:t> (</a:t>
            </a:r>
            <a:r>
              <a:rPr lang="cs-CZ" dirty="0" err="1" smtClean="0"/>
              <a:t>hlavne</a:t>
            </a:r>
            <a:r>
              <a:rPr lang="cs-CZ" dirty="0" smtClean="0"/>
              <a:t> na </a:t>
            </a:r>
            <a:r>
              <a:rPr lang="cs-CZ" dirty="0" err="1" smtClean="0"/>
              <a:t>indel</a:t>
            </a:r>
            <a:r>
              <a:rPr lang="cs-CZ" dirty="0" smtClean="0"/>
              <a:t>)</a:t>
            </a:r>
          </a:p>
          <a:p>
            <a:pPr marL="457200" indent="-457200"/>
            <a:r>
              <a:rPr lang="cs-CZ" dirty="0" err="1"/>
              <a:t>m</a:t>
            </a:r>
            <a:r>
              <a:rPr lang="cs-CZ" dirty="0" err="1" smtClean="0"/>
              <a:t>ožnosť</a:t>
            </a:r>
            <a:r>
              <a:rPr lang="cs-CZ" dirty="0" smtClean="0"/>
              <a:t> </a:t>
            </a:r>
            <a:r>
              <a:rPr lang="cs-CZ" dirty="0" err="1" smtClean="0"/>
              <a:t>multiplexného</a:t>
            </a:r>
            <a:r>
              <a:rPr lang="cs-CZ" dirty="0" smtClean="0"/>
              <a:t> </a:t>
            </a:r>
            <a:r>
              <a:rPr lang="cs-CZ" dirty="0" err="1" smtClean="0"/>
              <a:t>cielenia</a:t>
            </a:r>
            <a:endParaRPr lang="cs-CZ" dirty="0"/>
          </a:p>
          <a:p>
            <a:pPr marL="457200" indent="-457200"/>
            <a:r>
              <a:rPr lang="cs-CZ" dirty="0" smtClean="0"/>
              <a:t>nový </a:t>
            </a:r>
            <a:r>
              <a:rPr lang="cs-CZ" dirty="0" err="1" smtClean="0"/>
              <a:t>cieľ</a:t>
            </a:r>
            <a:r>
              <a:rPr lang="cs-CZ" dirty="0" smtClean="0"/>
              <a:t>=nová </a:t>
            </a:r>
            <a:r>
              <a:rPr lang="cs-CZ" dirty="0" err="1" smtClean="0"/>
              <a:t>gRNA</a:t>
            </a:r>
            <a:r>
              <a:rPr lang="cs-CZ" dirty="0" smtClean="0"/>
              <a:t> </a:t>
            </a:r>
            <a:r>
              <a:rPr lang="cs-CZ" dirty="0"/>
              <a:t>→ </a:t>
            </a:r>
            <a:r>
              <a:rPr lang="cs-CZ" dirty="0" err="1"/>
              <a:t>príprava</a:t>
            </a:r>
            <a:r>
              <a:rPr lang="cs-CZ" dirty="0"/>
              <a:t> </a:t>
            </a:r>
            <a:r>
              <a:rPr lang="cs-CZ" dirty="0" err="1" smtClean="0">
                <a:solidFill>
                  <a:srgbClr val="FF0000"/>
                </a:solidFill>
              </a:rPr>
              <a:t>menej</a:t>
            </a:r>
            <a:r>
              <a:rPr lang="cs-CZ" dirty="0" smtClean="0">
                <a:solidFill>
                  <a:srgbClr val="FF0000"/>
                </a:solidFill>
              </a:rPr>
              <a:t> </a:t>
            </a:r>
            <a:r>
              <a:rPr lang="cs-CZ" dirty="0" err="1" smtClean="0">
                <a:solidFill>
                  <a:srgbClr val="FF0000"/>
                </a:solidFill>
              </a:rPr>
              <a:t>ako</a:t>
            </a:r>
            <a:r>
              <a:rPr lang="cs-CZ" dirty="0" smtClean="0">
                <a:solidFill>
                  <a:srgbClr val="FF0000"/>
                </a:solidFill>
              </a:rPr>
              <a:t> </a:t>
            </a:r>
            <a:r>
              <a:rPr lang="cs-CZ" dirty="0" err="1" smtClean="0">
                <a:solidFill>
                  <a:srgbClr val="FF0000"/>
                </a:solidFill>
              </a:rPr>
              <a:t>týždeň</a:t>
            </a:r>
            <a:endParaRPr lang="cs-CZ" dirty="0" smtClean="0">
              <a:solidFill>
                <a:srgbClr val="FF0000"/>
              </a:solidFill>
            </a:endParaRPr>
          </a:p>
          <a:p>
            <a:pPr marL="457200" indent="-457200"/>
            <a:r>
              <a:rPr lang="cs-CZ" dirty="0" smtClean="0"/>
              <a:t>20-40$/</a:t>
            </a:r>
            <a:r>
              <a:rPr lang="cs-CZ" dirty="0" err="1" smtClean="0"/>
              <a:t>gén</a:t>
            </a:r>
            <a:r>
              <a:rPr lang="cs-CZ" dirty="0" smtClean="0"/>
              <a:t> (4000$ za TALEN)</a:t>
            </a:r>
          </a:p>
          <a:p>
            <a:pPr marL="457200" indent="-457200"/>
            <a:endParaRPr lang="cs-CZ" dirty="0"/>
          </a:p>
          <a:p>
            <a:endParaRPr lang="cs-CZ" dirty="0"/>
          </a:p>
        </p:txBody>
      </p:sp>
    </p:spTree>
    <p:extLst>
      <p:ext uri="{BB962C8B-B14F-4D97-AF65-F5344CB8AC3E}">
        <p14:creationId xmlns:p14="http://schemas.microsoft.com/office/powerpoint/2010/main" val="3821061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Aplik</a:t>
            </a:r>
            <a:r>
              <a:rPr lang="cs-CZ" dirty="0" err="1" smtClean="0"/>
              <a:t>ácie</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050" y="1400175"/>
            <a:ext cx="5295900" cy="5010090"/>
          </a:xfrm>
          <a:prstGeom prst="rect">
            <a:avLst/>
          </a:prstGeom>
        </p:spPr>
      </p:pic>
    </p:spTree>
    <p:extLst>
      <p:ext uri="{BB962C8B-B14F-4D97-AF65-F5344CB8AC3E}">
        <p14:creationId xmlns:p14="http://schemas.microsoft.com/office/powerpoint/2010/main" val="161921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a:t>
            </a:r>
            <a:r>
              <a:rPr lang="cs-CZ" dirty="0" err="1" smtClean="0"/>
              <a:t>terapia</a:t>
            </a:r>
            <a:r>
              <a:rPr lang="cs-CZ" dirty="0" smtClean="0"/>
              <a:t> genetických chor</a:t>
            </a:r>
            <a:r>
              <a:rPr lang="sk-SK" dirty="0" err="1" smtClean="0"/>
              <a:t>ôb</a:t>
            </a:r>
            <a:endParaRPr lang="cs-CZ" dirty="0"/>
          </a:p>
        </p:txBody>
      </p:sp>
      <p:sp>
        <p:nvSpPr>
          <p:cNvPr id="3" name="Zástupný symbol pro obsah 2"/>
          <p:cNvSpPr>
            <a:spLocks noGrp="1"/>
          </p:cNvSpPr>
          <p:nvPr>
            <p:ph idx="1"/>
          </p:nvPr>
        </p:nvSpPr>
        <p:spPr/>
        <p:txBody>
          <a:bodyPr>
            <a:normAutofit/>
          </a:bodyPr>
          <a:lstStyle/>
          <a:p>
            <a:r>
              <a:rPr lang="cs-CZ" sz="1800" dirty="0" smtClean="0"/>
              <a:t>Tisíce </a:t>
            </a:r>
            <a:r>
              <a:rPr lang="cs-CZ" sz="1800" dirty="0" err="1" smtClean="0"/>
              <a:t>monogénnych</a:t>
            </a:r>
            <a:r>
              <a:rPr lang="cs-CZ" sz="1800" dirty="0" smtClean="0"/>
              <a:t> chor</a:t>
            </a:r>
            <a:r>
              <a:rPr lang="sk-SK" sz="1800" dirty="0" err="1" smtClean="0"/>
              <a:t>ôb</a:t>
            </a:r>
            <a:r>
              <a:rPr lang="sk-SK" sz="1800" dirty="0" smtClean="0"/>
              <a:t> (napr. hypertrofická </a:t>
            </a:r>
            <a:r>
              <a:rPr lang="sk-SK" sz="1800" dirty="0" err="1" smtClean="0"/>
              <a:t>kardiomyopatia</a:t>
            </a:r>
            <a:r>
              <a:rPr lang="sk-SK" sz="1800" dirty="0" smtClean="0"/>
              <a:t> - gén </a:t>
            </a:r>
            <a:r>
              <a:rPr lang="sk-SK" sz="1800" i="1" dirty="0" smtClean="0"/>
              <a:t>MYBPC3</a:t>
            </a:r>
            <a:r>
              <a:rPr lang="sk-SK" sz="1800" dirty="0" smtClean="0"/>
              <a:t>, </a:t>
            </a:r>
            <a:r>
              <a:rPr lang="sk-SK" sz="1800" dirty="0" err="1" smtClean="0"/>
              <a:t>incidencia</a:t>
            </a:r>
            <a:r>
              <a:rPr lang="sk-SK" sz="1800" dirty="0" smtClean="0"/>
              <a:t> 1:5000)</a:t>
            </a:r>
          </a:p>
          <a:p>
            <a:r>
              <a:rPr lang="sk-SK" sz="1800" dirty="0" smtClean="0"/>
              <a:t>24/8/2017, Nature:</a:t>
            </a:r>
            <a:endParaRPr lang="cs-CZ" sz="1800" dirty="0"/>
          </a:p>
        </p:txBody>
      </p:sp>
      <p:pic>
        <p:nvPicPr>
          <p:cNvPr id="4" name="Obrázek 3"/>
          <p:cNvPicPr>
            <a:picLocks noChangeAspect="1"/>
          </p:cNvPicPr>
          <p:nvPr/>
        </p:nvPicPr>
        <p:blipFill rotWithShape="1">
          <a:blip r:embed="rId3"/>
          <a:srcRect l="23261" t="26681" r="23763" b="52934"/>
          <a:stretch/>
        </p:blipFill>
        <p:spPr>
          <a:xfrm>
            <a:off x="3067050" y="2266950"/>
            <a:ext cx="6057900" cy="1456962"/>
          </a:xfrm>
          <a:prstGeom prst="rect">
            <a:avLst/>
          </a:prstGeom>
        </p:spPr>
      </p:pic>
      <p:pic>
        <p:nvPicPr>
          <p:cNvPr id="5" name="Obrázek 4"/>
          <p:cNvPicPr>
            <a:picLocks noChangeAspect="1"/>
          </p:cNvPicPr>
          <p:nvPr/>
        </p:nvPicPr>
        <p:blipFill rotWithShape="1">
          <a:blip r:embed="rId4"/>
          <a:srcRect l="49286" t="27714" r="24048" b="37809"/>
          <a:stretch/>
        </p:blipFill>
        <p:spPr>
          <a:xfrm>
            <a:off x="1709923" y="2977662"/>
            <a:ext cx="3937364" cy="3181532"/>
          </a:xfrm>
          <a:prstGeom prst="rect">
            <a:avLst/>
          </a:prstGeom>
        </p:spPr>
      </p:pic>
      <p:pic>
        <p:nvPicPr>
          <p:cNvPr id="6" name="Obrázek 5"/>
          <p:cNvPicPr>
            <a:picLocks noChangeAspect="1"/>
          </p:cNvPicPr>
          <p:nvPr/>
        </p:nvPicPr>
        <p:blipFill rotWithShape="1">
          <a:blip r:embed="rId5"/>
          <a:srcRect l="22607" t="26300" r="50181" b="28122"/>
          <a:stretch/>
        </p:blipFill>
        <p:spPr>
          <a:xfrm>
            <a:off x="5647287" y="2977662"/>
            <a:ext cx="3477663" cy="3640626"/>
          </a:xfrm>
          <a:prstGeom prst="rect">
            <a:avLst/>
          </a:prstGeom>
        </p:spPr>
      </p:pic>
      <p:sp>
        <p:nvSpPr>
          <p:cNvPr id="7" name="TextovéPole 6"/>
          <p:cNvSpPr txBox="1"/>
          <p:nvPr/>
        </p:nvSpPr>
        <p:spPr>
          <a:xfrm>
            <a:off x="1581020" y="5410881"/>
            <a:ext cx="2098523" cy="369332"/>
          </a:xfrm>
          <a:prstGeom prst="rect">
            <a:avLst/>
          </a:prstGeom>
          <a:noFill/>
        </p:spPr>
        <p:txBody>
          <a:bodyPr wrap="none" rtlCol="0">
            <a:spAutoFit/>
          </a:bodyPr>
          <a:lstStyle/>
          <a:p>
            <a:r>
              <a:rPr lang="cs-CZ" dirty="0" err="1" smtClean="0"/>
              <a:t>Mutácia</a:t>
            </a:r>
            <a:r>
              <a:rPr lang="cs-CZ" dirty="0" smtClean="0"/>
              <a:t>=4nt </a:t>
            </a:r>
            <a:r>
              <a:rPr lang="cs-CZ" dirty="0" err="1" smtClean="0"/>
              <a:t>delécia</a:t>
            </a:r>
            <a:endParaRPr lang="cs-CZ" dirty="0"/>
          </a:p>
        </p:txBody>
      </p:sp>
      <p:sp>
        <p:nvSpPr>
          <p:cNvPr id="8" name="TextovéPole 7"/>
          <p:cNvSpPr txBox="1"/>
          <p:nvPr/>
        </p:nvSpPr>
        <p:spPr>
          <a:xfrm>
            <a:off x="1329417" y="6127234"/>
            <a:ext cx="3027752" cy="369332"/>
          </a:xfrm>
          <a:prstGeom prst="rect">
            <a:avLst/>
          </a:prstGeom>
          <a:noFill/>
        </p:spPr>
        <p:txBody>
          <a:bodyPr wrap="none" rtlCol="0">
            <a:spAutoFit/>
          </a:bodyPr>
          <a:lstStyle/>
          <a:p>
            <a:r>
              <a:rPr lang="cs-CZ" dirty="0" err="1" smtClean="0"/>
              <a:t>sgRNA</a:t>
            </a:r>
            <a:r>
              <a:rPr lang="cs-CZ" dirty="0" smtClean="0"/>
              <a:t> </a:t>
            </a:r>
            <a:r>
              <a:rPr lang="cs-CZ" dirty="0" err="1" smtClean="0"/>
              <a:t>cielená</a:t>
            </a:r>
            <a:r>
              <a:rPr lang="cs-CZ" dirty="0" smtClean="0"/>
              <a:t> na </a:t>
            </a:r>
            <a:r>
              <a:rPr lang="cs-CZ" dirty="0" err="1" smtClean="0"/>
              <a:t>túto</a:t>
            </a:r>
            <a:r>
              <a:rPr lang="cs-CZ" dirty="0" smtClean="0"/>
              <a:t> </a:t>
            </a:r>
            <a:r>
              <a:rPr lang="cs-CZ" dirty="0" err="1" smtClean="0"/>
              <a:t>deléciu</a:t>
            </a:r>
            <a:r>
              <a:rPr lang="cs-CZ" dirty="0" smtClean="0"/>
              <a:t> </a:t>
            </a:r>
            <a:endParaRPr lang="cs-CZ" dirty="0"/>
          </a:p>
        </p:txBody>
      </p:sp>
      <p:cxnSp>
        <p:nvCxnSpPr>
          <p:cNvPr id="10" name="Přímá spojnice se šipkou 9"/>
          <p:cNvCxnSpPr>
            <a:endCxn id="8" idx="0"/>
          </p:cNvCxnSpPr>
          <p:nvPr/>
        </p:nvCxnSpPr>
        <p:spPr>
          <a:xfrm>
            <a:off x="2843293" y="5780213"/>
            <a:ext cx="0" cy="347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aoblený obdélník 10"/>
          <p:cNvSpPr/>
          <p:nvPr/>
        </p:nvSpPr>
        <p:spPr>
          <a:xfrm>
            <a:off x="711200" y="4920343"/>
            <a:ext cx="10827657" cy="1697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cs-CZ" dirty="0" smtClean="0"/>
              <a:t>Etické aspekty</a:t>
            </a:r>
          </a:p>
          <a:p>
            <a:pPr marL="285750" indent="-285750" algn="ctr">
              <a:buFont typeface="Arial" panose="020B0604020202020204" pitchFamily="34" charset="0"/>
              <a:buChar char="•"/>
            </a:pPr>
            <a:r>
              <a:rPr lang="cs-CZ" dirty="0" err="1"/>
              <a:t>Off-target</a:t>
            </a:r>
            <a:r>
              <a:rPr lang="cs-CZ" dirty="0"/>
              <a:t> efekt (</a:t>
            </a:r>
            <a:r>
              <a:rPr lang="cs-CZ" dirty="0" err="1"/>
              <a:t>latentné</a:t>
            </a:r>
            <a:r>
              <a:rPr lang="cs-CZ" dirty="0"/>
              <a:t> problémy</a:t>
            </a:r>
            <a:r>
              <a:rPr lang="cs-CZ" dirty="0" smtClean="0"/>
              <a:t>)</a:t>
            </a:r>
          </a:p>
          <a:p>
            <a:pPr marL="285750" indent="-285750" algn="ctr">
              <a:buFont typeface="Arial" panose="020B0604020202020204" pitchFamily="34" charset="0"/>
              <a:buChar char="•"/>
            </a:pPr>
            <a:r>
              <a:rPr lang="cs-CZ" dirty="0" smtClean="0"/>
              <a:t>„Designer </a:t>
            </a:r>
            <a:r>
              <a:rPr lang="cs-CZ" dirty="0" err="1" smtClean="0"/>
              <a:t>babies</a:t>
            </a:r>
            <a:r>
              <a:rPr lang="cs-CZ" dirty="0" smtClean="0"/>
              <a:t>“</a:t>
            </a:r>
            <a:endParaRPr lang="cs-CZ" dirty="0" smtClean="0"/>
          </a:p>
          <a:p>
            <a:pPr marL="285750" indent="-285750" algn="ctr">
              <a:buFont typeface="Arial" panose="020B0604020202020204" pitchFamily="34" charset="0"/>
              <a:buChar char="•"/>
            </a:pPr>
            <a:r>
              <a:rPr lang="cs-CZ" dirty="0" smtClean="0"/>
              <a:t>Do </a:t>
            </a:r>
            <a:r>
              <a:rPr lang="cs-CZ" dirty="0" err="1" smtClean="0"/>
              <a:t>budúcnosti</a:t>
            </a:r>
            <a:r>
              <a:rPr lang="cs-CZ" dirty="0" smtClean="0"/>
              <a:t> </a:t>
            </a:r>
            <a:r>
              <a:rPr lang="cs-CZ" dirty="0" err="1"/>
              <a:t>z</a:t>
            </a:r>
            <a:r>
              <a:rPr lang="cs-CZ" dirty="0" err="1" smtClean="0"/>
              <a:t>níženie</a:t>
            </a:r>
            <a:r>
              <a:rPr lang="cs-CZ" dirty="0" smtClean="0"/>
              <a:t> genofondu (?)</a:t>
            </a:r>
            <a:endParaRPr lang="cs-CZ" dirty="0"/>
          </a:p>
        </p:txBody>
      </p:sp>
    </p:spTree>
    <p:extLst>
      <p:ext uri="{BB962C8B-B14F-4D97-AF65-F5344CB8AC3E}">
        <p14:creationId xmlns:p14="http://schemas.microsoft.com/office/powerpoint/2010/main" val="6558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a:t>
            </a:r>
            <a:r>
              <a:rPr lang="cs-CZ" dirty="0" err="1" smtClean="0"/>
              <a:t>terapia</a:t>
            </a:r>
            <a:r>
              <a:rPr lang="cs-CZ" dirty="0" smtClean="0"/>
              <a:t> genetických chor</a:t>
            </a:r>
            <a:r>
              <a:rPr lang="sk-SK" dirty="0" err="1" smtClean="0"/>
              <a:t>ôb</a:t>
            </a:r>
            <a:endParaRPr lang="cs-CZ" dirty="0"/>
          </a:p>
        </p:txBody>
      </p:sp>
      <p:pic>
        <p:nvPicPr>
          <p:cNvPr id="12" name="Picture 3" descr="Screenshot 2014-04-23 10.52.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598635"/>
            <a:ext cx="4557485" cy="2518356"/>
          </a:xfrm>
          <a:prstGeom prst="rect">
            <a:avLst/>
          </a:prstGeom>
        </p:spPr>
      </p:pic>
      <p:pic>
        <p:nvPicPr>
          <p:cNvPr id="13" name="Obrázek 12"/>
          <p:cNvPicPr>
            <a:picLocks noChangeAspect="1"/>
          </p:cNvPicPr>
          <p:nvPr/>
        </p:nvPicPr>
        <p:blipFill rotWithShape="1">
          <a:blip r:embed="rId4"/>
          <a:srcRect t="8747" r="1837" b="8241"/>
          <a:stretch/>
        </p:blipFill>
        <p:spPr>
          <a:xfrm>
            <a:off x="5308190" y="2969511"/>
            <a:ext cx="4766213" cy="2519080"/>
          </a:xfrm>
          <a:prstGeom prst="rect">
            <a:avLst/>
          </a:prstGeom>
        </p:spPr>
      </p:pic>
      <p:pic>
        <p:nvPicPr>
          <p:cNvPr id="3" name="Obrázek 2"/>
          <p:cNvPicPr>
            <a:picLocks noChangeAspect="1"/>
          </p:cNvPicPr>
          <p:nvPr/>
        </p:nvPicPr>
        <p:blipFill rotWithShape="1">
          <a:blip r:embed="rId5"/>
          <a:srcRect l="108" t="7456" r="1828" b="5834"/>
          <a:stretch/>
        </p:blipFill>
        <p:spPr>
          <a:xfrm>
            <a:off x="266700" y="4339389"/>
            <a:ext cx="4557485" cy="2518611"/>
          </a:xfrm>
          <a:prstGeom prst="rect">
            <a:avLst/>
          </a:prstGeom>
        </p:spPr>
      </p:pic>
      <p:pic>
        <p:nvPicPr>
          <p:cNvPr id="4" name="Obrázek 3"/>
          <p:cNvPicPr>
            <a:picLocks noChangeAspect="1"/>
          </p:cNvPicPr>
          <p:nvPr/>
        </p:nvPicPr>
        <p:blipFill rotWithShape="1">
          <a:blip r:embed="rId6"/>
          <a:srcRect l="22143" t="9047" r="55476" b="7524"/>
          <a:stretch/>
        </p:blipFill>
        <p:spPr>
          <a:xfrm>
            <a:off x="10303526" y="2295475"/>
            <a:ext cx="1659873" cy="3867151"/>
          </a:xfrm>
          <a:prstGeom prst="rect">
            <a:avLst/>
          </a:prstGeom>
        </p:spPr>
      </p:pic>
    </p:spTree>
    <p:extLst>
      <p:ext uri="{BB962C8B-B14F-4D97-AF65-F5344CB8AC3E}">
        <p14:creationId xmlns:p14="http://schemas.microsoft.com/office/powerpoint/2010/main" val="3465056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(2) </a:t>
            </a:r>
            <a:r>
              <a:rPr lang="cs-CZ" dirty="0" err="1" smtClean="0"/>
              <a:t>úschovňa</a:t>
            </a:r>
            <a:r>
              <a:rPr lang="cs-CZ" dirty="0" smtClean="0"/>
              <a:t> dát</a:t>
            </a:r>
            <a:endParaRPr lang="cs-CZ" dirty="0"/>
          </a:p>
        </p:txBody>
      </p:sp>
      <p:sp>
        <p:nvSpPr>
          <p:cNvPr id="3" name="Zástupný symbol pro obsah 2"/>
          <p:cNvSpPr>
            <a:spLocks noGrp="1"/>
          </p:cNvSpPr>
          <p:nvPr>
            <p:ph idx="1"/>
          </p:nvPr>
        </p:nvSpPr>
        <p:spPr/>
        <p:txBody>
          <a:bodyPr>
            <a:normAutofit/>
          </a:bodyPr>
          <a:lstStyle/>
          <a:p>
            <a:r>
              <a:rPr lang="cs-CZ" sz="1800" dirty="0" smtClean="0"/>
              <a:t>V CRISPR </a:t>
            </a:r>
            <a:r>
              <a:rPr lang="cs-CZ" sz="1800" dirty="0" err="1" smtClean="0"/>
              <a:t>lokuse</a:t>
            </a:r>
            <a:r>
              <a:rPr lang="cs-CZ" sz="1800" dirty="0" smtClean="0"/>
              <a:t> </a:t>
            </a:r>
            <a:r>
              <a:rPr lang="cs-CZ" sz="1800" dirty="0" err="1" smtClean="0"/>
              <a:t>sa</a:t>
            </a:r>
            <a:r>
              <a:rPr lang="cs-CZ" sz="1800" dirty="0" smtClean="0"/>
              <a:t> </a:t>
            </a:r>
            <a:r>
              <a:rPr lang="cs-CZ" sz="1800" dirty="0" err="1" smtClean="0"/>
              <a:t>ukladá</a:t>
            </a:r>
            <a:r>
              <a:rPr lang="cs-CZ" sz="1800" dirty="0" smtClean="0"/>
              <a:t> </a:t>
            </a:r>
            <a:r>
              <a:rPr lang="cs-CZ" sz="1800" dirty="0" err="1" smtClean="0"/>
              <a:t>informácia</a:t>
            </a:r>
            <a:r>
              <a:rPr lang="cs-CZ" sz="1800" dirty="0" smtClean="0"/>
              <a:t> od </a:t>
            </a:r>
            <a:r>
              <a:rPr lang="cs-CZ" sz="1800" dirty="0" err="1" smtClean="0"/>
              <a:t>napadajúcich</a:t>
            </a:r>
            <a:r>
              <a:rPr lang="cs-CZ" sz="1800" dirty="0" smtClean="0"/>
              <a:t> </a:t>
            </a:r>
            <a:r>
              <a:rPr lang="cs-CZ" sz="1800" dirty="0" err="1" smtClean="0"/>
              <a:t>vírusov</a:t>
            </a:r>
            <a:r>
              <a:rPr lang="cs-CZ" sz="1800" dirty="0" smtClean="0"/>
              <a:t> (až </a:t>
            </a:r>
            <a:r>
              <a:rPr lang="cs-CZ" sz="1800" dirty="0" err="1" smtClean="0"/>
              <a:t>niekoľko</a:t>
            </a:r>
            <a:r>
              <a:rPr lang="cs-CZ" sz="1800" dirty="0" smtClean="0"/>
              <a:t> 100 </a:t>
            </a:r>
            <a:r>
              <a:rPr lang="cs-CZ" sz="1800" dirty="0" err="1" smtClean="0"/>
              <a:t>spacerov</a:t>
            </a:r>
            <a:r>
              <a:rPr lang="cs-CZ" sz="1800" dirty="0" smtClean="0"/>
              <a:t>) → potenciál </a:t>
            </a:r>
            <a:r>
              <a:rPr lang="cs-CZ" sz="1800" dirty="0" err="1" smtClean="0"/>
              <a:t>ukladať</a:t>
            </a:r>
            <a:r>
              <a:rPr lang="cs-CZ" sz="1800" dirty="0" smtClean="0"/>
              <a:t> aj </a:t>
            </a:r>
            <a:r>
              <a:rPr lang="cs-CZ" sz="1800" dirty="0" err="1" smtClean="0"/>
              <a:t>akúkoľvek</a:t>
            </a:r>
            <a:r>
              <a:rPr lang="cs-CZ" sz="1800" dirty="0" smtClean="0"/>
              <a:t> </a:t>
            </a:r>
            <a:r>
              <a:rPr lang="cs-CZ" sz="1800" dirty="0" err="1" smtClean="0"/>
              <a:t>inú</a:t>
            </a:r>
            <a:r>
              <a:rPr lang="cs-CZ" sz="1800" dirty="0" smtClean="0"/>
              <a:t> </a:t>
            </a:r>
            <a:r>
              <a:rPr lang="cs-CZ" sz="1800" dirty="0" err="1" smtClean="0"/>
              <a:t>informáciu</a:t>
            </a:r>
            <a:endParaRPr lang="cs-CZ" sz="1800" dirty="0" smtClean="0"/>
          </a:p>
          <a:p>
            <a:r>
              <a:rPr lang="cs-CZ" sz="1800" dirty="0" err="1" smtClean="0"/>
              <a:t>Možnosť</a:t>
            </a:r>
            <a:r>
              <a:rPr lang="cs-CZ" sz="1800" dirty="0" smtClean="0"/>
              <a:t> </a:t>
            </a:r>
            <a:r>
              <a:rPr lang="cs-CZ" sz="1800" dirty="0" err="1" smtClean="0"/>
              <a:t>zakódovať</a:t>
            </a:r>
            <a:r>
              <a:rPr lang="cs-CZ" sz="1800" dirty="0" smtClean="0"/>
              <a:t> </a:t>
            </a:r>
            <a:r>
              <a:rPr lang="cs-CZ" sz="1800" dirty="0" err="1" smtClean="0"/>
              <a:t>informáciu</a:t>
            </a:r>
            <a:r>
              <a:rPr lang="cs-CZ" sz="1800" dirty="0" smtClean="0"/>
              <a:t> do </a:t>
            </a:r>
            <a:r>
              <a:rPr lang="cs-CZ" sz="1800" dirty="0" err="1" smtClean="0"/>
              <a:t>oligonukleotidovej</a:t>
            </a:r>
            <a:r>
              <a:rPr lang="cs-CZ" sz="1800" dirty="0" smtClean="0"/>
              <a:t> </a:t>
            </a:r>
            <a:r>
              <a:rPr lang="cs-CZ" sz="1800" dirty="0" err="1" smtClean="0"/>
              <a:t>sekvencie</a:t>
            </a:r>
            <a:r>
              <a:rPr lang="cs-CZ" sz="1800" dirty="0" smtClean="0"/>
              <a:t> (</a:t>
            </a:r>
            <a:r>
              <a:rPr lang="cs-CZ" sz="1800" dirty="0" err="1" smtClean="0"/>
              <a:t>protospacera</a:t>
            </a:r>
            <a:r>
              <a:rPr lang="cs-CZ" sz="1800" dirty="0" smtClean="0"/>
              <a:t>), a </a:t>
            </a:r>
            <a:r>
              <a:rPr lang="cs-CZ" sz="1800" dirty="0" err="1"/>
              <a:t>z</a:t>
            </a:r>
            <a:r>
              <a:rPr lang="cs-CZ" sz="1800" dirty="0" err="1" smtClean="0"/>
              <a:t>apísať</a:t>
            </a:r>
            <a:r>
              <a:rPr lang="cs-CZ" sz="1800" dirty="0" smtClean="0"/>
              <a:t> </a:t>
            </a:r>
            <a:r>
              <a:rPr lang="cs-CZ" sz="1800" dirty="0" err="1" smtClean="0"/>
              <a:t>ju</a:t>
            </a:r>
            <a:r>
              <a:rPr lang="cs-CZ" sz="1800" dirty="0" smtClean="0"/>
              <a:t> do </a:t>
            </a:r>
            <a:r>
              <a:rPr lang="cs-CZ" sz="1800" dirty="0" err="1" smtClean="0"/>
              <a:t>genómu</a:t>
            </a:r>
            <a:r>
              <a:rPr lang="cs-CZ" sz="1800" dirty="0" smtClean="0"/>
              <a:t> baktérií a </a:t>
            </a:r>
            <a:r>
              <a:rPr lang="cs-CZ" sz="1800" dirty="0" err="1" smtClean="0"/>
              <a:t>vytvoriť</a:t>
            </a:r>
            <a:r>
              <a:rPr lang="cs-CZ" sz="1800" dirty="0" smtClean="0"/>
              <a:t> tak „</a:t>
            </a:r>
            <a:r>
              <a:rPr lang="cs-CZ" sz="1800" dirty="0" err="1" smtClean="0"/>
              <a:t>živú</a:t>
            </a:r>
            <a:r>
              <a:rPr lang="cs-CZ" sz="1800" dirty="0" smtClean="0"/>
              <a:t> </a:t>
            </a:r>
            <a:r>
              <a:rPr lang="cs-CZ" sz="1800" dirty="0" err="1" smtClean="0"/>
              <a:t>úschovňu</a:t>
            </a:r>
            <a:r>
              <a:rPr lang="cs-CZ" sz="1800" dirty="0" smtClean="0"/>
              <a:t>“</a:t>
            </a:r>
            <a:endParaRPr lang="sk-SK" sz="1800" dirty="0" smtClean="0"/>
          </a:p>
        </p:txBody>
      </p:sp>
      <p:pic>
        <p:nvPicPr>
          <p:cNvPr id="9" name="Obrázek 8"/>
          <p:cNvPicPr>
            <a:picLocks noChangeAspect="1"/>
          </p:cNvPicPr>
          <p:nvPr/>
        </p:nvPicPr>
        <p:blipFill rotWithShape="1">
          <a:blip r:embed="rId3"/>
          <a:srcRect l="20596" t="36286" r="43095" b="42761"/>
          <a:stretch/>
        </p:blipFill>
        <p:spPr>
          <a:xfrm>
            <a:off x="152400" y="3714749"/>
            <a:ext cx="5810250" cy="2095501"/>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895725"/>
            <a:ext cx="5429250" cy="2051277"/>
          </a:xfrm>
          <a:prstGeom prst="rect">
            <a:avLst/>
          </a:prstGeom>
        </p:spPr>
      </p:pic>
      <p:sp>
        <p:nvSpPr>
          <p:cNvPr id="4" name="TextovéPole 3"/>
          <p:cNvSpPr txBox="1"/>
          <p:nvPr/>
        </p:nvSpPr>
        <p:spPr>
          <a:xfrm>
            <a:off x="3995073" y="3854222"/>
            <a:ext cx="1104790" cy="230832"/>
          </a:xfrm>
          <a:prstGeom prst="rect">
            <a:avLst/>
          </a:prstGeom>
          <a:noFill/>
        </p:spPr>
        <p:txBody>
          <a:bodyPr wrap="none" rtlCol="0">
            <a:spAutoFit/>
          </a:bodyPr>
          <a:lstStyle/>
          <a:p>
            <a:r>
              <a:rPr lang="en-US" sz="900" dirty="0" err="1" smtClean="0"/>
              <a:t>Pixet</a:t>
            </a:r>
            <a:r>
              <a:rPr lang="en-US" sz="900" dirty="0" smtClean="0"/>
              <a:t>=s</a:t>
            </a:r>
            <a:r>
              <a:rPr lang="cs-CZ" sz="900" dirty="0" smtClean="0"/>
              <a:t>ú</a:t>
            </a:r>
            <a:r>
              <a:rPr lang="en-US" sz="900" dirty="0" err="1" smtClean="0"/>
              <a:t>bor</a:t>
            </a:r>
            <a:r>
              <a:rPr lang="en-US" sz="900" dirty="0" smtClean="0"/>
              <a:t> </a:t>
            </a:r>
            <a:r>
              <a:rPr lang="en-US" sz="900" dirty="0" err="1" smtClean="0"/>
              <a:t>pixelov</a:t>
            </a:r>
            <a:endParaRPr lang="cs-CZ" sz="900" dirty="0"/>
          </a:p>
        </p:txBody>
      </p:sp>
      <p:sp>
        <p:nvSpPr>
          <p:cNvPr id="5" name="TextovéPole 4"/>
          <p:cNvSpPr txBox="1"/>
          <p:nvPr/>
        </p:nvSpPr>
        <p:spPr>
          <a:xfrm>
            <a:off x="528637" y="5965529"/>
            <a:ext cx="12144375" cy="523220"/>
          </a:xfrm>
          <a:prstGeom prst="rect">
            <a:avLst/>
          </a:prstGeom>
          <a:noFill/>
        </p:spPr>
        <p:txBody>
          <a:bodyPr wrap="square" rtlCol="0">
            <a:spAutoFit/>
          </a:bodyPr>
          <a:lstStyle/>
          <a:p>
            <a:r>
              <a:rPr lang="en-US" sz="1000" dirty="0" smtClean="0"/>
              <a:t>Shipman </a:t>
            </a:r>
            <a:r>
              <a:rPr lang="en-US" sz="1000" i="1" dirty="0" smtClean="0"/>
              <a:t>et al</a:t>
            </a:r>
            <a:r>
              <a:rPr lang="en-US" sz="1000" dirty="0" smtClean="0"/>
              <a:t>.: </a:t>
            </a:r>
            <a:r>
              <a:rPr lang="en-US" sz="1000" dirty="0"/>
              <a:t>CRISPR–</a:t>
            </a:r>
            <a:r>
              <a:rPr lang="en-US" sz="1000" dirty="0" err="1"/>
              <a:t>Cas</a:t>
            </a:r>
            <a:r>
              <a:rPr lang="en-US" sz="1000" dirty="0"/>
              <a:t> encoding of a digital movie into </a:t>
            </a:r>
            <a:r>
              <a:rPr lang="en-US" sz="1000" dirty="0" smtClean="0"/>
              <a:t>the genomes </a:t>
            </a:r>
            <a:r>
              <a:rPr lang="en-US" sz="1000" dirty="0"/>
              <a:t>of a population of living </a:t>
            </a:r>
            <a:r>
              <a:rPr lang="en-US" sz="1000" dirty="0" smtClean="0"/>
              <a:t>bacteria, Nature 2017</a:t>
            </a:r>
            <a:endParaRPr lang="en-US" sz="1000" dirty="0"/>
          </a:p>
          <a:p>
            <a:endParaRPr lang="cs-CZ" dirty="0"/>
          </a:p>
        </p:txBody>
      </p:sp>
      <p:sp>
        <p:nvSpPr>
          <p:cNvPr id="13" name="Zaoblený obdélník 12"/>
          <p:cNvSpPr/>
          <p:nvPr/>
        </p:nvSpPr>
        <p:spPr>
          <a:xfrm>
            <a:off x="457200" y="5982132"/>
            <a:ext cx="11277600" cy="7014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Tento systém bude schopný zaznamenávať viacrozmerné biologické </a:t>
            </a:r>
            <a:r>
              <a:rPr lang="sk-SK" dirty="0" smtClean="0"/>
              <a:t>informácie.</a:t>
            </a:r>
            <a:endParaRPr lang="cs-CZ" dirty="0"/>
          </a:p>
        </p:txBody>
      </p:sp>
    </p:spTree>
    <p:extLst>
      <p:ext uri="{BB962C8B-B14F-4D97-AF65-F5344CB8AC3E}">
        <p14:creationId xmlns:p14="http://schemas.microsoft.com/office/powerpoint/2010/main" val="18443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Aplikácie</a:t>
            </a:r>
            <a:r>
              <a:rPr lang="cs-CZ" dirty="0"/>
              <a:t>: (3) kontrola </a:t>
            </a:r>
            <a:r>
              <a:rPr lang="cs-CZ" dirty="0" err="1" smtClean="0"/>
              <a:t>infekčných</a:t>
            </a:r>
            <a:r>
              <a:rPr lang="cs-CZ" dirty="0" smtClean="0"/>
              <a:t> chor</a:t>
            </a:r>
            <a:r>
              <a:rPr lang="sk-SK" dirty="0"/>
              <a:t>ô</a:t>
            </a:r>
            <a:r>
              <a:rPr lang="cs-CZ" dirty="0" smtClean="0"/>
              <a:t>b</a:t>
            </a:r>
            <a:endParaRPr lang="cs-CZ" dirty="0"/>
          </a:p>
        </p:txBody>
      </p:sp>
      <p:sp>
        <p:nvSpPr>
          <p:cNvPr id="3" name="Zástupný symbol pro obsah 2"/>
          <p:cNvSpPr>
            <a:spLocks noGrp="1"/>
          </p:cNvSpPr>
          <p:nvPr>
            <p:ph idx="1"/>
          </p:nvPr>
        </p:nvSpPr>
        <p:spPr>
          <a:xfrm>
            <a:off x="838200" y="1825625"/>
            <a:ext cx="6553200" cy="4351338"/>
          </a:xfrm>
        </p:spPr>
        <p:txBody>
          <a:bodyPr>
            <a:normAutofit/>
          </a:bodyPr>
          <a:lstStyle/>
          <a:p>
            <a:r>
              <a:rPr lang="sk-SK" sz="1800" u="sng" dirty="0" smtClean="0"/>
              <a:t>Malária, </a:t>
            </a:r>
            <a:r>
              <a:rPr lang="sk-SK" sz="1800" u="sng" dirty="0" err="1" smtClean="0"/>
              <a:t>dengue</a:t>
            </a:r>
            <a:r>
              <a:rPr lang="sk-SK" sz="1800" u="sng" dirty="0" smtClean="0"/>
              <a:t> </a:t>
            </a:r>
            <a:r>
              <a:rPr lang="sk-SK" sz="1800" dirty="0" smtClean="0"/>
              <a:t>– kontrola nosičov </a:t>
            </a:r>
            <a:r>
              <a:rPr lang="sk-SK" sz="1800" dirty="0"/>
              <a:t>týchto </a:t>
            </a:r>
            <a:r>
              <a:rPr lang="sk-SK" sz="1800" dirty="0" smtClean="0"/>
              <a:t>chorôb (komáre)</a:t>
            </a:r>
          </a:p>
          <a:p>
            <a:pPr marL="0" indent="0">
              <a:buNone/>
            </a:pPr>
            <a:r>
              <a:rPr lang="sk-SK" sz="1800" dirty="0"/>
              <a:t>	</a:t>
            </a:r>
            <a:r>
              <a:rPr lang="sk-SK" sz="1800" dirty="0" smtClean="0"/>
              <a:t>- kmeň komárov, ktorý je vďaka CRISPR/</a:t>
            </a:r>
            <a:r>
              <a:rPr lang="sk-SK" sz="1800" dirty="0" err="1" smtClean="0"/>
              <a:t>Cas</a:t>
            </a:r>
            <a:r>
              <a:rPr lang="sk-SK" sz="1800" dirty="0" smtClean="0"/>
              <a:t> editácii rezistentný na maláriu, a táto rezistencia sa prenáša na potomstvo</a:t>
            </a:r>
          </a:p>
          <a:p>
            <a:pPr marL="0" indent="0">
              <a:buNone/>
            </a:pPr>
            <a:r>
              <a:rPr lang="sk-SK" sz="1800" dirty="0"/>
              <a:t>	</a:t>
            </a:r>
            <a:r>
              <a:rPr lang="sk-SK" sz="1800" dirty="0" smtClean="0"/>
              <a:t>- Cas9 je </a:t>
            </a:r>
            <a:r>
              <a:rPr lang="sk-SK" sz="1800" dirty="0" err="1" smtClean="0"/>
              <a:t>exprimovaná</a:t>
            </a:r>
            <a:r>
              <a:rPr lang="sk-SK" sz="1800" dirty="0" smtClean="0"/>
              <a:t> iba v zárodočnej línii</a:t>
            </a:r>
            <a:r>
              <a:rPr lang="sk-SK" sz="1800" dirty="0"/>
              <a:t>, kde kopíruje genetický prvok z jedného chromozómu na </a:t>
            </a:r>
            <a:r>
              <a:rPr lang="sk-SK" sz="1800" dirty="0" smtClean="0"/>
              <a:t>druhý s </a:t>
            </a:r>
            <a:r>
              <a:rPr lang="sk-SK" sz="1800" dirty="0"/>
              <a:t>≥ 98% účinnosťou, pričom zachováva transkripčnú aktivitu génov</a:t>
            </a:r>
            <a:endParaRPr lang="sk-SK" sz="1800" dirty="0" smtClean="0"/>
          </a:p>
          <a:p>
            <a:pPr marL="0" indent="0">
              <a:buNone/>
            </a:pPr>
            <a:r>
              <a:rPr lang="sk-SK" sz="1800" dirty="0"/>
              <a:t>	</a:t>
            </a:r>
            <a:r>
              <a:rPr lang="sk-SK" sz="1800" dirty="0" smtClean="0"/>
              <a:t>- </a:t>
            </a:r>
            <a:r>
              <a:rPr lang="sk-SK" sz="1800" dirty="0" err="1" smtClean="0"/>
              <a:t>transgén</a:t>
            </a:r>
            <a:r>
              <a:rPr lang="sk-SK" sz="1800" dirty="0" smtClean="0"/>
              <a:t> je takto veľmi rýchlo rozšírený do potomstva</a:t>
            </a:r>
          </a:p>
          <a:p>
            <a:endParaRPr lang="sk-SK" sz="1800" dirty="0" smtClean="0"/>
          </a:p>
          <a:p>
            <a:r>
              <a:rPr lang="sk-SK" sz="1800" u="sng" dirty="0" smtClean="0"/>
              <a:t>HIV</a:t>
            </a:r>
            <a:r>
              <a:rPr lang="sk-SK" sz="1800" dirty="0" smtClean="0"/>
              <a:t> – využitie CRISPR/Cas9 na štiepenie vírového genómu v infikovaných bunkách</a:t>
            </a:r>
          </a:p>
        </p:txBody>
      </p:sp>
      <p:pic>
        <p:nvPicPr>
          <p:cNvPr id="4" name="Obrázek 3"/>
          <p:cNvPicPr>
            <a:picLocks noChangeAspect="1"/>
          </p:cNvPicPr>
          <p:nvPr/>
        </p:nvPicPr>
        <p:blipFill rotWithShape="1">
          <a:blip r:embed="rId3"/>
          <a:srcRect l="49643" t="22190" r="25357" b="32667"/>
          <a:stretch/>
        </p:blipFill>
        <p:spPr>
          <a:xfrm>
            <a:off x="7677150" y="1690688"/>
            <a:ext cx="3676650" cy="4149363"/>
          </a:xfrm>
          <a:prstGeom prst="rect">
            <a:avLst/>
          </a:prstGeom>
        </p:spPr>
      </p:pic>
      <p:pic>
        <p:nvPicPr>
          <p:cNvPr id="5" name="Obrázek 4"/>
          <p:cNvPicPr>
            <a:picLocks noChangeAspect="1"/>
          </p:cNvPicPr>
          <p:nvPr/>
        </p:nvPicPr>
        <p:blipFill rotWithShape="1">
          <a:blip r:embed="rId4"/>
          <a:srcRect l="23810" t="16095" r="23691" b="52857"/>
          <a:stretch/>
        </p:blipFill>
        <p:spPr>
          <a:xfrm>
            <a:off x="3333750" y="4706516"/>
            <a:ext cx="4343400" cy="1605384"/>
          </a:xfrm>
          <a:prstGeom prst="rect">
            <a:avLst/>
          </a:prstGeom>
        </p:spPr>
      </p:pic>
      <p:sp>
        <p:nvSpPr>
          <p:cNvPr id="6" name="TextovéPole 5"/>
          <p:cNvSpPr txBox="1"/>
          <p:nvPr/>
        </p:nvSpPr>
        <p:spPr>
          <a:xfrm>
            <a:off x="7847763" y="5840051"/>
            <a:ext cx="4344237" cy="336912"/>
          </a:xfrm>
          <a:prstGeom prst="rect">
            <a:avLst/>
          </a:prstGeom>
          <a:noFill/>
        </p:spPr>
        <p:txBody>
          <a:bodyPr wrap="square" rtlCol="0">
            <a:spAutoFit/>
          </a:bodyPr>
          <a:lstStyle/>
          <a:p>
            <a:r>
              <a:rPr lang="cs-CZ" sz="800" dirty="0" err="1" smtClean="0"/>
              <a:t>Gantz</a:t>
            </a:r>
            <a:r>
              <a:rPr lang="cs-CZ" sz="800" dirty="0" smtClean="0"/>
              <a:t> </a:t>
            </a:r>
            <a:r>
              <a:rPr lang="cs-CZ" sz="800" i="1" dirty="0" smtClean="0"/>
              <a:t>et al</a:t>
            </a:r>
            <a:r>
              <a:rPr lang="cs-CZ" sz="800" dirty="0" smtClean="0"/>
              <a:t>.: </a:t>
            </a:r>
            <a:r>
              <a:rPr lang="en-US" sz="800" dirty="0"/>
              <a:t>Highly efficient Cas9-mediated gene drive for population modification of the malaria vector mosquito </a:t>
            </a:r>
            <a:r>
              <a:rPr lang="en-US" sz="800" i="1" dirty="0"/>
              <a:t>Anopheles </a:t>
            </a:r>
            <a:r>
              <a:rPr lang="en-US" sz="800" i="1" dirty="0" err="1" smtClean="0"/>
              <a:t>stephensi</a:t>
            </a:r>
            <a:r>
              <a:rPr lang="cs-CZ" sz="800" dirty="0" smtClean="0"/>
              <a:t>, PNAS 2015</a:t>
            </a:r>
            <a:endParaRPr lang="cs-CZ" sz="800" dirty="0"/>
          </a:p>
        </p:txBody>
      </p:sp>
    </p:spTree>
    <p:extLst>
      <p:ext uri="{BB962C8B-B14F-4D97-AF65-F5344CB8AC3E}">
        <p14:creationId xmlns:p14="http://schemas.microsoft.com/office/powerpoint/2010/main" val="2113222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(4) </a:t>
            </a:r>
            <a:r>
              <a:rPr lang="cs-CZ" dirty="0" err="1" smtClean="0"/>
              <a:t>príprava</a:t>
            </a:r>
            <a:r>
              <a:rPr lang="cs-CZ" dirty="0" smtClean="0"/>
              <a:t> </a:t>
            </a:r>
            <a:r>
              <a:rPr lang="cs-CZ" dirty="0" err="1" smtClean="0"/>
              <a:t>modelov</a:t>
            </a:r>
            <a:r>
              <a:rPr lang="cs-CZ" dirty="0" smtClean="0"/>
              <a:t> (</a:t>
            </a:r>
            <a:r>
              <a:rPr lang="cs-CZ" dirty="0" err="1" smtClean="0"/>
              <a:t>línií</a:t>
            </a:r>
            <a:r>
              <a:rPr lang="cs-CZ" dirty="0" smtClean="0"/>
              <a:t>, </a:t>
            </a:r>
            <a:r>
              <a:rPr lang="cs-CZ" dirty="0" err="1" smtClean="0"/>
              <a:t>organizmov</a:t>
            </a:r>
            <a:r>
              <a:rPr lang="cs-CZ" dirty="0"/>
              <a:t>)</a:t>
            </a:r>
          </a:p>
        </p:txBody>
      </p:sp>
      <p:sp>
        <p:nvSpPr>
          <p:cNvPr id="3" name="Zástupný symbol pro obsah 2"/>
          <p:cNvSpPr>
            <a:spLocks noGrp="1"/>
          </p:cNvSpPr>
          <p:nvPr>
            <p:ph idx="1"/>
          </p:nvPr>
        </p:nvSpPr>
        <p:spPr/>
        <p:txBody>
          <a:bodyPr>
            <a:normAutofit/>
          </a:bodyPr>
          <a:lstStyle/>
          <a:p>
            <a:r>
              <a:rPr lang="sk-SK" sz="1800" dirty="0" smtClean="0"/>
              <a:t>Oproti klasickým technikám, kedy príprava </a:t>
            </a:r>
            <a:r>
              <a:rPr lang="sk-SK" sz="1800" dirty="0" err="1" smtClean="0"/>
              <a:t>Knock-out</a:t>
            </a:r>
            <a:r>
              <a:rPr lang="sk-SK" sz="1800" dirty="0" smtClean="0"/>
              <a:t> </a:t>
            </a:r>
            <a:r>
              <a:rPr lang="sk-SK" sz="1800" dirty="0"/>
              <a:t>/ </a:t>
            </a:r>
            <a:r>
              <a:rPr lang="sk-SK" sz="1800" dirty="0" err="1"/>
              <a:t>knock</a:t>
            </a:r>
            <a:r>
              <a:rPr lang="sk-SK" sz="1800" dirty="0"/>
              <a:t>-in </a:t>
            </a:r>
            <a:r>
              <a:rPr lang="sk-SK" sz="1800" dirty="0" smtClean="0"/>
              <a:t>myši trvá najmenej </a:t>
            </a:r>
            <a:r>
              <a:rPr lang="sk-SK" sz="1800" dirty="0"/>
              <a:t>6 ~ 12 </a:t>
            </a:r>
            <a:r>
              <a:rPr lang="sk-SK" sz="1800" dirty="0" smtClean="0"/>
              <a:t>mesiacov, CRISPR/Cas9 </a:t>
            </a:r>
            <a:r>
              <a:rPr lang="sk-SK" sz="1800" dirty="0"/>
              <a:t>je bleskurýchly = už za </a:t>
            </a:r>
            <a:r>
              <a:rPr lang="sk-SK" sz="1800" dirty="0" smtClean="0"/>
              <a:t>2 </a:t>
            </a:r>
            <a:r>
              <a:rPr lang="sk-SK" sz="1800" dirty="0"/>
              <a:t>mesiace </a:t>
            </a:r>
            <a:r>
              <a:rPr lang="sk-SK" sz="1800" dirty="0" smtClean="0"/>
              <a:t>(navyše odpadá nutnosť ESC)</a:t>
            </a:r>
          </a:p>
          <a:p>
            <a:r>
              <a:rPr lang="sk-SK" sz="1800" dirty="0" smtClean="0"/>
              <a:t>Prekvapujúco </a:t>
            </a:r>
            <a:r>
              <a:rPr lang="sk-SK" sz="1800" dirty="0"/>
              <a:t>vysokú účinnosť </a:t>
            </a:r>
            <a:r>
              <a:rPr lang="sk-SK" sz="1800" dirty="0" smtClean="0"/>
              <a:t>pri produkcii jednoduchých </a:t>
            </a:r>
            <a:r>
              <a:rPr lang="sk-SK" sz="1800" dirty="0"/>
              <a:t>(95%) </a:t>
            </a:r>
            <a:r>
              <a:rPr lang="sk-SK" sz="1800" dirty="0" smtClean="0"/>
              <a:t>a </a:t>
            </a:r>
            <a:r>
              <a:rPr lang="sk-SK" sz="1800" dirty="0"/>
              <a:t>dvojitých </a:t>
            </a:r>
            <a:r>
              <a:rPr lang="sk-SK" sz="1800" dirty="0" err="1"/>
              <a:t>mutantov</a:t>
            </a:r>
            <a:r>
              <a:rPr lang="sk-SK" sz="1800" dirty="0"/>
              <a:t> (70-80%) myší priamou injekciou </a:t>
            </a:r>
            <a:r>
              <a:rPr lang="sk-SK" sz="1800" dirty="0" err="1"/>
              <a:t>mRNA</a:t>
            </a:r>
            <a:r>
              <a:rPr lang="sk-SK" sz="1800" dirty="0"/>
              <a:t> Cas9 a </a:t>
            </a:r>
            <a:r>
              <a:rPr lang="sk-SK" sz="1800" dirty="0" err="1"/>
              <a:t>sgRNA</a:t>
            </a:r>
            <a:r>
              <a:rPr lang="sk-SK" sz="1800" dirty="0"/>
              <a:t> do oplodnených </a:t>
            </a:r>
            <a:r>
              <a:rPr lang="sk-SK" sz="1800" dirty="0" err="1" smtClean="0"/>
              <a:t>zygot</a:t>
            </a:r>
            <a:endParaRPr lang="sk-SK" sz="1800" dirty="0" smtClean="0"/>
          </a:p>
          <a:p>
            <a:r>
              <a:rPr lang="sk-SK" sz="1800" dirty="0" smtClean="0"/>
              <a:t>U bunečných línií otázka týždňov – možnosť pripraviť </a:t>
            </a:r>
            <a:r>
              <a:rPr lang="sk-SK" sz="1800" dirty="0" err="1" smtClean="0"/>
              <a:t>izogénne</a:t>
            </a:r>
            <a:r>
              <a:rPr lang="sk-SK" sz="1800" dirty="0" smtClean="0"/>
              <a:t> línie</a:t>
            </a:r>
          </a:p>
          <a:p>
            <a:r>
              <a:rPr lang="sk-SK" sz="1800" dirty="0" smtClean="0"/>
              <a:t>Možnosť študovať vo veľkom </a:t>
            </a:r>
            <a:r>
              <a:rPr lang="sk-SK" sz="1800" dirty="0" err="1" smtClean="0"/>
              <a:t>merítku</a:t>
            </a:r>
            <a:r>
              <a:rPr lang="sk-SK" sz="1800" dirty="0" smtClean="0"/>
              <a:t> kauzálne mutácie, či varianty objavené v GWAS</a:t>
            </a:r>
          </a:p>
        </p:txBody>
      </p:sp>
      <p:pic>
        <p:nvPicPr>
          <p:cNvPr id="8" name="Obrázek 7"/>
          <p:cNvPicPr>
            <a:picLocks noChangeAspect="1"/>
          </p:cNvPicPr>
          <p:nvPr/>
        </p:nvPicPr>
        <p:blipFill rotWithShape="1">
          <a:blip r:embed="rId3"/>
          <a:srcRect t="4638"/>
          <a:stretch/>
        </p:blipFill>
        <p:spPr>
          <a:xfrm>
            <a:off x="2638859" y="3847896"/>
            <a:ext cx="6523703" cy="2993923"/>
          </a:xfrm>
          <a:prstGeom prst="rect">
            <a:avLst/>
          </a:prstGeom>
        </p:spPr>
      </p:pic>
    </p:spTree>
    <p:extLst>
      <p:ext uri="{BB962C8B-B14F-4D97-AF65-F5344CB8AC3E}">
        <p14:creationId xmlns:p14="http://schemas.microsoft.com/office/powerpoint/2010/main" val="174638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(5) </a:t>
            </a:r>
            <a:r>
              <a:rPr lang="cs-CZ" dirty="0" err="1" smtClean="0"/>
              <a:t>celogenómový</a:t>
            </a:r>
            <a:r>
              <a:rPr lang="cs-CZ" dirty="0" smtClean="0"/>
              <a:t> </a:t>
            </a:r>
            <a:r>
              <a:rPr lang="cs-CZ" dirty="0" err="1" smtClean="0"/>
              <a:t>screening</a:t>
            </a:r>
            <a:endParaRPr lang="cs-CZ" dirty="0"/>
          </a:p>
        </p:txBody>
      </p:sp>
      <p:sp>
        <p:nvSpPr>
          <p:cNvPr id="3" name="Zástupný symbol pro obsah 2"/>
          <p:cNvSpPr>
            <a:spLocks noGrp="1"/>
          </p:cNvSpPr>
          <p:nvPr>
            <p:ph idx="1"/>
          </p:nvPr>
        </p:nvSpPr>
        <p:spPr/>
        <p:txBody>
          <a:bodyPr>
            <a:normAutofit/>
          </a:bodyPr>
          <a:lstStyle/>
          <a:p>
            <a:r>
              <a:rPr lang="sk-SK" sz="1800" dirty="0" smtClean="0"/>
              <a:t>študovať </a:t>
            </a:r>
            <a:r>
              <a:rPr lang="sk-SK" sz="1800" dirty="0"/>
              <a:t>funkciu génov na </a:t>
            </a:r>
            <a:r>
              <a:rPr lang="sk-SK" sz="1800" dirty="0" err="1" smtClean="0"/>
              <a:t>celogenómovej</a:t>
            </a:r>
            <a:r>
              <a:rPr lang="sk-SK" sz="1800" dirty="0" smtClean="0"/>
              <a:t> úrovni</a:t>
            </a:r>
          </a:p>
          <a:p>
            <a:r>
              <a:rPr lang="sk-SK" sz="1800" dirty="0" smtClean="0"/>
              <a:t>napr. </a:t>
            </a:r>
            <a:r>
              <a:rPr lang="sk-SK" sz="1800" dirty="0" err="1" smtClean="0"/>
              <a:t>GeCKO</a:t>
            </a:r>
            <a:r>
              <a:rPr lang="sk-SK" sz="1800" dirty="0" smtClean="0"/>
              <a:t> knižnica = </a:t>
            </a:r>
            <a:r>
              <a:rPr lang="sk-SK" sz="1800" dirty="0" err="1" smtClean="0"/>
              <a:t>lentivírusová</a:t>
            </a:r>
            <a:r>
              <a:rPr lang="sk-SK" sz="1800" dirty="0" smtClean="0"/>
              <a:t> knižnice </a:t>
            </a:r>
            <a:r>
              <a:rPr lang="sk-SK" sz="1800" dirty="0"/>
              <a:t>CRISPR-Cas9 </a:t>
            </a:r>
            <a:r>
              <a:rPr lang="sk-SK" sz="1800" dirty="0" smtClean="0"/>
              <a:t>proti </a:t>
            </a:r>
            <a:r>
              <a:rPr lang="sk-SK" sz="1800" dirty="0"/>
              <a:t>18 080 </a:t>
            </a:r>
            <a:r>
              <a:rPr lang="sk-SK" sz="1800" dirty="0" smtClean="0"/>
              <a:t>génom </a:t>
            </a:r>
            <a:r>
              <a:rPr lang="sk-SK" sz="1800" dirty="0"/>
              <a:t>s 64 751 jedinečnými </a:t>
            </a:r>
            <a:r>
              <a:rPr lang="sk-SK" sz="1800" dirty="0" err="1" smtClean="0"/>
              <a:t>sgRNA</a:t>
            </a:r>
            <a:r>
              <a:rPr lang="sk-SK" sz="1800" dirty="0" smtClean="0"/>
              <a:t> (</a:t>
            </a:r>
            <a:r>
              <a:rPr lang="it-IT" sz="1800" dirty="0"/>
              <a:t>3 </a:t>
            </a:r>
            <a:r>
              <a:rPr lang="cs-CZ" sz="1800" dirty="0" smtClean="0"/>
              <a:t>-</a:t>
            </a:r>
            <a:r>
              <a:rPr lang="it-IT" sz="1800" dirty="0" smtClean="0"/>
              <a:t> </a:t>
            </a:r>
            <a:r>
              <a:rPr lang="it-IT" sz="1800" dirty="0"/>
              <a:t>4 sgRNAs </a:t>
            </a:r>
            <a:r>
              <a:rPr lang="cs-CZ" sz="1800" dirty="0" smtClean="0"/>
              <a:t>na </a:t>
            </a:r>
            <a:r>
              <a:rPr lang="cs-CZ" sz="1800" dirty="0" err="1" smtClean="0"/>
              <a:t>gén</a:t>
            </a:r>
            <a:r>
              <a:rPr lang="cs-CZ" sz="1800" dirty="0" smtClean="0"/>
              <a:t>, </a:t>
            </a:r>
            <a:r>
              <a:rPr lang="cs-CZ" sz="1800" dirty="0" err="1" smtClean="0"/>
              <a:t>sústredené</a:t>
            </a:r>
            <a:r>
              <a:rPr lang="cs-CZ" sz="1800" dirty="0" smtClean="0"/>
              <a:t> v 5´ </a:t>
            </a:r>
            <a:r>
              <a:rPr lang="cs-CZ" sz="1800" dirty="0" err="1" smtClean="0"/>
              <a:t>konštitutívnych</a:t>
            </a:r>
            <a:r>
              <a:rPr lang="cs-CZ" sz="1800" dirty="0" smtClean="0"/>
              <a:t> </a:t>
            </a:r>
            <a:r>
              <a:rPr lang="cs-CZ" sz="1800" dirty="0" err="1" smtClean="0"/>
              <a:t>exónoch</a:t>
            </a:r>
            <a:r>
              <a:rPr lang="cs-CZ" sz="1800" dirty="0" smtClean="0"/>
              <a:t>) </a:t>
            </a:r>
            <a:r>
              <a:rPr lang="sk-SK" sz="1800" dirty="0" smtClean="0"/>
              <a:t>umožňuje </a:t>
            </a:r>
            <a:r>
              <a:rPr lang="sk-SK" sz="1800" dirty="0"/>
              <a:t>skríning negatívnych aj pozitívnych selekcií v ľudských bunkách.</a:t>
            </a:r>
            <a:endParaRPr lang="sk-SK" sz="1800" dirty="0" smtClean="0"/>
          </a:p>
        </p:txBody>
      </p:sp>
      <p:pic>
        <p:nvPicPr>
          <p:cNvPr id="4" name="Obrázek 3"/>
          <p:cNvPicPr>
            <a:picLocks noChangeAspect="1"/>
          </p:cNvPicPr>
          <p:nvPr/>
        </p:nvPicPr>
        <p:blipFill rotWithShape="1">
          <a:blip r:embed="rId3"/>
          <a:srcRect l="10725" t="21229" r="12085" b="21011"/>
          <a:stretch/>
        </p:blipFill>
        <p:spPr>
          <a:xfrm>
            <a:off x="4383315" y="2929535"/>
            <a:ext cx="7721600" cy="3611277"/>
          </a:xfrm>
          <a:prstGeom prst="rect">
            <a:avLst/>
          </a:prstGeom>
        </p:spPr>
      </p:pic>
      <p:sp>
        <p:nvSpPr>
          <p:cNvPr id="7" name="TextovéPole 6"/>
          <p:cNvSpPr txBox="1"/>
          <p:nvPr/>
        </p:nvSpPr>
        <p:spPr>
          <a:xfrm>
            <a:off x="184638" y="6540812"/>
            <a:ext cx="4953600" cy="246221"/>
          </a:xfrm>
          <a:prstGeom prst="rect">
            <a:avLst/>
          </a:prstGeom>
          <a:noFill/>
        </p:spPr>
        <p:txBody>
          <a:bodyPr wrap="none" rtlCol="0">
            <a:spAutoFit/>
          </a:bodyPr>
          <a:lstStyle/>
          <a:p>
            <a:r>
              <a:rPr lang="cs-CZ" sz="1000" dirty="0" err="1" smtClean="0"/>
              <a:t>Shalem</a:t>
            </a:r>
            <a:r>
              <a:rPr lang="cs-CZ" sz="1000" dirty="0" smtClean="0"/>
              <a:t> </a:t>
            </a:r>
            <a:r>
              <a:rPr lang="cs-CZ" sz="1000" i="1" dirty="0" smtClean="0"/>
              <a:t>et al</a:t>
            </a:r>
            <a:r>
              <a:rPr lang="cs-CZ" sz="1000" dirty="0" smtClean="0"/>
              <a:t>.: </a:t>
            </a:r>
            <a:r>
              <a:rPr lang="en-US" sz="1000" dirty="0"/>
              <a:t>Genome-Scale CRISPR-Cas9 Knockout Screening in Human </a:t>
            </a:r>
            <a:r>
              <a:rPr lang="en-US" sz="1000" dirty="0" smtClean="0"/>
              <a:t>Cells</a:t>
            </a:r>
            <a:r>
              <a:rPr lang="cs-CZ" sz="1000" dirty="0" smtClean="0"/>
              <a:t>, Science 2014</a:t>
            </a:r>
            <a:endParaRPr lang="cs-CZ" sz="1000" dirty="0"/>
          </a:p>
        </p:txBody>
      </p:sp>
      <p:pic>
        <p:nvPicPr>
          <p:cNvPr id="8" name="Obrázek 7"/>
          <p:cNvPicPr>
            <a:picLocks noChangeAspect="1"/>
          </p:cNvPicPr>
          <p:nvPr/>
        </p:nvPicPr>
        <p:blipFill rotWithShape="1">
          <a:blip r:embed="rId4"/>
          <a:srcRect l="17698" t="41841" r="45635" b="10793"/>
          <a:stretch/>
        </p:blipFill>
        <p:spPr>
          <a:xfrm>
            <a:off x="920875" y="3370830"/>
            <a:ext cx="3379766" cy="2728686"/>
          </a:xfrm>
          <a:prstGeom prst="rect">
            <a:avLst/>
          </a:prstGeom>
        </p:spPr>
      </p:pic>
      <p:sp>
        <p:nvSpPr>
          <p:cNvPr id="5" name="Zaoblený obdélník 4"/>
          <p:cNvSpPr/>
          <p:nvPr/>
        </p:nvSpPr>
        <p:spPr>
          <a:xfrm>
            <a:off x="1349828" y="3812127"/>
            <a:ext cx="9768114" cy="2728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sk-SK" dirty="0"/>
              <a:t>úplne narušuje cieľové </a:t>
            </a:r>
            <a:r>
              <a:rPr lang="sk-SK" dirty="0" smtClean="0"/>
              <a:t>gény </a:t>
            </a:r>
            <a:r>
              <a:rPr lang="sk-SK" dirty="0"/>
              <a:t>čím </a:t>
            </a:r>
            <a:r>
              <a:rPr lang="sk-SK" dirty="0" smtClean="0"/>
              <a:t>sa predchádza </a:t>
            </a:r>
            <a:r>
              <a:rPr lang="sk-SK" dirty="0"/>
              <a:t>slabým </a:t>
            </a:r>
            <a:r>
              <a:rPr lang="sk-SK" dirty="0" smtClean="0"/>
              <a:t>signálom (ako u RNA</a:t>
            </a:r>
            <a:r>
              <a:rPr lang="en-US" dirty="0" err="1" smtClean="0"/>
              <a:t>i</a:t>
            </a:r>
            <a:r>
              <a:rPr lang="sk-SK" dirty="0" smtClean="0"/>
              <a:t>)</a:t>
            </a:r>
          </a:p>
          <a:p>
            <a:pPr marL="285750" indent="-285750" algn="ctr">
              <a:buFont typeface="Arial" panose="020B0604020202020204" pitchFamily="34" charset="0"/>
              <a:buChar char="•"/>
            </a:pPr>
            <a:r>
              <a:rPr lang="sk-SK" dirty="0" smtClean="0"/>
              <a:t>cielenie </a:t>
            </a:r>
            <a:r>
              <a:rPr lang="sk-SK" dirty="0"/>
              <a:t>génov systémom CRISPR presnejšie a </a:t>
            </a:r>
            <a:r>
              <a:rPr lang="sk-SK" dirty="0" smtClean="0"/>
              <a:t>generuje menej </a:t>
            </a:r>
            <a:r>
              <a:rPr lang="sk-SK" dirty="0" err="1" smtClean="0"/>
              <a:t>off-targetov</a:t>
            </a:r>
            <a:endParaRPr lang="sk-SK" dirty="0" smtClean="0"/>
          </a:p>
          <a:p>
            <a:pPr marL="285750" indent="-285750" algn="ctr">
              <a:buFont typeface="Arial" panose="020B0604020202020204" pitchFamily="34" charset="0"/>
              <a:buChar char="•"/>
            </a:pPr>
            <a:r>
              <a:rPr lang="sk-SK" dirty="0"/>
              <a:t>v</a:t>
            </a:r>
            <a:r>
              <a:rPr lang="sk-SK" dirty="0" smtClean="0"/>
              <a:t>ýborné na systematické štúdium gén. </a:t>
            </a:r>
            <a:r>
              <a:rPr lang="sk-SK" dirty="0" err="1" smtClean="0"/>
              <a:t>funkc</a:t>
            </a:r>
            <a:r>
              <a:rPr lang="en-US" dirty="0" err="1" smtClean="0"/>
              <a:t>i</a:t>
            </a:r>
            <a:r>
              <a:rPr lang="sk-SK" dirty="0" smtClean="0"/>
              <a:t>í</a:t>
            </a:r>
          </a:p>
          <a:p>
            <a:pPr marL="285750" indent="-285750" algn="ctr">
              <a:buFont typeface="Arial" panose="020B0604020202020204" pitchFamily="34" charset="0"/>
              <a:buChar char="•"/>
            </a:pPr>
            <a:r>
              <a:rPr lang="sk-SK" dirty="0"/>
              <a:t>v</a:t>
            </a:r>
            <a:r>
              <a:rPr lang="sk-SK" dirty="0" smtClean="0"/>
              <a:t>ýborný spôsob </a:t>
            </a:r>
            <a:r>
              <a:rPr lang="sk-SK" dirty="0"/>
              <a:t>na získanie </a:t>
            </a:r>
            <a:r>
              <a:rPr lang="sk-SK" dirty="0" smtClean="0"/>
              <a:t>informácií </a:t>
            </a:r>
            <a:r>
              <a:rPr lang="sk-SK" dirty="0"/>
              <a:t>o tom, ktoré </a:t>
            </a:r>
            <a:r>
              <a:rPr lang="sk-SK" dirty="0" smtClean="0"/>
              <a:t>gény zohrávajú </a:t>
            </a:r>
            <a:r>
              <a:rPr lang="sk-SK" dirty="0"/>
              <a:t>príčinnú úlohu v danom </a:t>
            </a:r>
            <a:r>
              <a:rPr lang="sk-SK" dirty="0" smtClean="0"/>
              <a:t>fenotype (</a:t>
            </a:r>
            <a:r>
              <a:rPr lang="sk-SK" dirty="0" err="1" smtClean="0"/>
              <a:t>hypothesis-free</a:t>
            </a:r>
            <a:r>
              <a:rPr lang="sk-SK" dirty="0" smtClean="0"/>
              <a:t> prístup)</a:t>
            </a:r>
          </a:p>
          <a:p>
            <a:pPr marL="285750" indent="-285750" algn="ctr">
              <a:buFont typeface="Arial" panose="020B0604020202020204" pitchFamily="34" charset="0"/>
              <a:buChar char="•"/>
            </a:pPr>
            <a:endParaRPr lang="cs-CZ" dirty="0"/>
          </a:p>
        </p:txBody>
      </p:sp>
    </p:spTree>
    <p:extLst>
      <p:ext uri="{BB962C8B-B14F-4D97-AF65-F5344CB8AC3E}">
        <p14:creationId xmlns:p14="http://schemas.microsoft.com/office/powerpoint/2010/main" val="37829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Obsah</a:t>
            </a:r>
            <a:endParaRPr lang="cs-CZ" dirty="0"/>
          </a:p>
        </p:txBody>
      </p:sp>
      <p:sp>
        <p:nvSpPr>
          <p:cNvPr id="3" name="Zástupný symbol pro obsah 2"/>
          <p:cNvSpPr>
            <a:spLocks noGrp="1"/>
          </p:cNvSpPr>
          <p:nvPr>
            <p:ph idx="1"/>
          </p:nvPr>
        </p:nvSpPr>
        <p:spPr/>
        <p:txBody>
          <a:bodyPr/>
          <a:lstStyle/>
          <a:p>
            <a:r>
              <a:rPr lang="cs-CZ" dirty="0" err="1" smtClean="0"/>
              <a:t>História</a:t>
            </a:r>
            <a:r>
              <a:rPr lang="cs-CZ" dirty="0" smtClean="0"/>
              <a:t> </a:t>
            </a:r>
          </a:p>
          <a:p>
            <a:r>
              <a:rPr lang="cs-CZ" dirty="0" smtClean="0"/>
              <a:t>Objav CRISPR/</a:t>
            </a:r>
            <a:r>
              <a:rPr lang="cs-CZ" dirty="0" err="1" smtClean="0"/>
              <a:t>Cas</a:t>
            </a:r>
            <a:r>
              <a:rPr lang="cs-CZ" dirty="0" smtClean="0"/>
              <a:t> </a:t>
            </a:r>
          </a:p>
          <a:p>
            <a:r>
              <a:rPr lang="cs-CZ" dirty="0" smtClean="0"/>
              <a:t>„Praktická </a:t>
            </a:r>
            <a:r>
              <a:rPr lang="cs-CZ" dirty="0" err="1" smtClean="0"/>
              <a:t>príručka</a:t>
            </a:r>
            <a:r>
              <a:rPr lang="cs-CZ" dirty="0" smtClean="0"/>
              <a:t>“</a:t>
            </a:r>
          </a:p>
          <a:p>
            <a:r>
              <a:rPr lang="cs-CZ" dirty="0" err="1" smtClean="0"/>
              <a:t>Aplikácie</a:t>
            </a:r>
            <a:r>
              <a:rPr lang="cs-CZ" dirty="0" smtClean="0"/>
              <a:t> </a:t>
            </a:r>
            <a:r>
              <a:rPr lang="en-US" dirty="0" smtClean="0"/>
              <a:t>&amp; limit</a:t>
            </a:r>
            <a:r>
              <a:rPr lang="cs-CZ" dirty="0" err="1" smtClean="0"/>
              <a:t>ácie</a:t>
            </a:r>
            <a:r>
              <a:rPr lang="cs-CZ" dirty="0" smtClean="0"/>
              <a:t> </a:t>
            </a:r>
            <a:r>
              <a:rPr lang="en-US" dirty="0" smtClean="0"/>
              <a:t>&amp;</a:t>
            </a:r>
            <a:r>
              <a:rPr lang="cs-CZ" dirty="0" smtClean="0"/>
              <a:t> </a:t>
            </a:r>
            <a:r>
              <a:rPr lang="cs-CZ" dirty="0" err="1" smtClean="0"/>
              <a:t>budúcnosť</a:t>
            </a:r>
            <a:endParaRPr lang="cs-CZ" dirty="0" smtClean="0"/>
          </a:p>
        </p:txBody>
      </p:sp>
    </p:spTree>
    <p:extLst>
      <p:ext uri="{BB962C8B-B14F-4D97-AF65-F5344CB8AC3E}">
        <p14:creationId xmlns:p14="http://schemas.microsoft.com/office/powerpoint/2010/main" val="29555757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(5) </a:t>
            </a:r>
            <a:r>
              <a:rPr lang="cs-CZ" dirty="0" err="1" smtClean="0"/>
              <a:t>celogenómový</a:t>
            </a:r>
            <a:r>
              <a:rPr lang="cs-CZ" dirty="0" smtClean="0"/>
              <a:t> </a:t>
            </a:r>
            <a:r>
              <a:rPr lang="cs-CZ" dirty="0" err="1" smtClean="0"/>
              <a:t>screening</a:t>
            </a:r>
            <a:endParaRPr lang="cs-CZ" dirty="0"/>
          </a:p>
        </p:txBody>
      </p:sp>
      <p:sp>
        <p:nvSpPr>
          <p:cNvPr id="3" name="Zástupný symbol pro obsah 2"/>
          <p:cNvSpPr>
            <a:spLocks noGrp="1"/>
          </p:cNvSpPr>
          <p:nvPr>
            <p:ph idx="1"/>
          </p:nvPr>
        </p:nvSpPr>
        <p:spPr/>
        <p:txBody>
          <a:bodyPr>
            <a:normAutofit/>
          </a:bodyPr>
          <a:lstStyle/>
          <a:p>
            <a:r>
              <a:rPr lang="en-US" sz="1800" dirty="0" smtClean="0">
                <a:solidFill>
                  <a:srgbClr val="FF0000"/>
                </a:solidFill>
              </a:rPr>
              <a:t>Drop-out screening </a:t>
            </a:r>
            <a:r>
              <a:rPr lang="en-US" sz="1800" dirty="0" err="1" smtClean="0"/>
              <a:t>na</a:t>
            </a:r>
            <a:r>
              <a:rPr lang="en-US" sz="1800" dirty="0" smtClean="0"/>
              <a:t> </a:t>
            </a:r>
            <a:r>
              <a:rPr lang="cs-CZ" sz="1800" dirty="0" err="1" smtClean="0"/>
              <a:t>odhalenie</a:t>
            </a:r>
            <a:r>
              <a:rPr lang="cs-CZ" sz="1800" dirty="0" smtClean="0"/>
              <a:t> </a:t>
            </a:r>
            <a:r>
              <a:rPr lang="sk-SK" sz="1800" dirty="0" smtClean="0"/>
              <a:t>genetickej zraniteľnosti</a:t>
            </a:r>
          </a:p>
        </p:txBody>
      </p:sp>
      <p:pic>
        <p:nvPicPr>
          <p:cNvPr id="7" name="Obrázek 6"/>
          <p:cNvPicPr>
            <a:picLocks noChangeAspect="1"/>
          </p:cNvPicPr>
          <p:nvPr/>
        </p:nvPicPr>
        <p:blipFill>
          <a:blip r:embed="rId3"/>
          <a:stretch>
            <a:fillRect/>
          </a:stretch>
        </p:blipFill>
        <p:spPr>
          <a:xfrm>
            <a:off x="1214437" y="2605088"/>
            <a:ext cx="3571875" cy="3571875"/>
          </a:xfrm>
          <a:prstGeom prst="rect">
            <a:avLst/>
          </a:prstGeom>
        </p:spPr>
      </p:pic>
      <p:sp>
        <p:nvSpPr>
          <p:cNvPr id="8" name="TextovéPole 7"/>
          <p:cNvSpPr txBox="1"/>
          <p:nvPr/>
        </p:nvSpPr>
        <p:spPr>
          <a:xfrm>
            <a:off x="0" y="6311900"/>
            <a:ext cx="7261924" cy="246221"/>
          </a:xfrm>
          <a:prstGeom prst="rect">
            <a:avLst/>
          </a:prstGeom>
          <a:noFill/>
        </p:spPr>
        <p:txBody>
          <a:bodyPr wrap="none" rtlCol="0">
            <a:spAutoFit/>
          </a:bodyPr>
          <a:lstStyle/>
          <a:p>
            <a:r>
              <a:rPr lang="cs-CZ" sz="1000" dirty="0" err="1"/>
              <a:t>Tzelepis</a:t>
            </a:r>
            <a:r>
              <a:rPr lang="cs-CZ" sz="1000" dirty="0"/>
              <a:t> </a:t>
            </a:r>
            <a:r>
              <a:rPr lang="cs-CZ" sz="1000" i="1" dirty="0"/>
              <a:t>et </a:t>
            </a:r>
            <a:r>
              <a:rPr lang="cs-CZ" sz="1000" i="1" dirty="0" smtClean="0"/>
              <a:t>al</a:t>
            </a:r>
            <a:r>
              <a:rPr lang="cs-CZ" sz="1000" dirty="0"/>
              <a:t>.: A CRISPR </a:t>
            </a:r>
            <a:r>
              <a:rPr lang="cs-CZ" sz="1000" dirty="0" err="1"/>
              <a:t>Dropout</a:t>
            </a:r>
            <a:r>
              <a:rPr lang="cs-CZ" sz="1000" dirty="0"/>
              <a:t> </a:t>
            </a:r>
            <a:r>
              <a:rPr lang="cs-CZ" sz="1000" dirty="0" err="1"/>
              <a:t>Screen</a:t>
            </a:r>
            <a:r>
              <a:rPr lang="cs-CZ" sz="1000" dirty="0"/>
              <a:t> </a:t>
            </a:r>
            <a:r>
              <a:rPr lang="cs-CZ" sz="1000" dirty="0" err="1"/>
              <a:t>Identifies</a:t>
            </a:r>
            <a:r>
              <a:rPr lang="cs-CZ" sz="1000" dirty="0"/>
              <a:t> </a:t>
            </a:r>
            <a:r>
              <a:rPr lang="cs-CZ" sz="1000" dirty="0" err="1"/>
              <a:t>Genetic</a:t>
            </a:r>
            <a:r>
              <a:rPr lang="cs-CZ" sz="1000" dirty="0"/>
              <a:t> </a:t>
            </a:r>
            <a:r>
              <a:rPr lang="cs-CZ" sz="1000" dirty="0" err="1"/>
              <a:t>Vulnerabilities</a:t>
            </a:r>
            <a:r>
              <a:rPr lang="cs-CZ" sz="1000" dirty="0"/>
              <a:t> and </a:t>
            </a:r>
            <a:r>
              <a:rPr lang="cs-CZ" sz="1000" dirty="0" err="1"/>
              <a:t>Therapeutic</a:t>
            </a:r>
            <a:r>
              <a:rPr lang="cs-CZ" sz="1000" dirty="0"/>
              <a:t> </a:t>
            </a:r>
            <a:r>
              <a:rPr lang="cs-CZ" sz="1000" dirty="0" err="1"/>
              <a:t>Targets</a:t>
            </a:r>
            <a:r>
              <a:rPr lang="cs-CZ" sz="1000" dirty="0"/>
              <a:t> in </a:t>
            </a:r>
            <a:r>
              <a:rPr lang="cs-CZ" sz="1000" dirty="0" err="1"/>
              <a:t>Acute</a:t>
            </a:r>
            <a:r>
              <a:rPr lang="cs-CZ" sz="1000" dirty="0"/>
              <a:t> </a:t>
            </a:r>
            <a:r>
              <a:rPr lang="cs-CZ" sz="1000" dirty="0" err="1"/>
              <a:t>Myeloid</a:t>
            </a:r>
            <a:r>
              <a:rPr lang="cs-CZ" sz="1000" dirty="0"/>
              <a:t> </a:t>
            </a:r>
            <a:r>
              <a:rPr lang="cs-CZ" sz="1000" dirty="0" err="1" smtClean="0"/>
              <a:t>Leukemia</a:t>
            </a:r>
            <a:r>
              <a:rPr lang="en-US" sz="1000" dirty="0" smtClean="0"/>
              <a:t>, Cell 2016</a:t>
            </a:r>
            <a:endParaRPr lang="cs-CZ" sz="1000" dirty="0"/>
          </a:p>
        </p:txBody>
      </p:sp>
      <p:sp>
        <p:nvSpPr>
          <p:cNvPr id="9" name="Zaoblený obdélník 8"/>
          <p:cNvSpPr/>
          <p:nvPr/>
        </p:nvSpPr>
        <p:spPr>
          <a:xfrm>
            <a:off x="5238749" y="2470151"/>
            <a:ext cx="6312807" cy="3340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err="1" smtClean="0"/>
              <a:t>Odhali</a:t>
            </a:r>
            <a:r>
              <a:rPr lang="cs-CZ" dirty="0" smtClean="0"/>
              <a:t>ť </a:t>
            </a:r>
            <a:r>
              <a:rPr lang="cs-CZ" dirty="0" err="1" smtClean="0"/>
              <a:t>esenciálne</a:t>
            </a:r>
            <a:r>
              <a:rPr lang="cs-CZ" dirty="0" smtClean="0"/>
              <a:t> </a:t>
            </a:r>
            <a:r>
              <a:rPr lang="cs-CZ" dirty="0" err="1" smtClean="0"/>
              <a:t>gény</a:t>
            </a:r>
            <a:r>
              <a:rPr lang="cs-CZ" dirty="0" smtClean="0"/>
              <a:t> </a:t>
            </a:r>
            <a:r>
              <a:rPr lang="cs-CZ" dirty="0" err="1" smtClean="0"/>
              <a:t>pre</a:t>
            </a:r>
            <a:r>
              <a:rPr lang="cs-CZ" dirty="0" smtClean="0"/>
              <a:t> široké spektrum </a:t>
            </a:r>
            <a:r>
              <a:rPr lang="cs-CZ" dirty="0" err="1" smtClean="0"/>
              <a:t>ľudských</a:t>
            </a:r>
            <a:r>
              <a:rPr lang="cs-CZ" dirty="0" smtClean="0"/>
              <a:t> </a:t>
            </a:r>
            <a:r>
              <a:rPr lang="cs-CZ" dirty="0" err="1" smtClean="0"/>
              <a:t>ochorení</a:t>
            </a:r>
            <a:r>
              <a:rPr lang="cs-CZ" dirty="0" smtClean="0"/>
              <a:t>.</a:t>
            </a:r>
          </a:p>
          <a:p>
            <a:pPr algn="ctr"/>
            <a:endParaRPr lang="sk-SK" dirty="0" smtClean="0"/>
          </a:p>
          <a:p>
            <a:pPr marL="285750" indent="-285750" algn="ctr">
              <a:buFont typeface="Arial" panose="020B0604020202020204" pitchFamily="34" charset="0"/>
              <a:buChar char="•"/>
            </a:pPr>
            <a:r>
              <a:rPr lang="sk-SK" dirty="0" smtClean="0"/>
              <a:t>Mnohé z nich by mohli byť úspešne použité na terapiu.</a:t>
            </a:r>
          </a:p>
          <a:p>
            <a:pPr marL="285750" indent="-285750" algn="ctr">
              <a:buFont typeface="Arial" panose="020B0604020202020204" pitchFamily="34" charset="0"/>
              <a:buChar char="•"/>
            </a:pPr>
            <a:endParaRPr lang="cs-CZ" dirty="0"/>
          </a:p>
        </p:txBody>
      </p:sp>
    </p:spTree>
    <p:extLst>
      <p:ext uri="{BB962C8B-B14F-4D97-AF65-F5344CB8AC3E}">
        <p14:creationId xmlns:p14="http://schemas.microsoft.com/office/powerpoint/2010/main" val="36781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(6) </a:t>
            </a:r>
            <a:r>
              <a:rPr lang="cs-CZ" dirty="0" err="1" smtClean="0"/>
              <a:t>agrikultúra</a:t>
            </a:r>
            <a:r>
              <a:rPr lang="cs-CZ" dirty="0" smtClean="0"/>
              <a:t> – </a:t>
            </a:r>
            <a:r>
              <a:rPr lang="cs-CZ" dirty="0" err="1" smtClean="0"/>
              <a:t>potlačenie</a:t>
            </a:r>
            <a:r>
              <a:rPr lang="cs-CZ" dirty="0" smtClean="0"/>
              <a:t> chorobnosti, a </a:t>
            </a:r>
            <a:r>
              <a:rPr lang="cs-CZ" dirty="0" err="1" smtClean="0"/>
              <a:t>iné</a:t>
            </a:r>
            <a:r>
              <a:rPr lang="cs-CZ" dirty="0" smtClean="0"/>
              <a:t> </a:t>
            </a:r>
            <a:r>
              <a:rPr lang="cs-CZ" dirty="0" err="1" smtClean="0"/>
              <a:t>modifikácie</a:t>
            </a:r>
            <a:endParaRPr lang="cs-CZ" dirty="0"/>
          </a:p>
        </p:txBody>
      </p:sp>
      <p:sp>
        <p:nvSpPr>
          <p:cNvPr id="3" name="Zástupný symbol pro obsah 2"/>
          <p:cNvSpPr>
            <a:spLocks noGrp="1"/>
          </p:cNvSpPr>
          <p:nvPr>
            <p:ph idx="1"/>
          </p:nvPr>
        </p:nvSpPr>
        <p:spPr/>
        <p:txBody>
          <a:bodyPr>
            <a:normAutofit/>
          </a:bodyPr>
          <a:lstStyle/>
          <a:p>
            <a:r>
              <a:rPr lang="sk-SK" sz="1800" dirty="0" smtClean="0"/>
              <a:t>Napr. </a:t>
            </a:r>
            <a:r>
              <a:rPr lang="sk-SK" sz="1800" dirty="0"/>
              <a:t>ošípané, ktoré sú odolné voči vírusovým </a:t>
            </a:r>
            <a:r>
              <a:rPr lang="sk-SK" sz="1800" dirty="0" smtClean="0"/>
              <a:t>ochoreniam, ale aj rastliny (napr. ryža, kukurica...)</a:t>
            </a:r>
          </a:p>
          <a:p>
            <a:endParaRPr lang="sk-SK" sz="1800" dirty="0"/>
          </a:p>
          <a:p>
            <a:endParaRPr lang="sk-SK" sz="1800" dirty="0" smtClean="0"/>
          </a:p>
          <a:p>
            <a:endParaRPr lang="sk-SK" sz="1800" dirty="0"/>
          </a:p>
          <a:p>
            <a:endParaRPr lang="sk-SK" sz="1800" dirty="0" smtClean="0"/>
          </a:p>
          <a:p>
            <a:endParaRPr lang="sk-SK" sz="1800" dirty="0"/>
          </a:p>
          <a:p>
            <a:r>
              <a:rPr lang="sk-SK" sz="1800" dirty="0" smtClean="0"/>
              <a:t>Sterilita</a:t>
            </a:r>
          </a:p>
          <a:p>
            <a:r>
              <a:rPr lang="sk-SK" sz="1800" dirty="0" smtClean="0"/>
              <a:t>Viac svalovej hmoty</a:t>
            </a:r>
          </a:p>
          <a:p>
            <a:r>
              <a:rPr lang="sk-SK" sz="1800" dirty="0" smtClean="0"/>
              <a:t>Zvieratá </a:t>
            </a:r>
            <a:r>
              <a:rPr lang="sk-SK" sz="1800" dirty="0" smtClean="0"/>
              <a:t>bez rohov</a:t>
            </a:r>
          </a:p>
        </p:txBody>
      </p:sp>
      <p:pic>
        <p:nvPicPr>
          <p:cNvPr id="7" name="Obrázek 6"/>
          <p:cNvPicPr>
            <a:picLocks noChangeAspect="1"/>
          </p:cNvPicPr>
          <p:nvPr/>
        </p:nvPicPr>
        <p:blipFill rotWithShape="1">
          <a:blip r:embed="rId3"/>
          <a:srcRect l="22619" t="19143" r="23453" b="35142"/>
          <a:stretch/>
        </p:blipFill>
        <p:spPr>
          <a:xfrm>
            <a:off x="624362" y="2381249"/>
            <a:ext cx="2804638" cy="1485901"/>
          </a:xfrm>
          <a:prstGeom prst="rect">
            <a:avLst/>
          </a:prstGeom>
        </p:spPr>
      </p:pic>
      <p:pic>
        <p:nvPicPr>
          <p:cNvPr id="8" name="Obrázek 7"/>
          <p:cNvPicPr>
            <a:picLocks noChangeAspect="1"/>
          </p:cNvPicPr>
          <p:nvPr/>
        </p:nvPicPr>
        <p:blipFill rotWithShape="1">
          <a:blip r:embed="rId4"/>
          <a:srcRect l="23095" t="31905" r="32620" b="57809"/>
          <a:stretch/>
        </p:blipFill>
        <p:spPr>
          <a:xfrm>
            <a:off x="3836431" y="2648123"/>
            <a:ext cx="4133850" cy="600076"/>
          </a:xfrm>
          <a:prstGeom prst="rect">
            <a:avLst/>
          </a:prstGeom>
        </p:spPr>
      </p:pic>
      <p:sp>
        <p:nvSpPr>
          <p:cNvPr id="9" name="Zaoblený obdélník 8"/>
          <p:cNvSpPr/>
          <p:nvPr/>
        </p:nvSpPr>
        <p:spPr>
          <a:xfrm>
            <a:off x="1211943" y="5433672"/>
            <a:ext cx="9768114" cy="1298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Regulácia ohľadom zvierat a rastlín modifikovaných CRISPR... </a:t>
            </a:r>
            <a:r>
              <a:rPr lang="sk-SK" dirty="0"/>
              <a:t>mali </a:t>
            </a:r>
            <a:r>
              <a:rPr lang="sk-SK" dirty="0" smtClean="0"/>
              <a:t>by byť </a:t>
            </a:r>
            <a:r>
              <a:rPr lang="sk-SK" dirty="0"/>
              <a:t>regulované rovnakým spôsobom ako iné geneticky modifikované organizmy, </a:t>
            </a:r>
            <a:r>
              <a:rPr lang="sk-SK" dirty="0" smtClean="0"/>
              <a:t>aj keď </a:t>
            </a:r>
            <a:r>
              <a:rPr lang="sk-SK" dirty="0"/>
              <a:t>neobsahujú DNA z iných </a:t>
            </a:r>
            <a:r>
              <a:rPr lang="sk-SK" dirty="0" smtClean="0"/>
              <a:t>druhov?</a:t>
            </a:r>
            <a:endParaRPr lang="cs-CZ" dirty="0"/>
          </a:p>
        </p:txBody>
      </p:sp>
      <p:pic>
        <p:nvPicPr>
          <p:cNvPr id="10" name="Obrázek 9"/>
          <p:cNvPicPr>
            <a:picLocks noChangeAspect="1"/>
          </p:cNvPicPr>
          <p:nvPr/>
        </p:nvPicPr>
        <p:blipFill rotWithShape="1">
          <a:blip r:embed="rId5"/>
          <a:srcRect l="23691" t="21428" r="24405" b="30571"/>
          <a:stretch/>
        </p:blipFill>
        <p:spPr>
          <a:xfrm>
            <a:off x="8077200" y="2152649"/>
            <a:ext cx="3790950" cy="2191100"/>
          </a:xfrm>
          <a:prstGeom prst="rect">
            <a:avLst/>
          </a:prstGeom>
        </p:spPr>
      </p:pic>
    </p:spTree>
    <p:extLst>
      <p:ext uri="{BB962C8B-B14F-4D97-AF65-F5344CB8AC3E}">
        <p14:creationId xmlns:p14="http://schemas.microsoft.com/office/powerpoint/2010/main" val="15370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(7) </a:t>
            </a:r>
            <a:r>
              <a:rPr lang="cs-CZ" dirty="0" err="1" smtClean="0"/>
              <a:t>produkcia</a:t>
            </a:r>
            <a:r>
              <a:rPr lang="cs-CZ" dirty="0" smtClean="0"/>
              <a:t> </a:t>
            </a:r>
            <a:r>
              <a:rPr lang="cs-CZ" dirty="0" err="1" smtClean="0"/>
              <a:t>liečiv</a:t>
            </a:r>
            <a:endParaRPr lang="cs-CZ" dirty="0"/>
          </a:p>
        </p:txBody>
      </p:sp>
      <p:sp>
        <p:nvSpPr>
          <p:cNvPr id="3" name="Zástupný symbol pro obsah 2"/>
          <p:cNvSpPr>
            <a:spLocks noGrp="1"/>
          </p:cNvSpPr>
          <p:nvPr>
            <p:ph idx="1"/>
          </p:nvPr>
        </p:nvSpPr>
        <p:spPr/>
        <p:txBody>
          <a:bodyPr>
            <a:normAutofit/>
          </a:bodyPr>
          <a:lstStyle/>
          <a:p>
            <a:r>
              <a:rPr lang="sk-SK" sz="1800" dirty="0" smtClean="0"/>
              <a:t>Liečivá produkované domestikovanými zvieratami</a:t>
            </a:r>
          </a:p>
          <a:p>
            <a:endParaRPr lang="sk-SK" sz="1800" dirty="0" smtClean="0"/>
          </a:p>
          <a:p>
            <a:r>
              <a:rPr lang="sk-SK" sz="1800" dirty="0" smtClean="0"/>
              <a:t>Potenciál </a:t>
            </a:r>
            <a:r>
              <a:rPr lang="sk-SK" sz="1800" dirty="0"/>
              <a:t>z</a:t>
            </a:r>
            <a:r>
              <a:rPr lang="sk-SK" sz="1800" dirty="0" smtClean="0"/>
              <a:t>nížiť náklady na lieky</a:t>
            </a:r>
          </a:p>
          <a:p>
            <a:endParaRPr lang="sk-SK" sz="1800" dirty="0" smtClean="0"/>
          </a:p>
          <a:p>
            <a:r>
              <a:rPr lang="sk-SK" sz="1800" dirty="0" smtClean="0"/>
              <a:t>Vakcína proti chrípke produkovaná do slepačieho vajíčka</a:t>
            </a:r>
          </a:p>
          <a:p>
            <a:pPr marL="0" indent="0">
              <a:buNone/>
            </a:pPr>
            <a:r>
              <a:rPr lang="sk-SK" sz="1800" dirty="0"/>
              <a:t>	</a:t>
            </a:r>
            <a:r>
              <a:rPr lang="sk-SK" sz="1800" dirty="0" smtClean="0"/>
              <a:t>-kurčatá </a:t>
            </a:r>
            <a:r>
              <a:rPr lang="sk-SK" sz="1800" dirty="0"/>
              <a:t>s komponentami požadovanými pre CRISPR </a:t>
            </a:r>
            <a:r>
              <a:rPr lang="sk-SK" sz="1800" dirty="0" smtClean="0"/>
              <a:t>integrovanými </a:t>
            </a:r>
            <a:r>
              <a:rPr lang="sk-SK" sz="1800" dirty="0"/>
              <a:t>priamo do ich genómov - </a:t>
            </a:r>
            <a:r>
              <a:rPr lang="sk-SK" sz="1800" dirty="0" smtClean="0"/>
              <a:t>kurčatá </a:t>
            </a:r>
            <a:r>
              <a:rPr lang="sk-SK" sz="1800" dirty="0" err="1"/>
              <a:t>CRISPi</a:t>
            </a:r>
            <a:r>
              <a:rPr lang="sk-SK" sz="1800" dirty="0"/>
              <a:t>. To by </a:t>
            </a:r>
            <a:r>
              <a:rPr lang="sk-SK" sz="1800" dirty="0" smtClean="0"/>
              <a:t>umožnilo </a:t>
            </a:r>
            <a:r>
              <a:rPr lang="sk-SK" sz="1800" dirty="0"/>
              <a:t>upraviť </a:t>
            </a:r>
            <a:r>
              <a:rPr lang="sk-SK" sz="1800" dirty="0" smtClean="0"/>
              <a:t>ich DNA rýchlejšie a jednoduchšie, </a:t>
            </a:r>
            <a:r>
              <a:rPr lang="sk-SK" sz="1800" dirty="0"/>
              <a:t>čo by mohlo byť prínosom pre "</a:t>
            </a:r>
            <a:r>
              <a:rPr lang="sk-SK" sz="1800" dirty="0" smtClean="0"/>
              <a:t>farma-</a:t>
            </a:r>
            <a:r>
              <a:rPr lang="sk-SK" sz="1800" dirty="0" err="1" smtClean="0"/>
              <a:t>ceutiká</a:t>
            </a:r>
            <a:r>
              <a:rPr lang="sk-SK" sz="1800" dirty="0" smtClean="0"/>
              <a:t>"</a:t>
            </a:r>
          </a:p>
        </p:txBody>
      </p:sp>
    </p:spTree>
    <p:extLst>
      <p:ext uri="{BB962C8B-B14F-4D97-AF65-F5344CB8AC3E}">
        <p14:creationId xmlns:p14="http://schemas.microsoft.com/office/powerpoint/2010/main" val="1977383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(8</a:t>
            </a:r>
            <a:r>
              <a:rPr lang="cs-CZ" dirty="0"/>
              <a:t>) </a:t>
            </a:r>
            <a:r>
              <a:rPr lang="cs-CZ" dirty="0" smtClean="0"/>
              <a:t>„de-</a:t>
            </a:r>
            <a:r>
              <a:rPr lang="cs-CZ" dirty="0" err="1" smtClean="0"/>
              <a:t>extinction</a:t>
            </a:r>
            <a:r>
              <a:rPr lang="cs-CZ" dirty="0" smtClean="0"/>
              <a:t>“</a:t>
            </a:r>
            <a:endParaRPr lang="cs-CZ" dirty="0"/>
          </a:p>
        </p:txBody>
      </p:sp>
      <p:sp>
        <p:nvSpPr>
          <p:cNvPr id="3" name="Zástupný symbol pro obsah 2"/>
          <p:cNvSpPr>
            <a:spLocks noGrp="1"/>
          </p:cNvSpPr>
          <p:nvPr>
            <p:ph idx="1"/>
          </p:nvPr>
        </p:nvSpPr>
        <p:spPr>
          <a:xfrm>
            <a:off x="838200" y="1825624"/>
            <a:ext cx="5791200" cy="5165725"/>
          </a:xfrm>
        </p:spPr>
        <p:txBody>
          <a:bodyPr>
            <a:normAutofit/>
          </a:bodyPr>
          <a:lstStyle/>
          <a:p>
            <a:endParaRPr lang="sk-SK" sz="1800" dirty="0" smtClean="0"/>
          </a:p>
          <a:p>
            <a:endParaRPr lang="sk-SK" sz="1800" dirty="0"/>
          </a:p>
          <a:p>
            <a:endParaRPr lang="sk-SK" sz="1800" dirty="0" smtClean="0"/>
          </a:p>
          <a:p>
            <a:r>
              <a:rPr lang="sk-SK" sz="1800" dirty="0" smtClean="0"/>
              <a:t>Pomocou </a:t>
            </a:r>
            <a:r>
              <a:rPr lang="sk-SK" sz="1800" dirty="0"/>
              <a:t>CRISPR transformovať </a:t>
            </a:r>
            <a:r>
              <a:rPr lang="sk-SK" sz="1800" dirty="0" smtClean="0"/>
              <a:t>slony na mamuty</a:t>
            </a:r>
          </a:p>
          <a:p>
            <a:pPr marL="0" indent="0">
              <a:buNone/>
            </a:pPr>
            <a:r>
              <a:rPr lang="sk-SK" sz="1800" dirty="0"/>
              <a:t>(neetické implantovať </a:t>
            </a:r>
            <a:r>
              <a:rPr lang="sk-SK" sz="1800" dirty="0" smtClean="0"/>
              <a:t>editované embryá do </a:t>
            </a:r>
            <a:r>
              <a:rPr lang="sk-SK" sz="1800" dirty="0"/>
              <a:t>ohrozených slonov ako súčasť </a:t>
            </a:r>
            <a:r>
              <a:rPr lang="sk-SK" sz="1800" dirty="0" smtClean="0"/>
              <a:t>experimentu)</a:t>
            </a:r>
          </a:p>
          <a:p>
            <a:pPr marL="0" indent="0">
              <a:buNone/>
            </a:pPr>
            <a:endParaRPr lang="sk-SK" sz="1800" dirty="0" smtClean="0"/>
          </a:p>
          <a:p>
            <a:pPr marL="0" indent="0">
              <a:buNone/>
            </a:pPr>
            <a:endParaRPr lang="sk-SK" sz="1800" dirty="0"/>
          </a:p>
          <a:p>
            <a:pPr marL="0" indent="0">
              <a:buNone/>
            </a:pPr>
            <a:endParaRPr lang="sk-SK" sz="1800" dirty="0" smtClean="0"/>
          </a:p>
          <a:p>
            <a:pPr marL="0" indent="0">
              <a:buNone/>
            </a:pPr>
            <a:endParaRPr lang="sk-SK" sz="1800" dirty="0"/>
          </a:p>
          <a:p>
            <a:endParaRPr lang="cs-CZ" sz="1800" dirty="0" smtClean="0"/>
          </a:p>
          <a:p>
            <a:endParaRPr lang="cs-CZ" sz="1800" dirty="0"/>
          </a:p>
          <a:p>
            <a:r>
              <a:rPr lang="cs-CZ" sz="1800" dirty="0" smtClean="0"/>
              <a:t>Holub </a:t>
            </a:r>
            <a:r>
              <a:rPr lang="cs-CZ" sz="1800" dirty="0" err="1" smtClean="0"/>
              <a:t>sťahovavý</a:t>
            </a:r>
            <a:r>
              <a:rPr lang="cs-CZ" sz="1800" dirty="0" smtClean="0"/>
              <a:t> </a:t>
            </a:r>
            <a:r>
              <a:rPr lang="cs-CZ" sz="1800" i="1" dirty="0" smtClean="0"/>
              <a:t>(</a:t>
            </a:r>
            <a:r>
              <a:rPr lang="cs-CZ" sz="1800" i="1" dirty="0" err="1" smtClean="0"/>
              <a:t>Ectopistes</a:t>
            </a:r>
            <a:r>
              <a:rPr lang="cs-CZ" sz="1800" i="1" dirty="0" smtClean="0"/>
              <a:t> </a:t>
            </a:r>
            <a:r>
              <a:rPr lang="cs-CZ" sz="1800" i="1" dirty="0" err="1" smtClean="0"/>
              <a:t>migratorius</a:t>
            </a:r>
            <a:r>
              <a:rPr lang="cs-CZ" sz="1800" i="1" dirty="0" smtClean="0"/>
              <a:t>) </a:t>
            </a:r>
            <a:r>
              <a:rPr lang="cs-CZ" sz="1800" dirty="0" smtClean="0"/>
              <a:t>z </a:t>
            </a:r>
            <a:r>
              <a:rPr lang="cs-CZ" sz="1800" dirty="0" err="1" smtClean="0"/>
              <a:t>moderných</a:t>
            </a:r>
            <a:r>
              <a:rPr lang="cs-CZ" sz="1800" dirty="0" smtClean="0"/>
              <a:t> </a:t>
            </a:r>
            <a:r>
              <a:rPr lang="cs-CZ" sz="1800" dirty="0" err="1" smtClean="0"/>
              <a:t>holubov</a:t>
            </a:r>
            <a:endParaRPr lang="sk-SK" sz="1800" dirty="0"/>
          </a:p>
          <a:p>
            <a:endParaRPr lang="sk-SK" sz="1800" dirty="0" smtClean="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528762"/>
            <a:ext cx="3810000" cy="3876675"/>
          </a:xfrm>
          <a:prstGeom prst="rect">
            <a:avLst/>
          </a:prstGeom>
        </p:spPr>
      </p:pic>
      <p:sp>
        <p:nvSpPr>
          <p:cNvPr id="6" name="Zaoblený obdélník 5"/>
          <p:cNvSpPr/>
          <p:nvPr/>
        </p:nvSpPr>
        <p:spPr>
          <a:xfrm>
            <a:off x="533400" y="1528762"/>
            <a:ext cx="6553200" cy="1328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Porovnať</a:t>
            </a:r>
            <a:r>
              <a:rPr lang="cs-CZ" dirty="0" smtClean="0"/>
              <a:t> </a:t>
            </a:r>
            <a:r>
              <a:rPr lang="cs-CZ" dirty="0" err="1" smtClean="0"/>
              <a:t>genóm</a:t>
            </a:r>
            <a:r>
              <a:rPr lang="cs-CZ" dirty="0" smtClean="0"/>
              <a:t> vyhynutého druhu a jeho </a:t>
            </a:r>
            <a:r>
              <a:rPr lang="cs-CZ" dirty="0" err="1" smtClean="0"/>
              <a:t>najbližšieho</a:t>
            </a:r>
            <a:r>
              <a:rPr lang="cs-CZ" dirty="0" smtClean="0"/>
              <a:t> </a:t>
            </a:r>
            <a:r>
              <a:rPr lang="cs-CZ" dirty="0" err="1" smtClean="0"/>
              <a:t>príbuzného</a:t>
            </a:r>
            <a:r>
              <a:rPr lang="cs-CZ" dirty="0" smtClean="0"/>
              <a:t> druhu → </a:t>
            </a:r>
            <a:r>
              <a:rPr lang="cs-CZ" dirty="0" err="1" smtClean="0"/>
              <a:t>multiplexný</a:t>
            </a:r>
            <a:r>
              <a:rPr lang="cs-CZ" dirty="0" smtClean="0"/>
              <a:t> CRIPSR/</a:t>
            </a:r>
            <a:r>
              <a:rPr lang="cs-CZ" dirty="0" err="1" smtClean="0"/>
              <a:t>Cas</a:t>
            </a:r>
            <a:r>
              <a:rPr lang="cs-CZ" dirty="0" smtClean="0"/>
              <a:t> systém</a:t>
            </a:r>
            <a:endParaRPr lang="cs-CZ" dirty="0"/>
          </a:p>
        </p:txBody>
      </p:sp>
      <p:pic>
        <p:nvPicPr>
          <p:cNvPr id="7" name="Obrázek 6"/>
          <p:cNvPicPr>
            <a:picLocks noChangeAspect="1"/>
          </p:cNvPicPr>
          <p:nvPr/>
        </p:nvPicPr>
        <p:blipFill rotWithShape="1">
          <a:blip r:embed="rId4"/>
          <a:srcRect l="23572" t="18001" r="25595" b="15904"/>
          <a:stretch/>
        </p:blipFill>
        <p:spPr>
          <a:xfrm>
            <a:off x="2247900" y="3925887"/>
            <a:ext cx="2609850" cy="2120885"/>
          </a:xfrm>
          <a:prstGeom prst="rect">
            <a:avLst/>
          </a:prstGeom>
        </p:spPr>
      </p:pic>
    </p:spTree>
    <p:extLst>
      <p:ext uri="{BB962C8B-B14F-4D97-AF65-F5344CB8AC3E}">
        <p14:creationId xmlns:p14="http://schemas.microsoft.com/office/powerpoint/2010/main" val="3861950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(9) „</a:t>
            </a:r>
            <a:r>
              <a:rPr lang="cs-CZ" dirty="0" err="1" smtClean="0"/>
              <a:t>čerešnička</a:t>
            </a:r>
            <a:r>
              <a:rPr lang="cs-CZ" dirty="0" smtClean="0"/>
              <a:t> na </a:t>
            </a:r>
            <a:r>
              <a:rPr lang="cs-CZ" dirty="0" err="1" smtClean="0"/>
              <a:t>torte</a:t>
            </a:r>
            <a:r>
              <a:rPr lang="cs-CZ" dirty="0" smtClean="0"/>
              <a:t>“</a:t>
            </a:r>
            <a:endParaRPr lang="cs-CZ" dirty="0"/>
          </a:p>
        </p:txBody>
      </p:sp>
      <p:pic>
        <p:nvPicPr>
          <p:cNvPr id="8" name="Obrázek 7"/>
          <p:cNvPicPr>
            <a:picLocks noChangeAspect="1"/>
          </p:cNvPicPr>
          <p:nvPr/>
        </p:nvPicPr>
        <p:blipFill rotWithShape="1">
          <a:blip r:embed="rId3"/>
          <a:srcRect l="18333" t="6572" r="19405" b="12286"/>
          <a:stretch/>
        </p:blipFill>
        <p:spPr>
          <a:xfrm>
            <a:off x="646671" y="1447799"/>
            <a:ext cx="6338061" cy="5162551"/>
          </a:xfrm>
          <a:prstGeom prst="rect">
            <a:avLst/>
          </a:prstGeom>
        </p:spPr>
      </p:pic>
      <p:sp>
        <p:nvSpPr>
          <p:cNvPr id="9" name="Obdélník 8"/>
          <p:cNvSpPr/>
          <p:nvPr/>
        </p:nvSpPr>
        <p:spPr>
          <a:xfrm>
            <a:off x="2095500" y="2705100"/>
            <a:ext cx="4667250" cy="7810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7372350" y="2928938"/>
            <a:ext cx="4215706" cy="1477328"/>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Klonovanie</a:t>
            </a:r>
            <a:r>
              <a:rPr lang="cs-CZ" dirty="0" smtClean="0"/>
              <a:t> </a:t>
            </a:r>
            <a:r>
              <a:rPr lang="cs-CZ" dirty="0" err="1" smtClean="0"/>
              <a:t>domácich</a:t>
            </a:r>
            <a:r>
              <a:rPr lang="cs-CZ" dirty="0" smtClean="0"/>
              <a:t> </a:t>
            </a:r>
            <a:r>
              <a:rPr lang="cs-CZ" dirty="0" err="1" smtClean="0"/>
              <a:t>zvierat</a:t>
            </a:r>
            <a:r>
              <a:rPr lang="cs-CZ" dirty="0" smtClean="0"/>
              <a:t> (100 000$)</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&gt;200 </a:t>
            </a:r>
            <a:r>
              <a:rPr lang="cs-CZ" dirty="0" err="1" smtClean="0"/>
              <a:t>psov</a:t>
            </a:r>
            <a:r>
              <a:rPr lang="cs-CZ" dirty="0" smtClean="0"/>
              <a:t> naklonovaných</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Použiť</a:t>
            </a:r>
            <a:r>
              <a:rPr lang="cs-CZ" dirty="0" smtClean="0"/>
              <a:t> CRISPR na </a:t>
            </a:r>
            <a:r>
              <a:rPr lang="cs-CZ" dirty="0" err="1" smtClean="0"/>
              <a:t>zlepšenie</a:t>
            </a:r>
            <a:r>
              <a:rPr lang="cs-CZ" dirty="0" smtClean="0"/>
              <a:t> vlastností  </a:t>
            </a:r>
            <a:endParaRPr lang="cs-CZ" dirty="0"/>
          </a:p>
        </p:txBody>
      </p:sp>
    </p:spTree>
    <p:extLst>
      <p:ext uri="{BB962C8B-B14F-4D97-AF65-F5344CB8AC3E}">
        <p14:creationId xmlns:p14="http://schemas.microsoft.com/office/powerpoint/2010/main" val="42558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Limitácie</a:t>
            </a:r>
            <a:r>
              <a:rPr lang="cs-CZ" dirty="0" smtClean="0"/>
              <a:t> </a:t>
            </a:r>
            <a:r>
              <a:rPr lang="en-US" dirty="0" smtClean="0"/>
              <a:t>&amp; Bud</a:t>
            </a:r>
            <a:r>
              <a:rPr lang="cs-CZ" dirty="0" err="1" smtClean="0"/>
              <a:t>úcnosť</a:t>
            </a:r>
            <a:endParaRPr lang="cs-CZ" dirty="0"/>
          </a:p>
        </p:txBody>
      </p:sp>
      <p:sp>
        <p:nvSpPr>
          <p:cNvPr id="3" name="Zástupný symbol pro obsah 2"/>
          <p:cNvSpPr>
            <a:spLocks noGrp="1"/>
          </p:cNvSpPr>
          <p:nvPr>
            <p:ph idx="1"/>
          </p:nvPr>
        </p:nvSpPr>
        <p:spPr/>
        <p:txBody>
          <a:bodyPr>
            <a:normAutofit/>
          </a:bodyPr>
          <a:lstStyle/>
          <a:p>
            <a:r>
              <a:rPr lang="sk-SK" sz="1800" u="sng" dirty="0" smtClean="0">
                <a:solidFill>
                  <a:srgbClr val="FF0000"/>
                </a:solidFill>
              </a:rPr>
              <a:t>Nedoriešené otázky regulácie a etiky</a:t>
            </a:r>
          </a:p>
          <a:p>
            <a:endParaRPr lang="sk-SK" sz="1800" u="sng" dirty="0">
              <a:solidFill>
                <a:srgbClr val="FF0000"/>
              </a:solidFill>
            </a:endParaRPr>
          </a:p>
          <a:p>
            <a:endParaRPr lang="sk-SK" sz="1800" u="sng" dirty="0" smtClean="0">
              <a:solidFill>
                <a:srgbClr val="FF0000"/>
              </a:solidFill>
            </a:endParaRPr>
          </a:p>
          <a:p>
            <a:endParaRPr lang="sk-SK" sz="1800" u="sng" dirty="0">
              <a:solidFill>
                <a:srgbClr val="FF0000"/>
              </a:solidFill>
            </a:endParaRPr>
          </a:p>
          <a:p>
            <a:endParaRPr lang="sk-SK" sz="1800" u="sng" dirty="0" smtClean="0">
              <a:solidFill>
                <a:srgbClr val="FF0000"/>
              </a:solidFill>
            </a:endParaRPr>
          </a:p>
          <a:p>
            <a:endParaRPr lang="sk-SK" sz="1800" dirty="0"/>
          </a:p>
          <a:p>
            <a:r>
              <a:rPr lang="sk-SK" sz="1800" dirty="0" smtClean="0"/>
              <a:t>Minimalizácia </a:t>
            </a:r>
            <a:r>
              <a:rPr lang="sk-SK" sz="1800" dirty="0" err="1" smtClean="0"/>
              <a:t>off-target</a:t>
            </a:r>
            <a:r>
              <a:rPr lang="sk-SK" sz="1800" dirty="0" smtClean="0"/>
              <a:t> (napr. dvojica gRNA-dCas9 + </a:t>
            </a:r>
            <a:r>
              <a:rPr lang="sk-SK" sz="1800" dirty="0" err="1" smtClean="0"/>
              <a:t>Fok</a:t>
            </a:r>
            <a:r>
              <a:rPr lang="sk-SK" sz="1800" dirty="0" smtClean="0"/>
              <a:t> I), a stratégie na ich odhalenie </a:t>
            </a:r>
          </a:p>
          <a:p>
            <a:endParaRPr lang="sk-SK" sz="1800" dirty="0" smtClean="0"/>
          </a:p>
          <a:p>
            <a:r>
              <a:rPr lang="cs-CZ" sz="1800" dirty="0" err="1" smtClean="0"/>
              <a:t>Zlepšenie</a:t>
            </a:r>
            <a:r>
              <a:rPr lang="cs-CZ" sz="1800" dirty="0" smtClean="0"/>
              <a:t> </a:t>
            </a:r>
            <a:r>
              <a:rPr lang="cs-CZ" sz="1800" dirty="0" err="1" smtClean="0"/>
              <a:t>expresných</a:t>
            </a:r>
            <a:r>
              <a:rPr lang="cs-CZ" sz="1800" dirty="0" smtClean="0"/>
              <a:t> </a:t>
            </a:r>
            <a:r>
              <a:rPr lang="cs-CZ" sz="1800" dirty="0" err="1" smtClean="0"/>
              <a:t>systémov</a:t>
            </a:r>
            <a:r>
              <a:rPr lang="cs-CZ" sz="1800" dirty="0" smtClean="0"/>
              <a:t> (</a:t>
            </a:r>
            <a:r>
              <a:rPr lang="cs-CZ" sz="1800" dirty="0" err="1" smtClean="0"/>
              <a:t>expresia</a:t>
            </a:r>
            <a:r>
              <a:rPr lang="cs-CZ" sz="1800" dirty="0" smtClean="0"/>
              <a:t> len v </a:t>
            </a:r>
            <a:r>
              <a:rPr lang="cs-CZ" sz="1800" dirty="0" err="1" smtClean="0"/>
              <a:t>istých</a:t>
            </a:r>
            <a:r>
              <a:rPr lang="cs-CZ" sz="1800" dirty="0" smtClean="0"/>
              <a:t> tkáních, vývojových </a:t>
            </a:r>
            <a:r>
              <a:rPr lang="cs-CZ" sz="1800" dirty="0" err="1" smtClean="0"/>
              <a:t>štádiách</a:t>
            </a:r>
            <a:r>
              <a:rPr lang="cs-CZ" sz="1800" dirty="0" smtClean="0"/>
              <a:t>…)</a:t>
            </a:r>
          </a:p>
          <a:p>
            <a:endParaRPr lang="cs-CZ" sz="1800" dirty="0" smtClean="0"/>
          </a:p>
          <a:p>
            <a:r>
              <a:rPr lang="cs-CZ" sz="1800" dirty="0" err="1"/>
              <a:t>Z</a:t>
            </a:r>
            <a:r>
              <a:rPr lang="cs-CZ" sz="1800" dirty="0" err="1" smtClean="0"/>
              <a:t>výšenie</a:t>
            </a:r>
            <a:r>
              <a:rPr lang="cs-CZ" sz="1800" dirty="0" smtClean="0"/>
              <a:t> efektivity HDR oproti NHEJ</a:t>
            </a:r>
          </a:p>
          <a:p>
            <a:endParaRPr lang="cs-CZ" sz="1800" dirty="0"/>
          </a:p>
          <a:p>
            <a:endParaRPr lang="cs-CZ" sz="1800" dirty="0" smtClean="0"/>
          </a:p>
          <a:p>
            <a:endParaRPr lang="sk-SK" sz="1800" dirty="0" smtClean="0"/>
          </a:p>
        </p:txBody>
      </p:sp>
      <p:pic>
        <p:nvPicPr>
          <p:cNvPr id="4" name="Obrázek 3"/>
          <p:cNvPicPr>
            <a:picLocks noChangeAspect="1"/>
          </p:cNvPicPr>
          <p:nvPr/>
        </p:nvPicPr>
        <p:blipFill rotWithShape="1">
          <a:blip r:embed="rId3"/>
          <a:srcRect l="21190" t="12667" r="41310" b="37429"/>
          <a:stretch/>
        </p:blipFill>
        <p:spPr>
          <a:xfrm>
            <a:off x="5295900" y="1273961"/>
            <a:ext cx="3181350" cy="2646076"/>
          </a:xfrm>
          <a:prstGeom prst="rect">
            <a:avLst/>
          </a:prstGeom>
        </p:spPr>
      </p:pic>
    </p:spTree>
    <p:extLst>
      <p:ext uri="{BB962C8B-B14F-4D97-AF65-F5344CB8AC3E}">
        <p14:creationId xmlns:p14="http://schemas.microsoft.com/office/powerpoint/2010/main" val="307926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387" y="2038350"/>
            <a:ext cx="3705225" cy="2781300"/>
          </a:xfrm>
          <a:prstGeom prst="rect">
            <a:avLst/>
          </a:prstGeom>
        </p:spPr>
      </p:pic>
      <p:sp>
        <p:nvSpPr>
          <p:cNvPr id="6" name="TextovéPole 5"/>
          <p:cNvSpPr txBox="1"/>
          <p:nvPr/>
        </p:nvSpPr>
        <p:spPr>
          <a:xfrm>
            <a:off x="4937572" y="5524500"/>
            <a:ext cx="2316853" cy="646331"/>
          </a:xfrm>
          <a:prstGeom prst="rect">
            <a:avLst/>
          </a:prstGeom>
          <a:noFill/>
        </p:spPr>
        <p:txBody>
          <a:bodyPr wrap="none" rtlCol="0">
            <a:spAutoFit/>
          </a:bodyPr>
          <a:lstStyle/>
          <a:p>
            <a:pPr algn="ctr"/>
            <a:r>
              <a:rPr lang="cs-CZ" dirty="0" err="1" smtClean="0"/>
              <a:t>Ďakujem</a:t>
            </a:r>
            <a:r>
              <a:rPr lang="cs-CZ" dirty="0" smtClean="0"/>
              <a:t> za </a:t>
            </a:r>
            <a:r>
              <a:rPr lang="cs-CZ" dirty="0" err="1" smtClean="0"/>
              <a:t>pozornosť</a:t>
            </a:r>
            <a:r>
              <a:rPr lang="cs-CZ" dirty="0" smtClean="0"/>
              <a:t>.</a:t>
            </a:r>
          </a:p>
          <a:p>
            <a:pPr algn="ctr"/>
            <a:r>
              <a:rPr lang="cs-CZ" dirty="0" smtClean="0"/>
              <a:t>Otázky</a:t>
            </a:r>
            <a:r>
              <a:rPr lang="cs-CZ" dirty="0"/>
              <a:t>?</a:t>
            </a:r>
          </a:p>
        </p:txBody>
      </p:sp>
    </p:spTree>
    <p:extLst>
      <p:ext uri="{BB962C8B-B14F-4D97-AF65-F5344CB8AC3E}">
        <p14:creationId xmlns:p14="http://schemas.microsoft.com/office/powerpoint/2010/main" val="1315322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História</a:t>
            </a:r>
            <a:r>
              <a:rPr lang="cs-CZ" dirty="0" smtClean="0"/>
              <a:t> </a:t>
            </a:r>
            <a:r>
              <a:rPr lang="cs-CZ" dirty="0" err="1" smtClean="0"/>
              <a:t>genómového</a:t>
            </a:r>
            <a:r>
              <a:rPr lang="cs-CZ" dirty="0" smtClean="0"/>
              <a:t> </a:t>
            </a:r>
            <a:r>
              <a:rPr lang="cs-CZ" dirty="0" err="1" smtClean="0"/>
              <a:t>inžinierstva</a:t>
            </a:r>
            <a:endParaRPr lang="cs-CZ" dirty="0"/>
          </a:p>
        </p:txBody>
      </p:sp>
      <p:cxnSp>
        <p:nvCxnSpPr>
          <p:cNvPr id="4" name="Přímá spojnice se šipkou 14"/>
          <p:cNvCxnSpPr>
            <a:cxnSpLocks noChangeShapeType="1"/>
          </p:cNvCxnSpPr>
          <p:nvPr/>
        </p:nvCxnSpPr>
        <p:spPr bwMode="auto">
          <a:xfrm flipV="1">
            <a:off x="446400" y="5851081"/>
            <a:ext cx="11255865" cy="25737"/>
          </a:xfrm>
          <a:prstGeom prst="straightConnector1">
            <a:avLst/>
          </a:prstGeom>
          <a:noFill/>
          <a:ln w="38100"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Přímá spojnice 6"/>
          <p:cNvCxnSpPr/>
          <p:nvPr/>
        </p:nvCxnSpPr>
        <p:spPr>
          <a:xfrm>
            <a:off x="838200"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511828" y="6409545"/>
            <a:ext cx="652743" cy="369332"/>
          </a:xfrm>
          <a:prstGeom prst="rect">
            <a:avLst/>
          </a:prstGeom>
          <a:noFill/>
        </p:spPr>
        <p:txBody>
          <a:bodyPr wrap="none" rtlCol="0">
            <a:spAutoFit/>
          </a:bodyPr>
          <a:lstStyle/>
          <a:p>
            <a:r>
              <a:rPr lang="cs-CZ" dirty="0" smtClean="0"/>
              <a:t>1952</a:t>
            </a:r>
            <a:endParaRPr lang="cs-CZ" dirty="0"/>
          </a:p>
        </p:txBody>
      </p:sp>
      <p:sp>
        <p:nvSpPr>
          <p:cNvPr id="9" name="TextovéPole 8"/>
          <p:cNvSpPr txBox="1"/>
          <p:nvPr/>
        </p:nvSpPr>
        <p:spPr>
          <a:xfrm>
            <a:off x="353154" y="4785604"/>
            <a:ext cx="1201326" cy="646331"/>
          </a:xfrm>
          <a:prstGeom prst="rect">
            <a:avLst/>
          </a:prstGeom>
          <a:noFill/>
        </p:spPr>
        <p:txBody>
          <a:bodyPr wrap="square" rtlCol="0">
            <a:spAutoFit/>
          </a:bodyPr>
          <a:lstStyle/>
          <a:p>
            <a:r>
              <a:rPr lang="cs-CZ" dirty="0" err="1" smtClean="0"/>
              <a:t>Restrikčné</a:t>
            </a:r>
            <a:r>
              <a:rPr lang="cs-CZ" dirty="0" smtClean="0"/>
              <a:t> </a:t>
            </a:r>
            <a:r>
              <a:rPr lang="cs-CZ" dirty="0" err="1" smtClean="0"/>
              <a:t>enzýmy</a:t>
            </a:r>
            <a:endParaRPr lang="cs-CZ" dirty="0"/>
          </a:p>
        </p:txBody>
      </p:sp>
      <p:cxnSp>
        <p:nvCxnSpPr>
          <p:cNvPr id="10" name="Přímá spojnice 9"/>
          <p:cNvCxnSpPr/>
          <p:nvPr/>
        </p:nvCxnSpPr>
        <p:spPr>
          <a:xfrm>
            <a:off x="3673278"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346906" y="6409545"/>
            <a:ext cx="652743" cy="369332"/>
          </a:xfrm>
          <a:prstGeom prst="rect">
            <a:avLst/>
          </a:prstGeom>
          <a:noFill/>
        </p:spPr>
        <p:txBody>
          <a:bodyPr wrap="none" rtlCol="0">
            <a:spAutoFit/>
          </a:bodyPr>
          <a:lstStyle/>
          <a:p>
            <a:r>
              <a:rPr lang="cs-CZ" dirty="0" smtClean="0"/>
              <a:t>1983</a:t>
            </a:r>
            <a:endParaRPr lang="cs-CZ" dirty="0"/>
          </a:p>
        </p:txBody>
      </p:sp>
      <p:sp>
        <p:nvSpPr>
          <p:cNvPr id="12" name="TextovéPole 11"/>
          <p:cNvSpPr txBox="1"/>
          <p:nvPr/>
        </p:nvSpPr>
        <p:spPr>
          <a:xfrm>
            <a:off x="3398986" y="4934728"/>
            <a:ext cx="1201326" cy="369332"/>
          </a:xfrm>
          <a:prstGeom prst="rect">
            <a:avLst/>
          </a:prstGeom>
          <a:noFill/>
        </p:spPr>
        <p:txBody>
          <a:bodyPr wrap="square" rtlCol="0">
            <a:spAutoFit/>
          </a:bodyPr>
          <a:lstStyle/>
          <a:p>
            <a:r>
              <a:rPr lang="cs-CZ" dirty="0" smtClean="0"/>
              <a:t>PCR</a:t>
            </a:r>
            <a:endParaRPr lang="cs-CZ" dirty="0"/>
          </a:p>
        </p:txBody>
      </p:sp>
      <p:sp>
        <p:nvSpPr>
          <p:cNvPr id="13" name="Obdélník 12"/>
          <p:cNvSpPr/>
          <p:nvPr/>
        </p:nvSpPr>
        <p:spPr>
          <a:xfrm>
            <a:off x="353154" y="1587719"/>
            <a:ext cx="8068950" cy="646331"/>
          </a:xfrm>
          <a:prstGeom prst="rect">
            <a:avLst/>
          </a:prstGeom>
        </p:spPr>
        <p:txBody>
          <a:bodyPr wrap="square">
            <a:spAutoFit/>
          </a:bodyPr>
          <a:lstStyle/>
          <a:p>
            <a:pPr marL="285750" indent="-285750">
              <a:buFont typeface="Arial" panose="020B0604020202020204" pitchFamily="34" charset="0"/>
              <a:buChar char="•"/>
            </a:pPr>
            <a:r>
              <a:rPr lang="cs-CZ" dirty="0" err="1"/>
              <a:t>Molekulárne</a:t>
            </a:r>
            <a:r>
              <a:rPr lang="cs-CZ" dirty="0"/>
              <a:t> </a:t>
            </a:r>
            <a:r>
              <a:rPr lang="cs-CZ" dirty="0" err="1"/>
              <a:t>klonovanie</a:t>
            </a:r>
            <a:r>
              <a:rPr lang="cs-CZ" dirty="0"/>
              <a:t> → </a:t>
            </a:r>
            <a:r>
              <a:rPr lang="cs-CZ" dirty="0" err="1"/>
              <a:t>Rekombinantná</a:t>
            </a:r>
            <a:r>
              <a:rPr lang="cs-CZ" dirty="0"/>
              <a:t> DNA (</a:t>
            </a:r>
            <a:r>
              <a:rPr lang="cs-CZ" dirty="0" err="1"/>
              <a:t>rekombinantné</a:t>
            </a:r>
            <a:r>
              <a:rPr lang="cs-CZ" dirty="0"/>
              <a:t> </a:t>
            </a:r>
            <a:r>
              <a:rPr lang="cs-CZ" dirty="0" err="1"/>
              <a:t>proteíny</a:t>
            </a:r>
            <a:r>
              <a:rPr lang="cs-CZ" dirty="0" smtClean="0"/>
              <a:t>)</a:t>
            </a:r>
          </a:p>
          <a:p>
            <a:pPr lvl="5"/>
            <a:r>
              <a:rPr lang="sk-SK" dirty="0"/>
              <a:t> </a:t>
            </a:r>
            <a:r>
              <a:rPr lang="sk-SK" dirty="0" smtClean="0"/>
              <a:t>     → Identifikácia</a:t>
            </a:r>
            <a:r>
              <a:rPr lang="sk-SK" dirty="0"/>
              <a:t>, mapovanie a </a:t>
            </a:r>
            <a:r>
              <a:rPr lang="sk-SK" dirty="0" err="1"/>
              <a:t>sekvenácia</a:t>
            </a:r>
            <a:r>
              <a:rPr lang="sk-SK" dirty="0"/>
              <a:t> </a:t>
            </a:r>
            <a:r>
              <a:rPr lang="sk-SK" dirty="0" smtClean="0"/>
              <a:t>génov.</a:t>
            </a:r>
            <a:endParaRPr lang="cs-CZ" dirty="0"/>
          </a:p>
        </p:txBody>
      </p:sp>
      <p:sp>
        <p:nvSpPr>
          <p:cNvPr id="14" name="Obdélník 13"/>
          <p:cNvSpPr/>
          <p:nvPr/>
        </p:nvSpPr>
        <p:spPr>
          <a:xfrm>
            <a:off x="353154" y="2335133"/>
            <a:ext cx="9693816" cy="1477328"/>
          </a:xfrm>
          <a:prstGeom prst="rect">
            <a:avLst/>
          </a:prstGeom>
        </p:spPr>
        <p:txBody>
          <a:bodyPr wrap="square">
            <a:spAutoFit/>
          </a:bodyPr>
          <a:lstStyle/>
          <a:p>
            <a:pPr marL="285750" indent="-285750">
              <a:buFont typeface="Arial" panose="020B0604020202020204" pitchFamily="34" charset="0"/>
              <a:buChar char="•"/>
            </a:pPr>
            <a:r>
              <a:rPr lang="cs-CZ" dirty="0" err="1"/>
              <a:t>Manipulácia</a:t>
            </a:r>
            <a:r>
              <a:rPr lang="cs-CZ" dirty="0"/>
              <a:t> DNA </a:t>
            </a:r>
            <a:r>
              <a:rPr lang="cs-CZ" dirty="0">
                <a:solidFill>
                  <a:srgbClr val="FF0000"/>
                </a:solidFill>
              </a:rPr>
              <a:t>do 150kb </a:t>
            </a:r>
            <a:r>
              <a:rPr lang="cs-CZ" i="1" dirty="0"/>
              <a:t>in vitro</a:t>
            </a:r>
            <a:r>
              <a:rPr lang="cs-CZ" dirty="0"/>
              <a:t>, </a:t>
            </a:r>
            <a:r>
              <a:rPr lang="cs-CZ" dirty="0" err="1"/>
              <a:t>reálne</a:t>
            </a:r>
            <a:r>
              <a:rPr lang="cs-CZ" dirty="0"/>
              <a:t> do 20kb (</a:t>
            </a:r>
            <a:r>
              <a:rPr lang="cs-CZ" dirty="0" err="1"/>
              <a:t>plasmidy</a:t>
            </a:r>
            <a:r>
              <a:rPr lang="cs-CZ" dirty="0"/>
              <a:t>)</a:t>
            </a:r>
          </a:p>
          <a:p>
            <a:endParaRPr lang="cs-CZ" dirty="0"/>
          </a:p>
          <a:p>
            <a:pPr marL="285750" indent="-285750">
              <a:buFont typeface="Arial" panose="020B0604020202020204" pitchFamily="34" charset="0"/>
              <a:buChar char="•"/>
            </a:pPr>
            <a:r>
              <a:rPr lang="cs-CZ" dirty="0" err="1"/>
              <a:t>Restrikčné</a:t>
            </a:r>
            <a:r>
              <a:rPr lang="cs-CZ" dirty="0"/>
              <a:t> endonukleázy – </a:t>
            </a:r>
            <a:r>
              <a:rPr lang="cs-CZ" dirty="0" err="1"/>
              <a:t>štiepia</a:t>
            </a:r>
            <a:r>
              <a:rPr lang="cs-CZ" dirty="0"/>
              <a:t> 6/8 </a:t>
            </a:r>
            <a:r>
              <a:rPr lang="cs-CZ" dirty="0" err="1"/>
              <a:t>nt</a:t>
            </a:r>
            <a:r>
              <a:rPr lang="cs-CZ" dirty="0"/>
              <a:t> </a:t>
            </a:r>
            <a:r>
              <a:rPr lang="cs-CZ" dirty="0" err="1"/>
              <a:t>palindrómy</a:t>
            </a:r>
            <a:endParaRPr lang="cs-CZ" dirty="0"/>
          </a:p>
          <a:p>
            <a:r>
              <a:rPr lang="cs-CZ" dirty="0"/>
              <a:t>(6nt → </a:t>
            </a:r>
            <a:r>
              <a:rPr lang="cs-CZ" dirty="0" err="1"/>
              <a:t>štiepi</a:t>
            </a:r>
            <a:r>
              <a:rPr lang="cs-CZ" dirty="0"/>
              <a:t> v </a:t>
            </a:r>
            <a:r>
              <a:rPr lang="cs-CZ" dirty="0" err="1"/>
              <a:t>priemere</a:t>
            </a:r>
            <a:r>
              <a:rPr lang="cs-CZ" dirty="0"/>
              <a:t> každých</a:t>
            </a:r>
            <a:r>
              <a:rPr lang="en-US" dirty="0"/>
              <a:t> 4</a:t>
            </a:r>
            <a:r>
              <a:rPr lang="en-US" baseline="30000" dirty="0"/>
              <a:t>6</a:t>
            </a:r>
            <a:r>
              <a:rPr lang="cs-CZ" dirty="0"/>
              <a:t>=</a:t>
            </a:r>
            <a:r>
              <a:rPr lang="en-US" dirty="0"/>
              <a:t>4096bp</a:t>
            </a:r>
            <a:r>
              <a:rPr lang="cs-CZ" dirty="0"/>
              <a:t>, 8nt → </a:t>
            </a:r>
            <a:r>
              <a:rPr lang="en-US" dirty="0"/>
              <a:t>4</a:t>
            </a:r>
            <a:r>
              <a:rPr lang="en-US" baseline="30000" dirty="0"/>
              <a:t>8</a:t>
            </a:r>
            <a:r>
              <a:rPr lang="cs-CZ" dirty="0"/>
              <a:t>=</a:t>
            </a:r>
            <a:r>
              <a:rPr lang="en-US" dirty="0"/>
              <a:t>65536bp</a:t>
            </a:r>
            <a:r>
              <a:rPr lang="cs-CZ" dirty="0"/>
              <a:t>)</a:t>
            </a:r>
          </a:p>
          <a:p>
            <a:r>
              <a:rPr lang="cs-CZ" dirty="0" err="1"/>
              <a:t>Ľudský</a:t>
            </a:r>
            <a:r>
              <a:rPr lang="cs-CZ" dirty="0"/>
              <a:t> </a:t>
            </a:r>
            <a:r>
              <a:rPr lang="cs-CZ" dirty="0" err="1"/>
              <a:t>genóm</a:t>
            </a:r>
            <a:r>
              <a:rPr lang="cs-CZ" dirty="0"/>
              <a:t> má</a:t>
            </a:r>
            <a:r>
              <a:rPr lang="en-US" dirty="0"/>
              <a:t> 3 </a:t>
            </a:r>
            <a:r>
              <a:rPr lang="en-US" dirty="0" err="1" smtClean="0"/>
              <a:t>bili</a:t>
            </a:r>
            <a:r>
              <a:rPr lang="cs-CZ" dirty="0"/>
              <a:t>ó</a:t>
            </a:r>
            <a:r>
              <a:rPr lang="en-US" dirty="0" smtClean="0"/>
              <a:t>n</a:t>
            </a:r>
            <a:r>
              <a:rPr lang="cs-CZ" dirty="0"/>
              <a:t>y</a:t>
            </a:r>
            <a:r>
              <a:rPr lang="en-US" dirty="0" smtClean="0"/>
              <a:t> </a:t>
            </a:r>
            <a:r>
              <a:rPr lang="en-US" dirty="0" err="1"/>
              <a:t>bp</a:t>
            </a:r>
            <a:r>
              <a:rPr lang="cs-CZ" dirty="0"/>
              <a:t>, </a:t>
            </a:r>
            <a:r>
              <a:rPr lang="cs-CZ" dirty="0" err="1"/>
              <a:t>pre</a:t>
            </a:r>
            <a:r>
              <a:rPr lang="cs-CZ" dirty="0"/>
              <a:t> </a:t>
            </a:r>
            <a:r>
              <a:rPr lang="cs-CZ" dirty="0" err="1"/>
              <a:t>špecifické</a:t>
            </a:r>
            <a:r>
              <a:rPr lang="cs-CZ" dirty="0"/>
              <a:t> </a:t>
            </a:r>
            <a:r>
              <a:rPr lang="cs-CZ" dirty="0" err="1"/>
              <a:t>štiepenie</a:t>
            </a:r>
            <a:r>
              <a:rPr lang="cs-CZ" dirty="0"/>
              <a:t> by musel </a:t>
            </a:r>
            <a:r>
              <a:rPr lang="cs-CZ" dirty="0" err="1"/>
              <a:t>enzým</a:t>
            </a:r>
            <a:r>
              <a:rPr lang="cs-CZ" dirty="0"/>
              <a:t> </a:t>
            </a:r>
            <a:r>
              <a:rPr lang="cs-CZ" dirty="0" err="1"/>
              <a:t>rozpoznať</a:t>
            </a:r>
            <a:r>
              <a:rPr lang="cs-CZ" dirty="0"/>
              <a:t> aspoň </a:t>
            </a:r>
            <a:r>
              <a:rPr lang="cs-CZ" dirty="0">
                <a:solidFill>
                  <a:srgbClr val="FF0000"/>
                </a:solidFill>
              </a:rPr>
              <a:t>18bp</a:t>
            </a:r>
            <a:endParaRPr lang="en-US" dirty="0"/>
          </a:p>
        </p:txBody>
      </p:sp>
      <p:pic>
        <p:nvPicPr>
          <p:cNvPr id="15" name="Obráze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150" y="1463141"/>
            <a:ext cx="2618646" cy="2125525"/>
          </a:xfrm>
          <a:prstGeom prst="rect">
            <a:avLst/>
          </a:prstGeom>
        </p:spPr>
      </p:pic>
      <p:cxnSp>
        <p:nvCxnSpPr>
          <p:cNvPr id="16" name="Přímá spojnice 15"/>
          <p:cNvCxnSpPr/>
          <p:nvPr/>
        </p:nvCxnSpPr>
        <p:spPr>
          <a:xfrm>
            <a:off x="2682707"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2356335" y="6409545"/>
            <a:ext cx="652743" cy="369332"/>
          </a:xfrm>
          <a:prstGeom prst="rect">
            <a:avLst/>
          </a:prstGeom>
          <a:noFill/>
        </p:spPr>
        <p:txBody>
          <a:bodyPr wrap="none" rtlCol="0">
            <a:spAutoFit/>
          </a:bodyPr>
          <a:lstStyle/>
          <a:p>
            <a:r>
              <a:rPr lang="cs-CZ" dirty="0" smtClean="0"/>
              <a:t>1977</a:t>
            </a:r>
            <a:endParaRPr lang="cs-CZ" dirty="0"/>
          </a:p>
        </p:txBody>
      </p:sp>
      <p:sp>
        <p:nvSpPr>
          <p:cNvPr id="18" name="TextovéPole 17"/>
          <p:cNvSpPr txBox="1"/>
          <p:nvPr/>
        </p:nvSpPr>
        <p:spPr>
          <a:xfrm>
            <a:off x="1944897" y="4785603"/>
            <a:ext cx="1475617" cy="646331"/>
          </a:xfrm>
          <a:prstGeom prst="rect">
            <a:avLst/>
          </a:prstGeom>
          <a:noFill/>
        </p:spPr>
        <p:txBody>
          <a:bodyPr wrap="square" rtlCol="0">
            <a:spAutoFit/>
          </a:bodyPr>
          <a:lstStyle/>
          <a:p>
            <a:r>
              <a:rPr lang="cs-CZ" dirty="0" err="1" smtClean="0"/>
              <a:t>Sanger</a:t>
            </a:r>
            <a:r>
              <a:rPr lang="cs-CZ" dirty="0" smtClean="0"/>
              <a:t> </a:t>
            </a:r>
            <a:r>
              <a:rPr lang="cs-CZ" dirty="0" err="1" smtClean="0"/>
              <a:t>sekvenovanie</a:t>
            </a:r>
            <a:endParaRPr lang="cs-CZ" dirty="0"/>
          </a:p>
        </p:txBody>
      </p:sp>
    </p:spTree>
    <p:extLst>
      <p:ext uri="{BB962C8B-B14F-4D97-AF65-F5344CB8AC3E}">
        <p14:creationId xmlns:p14="http://schemas.microsoft.com/office/powerpoint/2010/main" val="6493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História</a:t>
            </a:r>
            <a:r>
              <a:rPr lang="cs-CZ" dirty="0" smtClean="0"/>
              <a:t> </a:t>
            </a:r>
            <a:r>
              <a:rPr lang="cs-CZ" dirty="0" err="1" smtClean="0"/>
              <a:t>genómového</a:t>
            </a:r>
            <a:r>
              <a:rPr lang="cs-CZ" dirty="0" smtClean="0"/>
              <a:t> </a:t>
            </a:r>
            <a:r>
              <a:rPr lang="cs-CZ" dirty="0" err="1" smtClean="0"/>
              <a:t>inžinierstva</a:t>
            </a:r>
            <a:endParaRPr lang="cs-CZ" dirty="0"/>
          </a:p>
        </p:txBody>
      </p:sp>
      <p:cxnSp>
        <p:nvCxnSpPr>
          <p:cNvPr id="4" name="Přímá spojnice se šipkou 14"/>
          <p:cNvCxnSpPr>
            <a:cxnSpLocks noChangeShapeType="1"/>
          </p:cNvCxnSpPr>
          <p:nvPr/>
        </p:nvCxnSpPr>
        <p:spPr bwMode="auto">
          <a:xfrm flipV="1">
            <a:off x="446400" y="5851081"/>
            <a:ext cx="11255865" cy="25737"/>
          </a:xfrm>
          <a:prstGeom prst="straightConnector1">
            <a:avLst/>
          </a:prstGeom>
          <a:noFill/>
          <a:ln w="38100"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Přímá spojnice 6"/>
          <p:cNvCxnSpPr/>
          <p:nvPr/>
        </p:nvCxnSpPr>
        <p:spPr>
          <a:xfrm>
            <a:off x="838200"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511828" y="6409545"/>
            <a:ext cx="652743" cy="369332"/>
          </a:xfrm>
          <a:prstGeom prst="rect">
            <a:avLst/>
          </a:prstGeom>
          <a:noFill/>
        </p:spPr>
        <p:txBody>
          <a:bodyPr wrap="none" rtlCol="0">
            <a:spAutoFit/>
          </a:bodyPr>
          <a:lstStyle/>
          <a:p>
            <a:r>
              <a:rPr lang="cs-CZ" dirty="0" smtClean="0"/>
              <a:t>1952</a:t>
            </a:r>
            <a:endParaRPr lang="cs-CZ" dirty="0"/>
          </a:p>
        </p:txBody>
      </p:sp>
      <p:sp>
        <p:nvSpPr>
          <p:cNvPr id="9" name="TextovéPole 8"/>
          <p:cNvSpPr txBox="1"/>
          <p:nvPr/>
        </p:nvSpPr>
        <p:spPr>
          <a:xfrm>
            <a:off x="353154" y="4785604"/>
            <a:ext cx="1201326" cy="646331"/>
          </a:xfrm>
          <a:prstGeom prst="rect">
            <a:avLst/>
          </a:prstGeom>
          <a:noFill/>
        </p:spPr>
        <p:txBody>
          <a:bodyPr wrap="square" rtlCol="0">
            <a:spAutoFit/>
          </a:bodyPr>
          <a:lstStyle/>
          <a:p>
            <a:r>
              <a:rPr lang="cs-CZ" dirty="0" err="1" smtClean="0"/>
              <a:t>Restrikčné</a:t>
            </a:r>
            <a:r>
              <a:rPr lang="cs-CZ" dirty="0" smtClean="0"/>
              <a:t> </a:t>
            </a:r>
            <a:r>
              <a:rPr lang="cs-CZ" dirty="0" err="1" smtClean="0"/>
              <a:t>enzýmy</a:t>
            </a:r>
            <a:endParaRPr lang="cs-CZ" dirty="0"/>
          </a:p>
        </p:txBody>
      </p:sp>
      <p:cxnSp>
        <p:nvCxnSpPr>
          <p:cNvPr id="10" name="Přímá spojnice 9"/>
          <p:cNvCxnSpPr/>
          <p:nvPr/>
        </p:nvCxnSpPr>
        <p:spPr>
          <a:xfrm>
            <a:off x="3673278"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346906" y="6409545"/>
            <a:ext cx="652743" cy="369332"/>
          </a:xfrm>
          <a:prstGeom prst="rect">
            <a:avLst/>
          </a:prstGeom>
          <a:noFill/>
        </p:spPr>
        <p:txBody>
          <a:bodyPr wrap="none" rtlCol="0">
            <a:spAutoFit/>
          </a:bodyPr>
          <a:lstStyle/>
          <a:p>
            <a:r>
              <a:rPr lang="cs-CZ" dirty="0" smtClean="0"/>
              <a:t>1983</a:t>
            </a:r>
            <a:endParaRPr lang="cs-CZ" dirty="0"/>
          </a:p>
        </p:txBody>
      </p:sp>
      <p:sp>
        <p:nvSpPr>
          <p:cNvPr id="12" name="TextovéPole 11"/>
          <p:cNvSpPr txBox="1"/>
          <p:nvPr/>
        </p:nvSpPr>
        <p:spPr>
          <a:xfrm>
            <a:off x="3398986" y="4934728"/>
            <a:ext cx="1201326" cy="369332"/>
          </a:xfrm>
          <a:prstGeom prst="rect">
            <a:avLst/>
          </a:prstGeom>
          <a:noFill/>
        </p:spPr>
        <p:txBody>
          <a:bodyPr wrap="square" rtlCol="0">
            <a:spAutoFit/>
          </a:bodyPr>
          <a:lstStyle/>
          <a:p>
            <a:r>
              <a:rPr lang="cs-CZ" dirty="0" smtClean="0"/>
              <a:t>PCR</a:t>
            </a:r>
            <a:endParaRPr lang="cs-CZ" dirty="0"/>
          </a:p>
        </p:txBody>
      </p:sp>
      <p:sp>
        <p:nvSpPr>
          <p:cNvPr id="13" name="Obdélník 12"/>
          <p:cNvSpPr/>
          <p:nvPr/>
        </p:nvSpPr>
        <p:spPr>
          <a:xfrm>
            <a:off x="353154" y="1587719"/>
            <a:ext cx="8068950" cy="646331"/>
          </a:xfrm>
          <a:prstGeom prst="rect">
            <a:avLst/>
          </a:prstGeom>
        </p:spPr>
        <p:txBody>
          <a:bodyPr wrap="square">
            <a:spAutoFit/>
          </a:bodyPr>
          <a:lstStyle/>
          <a:p>
            <a:pPr marL="285750" indent="-285750">
              <a:buFont typeface="Arial" panose="020B0604020202020204" pitchFamily="34" charset="0"/>
              <a:buChar char="•"/>
            </a:pPr>
            <a:r>
              <a:rPr lang="cs-CZ" dirty="0" err="1"/>
              <a:t>Molekulárne</a:t>
            </a:r>
            <a:r>
              <a:rPr lang="cs-CZ" dirty="0"/>
              <a:t> </a:t>
            </a:r>
            <a:r>
              <a:rPr lang="cs-CZ" dirty="0" err="1"/>
              <a:t>klonovanie</a:t>
            </a:r>
            <a:r>
              <a:rPr lang="cs-CZ" dirty="0"/>
              <a:t> → </a:t>
            </a:r>
            <a:r>
              <a:rPr lang="cs-CZ" dirty="0" err="1"/>
              <a:t>Rekombinantná</a:t>
            </a:r>
            <a:r>
              <a:rPr lang="cs-CZ" dirty="0"/>
              <a:t> DNA (</a:t>
            </a:r>
            <a:r>
              <a:rPr lang="cs-CZ" dirty="0" err="1"/>
              <a:t>rekombinantné</a:t>
            </a:r>
            <a:r>
              <a:rPr lang="cs-CZ" dirty="0"/>
              <a:t> </a:t>
            </a:r>
            <a:r>
              <a:rPr lang="cs-CZ" dirty="0" err="1"/>
              <a:t>proteíny</a:t>
            </a:r>
            <a:r>
              <a:rPr lang="cs-CZ" dirty="0" smtClean="0"/>
              <a:t>)</a:t>
            </a:r>
          </a:p>
          <a:p>
            <a:pPr lvl="5"/>
            <a:r>
              <a:rPr lang="sk-SK" dirty="0"/>
              <a:t> </a:t>
            </a:r>
            <a:r>
              <a:rPr lang="sk-SK" dirty="0" smtClean="0"/>
              <a:t>     → Identifikácia</a:t>
            </a:r>
            <a:r>
              <a:rPr lang="sk-SK" dirty="0"/>
              <a:t>, mapovanie a </a:t>
            </a:r>
            <a:r>
              <a:rPr lang="sk-SK" dirty="0" err="1"/>
              <a:t>sekvenácia</a:t>
            </a:r>
            <a:r>
              <a:rPr lang="sk-SK" dirty="0"/>
              <a:t> </a:t>
            </a:r>
            <a:r>
              <a:rPr lang="sk-SK" dirty="0" smtClean="0"/>
              <a:t>génov.</a:t>
            </a:r>
            <a:endParaRPr lang="cs-CZ" dirty="0"/>
          </a:p>
        </p:txBody>
      </p:sp>
      <p:cxnSp>
        <p:nvCxnSpPr>
          <p:cNvPr id="16" name="Přímá spojnice 15"/>
          <p:cNvCxnSpPr/>
          <p:nvPr/>
        </p:nvCxnSpPr>
        <p:spPr>
          <a:xfrm>
            <a:off x="4417063"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090691" y="6409545"/>
            <a:ext cx="652743" cy="369332"/>
          </a:xfrm>
          <a:prstGeom prst="rect">
            <a:avLst/>
          </a:prstGeom>
          <a:noFill/>
        </p:spPr>
        <p:txBody>
          <a:bodyPr wrap="none" rtlCol="0">
            <a:spAutoFit/>
          </a:bodyPr>
          <a:lstStyle/>
          <a:p>
            <a:r>
              <a:rPr lang="cs-CZ" dirty="0" smtClean="0"/>
              <a:t>1987</a:t>
            </a:r>
            <a:endParaRPr lang="cs-CZ" dirty="0"/>
          </a:p>
        </p:txBody>
      </p:sp>
      <p:sp>
        <p:nvSpPr>
          <p:cNvPr id="18" name="TextovéPole 17"/>
          <p:cNvSpPr txBox="1"/>
          <p:nvPr/>
        </p:nvSpPr>
        <p:spPr>
          <a:xfrm>
            <a:off x="3934571" y="4489671"/>
            <a:ext cx="1698474" cy="923330"/>
          </a:xfrm>
          <a:prstGeom prst="rect">
            <a:avLst/>
          </a:prstGeom>
          <a:noFill/>
        </p:spPr>
        <p:txBody>
          <a:bodyPr wrap="square" rtlCol="0">
            <a:spAutoFit/>
          </a:bodyPr>
          <a:lstStyle/>
          <a:p>
            <a:r>
              <a:rPr lang="cs-CZ" dirty="0" err="1" smtClean="0"/>
              <a:t>Homológna</a:t>
            </a:r>
            <a:r>
              <a:rPr lang="cs-CZ" dirty="0" smtClean="0"/>
              <a:t> </a:t>
            </a:r>
            <a:r>
              <a:rPr lang="cs-CZ" dirty="0" err="1" smtClean="0"/>
              <a:t>rekombinácia</a:t>
            </a:r>
            <a:r>
              <a:rPr lang="cs-CZ" dirty="0" smtClean="0"/>
              <a:t> v myších ESC</a:t>
            </a:r>
            <a:endParaRPr lang="cs-CZ" dirty="0"/>
          </a:p>
        </p:txBody>
      </p:sp>
      <p:sp>
        <p:nvSpPr>
          <p:cNvPr id="3" name="Obdélník 2"/>
          <p:cNvSpPr/>
          <p:nvPr/>
        </p:nvSpPr>
        <p:spPr>
          <a:xfrm>
            <a:off x="353153" y="2356833"/>
            <a:ext cx="10769772" cy="923330"/>
          </a:xfrm>
          <a:prstGeom prst="rect">
            <a:avLst/>
          </a:prstGeom>
        </p:spPr>
        <p:txBody>
          <a:bodyPr wrap="square">
            <a:spAutoFit/>
          </a:bodyPr>
          <a:lstStyle/>
          <a:p>
            <a:pPr marL="285750" indent="-285750">
              <a:buFont typeface="Arial" panose="020B0604020202020204" pitchFamily="34" charset="0"/>
              <a:buChar char="•"/>
            </a:pPr>
            <a:r>
              <a:rPr lang="cs-CZ" u="sng" dirty="0" err="1"/>
              <a:t>Homológna</a:t>
            </a:r>
            <a:r>
              <a:rPr lang="cs-CZ" u="sng" dirty="0"/>
              <a:t> </a:t>
            </a:r>
            <a:r>
              <a:rPr lang="cs-CZ" u="sng" dirty="0" err="1"/>
              <a:t>rekombinácia</a:t>
            </a:r>
            <a:r>
              <a:rPr lang="cs-CZ" dirty="0"/>
              <a:t> = definovaná </a:t>
            </a:r>
            <a:r>
              <a:rPr lang="cs-CZ" dirty="0" err="1"/>
              <a:t>cielená</a:t>
            </a:r>
            <a:r>
              <a:rPr lang="cs-CZ" dirty="0"/>
              <a:t> </a:t>
            </a:r>
            <a:r>
              <a:rPr lang="cs-CZ" dirty="0" err="1"/>
              <a:t>zmena</a:t>
            </a:r>
            <a:r>
              <a:rPr lang="cs-CZ" dirty="0"/>
              <a:t> v </a:t>
            </a:r>
            <a:r>
              <a:rPr lang="cs-CZ" dirty="0" err="1"/>
              <a:t>určitom</a:t>
            </a:r>
            <a:r>
              <a:rPr lang="cs-CZ" dirty="0"/>
              <a:t> </a:t>
            </a:r>
            <a:r>
              <a:rPr lang="cs-CZ" dirty="0" err="1"/>
              <a:t>lokuse</a:t>
            </a:r>
            <a:r>
              <a:rPr lang="cs-CZ" dirty="0"/>
              <a:t> </a:t>
            </a:r>
            <a:endParaRPr lang="cs-CZ" dirty="0" smtClean="0"/>
          </a:p>
          <a:p>
            <a:r>
              <a:rPr lang="cs-CZ" dirty="0"/>
              <a:t>	</a:t>
            </a:r>
            <a:r>
              <a:rPr lang="cs-CZ" dirty="0" smtClean="0"/>
              <a:t>		- </a:t>
            </a:r>
            <a:r>
              <a:rPr lang="cs-CZ" dirty="0" err="1" smtClean="0"/>
              <a:t>funkcia</a:t>
            </a:r>
            <a:r>
              <a:rPr lang="cs-CZ" dirty="0" smtClean="0"/>
              <a:t> </a:t>
            </a:r>
            <a:r>
              <a:rPr lang="cs-CZ" dirty="0" err="1" smtClean="0"/>
              <a:t>génu</a:t>
            </a:r>
            <a:r>
              <a:rPr lang="cs-CZ" dirty="0" smtClean="0"/>
              <a:t> </a:t>
            </a:r>
            <a:r>
              <a:rPr lang="cs-CZ" i="1" dirty="0" smtClean="0"/>
              <a:t>in </a:t>
            </a:r>
            <a:r>
              <a:rPr lang="cs-CZ" i="1" dirty="0" err="1" smtClean="0"/>
              <a:t>vivo</a:t>
            </a:r>
            <a:r>
              <a:rPr lang="cs-CZ" i="1" dirty="0" smtClean="0"/>
              <a:t> </a:t>
            </a:r>
            <a:r>
              <a:rPr lang="cs-CZ" dirty="0"/>
              <a:t>(</a:t>
            </a:r>
            <a:r>
              <a:rPr lang="cs-CZ" dirty="0" err="1"/>
              <a:t>Knock-out</a:t>
            </a:r>
            <a:r>
              <a:rPr lang="cs-CZ" dirty="0"/>
              <a:t>/</a:t>
            </a:r>
            <a:r>
              <a:rPr lang="cs-CZ" dirty="0" err="1"/>
              <a:t>Knock</a:t>
            </a:r>
            <a:r>
              <a:rPr lang="cs-CZ" dirty="0"/>
              <a:t>-in myši)</a:t>
            </a:r>
          </a:p>
          <a:p>
            <a:endParaRPr lang="cs-CZ" i="1" dirty="0" smtClean="0"/>
          </a:p>
        </p:txBody>
      </p:sp>
      <p:sp>
        <p:nvSpPr>
          <p:cNvPr id="5" name="Obdélník 4"/>
          <p:cNvSpPr/>
          <p:nvPr/>
        </p:nvSpPr>
        <p:spPr>
          <a:xfrm>
            <a:off x="353153" y="3136019"/>
            <a:ext cx="6096000" cy="923330"/>
          </a:xfrm>
          <a:prstGeom prst="rect">
            <a:avLst/>
          </a:prstGeom>
        </p:spPr>
        <p:txBody>
          <a:bodyPr>
            <a:spAutoFit/>
          </a:bodyPr>
          <a:lstStyle/>
          <a:p>
            <a:pPr marL="285750" indent="-285750">
              <a:buFont typeface="Arial" panose="020B0604020202020204" pitchFamily="34" charset="0"/>
              <a:buChar char="•"/>
            </a:pPr>
            <a:r>
              <a:rPr lang="cs-CZ" dirty="0"/>
              <a:t>možné len u pár </a:t>
            </a:r>
            <a:r>
              <a:rPr lang="en-US" dirty="0"/>
              <a:t>model</a:t>
            </a:r>
            <a:r>
              <a:rPr lang="cs-CZ" dirty="0" err="1"/>
              <a:t>ových</a:t>
            </a:r>
            <a:r>
              <a:rPr lang="cs-CZ" dirty="0"/>
              <a:t> </a:t>
            </a:r>
            <a:r>
              <a:rPr lang="cs-CZ" dirty="0" err="1" smtClean="0"/>
              <a:t>or</a:t>
            </a:r>
            <a:r>
              <a:rPr lang="en-US" dirty="0" err="1"/>
              <a:t>gani</a:t>
            </a:r>
            <a:r>
              <a:rPr lang="cs-CZ" dirty="0" err="1"/>
              <a:t>zmov</a:t>
            </a:r>
            <a:r>
              <a:rPr lang="en-US" dirty="0"/>
              <a:t> (ES </a:t>
            </a:r>
            <a:r>
              <a:rPr lang="cs-CZ" dirty="0" err="1"/>
              <a:t>bunky</a:t>
            </a:r>
            <a:r>
              <a:rPr lang="en-US" dirty="0"/>
              <a:t>)</a:t>
            </a:r>
          </a:p>
          <a:p>
            <a:pPr marL="285750" indent="-285750">
              <a:buFont typeface="Arial" panose="020B0604020202020204" pitchFamily="34" charset="0"/>
              <a:buChar char="•"/>
            </a:pPr>
            <a:r>
              <a:rPr lang="cs-CZ" dirty="0" err="1" smtClean="0"/>
              <a:t>nízka</a:t>
            </a:r>
            <a:r>
              <a:rPr lang="cs-CZ" dirty="0" smtClean="0"/>
              <a:t> </a:t>
            </a:r>
            <a:r>
              <a:rPr lang="cs-CZ" dirty="0"/>
              <a:t>efektivita (1 z </a:t>
            </a:r>
            <a:r>
              <a:rPr lang="cs-CZ" dirty="0" err="1"/>
              <a:t>milióna</a:t>
            </a:r>
            <a:r>
              <a:rPr lang="cs-CZ" dirty="0"/>
              <a:t>)</a:t>
            </a:r>
            <a:endParaRPr lang="en-US" dirty="0"/>
          </a:p>
          <a:p>
            <a:pPr marL="285750" indent="-285750">
              <a:buFont typeface="Arial" panose="020B0604020202020204" pitchFamily="34" charset="0"/>
              <a:buChar char="•"/>
            </a:pPr>
            <a:r>
              <a:rPr lang="cs-CZ" dirty="0" err="1" smtClean="0"/>
              <a:t>časovo</a:t>
            </a:r>
            <a:r>
              <a:rPr lang="cs-CZ" dirty="0" smtClean="0"/>
              <a:t> </a:t>
            </a:r>
            <a:r>
              <a:rPr lang="cs-CZ" dirty="0"/>
              <a:t>náročné (roky)</a:t>
            </a:r>
            <a:endParaRPr lang="en-US" dirty="0"/>
          </a:p>
        </p:txBody>
      </p:sp>
      <p:cxnSp>
        <p:nvCxnSpPr>
          <p:cNvPr id="19" name="Přímá spojnice 18"/>
          <p:cNvCxnSpPr/>
          <p:nvPr/>
        </p:nvCxnSpPr>
        <p:spPr>
          <a:xfrm>
            <a:off x="2682707"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2356335" y="6409545"/>
            <a:ext cx="652743" cy="369332"/>
          </a:xfrm>
          <a:prstGeom prst="rect">
            <a:avLst/>
          </a:prstGeom>
          <a:noFill/>
        </p:spPr>
        <p:txBody>
          <a:bodyPr wrap="none" rtlCol="0">
            <a:spAutoFit/>
          </a:bodyPr>
          <a:lstStyle/>
          <a:p>
            <a:r>
              <a:rPr lang="cs-CZ" dirty="0" smtClean="0"/>
              <a:t>1977</a:t>
            </a:r>
            <a:endParaRPr lang="cs-CZ" dirty="0"/>
          </a:p>
        </p:txBody>
      </p:sp>
      <p:sp>
        <p:nvSpPr>
          <p:cNvPr id="21" name="TextovéPole 20"/>
          <p:cNvSpPr txBox="1"/>
          <p:nvPr/>
        </p:nvSpPr>
        <p:spPr>
          <a:xfrm>
            <a:off x="1944897" y="4785603"/>
            <a:ext cx="1475617" cy="646331"/>
          </a:xfrm>
          <a:prstGeom prst="rect">
            <a:avLst/>
          </a:prstGeom>
          <a:noFill/>
        </p:spPr>
        <p:txBody>
          <a:bodyPr wrap="square" rtlCol="0">
            <a:spAutoFit/>
          </a:bodyPr>
          <a:lstStyle/>
          <a:p>
            <a:r>
              <a:rPr lang="cs-CZ" dirty="0" err="1" smtClean="0"/>
              <a:t>Sanger</a:t>
            </a:r>
            <a:r>
              <a:rPr lang="cs-CZ" dirty="0" smtClean="0"/>
              <a:t> </a:t>
            </a:r>
            <a:r>
              <a:rPr lang="cs-CZ" dirty="0" err="1" smtClean="0"/>
              <a:t>sekvenovanie</a:t>
            </a:r>
            <a:endParaRPr lang="cs-CZ" dirty="0"/>
          </a:p>
        </p:txBody>
      </p:sp>
      <p:pic>
        <p:nvPicPr>
          <p:cNvPr id="22" name="Obrázek 21"/>
          <p:cNvPicPr>
            <a:picLocks noChangeAspect="1"/>
          </p:cNvPicPr>
          <p:nvPr/>
        </p:nvPicPr>
        <p:blipFill rotWithShape="1">
          <a:blip r:embed="rId3"/>
          <a:srcRect l="34581" t="23261" r="34036" b="8675"/>
          <a:stretch/>
        </p:blipFill>
        <p:spPr>
          <a:xfrm>
            <a:off x="7926875" y="1336523"/>
            <a:ext cx="3196050" cy="4332217"/>
          </a:xfrm>
          <a:prstGeom prst="rect">
            <a:avLst/>
          </a:prstGeom>
        </p:spPr>
      </p:pic>
    </p:spTree>
    <p:extLst>
      <p:ext uri="{BB962C8B-B14F-4D97-AF65-F5344CB8AC3E}">
        <p14:creationId xmlns:p14="http://schemas.microsoft.com/office/powerpoint/2010/main" val="407575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História</a:t>
            </a:r>
            <a:r>
              <a:rPr lang="cs-CZ" dirty="0" smtClean="0"/>
              <a:t> </a:t>
            </a:r>
            <a:r>
              <a:rPr lang="cs-CZ" dirty="0" err="1" smtClean="0"/>
              <a:t>genómového</a:t>
            </a:r>
            <a:r>
              <a:rPr lang="cs-CZ" dirty="0" smtClean="0"/>
              <a:t> </a:t>
            </a:r>
            <a:r>
              <a:rPr lang="cs-CZ" dirty="0" err="1" smtClean="0"/>
              <a:t>inžinierstva</a:t>
            </a:r>
            <a:endParaRPr lang="cs-CZ" dirty="0"/>
          </a:p>
        </p:txBody>
      </p:sp>
      <p:cxnSp>
        <p:nvCxnSpPr>
          <p:cNvPr id="4" name="Přímá spojnice se šipkou 14"/>
          <p:cNvCxnSpPr>
            <a:cxnSpLocks noChangeShapeType="1"/>
          </p:cNvCxnSpPr>
          <p:nvPr/>
        </p:nvCxnSpPr>
        <p:spPr bwMode="auto">
          <a:xfrm flipV="1">
            <a:off x="446400" y="5851081"/>
            <a:ext cx="11255865" cy="25737"/>
          </a:xfrm>
          <a:prstGeom prst="straightConnector1">
            <a:avLst/>
          </a:prstGeom>
          <a:noFill/>
          <a:ln w="38100" algn="ctr">
            <a:solidFill>
              <a:schemeClr val="tx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Přímá spojnice 6"/>
          <p:cNvCxnSpPr/>
          <p:nvPr/>
        </p:nvCxnSpPr>
        <p:spPr>
          <a:xfrm>
            <a:off x="838200"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511828" y="6409545"/>
            <a:ext cx="652743" cy="369332"/>
          </a:xfrm>
          <a:prstGeom prst="rect">
            <a:avLst/>
          </a:prstGeom>
          <a:noFill/>
        </p:spPr>
        <p:txBody>
          <a:bodyPr wrap="none" rtlCol="0">
            <a:spAutoFit/>
          </a:bodyPr>
          <a:lstStyle/>
          <a:p>
            <a:r>
              <a:rPr lang="cs-CZ" dirty="0" smtClean="0"/>
              <a:t>1952</a:t>
            </a:r>
            <a:endParaRPr lang="cs-CZ" dirty="0"/>
          </a:p>
        </p:txBody>
      </p:sp>
      <p:sp>
        <p:nvSpPr>
          <p:cNvPr id="9" name="TextovéPole 8"/>
          <p:cNvSpPr txBox="1"/>
          <p:nvPr/>
        </p:nvSpPr>
        <p:spPr>
          <a:xfrm>
            <a:off x="353154" y="4785604"/>
            <a:ext cx="1201326" cy="646331"/>
          </a:xfrm>
          <a:prstGeom prst="rect">
            <a:avLst/>
          </a:prstGeom>
          <a:noFill/>
        </p:spPr>
        <p:txBody>
          <a:bodyPr wrap="square" rtlCol="0">
            <a:spAutoFit/>
          </a:bodyPr>
          <a:lstStyle/>
          <a:p>
            <a:r>
              <a:rPr lang="cs-CZ" dirty="0" err="1" smtClean="0"/>
              <a:t>Restrikčné</a:t>
            </a:r>
            <a:r>
              <a:rPr lang="cs-CZ" dirty="0" smtClean="0"/>
              <a:t> </a:t>
            </a:r>
            <a:r>
              <a:rPr lang="cs-CZ" dirty="0" err="1" smtClean="0"/>
              <a:t>enzýmy</a:t>
            </a:r>
            <a:endParaRPr lang="cs-CZ" dirty="0"/>
          </a:p>
        </p:txBody>
      </p:sp>
      <p:cxnSp>
        <p:nvCxnSpPr>
          <p:cNvPr id="10" name="Přímá spojnice 9"/>
          <p:cNvCxnSpPr/>
          <p:nvPr/>
        </p:nvCxnSpPr>
        <p:spPr>
          <a:xfrm>
            <a:off x="3673278"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346906" y="6409545"/>
            <a:ext cx="652743" cy="369332"/>
          </a:xfrm>
          <a:prstGeom prst="rect">
            <a:avLst/>
          </a:prstGeom>
          <a:noFill/>
        </p:spPr>
        <p:txBody>
          <a:bodyPr wrap="none" rtlCol="0">
            <a:spAutoFit/>
          </a:bodyPr>
          <a:lstStyle/>
          <a:p>
            <a:r>
              <a:rPr lang="cs-CZ" dirty="0" smtClean="0"/>
              <a:t>1983</a:t>
            </a:r>
            <a:endParaRPr lang="cs-CZ" dirty="0"/>
          </a:p>
        </p:txBody>
      </p:sp>
      <p:sp>
        <p:nvSpPr>
          <p:cNvPr id="12" name="TextovéPole 11"/>
          <p:cNvSpPr txBox="1"/>
          <p:nvPr/>
        </p:nvSpPr>
        <p:spPr>
          <a:xfrm>
            <a:off x="3398986" y="4934728"/>
            <a:ext cx="1201326" cy="369332"/>
          </a:xfrm>
          <a:prstGeom prst="rect">
            <a:avLst/>
          </a:prstGeom>
          <a:noFill/>
        </p:spPr>
        <p:txBody>
          <a:bodyPr wrap="square" rtlCol="0">
            <a:spAutoFit/>
          </a:bodyPr>
          <a:lstStyle/>
          <a:p>
            <a:r>
              <a:rPr lang="cs-CZ" dirty="0" smtClean="0"/>
              <a:t>PCR</a:t>
            </a:r>
            <a:endParaRPr lang="cs-CZ" dirty="0"/>
          </a:p>
        </p:txBody>
      </p:sp>
      <p:sp>
        <p:nvSpPr>
          <p:cNvPr id="13" name="Obdélník 12"/>
          <p:cNvSpPr/>
          <p:nvPr/>
        </p:nvSpPr>
        <p:spPr>
          <a:xfrm>
            <a:off x="353154" y="1587719"/>
            <a:ext cx="8068950" cy="646331"/>
          </a:xfrm>
          <a:prstGeom prst="rect">
            <a:avLst/>
          </a:prstGeom>
        </p:spPr>
        <p:txBody>
          <a:bodyPr wrap="square">
            <a:spAutoFit/>
          </a:bodyPr>
          <a:lstStyle/>
          <a:p>
            <a:pPr marL="285750" indent="-285750">
              <a:buFont typeface="Arial" panose="020B0604020202020204" pitchFamily="34" charset="0"/>
              <a:buChar char="•"/>
            </a:pPr>
            <a:r>
              <a:rPr lang="cs-CZ" dirty="0" err="1"/>
              <a:t>Molekulárne</a:t>
            </a:r>
            <a:r>
              <a:rPr lang="cs-CZ" dirty="0"/>
              <a:t> </a:t>
            </a:r>
            <a:r>
              <a:rPr lang="cs-CZ" dirty="0" err="1"/>
              <a:t>klonovanie</a:t>
            </a:r>
            <a:r>
              <a:rPr lang="cs-CZ" dirty="0"/>
              <a:t> → </a:t>
            </a:r>
            <a:r>
              <a:rPr lang="cs-CZ" dirty="0" err="1"/>
              <a:t>Rekombinantná</a:t>
            </a:r>
            <a:r>
              <a:rPr lang="cs-CZ" dirty="0"/>
              <a:t> DNA (</a:t>
            </a:r>
            <a:r>
              <a:rPr lang="cs-CZ" dirty="0" err="1"/>
              <a:t>rekombinantné</a:t>
            </a:r>
            <a:r>
              <a:rPr lang="cs-CZ" dirty="0"/>
              <a:t> </a:t>
            </a:r>
            <a:r>
              <a:rPr lang="cs-CZ" dirty="0" err="1"/>
              <a:t>proteíny</a:t>
            </a:r>
            <a:r>
              <a:rPr lang="cs-CZ" dirty="0" smtClean="0"/>
              <a:t>)</a:t>
            </a:r>
          </a:p>
          <a:p>
            <a:pPr lvl="5"/>
            <a:r>
              <a:rPr lang="sk-SK" dirty="0"/>
              <a:t> </a:t>
            </a:r>
            <a:r>
              <a:rPr lang="sk-SK" dirty="0" smtClean="0"/>
              <a:t>     → Identifikácia</a:t>
            </a:r>
            <a:r>
              <a:rPr lang="sk-SK" dirty="0"/>
              <a:t>, mapovanie a </a:t>
            </a:r>
            <a:r>
              <a:rPr lang="sk-SK" dirty="0" err="1"/>
              <a:t>sekvenácia</a:t>
            </a:r>
            <a:r>
              <a:rPr lang="sk-SK" dirty="0"/>
              <a:t> </a:t>
            </a:r>
            <a:r>
              <a:rPr lang="sk-SK" dirty="0" smtClean="0"/>
              <a:t>génov.</a:t>
            </a:r>
            <a:endParaRPr lang="cs-CZ" dirty="0"/>
          </a:p>
        </p:txBody>
      </p:sp>
      <p:cxnSp>
        <p:nvCxnSpPr>
          <p:cNvPr id="16" name="Přímá spojnice 15"/>
          <p:cNvCxnSpPr/>
          <p:nvPr/>
        </p:nvCxnSpPr>
        <p:spPr>
          <a:xfrm>
            <a:off x="4417063"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090691" y="6409545"/>
            <a:ext cx="652743" cy="369332"/>
          </a:xfrm>
          <a:prstGeom prst="rect">
            <a:avLst/>
          </a:prstGeom>
          <a:noFill/>
        </p:spPr>
        <p:txBody>
          <a:bodyPr wrap="none" rtlCol="0">
            <a:spAutoFit/>
          </a:bodyPr>
          <a:lstStyle/>
          <a:p>
            <a:r>
              <a:rPr lang="cs-CZ" dirty="0" smtClean="0"/>
              <a:t>1987</a:t>
            </a:r>
            <a:endParaRPr lang="cs-CZ" dirty="0"/>
          </a:p>
        </p:txBody>
      </p:sp>
      <p:sp>
        <p:nvSpPr>
          <p:cNvPr id="18" name="TextovéPole 17"/>
          <p:cNvSpPr txBox="1"/>
          <p:nvPr/>
        </p:nvSpPr>
        <p:spPr>
          <a:xfrm>
            <a:off x="3934571" y="4489671"/>
            <a:ext cx="1698474" cy="923330"/>
          </a:xfrm>
          <a:prstGeom prst="rect">
            <a:avLst/>
          </a:prstGeom>
          <a:noFill/>
        </p:spPr>
        <p:txBody>
          <a:bodyPr wrap="square" rtlCol="0">
            <a:spAutoFit/>
          </a:bodyPr>
          <a:lstStyle/>
          <a:p>
            <a:r>
              <a:rPr lang="cs-CZ" dirty="0" err="1" smtClean="0"/>
              <a:t>Homológna</a:t>
            </a:r>
            <a:r>
              <a:rPr lang="cs-CZ" dirty="0" smtClean="0"/>
              <a:t> </a:t>
            </a:r>
            <a:r>
              <a:rPr lang="cs-CZ" dirty="0" err="1" smtClean="0"/>
              <a:t>rekombinácia</a:t>
            </a:r>
            <a:r>
              <a:rPr lang="cs-CZ" dirty="0" smtClean="0"/>
              <a:t> v myších ESC</a:t>
            </a:r>
            <a:endParaRPr lang="cs-CZ" dirty="0"/>
          </a:p>
        </p:txBody>
      </p:sp>
      <p:sp>
        <p:nvSpPr>
          <p:cNvPr id="3" name="Obdélník 2"/>
          <p:cNvSpPr/>
          <p:nvPr/>
        </p:nvSpPr>
        <p:spPr>
          <a:xfrm>
            <a:off x="353153" y="2356833"/>
            <a:ext cx="10769772" cy="923330"/>
          </a:xfrm>
          <a:prstGeom prst="rect">
            <a:avLst/>
          </a:prstGeom>
        </p:spPr>
        <p:txBody>
          <a:bodyPr wrap="square">
            <a:spAutoFit/>
          </a:bodyPr>
          <a:lstStyle/>
          <a:p>
            <a:pPr marL="285750" indent="-285750">
              <a:buFont typeface="Arial" panose="020B0604020202020204" pitchFamily="34" charset="0"/>
              <a:buChar char="•"/>
            </a:pPr>
            <a:r>
              <a:rPr lang="cs-CZ" u="sng" dirty="0" err="1"/>
              <a:t>Homológna</a:t>
            </a:r>
            <a:r>
              <a:rPr lang="cs-CZ" u="sng" dirty="0"/>
              <a:t> </a:t>
            </a:r>
            <a:r>
              <a:rPr lang="cs-CZ" u="sng" dirty="0" err="1"/>
              <a:t>rekombinácia</a:t>
            </a:r>
            <a:r>
              <a:rPr lang="cs-CZ" dirty="0"/>
              <a:t> = definovaná </a:t>
            </a:r>
            <a:r>
              <a:rPr lang="cs-CZ" dirty="0" err="1"/>
              <a:t>cielená</a:t>
            </a:r>
            <a:r>
              <a:rPr lang="cs-CZ" dirty="0"/>
              <a:t> </a:t>
            </a:r>
            <a:r>
              <a:rPr lang="cs-CZ" dirty="0" err="1"/>
              <a:t>zmena</a:t>
            </a:r>
            <a:r>
              <a:rPr lang="cs-CZ" dirty="0"/>
              <a:t> v </a:t>
            </a:r>
            <a:r>
              <a:rPr lang="cs-CZ" dirty="0" err="1"/>
              <a:t>určitom</a:t>
            </a:r>
            <a:r>
              <a:rPr lang="cs-CZ" dirty="0"/>
              <a:t> </a:t>
            </a:r>
            <a:r>
              <a:rPr lang="cs-CZ" dirty="0" err="1"/>
              <a:t>lokuse</a:t>
            </a:r>
            <a:r>
              <a:rPr lang="cs-CZ" dirty="0"/>
              <a:t> </a:t>
            </a:r>
            <a:endParaRPr lang="cs-CZ" dirty="0" smtClean="0"/>
          </a:p>
          <a:p>
            <a:r>
              <a:rPr lang="cs-CZ" dirty="0"/>
              <a:t>	</a:t>
            </a:r>
            <a:r>
              <a:rPr lang="cs-CZ" dirty="0" smtClean="0"/>
              <a:t>		- </a:t>
            </a:r>
            <a:r>
              <a:rPr lang="cs-CZ" dirty="0" err="1" smtClean="0"/>
              <a:t>funkcia</a:t>
            </a:r>
            <a:r>
              <a:rPr lang="cs-CZ" dirty="0" smtClean="0"/>
              <a:t> </a:t>
            </a:r>
            <a:r>
              <a:rPr lang="cs-CZ" dirty="0" err="1" smtClean="0"/>
              <a:t>génu</a:t>
            </a:r>
            <a:r>
              <a:rPr lang="cs-CZ" dirty="0" smtClean="0"/>
              <a:t> </a:t>
            </a:r>
            <a:r>
              <a:rPr lang="cs-CZ" i="1" dirty="0" smtClean="0"/>
              <a:t>in </a:t>
            </a:r>
            <a:r>
              <a:rPr lang="cs-CZ" i="1" dirty="0" err="1" smtClean="0"/>
              <a:t>vivo</a:t>
            </a:r>
            <a:r>
              <a:rPr lang="cs-CZ" i="1" dirty="0" smtClean="0"/>
              <a:t> </a:t>
            </a:r>
            <a:r>
              <a:rPr lang="cs-CZ" dirty="0"/>
              <a:t>(</a:t>
            </a:r>
            <a:r>
              <a:rPr lang="cs-CZ" dirty="0" err="1"/>
              <a:t>Knock-out</a:t>
            </a:r>
            <a:r>
              <a:rPr lang="cs-CZ" dirty="0"/>
              <a:t>/</a:t>
            </a:r>
            <a:r>
              <a:rPr lang="cs-CZ" dirty="0" err="1"/>
              <a:t>Knock</a:t>
            </a:r>
            <a:r>
              <a:rPr lang="cs-CZ" dirty="0"/>
              <a:t>-in myši)</a:t>
            </a:r>
          </a:p>
          <a:p>
            <a:endParaRPr lang="cs-CZ" i="1" dirty="0" smtClean="0"/>
          </a:p>
        </p:txBody>
      </p:sp>
      <p:cxnSp>
        <p:nvCxnSpPr>
          <p:cNvPr id="19" name="Přímá spojnice 18"/>
          <p:cNvCxnSpPr/>
          <p:nvPr/>
        </p:nvCxnSpPr>
        <p:spPr>
          <a:xfrm>
            <a:off x="2682707"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2356335" y="6409545"/>
            <a:ext cx="652743" cy="369332"/>
          </a:xfrm>
          <a:prstGeom prst="rect">
            <a:avLst/>
          </a:prstGeom>
          <a:noFill/>
        </p:spPr>
        <p:txBody>
          <a:bodyPr wrap="none" rtlCol="0">
            <a:spAutoFit/>
          </a:bodyPr>
          <a:lstStyle/>
          <a:p>
            <a:r>
              <a:rPr lang="cs-CZ" dirty="0" smtClean="0"/>
              <a:t>1977</a:t>
            </a:r>
            <a:endParaRPr lang="cs-CZ" dirty="0"/>
          </a:p>
        </p:txBody>
      </p:sp>
      <p:sp>
        <p:nvSpPr>
          <p:cNvPr id="21" name="TextovéPole 20"/>
          <p:cNvSpPr txBox="1"/>
          <p:nvPr/>
        </p:nvSpPr>
        <p:spPr>
          <a:xfrm>
            <a:off x="1944897" y="4785603"/>
            <a:ext cx="1475617" cy="646331"/>
          </a:xfrm>
          <a:prstGeom prst="rect">
            <a:avLst/>
          </a:prstGeom>
          <a:noFill/>
        </p:spPr>
        <p:txBody>
          <a:bodyPr wrap="square" rtlCol="0">
            <a:spAutoFit/>
          </a:bodyPr>
          <a:lstStyle/>
          <a:p>
            <a:r>
              <a:rPr lang="cs-CZ" dirty="0" err="1" smtClean="0"/>
              <a:t>Sanger</a:t>
            </a:r>
            <a:r>
              <a:rPr lang="cs-CZ" dirty="0" smtClean="0"/>
              <a:t> </a:t>
            </a:r>
            <a:r>
              <a:rPr lang="cs-CZ" dirty="0" err="1" smtClean="0"/>
              <a:t>sekvenovanie</a:t>
            </a:r>
            <a:endParaRPr lang="cs-CZ" dirty="0"/>
          </a:p>
        </p:txBody>
      </p:sp>
      <p:cxnSp>
        <p:nvCxnSpPr>
          <p:cNvPr id="23" name="Přímá spojnice 22"/>
          <p:cNvCxnSpPr/>
          <p:nvPr/>
        </p:nvCxnSpPr>
        <p:spPr>
          <a:xfrm>
            <a:off x="4853584"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600312" y="6585036"/>
            <a:ext cx="652743" cy="369332"/>
          </a:xfrm>
          <a:prstGeom prst="rect">
            <a:avLst/>
          </a:prstGeom>
          <a:noFill/>
        </p:spPr>
        <p:txBody>
          <a:bodyPr wrap="none" rtlCol="0">
            <a:spAutoFit/>
          </a:bodyPr>
          <a:lstStyle/>
          <a:p>
            <a:r>
              <a:rPr lang="cs-CZ" dirty="0" smtClean="0"/>
              <a:t>1988</a:t>
            </a:r>
            <a:endParaRPr lang="cs-CZ" dirty="0"/>
          </a:p>
        </p:txBody>
      </p:sp>
      <p:sp>
        <p:nvSpPr>
          <p:cNvPr id="25" name="TextovéPole 24"/>
          <p:cNvSpPr txBox="1"/>
          <p:nvPr/>
        </p:nvSpPr>
        <p:spPr>
          <a:xfrm>
            <a:off x="4412043" y="3890669"/>
            <a:ext cx="1874246" cy="646331"/>
          </a:xfrm>
          <a:prstGeom prst="rect">
            <a:avLst/>
          </a:prstGeom>
          <a:noFill/>
        </p:spPr>
        <p:txBody>
          <a:bodyPr wrap="square" rtlCol="0">
            <a:spAutoFit/>
          </a:bodyPr>
          <a:lstStyle/>
          <a:p>
            <a:r>
              <a:rPr lang="sk-SK" dirty="0"/>
              <a:t>Site-</a:t>
            </a:r>
            <a:r>
              <a:rPr lang="sk-SK" dirty="0" err="1"/>
              <a:t>specific</a:t>
            </a:r>
            <a:r>
              <a:rPr lang="sk-SK" dirty="0"/>
              <a:t> DSB v </a:t>
            </a:r>
            <a:r>
              <a:rPr lang="sk-SK" dirty="0" smtClean="0"/>
              <a:t>genóme kvasiniek</a:t>
            </a:r>
            <a:endParaRPr lang="cs-CZ" dirty="0"/>
          </a:p>
        </p:txBody>
      </p:sp>
      <p:cxnSp>
        <p:nvCxnSpPr>
          <p:cNvPr id="29" name="Přímá spojnice 28"/>
          <p:cNvCxnSpPr/>
          <p:nvPr/>
        </p:nvCxnSpPr>
        <p:spPr>
          <a:xfrm>
            <a:off x="5817230" y="5486400"/>
            <a:ext cx="0" cy="8686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5566908" y="6355080"/>
            <a:ext cx="652743" cy="369332"/>
          </a:xfrm>
          <a:prstGeom prst="rect">
            <a:avLst/>
          </a:prstGeom>
          <a:noFill/>
        </p:spPr>
        <p:txBody>
          <a:bodyPr wrap="none" rtlCol="0">
            <a:spAutoFit/>
          </a:bodyPr>
          <a:lstStyle/>
          <a:p>
            <a:r>
              <a:rPr lang="cs-CZ" dirty="0" smtClean="0"/>
              <a:t>1994</a:t>
            </a:r>
            <a:endParaRPr lang="cs-CZ" dirty="0"/>
          </a:p>
        </p:txBody>
      </p:sp>
      <p:sp>
        <p:nvSpPr>
          <p:cNvPr id="31" name="TextovéPole 30"/>
          <p:cNvSpPr txBox="1"/>
          <p:nvPr/>
        </p:nvSpPr>
        <p:spPr>
          <a:xfrm>
            <a:off x="5683956" y="4651835"/>
            <a:ext cx="1874246" cy="646331"/>
          </a:xfrm>
          <a:prstGeom prst="rect">
            <a:avLst/>
          </a:prstGeom>
          <a:noFill/>
        </p:spPr>
        <p:txBody>
          <a:bodyPr wrap="square" rtlCol="0">
            <a:spAutoFit/>
          </a:bodyPr>
          <a:lstStyle/>
          <a:p>
            <a:r>
              <a:rPr lang="sk-SK" dirty="0"/>
              <a:t>Site-</a:t>
            </a:r>
            <a:r>
              <a:rPr lang="sk-SK" dirty="0" err="1"/>
              <a:t>specific</a:t>
            </a:r>
            <a:r>
              <a:rPr lang="sk-SK" dirty="0"/>
              <a:t> DSB v </a:t>
            </a:r>
            <a:r>
              <a:rPr lang="sk-SK" dirty="0" err="1" smtClean="0"/>
              <a:t>savčom</a:t>
            </a:r>
            <a:r>
              <a:rPr lang="sk-SK" dirty="0" smtClean="0"/>
              <a:t> genóme</a:t>
            </a:r>
            <a:endParaRPr lang="cs-CZ" dirty="0"/>
          </a:p>
        </p:txBody>
      </p:sp>
      <p:sp>
        <p:nvSpPr>
          <p:cNvPr id="32" name="Zaoblený obdélník 31"/>
          <p:cNvSpPr/>
          <p:nvPr/>
        </p:nvSpPr>
        <p:spPr>
          <a:xfrm>
            <a:off x="164154" y="3276578"/>
            <a:ext cx="11820355" cy="485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Zlom v </a:t>
            </a:r>
            <a:r>
              <a:rPr lang="cs-CZ" dirty="0" err="1" smtClean="0"/>
              <a:t>oboch</a:t>
            </a:r>
            <a:r>
              <a:rPr lang="cs-CZ" dirty="0" smtClean="0"/>
              <a:t> </a:t>
            </a:r>
            <a:r>
              <a:rPr lang="cs-CZ" dirty="0" err="1" smtClean="0"/>
              <a:t>reťazcoch</a:t>
            </a:r>
            <a:r>
              <a:rPr lang="cs-CZ" dirty="0" smtClean="0"/>
              <a:t> (DSB) v </a:t>
            </a:r>
            <a:r>
              <a:rPr lang="cs-CZ" dirty="0" err="1" smtClean="0"/>
              <a:t>cieľovom</a:t>
            </a:r>
            <a:r>
              <a:rPr lang="cs-CZ" dirty="0" smtClean="0"/>
              <a:t> </a:t>
            </a:r>
            <a:r>
              <a:rPr lang="cs-CZ" dirty="0" err="1" smtClean="0"/>
              <a:t>lokuse</a:t>
            </a:r>
            <a:r>
              <a:rPr lang="cs-CZ" dirty="0" smtClean="0"/>
              <a:t> dramaticky </a:t>
            </a:r>
            <a:r>
              <a:rPr lang="cs-CZ" dirty="0" err="1" smtClean="0"/>
              <a:t>zvýši</a:t>
            </a:r>
            <a:r>
              <a:rPr lang="cs-CZ" dirty="0" smtClean="0"/>
              <a:t> </a:t>
            </a:r>
            <a:r>
              <a:rPr lang="cs-CZ" dirty="0" err="1" smtClean="0"/>
              <a:t>frekvenciu</a:t>
            </a:r>
            <a:r>
              <a:rPr lang="cs-CZ" dirty="0" smtClean="0"/>
              <a:t> </a:t>
            </a:r>
            <a:r>
              <a:rPr lang="cs-CZ" dirty="0" err="1" smtClean="0"/>
              <a:t>homológnej</a:t>
            </a:r>
            <a:r>
              <a:rPr lang="cs-CZ" dirty="0" smtClean="0"/>
              <a:t> </a:t>
            </a:r>
            <a:r>
              <a:rPr lang="cs-CZ" dirty="0" err="1" smtClean="0"/>
              <a:t>rekombinácie</a:t>
            </a:r>
            <a:r>
              <a:rPr lang="cs-CZ" dirty="0" smtClean="0"/>
              <a:t> a </a:t>
            </a:r>
            <a:r>
              <a:rPr lang="cs-CZ" dirty="0" err="1" smtClean="0"/>
              <a:t>indelov</a:t>
            </a:r>
            <a:r>
              <a:rPr lang="cs-CZ" dirty="0" smtClean="0"/>
              <a:t>.</a:t>
            </a:r>
            <a:endParaRPr lang="cs-CZ" dirty="0"/>
          </a:p>
        </p:txBody>
      </p:sp>
    </p:spTree>
    <p:extLst>
      <p:ext uri="{BB962C8B-B14F-4D97-AF65-F5344CB8AC3E}">
        <p14:creationId xmlns:p14="http://schemas.microsoft.com/office/powerpoint/2010/main" val="37172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0" grpId="0"/>
      <p:bldP spid="31" grpId="0"/>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4"/>
          <p:cNvCxnSpPr/>
          <p:nvPr/>
        </p:nvCxnSpPr>
        <p:spPr>
          <a:xfrm>
            <a:off x="2967642" y="4007871"/>
            <a:ext cx="79188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
          <p:cNvCxnSpPr/>
          <p:nvPr/>
        </p:nvCxnSpPr>
        <p:spPr>
          <a:xfrm>
            <a:off x="2967642" y="2542287"/>
            <a:ext cx="505017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6"/>
          <p:cNvSpPr/>
          <p:nvPr/>
        </p:nvSpPr>
        <p:spPr>
          <a:xfrm>
            <a:off x="3333537"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1</a:t>
            </a:r>
          </a:p>
        </p:txBody>
      </p:sp>
      <p:cxnSp>
        <p:nvCxnSpPr>
          <p:cNvPr id="13" name="Straight Connector 7"/>
          <p:cNvCxnSpPr/>
          <p:nvPr/>
        </p:nvCxnSpPr>
        <p:spPr>
          <a:xfrm>
            <a:off x="8061056" y="2542287"/>
            <a:ext cx="317569"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868425" y="1934857"/>
            <a:ext cx="425591" cy="299332"/>
          </a:xfrm>
          <a:prstGeom prst="rect">
            <a:avLst/>
          </a:prstGeom>
        </p:spPr>
      </p:pic>
      <p:sp>
        <p:nvSpPr>
          <p:cNvPr id="15" name="Rectangle 9"/>
          <p:cNvSpPr/>
          <p:nvPr/>
        </p:nvSpPr>
        <p:spPr>
          <a:xfrm>
            <a:off x="5172492"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16" name="Rectangle 10"/>
          <p:cNvSpPr/>
          <p:nvPr/>
        </p:nvSpPr>
        <p:spPr>
          <a:xfrm>
            <a:off x="6927450"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3</a:t>
            </a:r>
          </a:p>
        </p:txBody>
      </p:sp>
      <p:cxnSp>
        <p:nvCxnSpPr>
          <p:cNvPr id="17" name="Straight Connector 11"/>
          <p:cNvCxnSpPr/>
          <p:nvPr/>
        </p:nvCxnSpPr>
        <p:spPr>
          <a:xfrm flipH="1" flipV="1">
            <a:off x="4081221" y="2297318"/>
            <a:ext cx="5681" cy="46910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2"/>
          <p:cNvCxnSpPr/>
          <p:nvPr/>
        </p:nvCxnSpPr>
        <p:spPr>
          <a:xfrm>
            <a:off x="4979776" y="2963499"/>
            <a:ext cx="0" cy="595473"/>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3"/>
          <p:cNvCxnSpPr/>
          <p:nvPr/>
        </p:nvCxnSpPr>
        <p:spPr>
          <a:xfrm>
            <a:off x="4553234" y="4007871"/>
            <a:ext cx="346220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Rectangle 14"/>
          <p:cNvSpPr/>
          <p:nvPr/>
        </p:nvSpPr>
        <p:spPr>
          <a:xfrm>
            <a:off x="3331160" y="3843286"/>
            <a:ext cx="815553"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a:cs typeface="Arial"/>
              </a:rPr>
              <a:t>Exon </a:t>
            </a:r>
          </a:p>
        </p:txBody>
      </p:sp>
      <p:cxnSp>
        <p:nvCxnSpPr>
          <p:cNvPr id="21" name="Straight Connector 15"/>
          <p:cNvCxnSpPr/>
          <p:nvPr/>
        </p:nvCxnSpPr>
        <p:spPr>
          <a:xfrm>
            <a:off x="8058679" y="4007871"/>
            <a:ext cx="317569"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Rectangle 16"/>
          <p:cNvSpPr/>
          <p:nvPr/>
        </p:nvSpPr>
        <p:spPr>
          <a:xfrm>
            <a:off x="5170114" y="384328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23" name="Rectangle 17"/>
          <p:cNvSpPr/>
          <p:nvPr/>
        </p:nvSpPr>
        <p:spPr>
          <a:xfrm>
            <a:off x="6925073" y="384328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3</a:t>
            </a:r>
          </a:p>
        </p:txBody>
      </p:sp>
      <p:sp>
        <p:nvSpPr>
          <p:cNvPr id="24" name="Rectangle 18"/>
          <p:cNvSpPr/>
          <p:nvPr/>
        </p:nvSpPr>
        <p:spPr>
          <a:xfrm>
            <a:off x="4298476" y="3843286"/>
            <a:ext cx="26033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a:cs typeface="Arial"/>
              </a:rPr>
              <a:t>1</a:t>
            </a:r>
          </a:p>
        </p:txBody>
      </p:sp>
      <p:sp>
        <p:nvSpPr>
          <p:cNvPr id="25" name="Rectangle 19"/>
          <p:cNvSpPr/>
          <p:nvPr/>
        </p:nvSpPr>
        <p:spPr>
          <a:xfrm>
            <a:off x="5170114" y="2946236"/>
            <a:ext cx="5171073" cy="400110"/>
          </a:xfrm>
          <a:prstGeom prst="rect">
            <a:avLst/>
          </a:prstGeom>
        </p:spPr>
        <p:txBody>
          <a:bodyPr wrap="square">
            <a:spAutoFit/>
          </a:bodyPr>
          <a:lstStyle/>
          <a:p>
            <a:pPr>
              <a:tabLst>
                <a:tab pos="689586" algn="l"/>
              </a:tabLst>
            </a:pPr>
            <a:r>
              <a:rPr lang="cs-CZ" sz="2000" dirty="0" err="1" smtClean="0">
                <a:solidFill>
                  <a:srgbClr val="002A47"/>
                </a:solidFill>
                <a:ea typeface="Apex New Medium" pitchFamily="50" charset="0"/>
                <a:cs typeface="Arial" panose="020B0604020202020204" pitchFamily="34" charset="0"/>
              </a:rPr>
              <a:t>Cielená</a:t>
            </a:r>
            <a:r>
              <a:rPr lang="cs-CZ" sz="2000" dirty="0" smtClean="0">
                <a:solidFill>
                  <a:srgbClr val="002A47"/>
                </a:solidFill>
                <a:ea typeface="Apex New Medium" pitchFamily="50" charset="0"/>
                <a:cs typeface="Arial" panose="020B0604020202020204" pitchFamily="34" charset="0"/>
              </a:rPr>
              <a:t> tvorba </a:t>
            </a:r>
            <a:r>
              <a:rPr lang="cs-CZ" sz="2000" dirty="0" err="1" smtClean="0">
                <a:solidFill>
                  <a:srgbClr val="002A47"/>
                </a:solidFill>
                <a:ea typeface="Apex New Medium" pitchFamily="50" charset="0"/>
                <a:cs typeface="Arial" panose="020B0604020202020204" pitchFamily="34" charset="0"/>
              </a:rPr>
              <a:t>dvojreťazcového</a:t>
            </a:r>
            <a:r>
              <a:rPr lang="cs-CZ" sz="2000" dirty="0" smtClean="0">
                <a:solidFill>
                  <a:srgbClr val="002A47"/>
                </a:solidFill>
                <a:ea typeface="Apex New Medium" pitchFamily="50" charset="0"/>
                <a:cs typeface="Arial" panose="020B0604020202020204" pitchFamily="34" charset="0"/>
              </a:rPr>
              <a:t> zlomu</a:t>
            </a:r>
            <a:endParaRPr lang="en-US" sz="2000" dirty="0">
              <a:solidFill>
                <a:srgbClr val="002A47"/>
              </a:solidFill>
              <a:ea typeface="Apex New Medium" pitchFamily="50" charset="0"/>
              <a:cs typeface="Arial" panose="020B0604020202020204" pitchFamily="34" charset="0"/>
            </a:endParaRPr>
          </a:p>
        </p:txBody>
      </p:sp>
      <p:sp>
        <p:nvSpPr>
          <p:cNvPr id="26" name="Rounded Rectangle 20"/>
          <p:cNvSpPr/>
          <p:nvPr/>
        </p:nvSpPr>
        <p:spPr>
          <a:xfrm>
            <a:off x="4121870" y="3725942"/>
            <a:ext cx="203485" cy="536605"/>
          </a:xfrm>
          <a:prstGeom prst="roundRect">
            <a:avLst/>
          </a:prstGeom>
          <a:noFill/>
          <a:ln w="25400">
            <a:solidFill>
              <a:srgbClr val="F373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sz="2315"/>
          </a:p>
        </p:txBody>
      </p:sp>
      <p:sp>
        <p:nvSpPr>
          <p:cNvPr id="27" name="Rectangle 21"/>
          <p:cNvSpPr/>
          <p:nvPr/>
        </p:nvSpPr>
        <p:spPr>
          <a:xfrm>
            <a:off x="2389490" y="4456452"/>
            <a:ext cx="2138403" cy="1323439"/>
          </a:xfrm>
          <a:prstGeom prst="rect">
            <a:avLst/>
          </a:prstGeom>
        </p:spPr>
        <p:txBody>
          <a:bodyPr wrap="square">
            <a:spAutoFit/>
          </a:bodyPr>
          <a:lstStyle/>
          <a:p>
            <a:r>
              <a:rPr lang="cs-CZ" sz="2000" dirty="0" err="1" smtClean="0">
                <a:solidFill>
                  <a:srgbClr val="002A47"/>
                </a:solidFill>
                <a:ea typeface="Apex New Medium" pitchFamily="50" charset="0"/>
                <a:cs typeface="Arial" panose="020B0604020202020204" pitchFamily="34" charset="0"/>
              </a:rPr>
              <a:t>Nehomológne</a:t>
            </a:r>
            <a:endParaRPr lang="cs-CZ" sz="2000" dirty="0" smtClean="0">
              <a:solidFill>
                <a:srgbClr val="002A47"/>
              </a:solidFill>
              <a:ea typeface="Apex New Medium" pitchFamily="50" charset="0"/>
              <a:cs typeface="Arial" panose="020B0604020202020204" pitchFamily="34" charset="0"/>
            </a:endParaRPr>
          </a:p>
          <a:p>
            <a:r>
              <a:rPr lang="cs-CZ" sz="2000" dirty="0" err="1" smtClean="0">
                <a:solidFill>
                  <a:srgbClr val="002A47"/>
                </a:solidFill>
                <a:ea typeface="Apex New Medium" pitchFamily="50" charset="0"/>
                <a:cs typeface="Arial" panose="020B0604020202020204" pitchFamily="34" charset="0"/>
              </a:rPr>
              <a:t>spojovanie</a:t>
            </a:r>
            <a:r>
              <a:rPr lang="cs-CZ" sz="2000" dirty="0" smtClean="0">
                <a:solidFill>
                  <a:srgbClr val="002A47"/>
                </a:solidFill>
                <a:ea typeface="Apex New Medium" pitchFamily="50" charset="0"/>
                <a:cs typeface="Arial" panose="020B0604020202020204" pitchFamily="34" charset="0"/>
              </a:rPr>
              <a:t> </a:t>
            </a:r>
            <a:r>
              <a:rPr lang="cs-CZ" sz="2000" dirty="0" err="1" smtClean="0">
                <a:solidFill>
                  <a:srgbClr val="002A47"/>
                </a:solidFill>
                <a:ea typeface="Apex New Medium" pitchFamily="50" charset="0"/>
                <a:cs typeface="Arial" panose="020B0604020202020204" pitchFamily="34" charset="0"/>
              </a:rPr>
              <a:t>voľných</a:t>
            </a:r>
            <a:r>
              <a:rPr lang="cs-CZ" sz="2000" dirty="0" smtClean="0">
                <a:solidFill>
                  <a:srgbClr val="002A47"/>
                </a:solidFill>
                <a:ea typeface="Apex New Medium" pitchFamily="50" charset="0"/>
                <a:cs typeface="Arial" panose="020B0604020202020204" pitchFamily="34" charset="0"/>
              </a:rPr>
              <a:t> </a:t>
            </a:r>
            <a:r>
              <a:rPr lang="cs-CZ" sz="2000" dirty="0" err="1" smtClean="0">
                <a:solidFill>
                  <a:srgbClr val="002A47"/>
                </a:solidFill>
                <a:ea typeface="Apex New Medium" pitchFamily="50" charset="0"/>
                <a:cs typeface="Arial" panose="020B0604020202020204" pitchFamily="34" charset="0"/>
              </a:rPr>
              <a:t>koncov</a:t>
            </a:r>
            <a:r>
              <a:rPr lang="cs-CZ" sz="2000" dirty="0" smtClean="0">
                <a:solidFill>
                  <a:srgbClr val="002A47"/>
                </a:solidFill>
                <a:ea typeface="Apex New Medium" pitchFamily="50" charset="0"/>
                <a:cs typeface="Arial" panose="020B0604020202020204" pitchFamily="34" charset="0"/>
              </a:rPr>
              <a:t> (NHEJ)</a:t>
            </a:r>
            <a:endParaRPr lang="cs-CZ" sz="2000" dirty="0">
              <a:solidFill>
                <a:srgbClr val="002A47"/>
              </a:solidFill>
              <a:ea typeface="Apex New Medium" pitchFamily="50" charset="0"/>
              <a:cs typeface="Arial" panose="020B0604020202020204" pitchFamily="34" charset="0"/>
            </a:endParaRPr>
          </a:p>
        </p:txBody>
      </p:sp>
      <p:cxnSp>
        <p:nvCxnSpPr>
          <p:cNvPr id="28" name="Straight Arrow Connector 22"/>
          <p:cNvCxnSpPr/>
          <p:nvPr/>
        </p:nvCxnSpPr>
        <p:spPr>
          <a:xfrm>
            <a:off x="6430120" y="4621037"/>
            <a:ext cx="598480" cy="1175776"/>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3"/>
          <p:cNvCxnSpPr/>
          <p:nvPr/>
        </p:nvCxnSpPr>
        <p:spPr>
          <a:xfrm>
            <a:off x="6926796" y="6323006"/>
            <a:ext cx="357737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Rectangle 24"/>
          <p:cNvSpPr/>
          <p:nvPr/>
        </p:nvSpPr>
        <p:spPr>
          <a:xfrm>
            <a:off x="7278236" y="6160657"/>
            <a:ext cx="1161555" cy="313242"/>
          </a:xfrm>
          <a:prstGeom prst="rect">
            <a:avLst/>
          </a:prstGeom>
          <a:solidFill>
            <a:srgbClr val="3578C9"/>
          </a:solidFill>
          <a:ln w="25400">
            <a:solidFill>
              <a:srgbClr val="3578C9"/>
            </a:solidFill>
          </a:ln>
          <a:effectLst/>
        </p:spPr>
        <p:style>
          <a:lnRef idx="1">
            <a:schemeClr val="accent1"/>
          </a:lnRef>
          <a:fillRef idx="3">
            <a:schemeClr val="accent1"/>
          </a:fillRef>
          <a:effectRef idx="2">
            <a:schemeClr val="accent1"/>
          </a:effectRef>
          <a:fontRef idx="minor">
            <a:schemeClr val="lt1"/>
          </a:fontRef>
        </p:style>
        <p:txBody>
          <a:bodyPr lIns="104306" tIns="52153" rIns="104306" bIns="52153" rtlCol="0" anchor="ctr"/>
          <a:lstStyle/>
          <a:p>
            <a:pPr algn="ctr"/>
            <a:r>
              <a:rPr lang="de-AT" smtClean="0">
                <a:cs typeface="Arial"/>
              </a:rPr>
              <a:t>Exon 1</a:t>
            </a:r>
            <a:endParaRPr lang="de-AT" dirty="0">
              <a:cs typeface="Arial"/>
            </a:endParaRPr>
          </a:p>
        </p:txBody>
      </p:sp>
      <p:cxnSp>
        <p:nvCxnSpPr>
          <p:cNvPr id="31" name="Straight Arrow Connector 25"/>
          <p:cNvCxnSpPr/>
          <p:nvPr/>
        </p:nvCxnSpPr>
        <p:spPr>
          <a:xfrm flipH="1">
            <a:off x="3931554" y="4621036"/>
            <a:ext cx="611234" cy="1175777"/>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Rectangle 26"/>
          <p:cNvSpPr/>
          <p:nvPr/>
        </p:nvSpPr>
        <p:spPr>
          <a:xfrm>
            <a:off x="6814966" y="4441650"/>
            <a:ext cx="3628549" cy="400110"/>
          </a:xfrm>
          <a:prstGeom prst="rect">
            <a:avLst/>
          </a:prstGeom>
        </p:spPr>
        <p:txBody>
          <a:bodyPr wrap="square">
            <a:spAutoFit/>
          </a:bodyPr>
          <a:lstStyle/>
          <a:p>
            <a:pPr>
              <a:tabLst>
                <a:tab pos="689586" algn="l"/>
              </a:tabLst>
            </a:pPr>
            <a:r>
              <a:rPr lang="en-US" sz="2000" dirty="0" err="1" smtClean="0">
                <a:solidFill>
                  <a:srgbClr val="002A47"/>
                </a:solidFill>
                <a:ea typeface="Apex New Medium" pitchFamily="50" charset="0"/>
                <a:cs typeface="Arial" panose="020B0604020202020204" pitchFamily="34" charset="0"/>
              </a:rPr>
              <a:t>Homol</a:t>
            </a:r>
            <a:r>
              <a:rPr lang="cs-CZ" sz="2000" dirty="0" smtClean="0">
                <a:solidFill>
                  <a:srgbClr val="002A47"/>
                </a:solidFill>
                <a:ea typeface="Apex New Medium" pitchFamily="50" charset="0"/>
                <a:cs typeface="Arial" panose="020B0604020202020204" pitchFamily="34" charset="0"/>
              </a:rPr>
              <a:t>ó</a:t>
            </a:r>
            <a:r>
              <a:rPr lang="en-US" sz="2000" dirty="0" err="1" smtClean="0">
                <a:solidFill>
                  <a:srgbClr val="002A47"/>
                </a:solidFill>
                <a:ea typeface="Apex New Medium" pitchFamily="50" charset="0"/>
                <a:cs typeface="Arial" panose="020B0604020202020204" pitchFamily="34" charset="0"/>
              </a:rPr>
              <a:t>gn</a:t>
            </a:r>
            <a:r>
              <a:rPr lang="cs-CZ" sz="2000" dirty="0" smtClean="0">
                <a:solidFill>
                  <a:srgbClr val="002A47"/>
                </a:solidFill>
                <a:ea typeface="Apex New Medium" pitchFamily="50" charset="0"/>
                <a:cs typeface="Arial" panose="020B0604020202020204" pitchFamily="34" charset="0"/>
              </a:rPr>
              <a:t>a</a:t>
            </a:r>
            <a:r>
              <a:rPr lang="en-US" sz="2000" dirty="0" smtClean="0">
                <a:solidFill>
                  <a:srgbClr val="002A47"/>
                </a:solidFill>
                <a:ea typeface="Apex New Medium" pitchFamily="50" charset="0"/>
                <a:cs typeface="Arial" panose="020B0604020202020204" pitchFamily="34" charset="0"/>
              </a:rPr>
              <a:t> </a:t>
            </a:r>
            <a:r>
              <a:rPr lang="en-US" sz="2000" dirty="0" err="1" smtClean="0">
                <a:solidFill>
                  <a:srgbClr val="002A47"/>
                </a:solidFill>
                <a:ea typeface="Apex New Medium" pitchFamily="50" charset="0"/>
                <a:cs typeface="Arial" panose="020B0604020202020204" pitchFamily="34" charset="0"/>
              </a:rPr>
              <a:t>rekombin</a:t>
            </a:r>
            <a:r>
              <a:rPr lang="cs-CZ" sz="2000" dirty="0" smtClean="0">
                <a:solidFill>
                  <a:srgbClr val="002A47"/>
                </a:solidFill>
                <a:ea typeface="Apex New Medium" pitchFamily="50" charset="0"/>
                <a:cs typeface="Arial" panose="020B0604020202020204" pitchFamily="34" charset="0"/>
              </a:rPr>
              <a:t>á</a:t>
            </a:r>
            <a:r>
              <a:rPr lang="en-US" sz="2000" dirty="0" smtClean="0">
                <a:solidFill>
                  <a:srgbClr val="002A47"/>
                </a:solidFill>
                <a:ea typeface="Apex New Medium" pitchFamily="50" charset="0"/>
                <a:cs typeface="Arial" panose="020B0604020202020204" pitchFamily="34" charset="0"/>
              </a:rPr>
              <a:t>c</a:t>
            </a:r>
            <a:r>
              <a:rPr lang="cs-CZ" sz="2000" dirty="0" err="1" smtClean="0">
                <a:solidFill>
                  <a:srgbClr val="002A47"/>
                </a:solidFill>
                <a:ea typeface="Apex New Medium" pitchFamily="50" charset="0"/>
                <a:cs typeface="Arial" panose="020B0604020202020204" pitchFamily="34" charset="0"/>
              </a:rPr>
              <a:t>ia</a:t>
            </a:r>
            <a:endParaRPr lang="en-US" sz="2000" dirty="0">
              <a:solidFill>
                <a:srgbClr val="002A47"/>
              </a:solidFill>
              <a:ea typeface="Apex New Medium" pitchFamily="50" charset="0"/>
              <a:cs typeface="Arial" panose="020B0604020202020204" pitchFamily="34" charset="0"/>
            </a:endParaRPr>
          </a:p>
        </p:txBody>
      </p:sp>
      <p:sp>
        <p:nvSpPr>
          <p:cNvPr id="33" name="Rectangle 27"/>
          <p:cNvSpPr/>
          <p:nvPr/>
        </p:nvSpPr>
        <p:spPr>
          <a:xfrm>
            <a:off x="5170114" y="386426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34" name="Rectangle 28"/>
          <p:cNvSpPr/>
          <p:nvPr/>
        </p:nvSpPr>
        <p:spPr>
          <a:xfrm>
            <a:off x="8998288" y="6160657"/>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cxnSp>
        <p:nvCxnSpPr>
          <p:cNvPr id="35" name="Straight Connector 29"/>
          <p:cNvCxnSpPr/>
          <p:nvPr/>
        </p:nvCxnSpPr>
        <p:spPr>
          <a:xfrm>
            <a:off x="1035900" y="6337808"/>
            <a:ext cx="357737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30"/>
          <p:cNvSpPr/>
          <p:nvPr/>
        </p:nvSpPr>
        <p:spPr>
          <a:xfrm>
            <a:off x="3107392" y="6175459"/>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37" name="Rectangle 31"/>
          <p:cNvSpPr/>
          <p:nvPr/>
        </p:nvSpPr>
        <p:spPr>
          <a:xfrm>
            <a:off x="1420563" y="6175459"/>
            <a:ext cx="968928" cy="3140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1</a:t>
            </a:r>
          </a:p>
        </p:txBody>
      </p:sp>
      <p:sp>
        <p:nvSpPr>
          <p:cNvPr id="38" name="Rectangle 32"/>
          <p:cNvSpPr/>
          <p:nvPr/>
        </p:nvSpPr>
        <p:spPr>
          <a:xfrm>
            <a:off x="2017276" y="5714925"/>
            <a:ext cx="2838682" cy="400110"/>
          </a:xfrm>
          <a:prstGeom prst="rect">
            <a:avLst/>
          </a:prstGeom>
        </p:spPr>
        <p:txBody>
          <a:bodyPr wrap="square">
            <a:spAutoFit/>
          </a:bodyPr>
          <a:lstStyle/>
          <a:p>
            <a:pPr>
              <a:tabLst>
                <a:tab pos="689586" algn="l"/>
              </a:tabLst>
            </a:pPr>
            <a:r>
              <a:rPr lang="de-AT" sz="2000" dirty="0">
                <a:solidFill>
                  <a:srgbClr val="F37321"/>
                </a:solidFill>
                <a:ea typeface="Apex New Medium" pitchFamily="50" charset="0"/>
                <a:cs typeface="Arial" panose="020B0604020202020204" pitchFamily="34" charset="0"/>
              </a:rPr>
              <a:t>Frameshift mutation</a:t>
            </a:r>
          </a:p>
        </p:txBody>
      </p:sp>
      <p:sp>
        <p:nvSpPr>
          <p:cNvPr id="39" name="5-Point Star 33"/>
          <p:cNvSpPr/>
          <p:nvPr/>
        </p:nvSpPr>
        <p:spPr>
          <a:xfrm>
            <a:off x="1717826" y="5730352"/>
            <a:ext cx="333606" cy="317569"/>
          </a:xfrm>
          <a:prstGeom prst="star5">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315"/>
          </a:p>
        </p:txBody>
      </p:sp>
      <p:cxnSp>
        <p:nvCxnSpPr>
          <p:cNvPr id="40" name="Straight Connector 34"/>
          <p:cNvCxnSpPr/>
          <p:nvPr/>
        </p:nvCxnSpPr>
        <p:spPr>
          <a:xfrm>
            <a:off x="6926796" y="5105192"/>
            <a:ext cx="18823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Rectangle 35"/>
          <p:cNvSpPr/>
          <p:nvPr/>
        </p:nvSpPr>
        <p:spPr>
          <a:xfrm>
            <a:off x="7278236" y="4948571"/>
            <a:ext cx="1161555" cy="313242"/>
          </a:xfrm>
          <a:prstGeom prst="rect">
            <a:avLst/>
          </a:prstGeom>
          <a:solidFill>
            <a:srgbClr val="3578C9"/>
          </a:solidFill>
          <a:ln w="25400">
            <a:solidFill>
              <a:srgbClr val="3578C9"/>
            </a:solidFill>
          </a:ln>
          <a:effectLst/>
        </p:spPr>
        <p:style>
          <a:lnRef idx="1">
            <a:schemeClr val="accent1"/>
          </a:lnRef>
          <a:fillRef idx="3">
            <a:schemeClr val="accent1"/>
          </a:fillRef>
          <a:effectRef idx="2">
            <a:schemeClr val="accent1"/>
          </a:effectRef>
          <a:fontRef idx="minor">
            <a:schemeClr val="lt1"/>
          </a:fontRef>
        </p:style>
        <p:txBody>
          <a:bodyPr lIns="104306" tIns="52153" rIns="104306" bIns="52153" rtlCol="0" anchor="ctr"/>
          <a:lstStyle/>
          <a:p>
            <a:pPr algn="ctr"/>
            <a:r>
              <a:rPr lang="de-AT" dirty="0" err="1" smtClean="0">
                <a:cs typeface="Arial"/>
              </a:rPr>
              <a:t>Exon</a:t>
            </a:r>
            <a:r>
              <a:rPr lang="de-AT" dirty="0" smtClean="0">
                <a:cs typeface="Arial"/>
              </a:rPr>
              <a:t> 1</a:t>
            </a:r>
            <a:endParaRPr lang="de-AT" dirty="0">
              <a:cs typeface="Arial"/>
            </a:endParaRPr>
          </a:p>
        </p:txBody>
      </p:sp>
      <p:sp>
        <p:nvSpPr>
          <p:cNvPr id="42" name="TextovéPole 41"/>
          <p:cNvSpPr txBox="1"/>
          <p:nvPr/>
        </p:nvSpPr>
        <p:spPr>
          <a:xfrm>
            <a:off x="86995" y="4812494"/>
            <a:ext cx="2070439" cy="954107"/>
          </a:xfrm>
          <a:prstGeom prst="rect">
            <a:avLst/>
          </a:prstGeom>
          <a:noFill/>
        </p:spPr>
        <p:txBody>
          <a:bodyPr wrap="none" rtlCol="0">
            <a:spAutoFit/>
          </a:bodyPr>
          <a:lstStyle/>
          <a:p>
            <a:r>
              <a:rPr lang="cs-CZ" sz="2800" dirty="0" err="1" smtClean="0"/>
              <a:t>Frameshift</a:t>
            </a:r>
            <a:r>
              <a:rPr lang="cs-CZ" sz="2800" dirty="0"/>
              <a:t>→</a:t>
            </a:r>
            <a:endParaRPr lang="cs-CZ" sz="2800" dirty="0" smtClean="0"/>
          </a:p>
          <a:p>
            <a:r>
              <a:rPr lang="cs-CZ" sz="2800" dirty="0" err="1" smtClean="0"/>
              <a:t>Knock-out</a:t>
            </a:r>
            <a:endParaRPr lang="cs-CZ" sz="2800" dirty="0"/>
          </a:p>
        </p:txBody>
      </p:sp>
      <p:sp>
        <p:nvSpPr>
          <p:cNvPr id="43" name="TextovéPole 42"/>
          <p:cNvSpPr txBox="1"/>
          <p:nvPr/>
        </p:nvSpPr>
        <p:spPr>
          <a:xfrm>
            <a:off x="8817833" y="4842706"/>
            <a:ext cx="3750635" cy="954107"/>
          </a:xfrm>
          <a:prstGeom prst="rect">
            <a:avLst/>
          </a:prstGeom>
          <a:noFill/>
        </p:spPr>
        <p:txBody>
          <a:bodyPr wrap="square" rtlCol="0">
            <a:spAutoFit/>
          </a:bodyPr>
          <a:lstStyle/>
          <a:p>
            <a:r>
              <a:rPr lang="cs-CZ" sz="2800" dirty="0" err="1" smtClean="0"/>
              <a:t>Templát</a:t>
            </a:r>
            <a:r>
              <a:rPr lang="cs-CZ" sz="2800" dirty="0" smtClean="0"/>
              <a:t> (</a:t>
            </a:r>
            <a:r>
              <a:rPr lang="cs-CZ" sz="2800" dirty="0" err="1" smtClean="0"/>
              <a:t>mutácia</a:t>
            </a:r>
            <a:r>
              <a:rPr lang="cs-CZ" sz="2800" dirty="0" smtClean="0"/>
              <a:t>..)→</a:t>
            </a:r>
            <a:endParaRPr lang="cs-CZ" sz="2800" dirty="0"/>
          </a:p>
          <a:p>
            <a:r>
              <a:rPr lang="cs-CZ" sz="2800" dirty="0" err="1" smtClean="0"/>
              <a:t>Knock</a:t>
            </a:r>
            <a:r>
              <a:rPr lang="cs-CZ" sz="2800" dirty="0" smtClean="0"/>
              <a:t>-in</a:t>
            </a:r>
            <a:endParaRPr lang="cs-CZ" sz="2800" dirty="0"/>
          </a:p>
        </p:txBody>
      </p:sp>
      <p:sp>
        <p:nvSpPr>
          <p:cNvPr id="44" name="Nadpis 1"/>
          <p:cNvSpPr>
            <a:spLocks noGrp="1"/>
          </p:cNvSpPr>
          <p:nvPr>
            <p:ph type="title"/>
          </p:nvPr>
        </p:nvSpPr>
        <p:spPr>
          <a:xfrm>
            <a:off x="838200" y="365125"/>
            <a:ext cx="10515600" cy="1325563"/>
          </a:xfrm>
        </p:spPr>
        <p:txBody>
          <a:bodyPr>
            <a:normAutofit/>
          </a:bodyPr>
          <a:lstStyle/>
          <a:p>
            <a:r>
              <a:rPr lang="cs-CZ" dirty="0"/>
              <a:t/>
            </a:r>
            <a:br>
              <a:rPr lang="cs-CZ" dirty="0"/>
            </a:br>
            <a:r>
              <a:rPr lang="cs-CZ" dirty="0" err="1" smtClean="0"/>
              <a:t>Reparačný</a:t>
            </a:r>
            <a:r>
              <a:rPr lang="cs-CZ" dirty="0" smtClean="0"/>
              <a:t> systém </a:t>
            </a:r>
            <a:r>
              <a:rPr lang="cs-CZ" dirty="0" err="1" smtClean="0"/>
              <a:t>buniek</a:t>
            </a:r>
            <a:r>
              <a:rPr lang="cs-CZ" dirty="0" smtClean="0"/>
              <a:t> </a:t>
            </a:r>
            <a:r>
              <a:rPr lang="cs-CZ" dirty="0"/>
              <a:t>– </a:t>
            </a:r>
            <a:r>
              <a:rPr lang="cs-CZ" dirty="0" err="1" smtClean="0"/>
              <a:t>endogénny</a:t>
            </a:r>
            <a:r>
              <a:rPr lang="cs-CZ" dirty="0" smtClean="0"/>
              <a:t> proces</a:t>
            </a:r>
            <a:endParaRPr lang="cs-CZ" dirty="0"/>
          </a:p>
        </p:txBody>
      </p:sp>
    </p:spTree>
    <p:extLst>
      <p:ext uri="{BB962C8B-B14F-4D97-AF65-F5344CB8AC3E}">
        <p14:creationId xmlns:p14="http://schemas.microsoft.com/office/powerpoint/2010/main" val="41360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000" fill="hold"/>
                                        <p:tgtEl>
                                          <p:spTgt spid="19"/>
                                        </p:tgtEl>
                                        <p:attrNameLst>
                                          <p:attrName>ppt_x</p:attrName>
                                        </p:attrNameLst>
                                      </p:cBhvr>
                                      <p:tavLst>
                                        <p:tav tm="0">
                                          <p:val>
                                            <p:strVal val="#ppt_x"/>
                                          </p:val>
                                        </p:tav>
                                        <p:tav tm="100000">
                                          <p:val>
                                            <p:strVal val="#ppt_x"/>
                                          </p:val>
                                        </p:tav>
                                      </p:tavLst>
                                    </p:anim>
                                    <p:anim calcmode="lin" valueType="num">
                                      <p:cBhvr additive="base">
                                        <p:cTn id="21" dur="10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000" fill="hold"/>
                                        <p:tgtEl>
                                          <p:spTgt spid="20"/>
                                        </p:tgtEl>
                                        <p:attrNameLst>
                                          <p:attrName>ppt_x</p:attrName>
                                        </p:attrNameLst>
                                      </p:cBhvr>
                                      <p:tavLst>
                                        <p:tav tm="0">
                                          <p:val>
                                            <p:strVal val="#ppt_x"/>
                                          </p:val>
                                        </p:tav>
                                        <p:tav tm="100000">
                                          <p:val>
                                            <p:strVal val="#ppt_x"/>
                                          </p:val>
                                        </p:tav>
                                      </p:tavLst>
                                    </p:anim>
                                    <p:anim calcmode="lin" valueType="num">
                                      <p:cBhvr additive="base">
                                        <p:cTn id="25" dur="10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ppt_x"/>
                                          </p:val>
                                        </p:tav>
                                        <p:tav tm="100000">
                                          <p:val>
                                            <p:strVal val="#ppt_x"/>
                                          </p:val>
                                        </p:tav>
                                      </p:tavLst>
                                    </p:anim>
                                    <p:anim calcmode="lin" valueType="num">
                                      <p:cBhvr additive="base">
                                        <p:cTn id="29" dur="10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ppt_x"/>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ppt_x"/>
                                          </p:val>
                                        </p:tav>
                                        <p:tav tm="100000">
                                          <p:val>
                                            <p:strVal val="#ppt_x"/>
                                          </p:val>
                                        </p:tav>
                                      </p:tavLst>
                                    </p:anim>
                                    <p:anim calcmode="lin" valueType="num">
                                      <p:cBhvr additive="base">
                                        <p:cTn id="37" dur="10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50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1000" fill="hold"/>
                                        <p:tgtEl>
                                          <p:spTgt spid="24"/>
                                        </p:tgtEl>
                                        <p:attrNameLst>
                                          <p:attrName>ppt_x</p:attrName>
                                        </p:attrNameLst>
                                      </p:cBhvr>
                                      <p:tavLst>
                                        <p:tav tm="0">
                                          <p:val>
                                            <p:strVal val="#ppt_x"/>
                                          </p:val>
                                        </p:tav>
                                        <p:tav tm="100000">
                                          <p:val>
                                            <p:strVal val="#ppt_x"/>
                                          </p:val>
                                        </p:tav>
                                      </p:tavLst>
                                    </p:anim>
                                    <p:anim calcmode="lin" valueType="num">
                                      <p:cBhvr additive="base">
                                        <p:cTn id="41" dur="10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ppt_x"/>
                                          </p:val>
                                        </p:tav>
                                        <p:tav tm="100000">
                                          <p:val>
                                            <p:strVal val="#ppt_x"/>
                                          </p:val>
                                        </p:tav>
                                      </p:tavLst>
                                    </p:anim>
                                    <p:anim calcmode="lin" valueType="num">
                                      <p:cBhvr additive="base">
                                        <p:cTn id="45" dur="10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5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1000" fill="hold"/>
                                        <p:tgtEl>
                                          <p:spTgt spid="33"/>
                                        </p:tgtEl>
                                        <p:attrNameLst>
                                          <p:attrName>ppt_x</p:attrName>
                                        </p:attrNameLst>
                                      </p:cBhvr>
                                      <p:tavLst>
                                        <p:tav tm="0">
                                          <p:val>
                                            <p:strVal val="#ppt_x"/>
                                          </p:val>
                                        </p:tav>
                                        <p:tav tm="100000">
                                          <p:val>
                                            <p:strVal val="#ppt_x"/>
                                          </p:val>
                                        </p:tav>
                                      </p:tavLst>
                                    </p:anim>
                                    <p:anim calcmode="lin" valueType="num">
                                      <p:cBhvr additive="base">
                                        <p:cTn id="49"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p:bldP spid="26" grpId="0" animBg="1"/>
      <p:bldP spid="27" grpId="0"/>
      <p:bldP spid="30" grpId="0" animBg="1"/>
      <p:bldP spid="32" grpId="0"/>
      <p:bldP spid="33" grpId="0" animBg="1"/>
      <p:bldP spid="34" grpId="0" animBg="1"/>
      <p:bldP spid="36" grpId="0" animBg="1"/>
      <p:bldP spid="37" grpId="0" animBg="1"/>
      <p:bldP spid="38" grpId="0"/>
      <p:bldP spid="39" grpId="0" animBg="1"/>
      <p:bldP spid="41" grpId="0" animBg="1"/>
      <p:bldP spid="42" grpId="0"/>
      <p:bldP spid="43" grpId="0"/>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5164</TotalTime>
  <Words>3754</Words>
  <Application>Microsoft Office PowerPoint</Application>
  <PresentationFormat>Širokoúhlá obrazovka</PresentationFormat>
  <Paragraphs>580</Paragraphs>
  <Slides>56</Slides>
  <Notes>35</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56</vt:i4>
      </vt:variant>
    </vt:vector>
  </HeadingPairs>
  <TitlesOfParts>
    <vt:vector size="66" baseType="lpstr">
      <vt:lpstr>맑은 고딕</vt:lpstr>
      <vt:lpstr>Apex New Medium</vt:lpstr>
      <vt:lpstr>Arial</vt:lpstr>
      <vt:lpstr>Arial Unicode MS</vt:lpstr>
      <vt:lpstr>Calibri</vt:lpstr>
      <vt:lpstr>Calibri Light</vt:lpstr>
      <vt:lpstr>Comic Sans MS</vt:lpstr>
      <vt:lpstr>Times New Roman</vt:lpstr>
      <vt:lpstr>Wingdings</vt:lpstr>
      <vt:lpstr>Motiv Office</vt:lpstr>
      <vt:lpstr>Moderní metody analýzy genomu  Úvod CRISPR technológia – princípy a využitie</vt:lpstr>
      <vt:lpstr>Moderní metody analýzy genomu - sylabus</vt:lpstr>
      <vt:lpstr>Prezentace aplikace PowerPoint</vt:lpstr>
      <vt:lpstr>Prezentace aplikace PowerPoint</vt:lpstr>
      <vt:lpstr>Obsah</vt:lpstr>
      <vt:lpstr>História genómového inžinierstva</vt:lpstr>
      <vt:lpstr>História genómového inžinierstva</vt:lpstr>
      <vt:lpstr>História genómového inžinierstva</vt:lpstr>
      <vt:lpstr> Reparačný systém buniek – endogénny proces</vt:lpstr>
      <vt:lpstr>Prezentace aplikace PowerPoint</vt:lpstr>
      <vt:lpstr>Ako špecificky naštiepiť genóm?</vt:lpstr>
      <vt:lpstr>Meganukleázy</vt:lpstr>
      <vt:lpstr>ZFNs &amp; TALENs</vt:lpstr>
      <vt:lpstr>ZFNs (1985)</vt:lpstr>
      <vt:lpstr>TALENs (2009)</vt:lpstr>
      <vt:lpstr>Proteínové systémy</vt:lpstr>
      <vt:lpstr>CRISPR/Cas: história</vt:lpstr>
      <vt:lpstr>CRISPR: bakteriálna imunitná pamäť</vt:lpstr>
      <vt:lpstr>CRISPR: bakteriálna imunitná pamäť</vt:lpstr>
      <vt:lpstr>CRISPR: bakteriálna imunitná pamäť</vt:lpstr>
      <vt:lpstr>CRISPR: bakteriálna imunitná pamäť</vt:lpstr>
      <vt:lpstr>CRISPR: bakteriálna imunitná pamäť</vt:lpstr>
      <vt:lpstr>CRISPR/Cas systémy</vt:lpstr>
      <vt:lpstr>Cas9: RNA-riadená endonukleáza</vt:lpstr>
      <vt:lpstr>Rekonštitúcia CRISPR/Cas9 in vitro a v nepríbuznom organizme</vt:lpstr>
      <vt:lpstr>„Praktická príručka“</vt:lpstr>
      <vt:lpstr>Cas9</vt:lpstr>
      <vt:lpstr>Modifikácie Cas9</vt:lpstr>
      <vt:lpstr>Výber gRNA</vt:lpstr>
      <vt:lpstr>Prezentace aplikace PowerPoint</vt:lpstr>
      <vt:lpstr>Rekonštitúcia dvojkomponentového CRISPR/Cas9</vt:lpstr>
      <vt:lpstr>CRISPR/Cas9 editovanie: potrebné komponenty</vt:lpstr>
      <vt:lpstr>Prehľad rôznych aplikácií Cas9</vt:lpstr>
      <vt:lpstr>Aplikácie: výhody a nevýhody CRISPR/Cas</vt:lpstr>
      <vt:lpstr>Prezentace aplikace PowerPoint</vt:lpstr>
      <vt:lpstr>Kľúčové aspekty pri úprave génu CRISPR/Cas</vt:lpstr>
      <vt:lpstr>Validácia</vt:lpstr>
      <vt:lpstr>Experimentálne stratégie na vylúčenie off-target</vt:lpstr>
      <vt:lpstr>Prezentace aplikace PowerPoint</vt:lpstr>
      <vt:lpstr>„CRISPR goes viral“</vt:lpstr>
      <vt:lpstr>CRISPR… proste funguje (lepšie).</vt:lpstr>
      <vt:lpstr>CRISPR</vt:lpstr>
      <vt:lpstr>Aplikácie</vt:lpstr>
      <vt:lpstr>Aplikácie: (1) terapia genetických chorôb</vt:lpstr>
      <vt:lpstr>Aplikácie: (1) terapia genetických chorôb</vt:lpstr>
      <vt:lpstr>Aplikácie: (2) úschovňa dát</vt:lpstr>
      <vt:lpstr>Aplikácie: (3) kontrola infekčných chorôb</vt:lpstr>
      <vt:lpstr>Aplikácie: (4) príprava modelov (línií, organizmov)</vt:lpstr>
      <vt:lpstr>Aplikácie: (5) celogenómový screening</vt:lpstr>
      <vt:lpstr>Aplikácie: (5) celogenómový screening</vt:lpstr>
      <vt:lpstr>Aplikácie: (6) agrikultúra – potlačenie chorobnosti, a iné modifikácie</vt:lpstr>
      <vt:lpstr>Aplikácie: (7) produkcia liečiv</vt:lpstr>
      <vt:lpstr>Aplikácie: (8) „de-extinction“</vt:lpstr>
      <vt:lpstr>Aplikácie: (9) „čerešnička na torte“</vt:lpstr>
      <vt:lpstr>Limitácie &amp; Budúcnosť</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Mancikova</dc:creator>
  <cp:lastModifiedBy>Uživatel systému Windows</cp:lastModifiedBy>
  <cp:revision>203</cp:revision>
  <cp:lastPrinted>2017-08-31T09:24:12Z</cp:lastPrinted>
  <dcterms:created xsi:type="dcterms:W3CDTF">2017-08-24T07:45:28Z</dcterms:created>
  <dcterms:modified xsi:type="dcterms:W3CDTF">2017-09-18T08:40:11Z</dcterms:modified>
</cp:coreProperties>
</file>