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82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70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21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83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88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7333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085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97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1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02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23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2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9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9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09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72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6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6B13F-9A01-44BF-9BE1-78E515562112}" type="datetimeFigureOut">
              <a:rPr lang="cs-CZ" smtClean="0"/>
              <a:t>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E6F1A3-4471-4BED-A9A0-FC0180D1E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74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98865"/>
          </a:xfrm>
        </p:spPr>
        <p:txBody>
          <a:bodyPr/>
          <a:lstStyle/>
          <a:p>
            <a:r>
              <a:rPr lang="cs-CZ" dirty="0" smtClean="0"/>
              <a:t>Vyšetření pacienta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33362"/>
            <a:ext cx="9144000" cy="724437"/>
          </a:xfrm>
        </p:spPr>
        <p:txBody>
          <a:bodyPr/>
          <a:lstStyle/>
          <a:p>
            <a:r>
              <a:rPr lang="cs-CZ" dirty="0" smtClean="0"/>
              <a:t>Preklinické zubní lékařství – podzimní semestr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20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</a:t>
            </a:r>
            <a:r>
              <a:rPr lang="cs-CZ" dirty="0"/>
              <a:t>informace o sociálních poměrech pacienta, především pak o tom, jak, kde a s kým bydlí.</a:t>
            </a:r>
          </a:p>
        </p:txBody>
      </p:sp>
    </p:spTree>
    <p:extLst>
      <p:ext uri="{BB962C8B-B14F-4D97-AF65-F5344CB8AC3E}">
        <p14:creationId xmlns:p14="http://schemas.microsoft.com/office/powerpoint/2010/main" val="387510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Obsahuje </a:t>
            </a:r>
            <a:r>
              <a:rPr lang="pl-PL" dirty="0"/>
              <a:t>informace o alergiích pacienta na léky, potraviny i na ostatní </a:t>
            </a:r>
            <a:r>
              <a:rPr lang="pl-PL" dirty="0" smtClean="0"/>
              <a:t>alergeny. </a:t>
            </a:r>
          </a:p>
          <a:p>
            <a:r>
              <a:rPr lang="pl-PL" dirty="0" smtClean="0"/>
              <a:t>Alergie na léky – ATB (Penicilin), analgetika, desinfekce, anestetika,...</a:t>
            </a:r>
          </a:p>
          <a:p>
            <a:r>
              <a:rPr lang="pl-PL" dirty="0" smtClean="0"/>
              <a:t>Alergie na latex.</a:t>
            </a:r>
          </a:p>
          <a:p>
            <a:r>
              <a:rPr lang="pl-PL" dirty="0" smtClean="0"/>
              <a:t>Alergie na kovy, pryskyřice.</a:t>
            </a:r>
          </a:p>
          <a:p>
            <a:r>
              <a:rPr lang="pl-PL" dirty="0" smtClean="0"/>
              <a:t>Potravinová alergie.</a:t>
            </a:r>
          </a:p>
          <a:p>
            <a:r>
              <a:rPr lang="pl-PL" dirty="0" smtClean="0"/>
              <a:t>Pylová alergie.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Farmakologická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</a:t>
            </a:r>
            <a:r>
              <a:rPr lang="cs-CZ" dirty="0"/>
              <a:t>informace o tom, jaké látky pacient užívá. Jde především o informaci o užívaných lécích včetně velikosti dávky a dávkovacího schématu. Důležitá je i informace o potravinových doplňcích, vitamínových preparátech a </a:t>
            </a:r>
            <a:r>
              <a:rPr lang="cs-CZ" dirty="0" err="1"/>
              <a:t>fytofarmacích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131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Abúzus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</a:t>
            </a:r>
            <a:r>
              <a:rPr lang="cs-CZ" dirty="0"/>
              <a:t>informaci o užívání návykových látek, především tabákových výrobků a alkoholu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Pacienti mají tendenci uvádět nižší údaje něž je skutečnost.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991" y="3773509"/>
            <a:ext cx="4242873" cy="238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1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vyšetření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Extraorální</a:t>
            </a:r>
            <a:endParaRPr lang="cs-CZ" dirty="0" smtClean="0"/>
          </a:p>
          <a:p>
            <a:r>
              <a:rPr lang="cs-CZ" dirty="0" err="1" smtClean="0"/>
              <a:t>Intraorální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40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Extraorální</a:t>
            </a:r>
            <a:r>
              <a:rPr lang="cs-CZ" dirty="0" smtClean="0"/>
              <a:t>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asymetrie </a:t>
            </a:r>
            <a:r>
              <a:rPr lang="cs-CZ" dirty="0" smtClean="0"/>
              <a:t>obličeje, ztížené otevírání úst</a:t>
            </a:r>
            <a:endParaRPr lang="cs-CZ" dirty="0"/>
          </a:p>
          <a:p>
            <a:r>
              <a:rPr lang="cs-CZ" dirty="0"/>
              <a:t>zarudlá místa na kůži, </a:t>
            </a:r>
            <a:r>
              <a:rPr lang="cs-CZ" dirty="0" smtClean="0"/>
              <a:t>jizvy</a:t>
            </a:r>
            <a:r>
              <a:rPr lang="cs-CZ" dirty="0"/>
              <a:t>, event. píštěle</a:t>
            </a:r>
          </a:p>
          <a:p>
            <a:r>
              <a:rPr lang="cs-CZ" dirty="0"/>
              <a:t>charakter otoků (nezmizí-li otok do 14 dnů po odstranění příčinného zubu je nutné onkologické vyšetření)</a:t>
            </a:r>
          </a:p>
          <a:p>
            <a:r>
              <a:rPr lang="cs-CZ" dirty="0"/>
              <a:t>bolestivost</a:t>
            </a:r>
          </a:p>
          <a:p>
            <a:r>
              <a:rPr lang="cs-CZ" dirty="0"/>
              <a:t>vyšetření regionálních lymfatických uzlin (zánětlivá je měkká a volná</a:t>
            </a:r>
            <a:r>
              <a:rPr lang="cs-CZ" dirty="0" smtClean="0"/>
              <a:t>, nádorová </a:t>
            </a:r>
            <a:r>
              <a:rPr lang="cs-CZ" dirty="0"/>
              <a:t>je tvrdá)</a:t>
            </a:r>
          </a:p>
          <a:p>
            <a:r>
              <a:rPr lang="cs-CZ" dirty="0"/>
              <a:t>teplota</a:t>
            </a:r>
          </a:p>
          <a:p>
            <a:r>
              <a:rPr lang="cs-CZ" dirty="0"/>
              <a:t>parestézie</a:t>
            </a:r>
          </a:p>
          <a:p>
            <a:r>
              <a:rPr lang="cs-CZ" dirty="0" smtClean="0"/>
              <a:t>TMK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294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Intraorální</a:t>
            </a:r>
            <a:r>
              <a:rPr lang="cs-CZ" dirty="0" smtClean="0"/>
              <a:t>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Vyšetření sliznic</a:t>
            </a:r>
          </a:p>
          <a:p>
            <a:r>
              <a:rPr lang="cs-CZ" dirty="0" smtClean="0"/>
              <a:t>Zhodnocení úrovně hygieny</a:t>
            </a:r>
          </a:p>
          <a:p>
            <a:r>
              <a:rPr lang="cs-CZ" dirty="0" smtClean="0"/>
              <a:t>Vyšetření defektů TZT</a:t>
            </a:r>
          </a:p>
          <a:p>
            <a:r>
              <a:rPr lang="cs-CZ" dirty="0" smtClean="0"/>
              <a:t>Parodontologické vyšetření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142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vyšetření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Aspekce</a:t>
            </a:r>
            <a:r>
              <a:rPr lang="cs-CZ" dirty="0" smtClean="0"/>
              <a:t> – vyšetření barvy a povrchu sliznic, detekce pigmentací, zarudnutí, defekty TZT, otoky, kvalita stávajícího stomatologického ošetření</a:t>
            </a:r>
          </a:p>
          <a:p>
            <a:r>
              <a:rPr lang="cs-CZ" dirty="0" smtClean="0"/>
              <a:t>Palpace – prsty: velikost otoků a jejich rezistence, oblast kořenů,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pohyblivost a tuhost sliznic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</a:t>
            </a:r>
            <a:r>
              <a:rPr lang="cs-CZ" dirty="0" smtClean="0"/>
              <a:t>– hrot pátradla: kvalita výplní, kvalitativní změny a defekty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</a:t>
            </a:r>
            <a:r>
              <a:rPr lang="cs-CZ" dirty="0" smtClean="0"/>
              <a:t>TZT, spáry u výplní, viklavost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037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Perkuse – poklep zubu v jeho vertikální i horizontální rovině, u více  </a:t>
            </a:r>
          </a:p>
          <a:p>
            <a:pPr marL="0" indent="0">
              <a:buNone/>
            </a:pPr>
            <a:r>
              <a:rPr lang="cs-CZ" dirty="0" smtClean="0"/>
              <a:t>                     hrbolkových zubů klepeme na každý hrbolek, zjišťujeme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bolestivost citlivost na poklep</a:t>
            </a:r>
          </a:p>
          <a:p>
            <a:r>
              <a:rPr lang="cs-CZ" dirty="0" smtClean="0"/>
              <a:t>Reakce na termické podměty – hlavně reakce na chlad (ověření stavu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pulpy a její vitality), reakce na teplo</a:t>
            </a:r>
          </a:p>
          <a:p>
            <a:r>
              <a:rPr lang="cs-CZ" dirty="0" smtClean="0"/>
              <a:t>Reakce na elektrické dráždění – ověření stavu pulpy a vitality, méně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 spolehlivá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233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Probatorní preparace</a:t>
            </a:r>
          </a:p>
          <a:p>
            <a:r>
              <a:rPr lang="cs-CZ" dirty="0" smtClean="0"/>
              <a:t>Zkouška </a:t>
            </a:r>
            <a:r>
              <a:rPr lang="cs-CZ" dirty="0" err="1" smtClean="0"/>
              <a:t>nákusem</a:t>
            </a:r>
            <a:r>
              <a:rPr lang="cs-CZ" dirty="0" smtClean="0"/>
              <a:t> do tvrdého předmětu – zjištění </a:t>
            </a:r>
            <a:r>
              <a:rPr lang="cs-CZ" dirty="0" err="1" smtClean="0"/>
              <a:t>infrakcí</a:t>
            </a:r>
            <a:r>
              <a:rPr lang="cs-CZ" dirty="0" smtClean="0"/>
              <a:t> či fraktury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18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vyšetření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obtíže pacienta</a:t>
            </a:r>
          </a:p>
          <a:p>
            <a:r>
              <a:rPr lang="cs-CZ" dirty="0" smtClean="0"/>
              <a:t>Anamnéza</a:t>
            </a:r>
          </a:p>
          <a:p>
            <a:r>
              <a:rPr lang="cs-CZ" dirty="0" smtClean="0"/>
              <a:t>Vlastní vyšetření</a:t>
            </a:r>
          </a:p>
          <a:p>
            <a:r>
              <a:rPr lang="cs-CZ" dirty="0" smtClean="0"/>
              <a:t>Pomocná vyšetření</a:t>
            </a:r>
          </a:p>
          <a:p>
            <a:r>
              <a:rPr lang="cs-CZ" dirty="0" smtClean="0"/>
              <a:t>Stanovení diagnózy a léčebného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185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Rentgenové vyšetření – intra- a extra- orální </a:t>
            </a:r>
          </a:p>
          <a:p>
            <a:r>
              <a:rPr lang="cs-CZ" dirty="0" smtClean="0"/>
              <a:t>Ultrazvukové vyšetření – vyšetření slinných žláz a uzlin</a:t>
            </a:r>
          </a:p>
          <a:p>
            <a:r>
              <a:rPr lang="cs-CZ" dirty="0" smtClean="0"/>
              <a:t>Mikrobiologické vyšetření - parodontologie</a:t>
            </a:r>
          </a:p>
          <a:p>
            <a:r>
              <a:rPr lang="cs-CZ" dirty="0" err="1" smtClean="0"/>
              <a:t>Histo</a:t>
            </a:r>
            <a:r>
              <a:rPr lang="cs-CZ" dirty="0" smtClean="0"/>
              <a:t>-patologické vyšetření – odebrané vzorky tkání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578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diagnózy a léčebného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Výsledek objektivního nálezu se subjektivním nálezem pacienta.</a:t>
            </a:r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43" y="2945737"/>
            <a:ext cx="88582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945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pro stomatologické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Stomatologické zrcátko </a:t>
            </a:r>
          </a:p>
          <a:p>
            <a:r>
              <a:rPr lang="cs-CZ" dirty="0" smtClean="0"/>
              <a:t>Pátradlo (sonda)</a:t>
            </a:r>
          </a:p>
          <a:p>
            <a:r>
              <a:rPr lang="cs-CZ" dirty="0" smtClean="0"/>
              <a:t>Pinzeta</a:t>
            </a:r>
          </a:p>
          <a:p>
            <a:r>
              <a:rPr lang="cs-CZ" dirty="0" smtClean="0"/>
              <a:t>WHO sonda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986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Stomatologické zrcátko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velikosti, zvětšuje obraz, převrácený obraz.</a:t>
            </a:r>
          </a:p>
          <a:p>
            <a:r>
              <a:rPr lang="cs-CZ" dirty="0" smtClean="0"/>
              <a:t>Vyšetření částí chrupu, které nelze vyšetřit přímým pohledem.</a:t>
            </a:r>
          </a:p>
          <a:p>
            <a:r>
              <a:rPr lang="cs-CZ" dirty="0" smtClean="0"/>
              <a:t>Odtažení měkkých tkání (tvář, jazyk, rty).</a:t>
            </a:r>
          </a:p>
          <a:p>
            <a:r>
              <a:rPr lang="cs-CZ" dirty="0" smtClean="0"/>
              <a:t>Prosvícení klinické korunky zubu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492" y="3263900"/>
            <a:ext cx="44767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2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Pátradlo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361042"/>
          </a:xfrm>
        </p:spPr>
        <p:txBody>
          <a:bodyPr/>
          <a:lstStyle/>
          <a:p>
            <a:r>
              <a:rPr lang="cs-CZ" dirty="0" smtClean="0"/>
              <a:t>Ostrý a tenký hrot.</a:t>
            </a:r>
          </a:p>
          <a:p>
            <a:r>
              <a:rPr lang="cs-CZ" dirty="0" smtClean="0"/>
              <a:t>Kontrola kvality výplní – povrch, spáry,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pohyblivost výplně</a:t>
            </a:r>
          </a:p>
          <a:p>
            <a:r>
              <a:rPr lang="cs-CZ" dirty="0" smtClean="0"/>
              <a:t>Kontrola kvality TZT – povrch, kazy, fraktury,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fisury </a:t>
            </a:r>
          </a:p>
          <a:p>
            <a:r>
              <a:rPr lang="cs-CZ" dirty="0" smtClean="0"/>
              <a:t>Kontrola preparace</a:t>
            </a:r>
          </a:p>
          <a:p>
            <a:r>
              <a:rPr lang="cs-CZ" dirty="0" smtClean="0"/>
              <a:t>Mírný tlak na sondu, zle perforovat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demineralizovaný povrch léze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695" y="3104938"/>
            <a:ext cx="44767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888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Pinzeta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Zahnutá koncová část s úpravou povrchu pro lehčí uchopení předmětů.</a:t>
            </a:r>
          </a:p>
          <a:p>
            <a:r>
              <a:rPr lang="cs-CZ" dirty="0" smtClean="0"/>
              <a:t>Vnášení a vynášení předmětů z DÚ.	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61916" y="2742597"/>
            <a:ext cx="44767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84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WHO sonda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Kalibrovaná, s tupým koncem.</a:t>
            </a:r>
          </a:p>
          <a:p>
            <a:r>
              <a:rPr lang="cs-CZ" dirty="0" smtClean="0"/>
              <a:t>Vyšetření stavu </a:t>
            </a:r>
            <a:r>
              <a:rPr lang="cs-CZ" dirty="0" err="1" smtClean="0"/>
              <a:t>parodontu</a:t>
            </a:r>
            <a:r>
              <a:rPr lang="cs-CZ" dirty="0" smtClean="0"/>
              <a:t> a sliznic.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715" y="3115615"/>
            <a:ext cx="44767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65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obtíže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pacient vyhledal lékařské ošetření?</a:t>
            </a:r>
          </a:p>
          <a:p>
            <a:r>
              <a:rPr lang="cs-CZ" dirty="0" smtClean="0"/>
              <a:t>Má nějaké akutní obtíže?</a:t>
            </a:r>
          </a:p>
          <a:p>
            <a:r>
              <a:rPr lang="cs-CZ" dirty="0" smtClean="0"/>
              <a:t>Má obtíže, které trvají delší dobu? Chronické onemocnění?</a:t>
            </a:r>
          </a:p>
          <a:p>
            <a:r>
              <a:rPr lang="cs-CZ" dirty="0" smtClean="0"/>
              <a:t>Byl k nám odeslán od jiného lékaře?</a:t>
            </a:r>
          </a:p>
          <a:p>
            <a:r>
              <a:rPr lang="cs-CZ" dirty="0" smtClean="0"/>
              <a:t>Potřebuje konzultaci?</a:t>
            </a:r>
          </a:p>
          <a:p>
            <a:r>
              <a:rPr lang="cs-CZ" dirty="0" smtClean="0"/>
              <a:t>Jaké jsou subjektivní obtíže pacienta?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85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 - předchorobí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Souhrn </a:t>
            </a:r>
            <a:r>
              <a:rPr lang="cs-CZ" sz="2400" dirty="0"/>
              <a:t>údajů týkajících se zdraví vyšetřované osoby. Cílem je získat co možná nejucelenější pohled na zdravotní obtíže, se kterými se vyšetřovaný léčil a nebo léčí. Tyto informace získáme během rozhovoru s pacientem (anamnéza přímá) nebo s jeho příbuznými či blízkými (anamnéza nepřímá). Správně odebraná anamnéza je pro lékaře při </a:t>
            </a:r>
            <a:r>
              <a:rPr lang="cs-CZ" sz="2400" dirty="0" err="1"/>
              <a:t>diferencionální</a:t>
            </a:r>
            <a:r>
              <a:rPr lang="cs-CZ" sz="2400" dirty="0"/>
              <a:t> diagnostice a plánování dalšího postupu zcela nepostradatelná.</a:t>
            </a:r>
          </a:p>
        </p:txBody>
      </p:sp>
    </p:spTree>
    <p:extLst>
      <p:ext uri="{BB962C8B-B14F-4D97-AF65-F5344CB8AC3E}">
        <p14:creationId xmlns:p14="http://schemas.microsoft.com/office/powerpoint/2010/main" val="319711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Nynější onemocnění NO</a:t>
            </a:r>
          </a:p>
          <a:p>
            <a:r>
              <a:rPr lang="cs-CZ" dirty="0" smtClean="0"/>
              <a:t>Osobní anamnéza OA</a:t>
            </a:r>
          </a:p>
          <a:p>
            <a:r>
              <a:rPr lang="cs-CZ" dirty="0" smtClean="0"/>
              <a:t>Rodinná anamnéza RA</a:t>
            </a:r>
          </a:p>
          <a:p>
            <a:r>
              <a:rPr lang="cs-CZ" dirty="0" smtClean="0"/>
              <a:t>Pracovní </a:t>
            </a:r>
            <a:r>
              <a:rPr lang="cs-CZ" dirty="0" smtClean="0"/>
              <a:t>anamnéza PA</a:t>
            </a:r>
          </a:p>
          <a:p>
            <a:r>
              <a:rPr lang="cs-CZ" dirty="0" smtClean="0"/>
              <a:t>Sociální </a:t>
            </a:r>
            <a:r>
              <a:rPr lang="cs-CZ" dirty="0" smtClean="0"/>
              <a:t>anamnéza SA</a:t>
            </a:r>
          </a:p>
          <a:p>
            <a:r>
              <a:rPr lang="cs-CZ" dirty="0" smtClean="0"/>
              <a:t>Gynekologická </a:t>
            </a:r>
            <a:r>
              <a:rPr lang="cs-CZ" dirty="0" smtClean="0"/>
              <a:t>anamnéza GA</a:t>
            </a:r>
          </a:p>
          <a:p>
            <a:r>
              <a:rPr lang="cs-CZ" dirty="0" smtClean="0"/>
              <a:t>Alergická </a:t>
            </a:r>
            <a:r>
              <a:rPr lang="cs-CZ" dirty="0" smtClean="0"/>
              <a:t>anamnéza AA</a:t>
            </a:r>
          </a:p>
          <a:p>
            <a:r>
              <a:rPr lang="cs-CZ" dirty="0" smtClean="0"/>
              <a:t>Farmakologická </a:t>
            </a:r>
            <a:r>
              <a:rPr lang="cs-CZ" dirty="0" smtClean="0"/>
              <a:t>anamnéza FA</a:t>
            </a:r>
          </a:p>
          <a:p>
            <a:r>
              <a:rPr lang="cs-CZ" dirty="0" smtClean="0"/>
              <a:t>Abúzus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59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Nynější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Shodné s akutní obtíže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08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Chronologicky uspořádaný přehled onemocnění i operace, </a:t>
            </a:r>
            <a:r>
              <a:rPr lang="cs-CZ" dirty="0"/>
              <a:t>která pacient prodělal od narození po </a:t>
            </a:r>
            <a:r>
              <a:rPr lang="cs-CZ" dirty="0" smtClean="0"/>
              <a:t>současnost. </a:t>
            </a:r>
          </a:p>
          <a:p>
            <a:r>
              <a:rPr lang="cs-CZ" dirty="0" smtClean="0"/>
              <a:t>Cílené otázky na významná onemocnění. </a:t>
            </a:r>
          </a:p>
          <a:p>
            <a:r>
              <a:rPr lang="cs-CZ" dirty="0" smtClean="0"/>
              <a:t>Např.: onemocnění kardiovaskulárního systému, nemoci štítné žlázy, glaukom (zelený zákal), diabetes </a:t>
            </a:r>
            <a:r>
              <a:rPr lang="cs-CZ" dirty="0" err="1" smtClean="0"/>
              <a:t>mellitus</a:t>
            </a:r>
            <a:r>
              <a:rPr lang="cs-CZ" dirty="0" smtClean="0"/>
              <a:t>, nemoci jater, infekční onemocnění (herpes simplex, HIV, HBV, HCV,…), porucha koagulace, duševní onemocnění </a:t>
            </a:r>
          </a:p>
          <a:p>
            <a:r>
              <a:rPr lang="cs-CZ" dirty="0" smtClean="0"/>
              <a:t>U žen zjišťujeme zda jsou těhotné.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84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smtClean="0"/>
              <a:t>Důraz je </a:t>
            </a:r>
            <a:r>
              <a:rPr lang="cs-CZ" dirty="0"/>
              <a:t>kladen na onemocnění, u kterých je zřetelný familiární </a:t>
            </a:r>
            <a:r>
              <a:rPr lang="cs-CZ" dirty="0" smtClean="0"/>
              <a:t>výskyt.</a:t>
            </a:r>
          </a:p>
        </p:txBody>
      </p:sp>
    </p:spTree>
    <p:extLst>
      <p:ext uri="{BB962C8B-B14F-4D97-AF65-F5344CB8AC3E}">
        <p14:creationId xmlns:p14="http://schemas.microsoft.com/office/powerpoint/2010/main" val="87234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</a:t>
            </a:r>
            <a:r>
              <a:rPr lang="cs-CZ" dirty="0"/>
              <a:t>důležité informace o současném i předchozích povolání pacienta, případně i informaci o </a:t>
            </a:r>
            <a:r>
              <a:rPr lang="cs-CZ" dirty="0" smtClean="0"/>
              <a:t>důchod.</a:t>
            </a:r>
          </a:p>
          <a:p>
            <a:r>
              <a:rPr lang="cs-CZ" dirty="0" smtClean="0"/>
              <a:t>Ve stomatologii pacienti, který pracuji v pekárně (zvýšená kazivost), s kyselinami (eroze TZT), stresující povolání (problémy s TMK, abraze).,</a:t>
            </a:r>
          </a:p>
          <a:p>
            <a:r>
              <a:rPr lang="cs-CZ" dirty="0" smtClean="0"/>
              <a:t>Nezaměstnaný, invalidní důchodce.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67985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719</Words>
  <Application>Microsoft Office PowerPoint</Application>
  <PresentationFormat>Širokoúhlá obrazovka</PresentationFormat>
  <Paragraphs>121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Faseta</vt:lpstr>
      <vt:lpstr>Vyšetření pacienta </vt:lpstr>
      <vt:lpstr>Klinické vyšetření pacienta</vt:lpstr>
      <vt:lpstr>Aktuální obtíže pacienta</vt:lpstr>
      <vt:lpstr>Anamnéza - předchorobí</vt:lpstr>
      <vt:lpstr>Anamnéza</vt:lpstr>
      <vt:lpstr>Nynější onemocnění</vt:lpstr>
      <vt:lpstr>Osobní anamnéza</vt:lpstr>
      <vt:lpstr>Rodinná anamnéza</vt:lpstr>
      <vt:lpstr>Pracovní anamnéza</vt:lpstr>
      <vt:lpstr>Sociální anamnéza</vt:lpstr>
      <vt:lpstr>Alergická anamnéza</vt:lpstr>
      <vt:lpstr>Farmakologická anamnéza</vt:lpstr>
      <vt:lpstr>Abúzus</vt:lpstr>
      <vt:lpstr>Vlastní vyšetření pacienta</vt:lpstr>
      <vt:lpstr>Extraorální vyšetření</vt:lpstr>
      <vt:lpstr>Intraorální vyšetření</vt:lpstr>
      <vt:lpstr>Možnosti vyšetření </vt:lpstr>
      <vt:lpstr>Možnosti vyšetření</vt:lpstr>
      <vt:lpstr>Možnosti vyšetření</vt:lpstr>
      <vt:lpstr>Pomocná vyšetření</vt:lpstr>
      <vt:lpstr>Stanovení diagnózy a léčebného plánu</vt:lpstr>
      <vt:lpstr>Nástroje pro stomatologické vyšetření</vt:lpstr>
      <vt:lpstr>Stomatologické zrcátko</vt:lpstr>
      <vt:lpstr>Pátradlo</vt:lpstr>
      <vt:lpstr>Pinzeta</vt:lpstr>
      <vt:lpstr>WHO sonda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pacienta</dc:title>
  <dc:creator>Telvo</dc:creator>
  <cp:lastModifiedBy>Telvo</cp:lastModifiedBy>
  <cp:revision>13</cp:revision>
  <dcterms:created xsi:type="dcterms:W3CDTF">2014-10-05T15:43:42Z</dcterms:created>
  <dcterms:modified xsi:type="dcterms:W3CDTF">2014-10-05T20:22:58Z</dcterms:modified>
</cp:coreProperties>
</file>