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70" r:id="rId5"/>
    <p:sldId id="257" r:id="rId6"/>
    <p:sldId id="258" r:id="rId7"/>
    <p:sldId id="259" r:id="rId8"/>
    <p:sldId id="260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1" r:id="rId18"/>
    <p:sldId id="262" r:id="rId19"/>
    <p:sldId id="265" r:id="rId20"/>
    <p:sldId id="271" r:id="rId21"/>
    <p:sldId id="272" r:id="rId22"/>
    <p:sldId id="285" r:id="rId23"/>
    <p:sldId id="267" r:id="rId24"/>
    <p:sldId id="269" r:id="rId25"/>
    <p:sldId id="284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10/27/2016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6221"/>
            <a:ext cx="8534400" cy="75895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What is the correct adjective for the noun in the triangle?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84477" y="3459518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fissura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567158" y="3371262"/>
            <a:ext cx="2331308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nodus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1330" y="2986157"/>
            <a:ext cx="125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palatina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936" y="5537300"/>
            <a:ext cx="140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palatinus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42" y="5525754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palatinum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4429" y="2009329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dexter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87" y="202087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dextra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5071" y="4406246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8171" y="2874975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lymphaticum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0544" y="5380172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lymphatica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5496" y="5380171"/>
            <a:ext cx="179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lymphaticus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292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+mj-lt"/>
              </a:rPr>
              <a:t>ovarium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857578" y="2862966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29321" y="5293191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620072" y="3148297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763098" y="3128449"/>
            <a:ext cx="2840377" cy="208608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periodus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8725" y="2674936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5281" y="5226079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937" y="5214533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2629" y="2009329"/>
            <a:ext cx="117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sinistra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157" y="2020876"/>
            <a:ext cx="11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sinister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5071" y="440624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sinistrum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1118" y="2574663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90265" y="519384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longa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58926" y="5214533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brachium</a:t>
            </a:r>
          </a:p>
        </p:txBody>
      </p:sp>
      <p:sp>
        <p:nvSpPr>
          <p:cNvPr id="3" name="Oval 2"/>
          <p:cNvSpPr/>
          <p:nvPr/>
        </p:nvSpPr>
        <p:spPr>
          <a:xfrm>
            <a:off x="793173" y="2551745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75627" y="5111595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ovéPole 21"/>
          <p:cNvSpPr txBox="1"/>
          <p:nvPr/>
        </p:nvSpPr>
        <p:spPr>
          <a:xfrm>
            <a:off x="1125694" y="4168238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82829" y="334942"/>
            <a:ext cx="8534400" cy="75895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What is the correct adjective for the noun in the triangle?</a:t>
            </a:r>
          </a:p>
        </p:txBody>
      </p:sp>
    </p:spTree>
    <p:extLst>
      <p:ext uri="{BB962C8B-B14F-4D97-AF65-F5344CB8AC3E}">
        <p14:creationId xmlns:p14="http://schemas.microsoft.com/office/powerpoint/2010/main" val="225371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98582" y="2886645"/>
            <a:ext cx="2677340" cy="207793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palatum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912954" y="2955668"/>
            <a:ext cx="2773845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0046" y="241627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durus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3058" y="4976123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durum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115" y="4976123"/>
            <a:ext cx="79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dura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2629" y="2009329"/>
            <a:ext cx="15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anatomica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157" y="2020876"/>
            <a:ext cx="170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anatomicus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9705" y="4352904"/>
            <a:ext cx="182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anatomicum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68600" y="2459381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pharyngeum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4823" y="4964578"/>
            <a:ext cx="173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pharyngeus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41920" y="4964577"/>
            <a:ext cx="158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pharyngea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4656" y="2647105"/>
            <a:ext cx="1095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+mj-lt"/>
              </a:rPr>
              <a:t>ostium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71887" y="48887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3175" y="427394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94452" y="2418139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68000" y="427394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+mj-lt"/>
              </a:rPr>
              <a:t>tuberculum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51520" y="366221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What is the correct adjective for the noun in the triangle?</a:t>
            </a: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90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Muscles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40" y="1600200"/>
            <a:ext cx="2072217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Musculi</a:t>
            </a:r>
            <a:r>
              <a:rPr lang="en-US" dirty="0"/>
              <a:t>	+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1008" y="1623488"/>
            <a:ext cx="55922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antebrachium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digitus</a:t>
            </a:r>
            <a:r>
              <a:rPr lang="en-US" dirty="0"/>
              <a:t> </a:t>
            </a:r>
            <a:r>
              <a:rPr lang="en-US" dirty="0" err="1"/>
              <a:t>minimus</a:t>
            </a:r>
            <a:endParaRPr lang="en-US" dirty="0"/>
          </a:p>
          <a:p>
            <a:pPr marL="457200" lvl="1" indent="0">
              <a:buFont typeface="Arial"/>
              <a:buNone/>
            </a:pPr>
            <a:r>
              <a:rPr lang="en-US" dirty="0" err="1"/>
              <a:t>digiti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brachium </a:t>
            </a:r>
            <a:r>
              <a:rPr lang="en-US" dirty="0" err="1"/>
              <a:t>dextrum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carpus sinister</a:t>
            </a:r>
          </a:p>
          <a:p>
            <a:pPr marL="457200" lvl="1" indent="0">
              <a:buFont typeface="Arial"/>
              <a:buNone/>
            </a:pPr>
            <a:r>
              <a:rPr lang="en-US" dirty="0" err="1"/>
              <a:t>membra</a:t>
            </a:r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73250" y="2423583"/>
            <a:ext cx="1100670" cy="1185334"/>
          </a:xfrm>
          <a:prstGeom prst="straightConnector1">
            <a:avLst/>
          </a:prstGeom>
          <a:ln>
            <a:solidFill>
              <a:srgbClr val="11628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73251" y="3925359"/>
            <a:ext cx="1100669" cy="109114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73251" y="2973917"/>
            <a:ext cx="1100669" cy="635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73252" y="3835400"/>
            <a:ext cx="1100670" cy="70485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57917" y="3460750"/>
            <a:ext cx="1016005" cy="148167"/>
          </a:xfrm>
          <a:prstGeom prst="straightConnector1">
            <a:avLst/>
          </a:prstGeom>
          <a:ln>
            <a:solidFill>
              <a:srgbClr val="11628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57919" y="3746501"/>
            <a:ext cx="1016001" cy="28574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59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22107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sk-SK" sz="3600" dirty="0"/>
              <a:t>Find adjectives.</a:t>
            </a:r>
            <a:br>
              <a:rPr lang="sk-SK" sz="3600" dirty="0"/>
            </a:br>
            <a:r>
              <a:rPr lang="sk-SK" sz="3600" dirty="0"/>
              <a:t>Which adjective is dependent on which noun?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28273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800" dirty="0" err="1">
                <a:latin typeface="+mj-lt"/>
              </a:rPr>
              <a:t>Tunica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serosa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vesicae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felleae</a:t>
            </a:r>
            <a:endParaRPr lang="sk-SK" sz="2800" dirty="0">
              <a:latin typeface="+mj-lt"/>
            </a:endParaRPr>
          </a:p>
          <a:p>
            <a:pPr>
              <a:buNone/>
            </a:pPr>
            <a:endParaRPr lang="sk-SK" sz="2800" dirty="0">
              <a:latin typeface="+mj-lt"/>
            </a:endParaRPr>
          </a:p>
          <a:p>
            <a:pPr>
              <a:buNone/>
            </a:pPr>
            <a:r>
              <a:rPr lang="sk-SK" sz="2800" dirty="0" err="1">
                <a:latin typeface="+mj-lt"/>
              </a:rPr>
              <a:t>Plica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venae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cavae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sinistrae</a:t>
            </a:r>
            <a:endParaRPr lang="sk-SK" sz="2800" dirty="0">
              <a:latin typeface="+mj-lt"/>
            </a:endParaRPr>
          </a:p>
          <a:p>
            <a:pPr>
              <a:buNone/>
            </a:pPr>
            <a:endParaRPr lang="sk-SK" sz="2800" dirty="0">
              <a:latin typeface="+mj-lt"/>
            </a:endParaRPr>
          </a:p>
          <a:p>
            <a:pPr>
              <a:buNone/>
            </a:pPr>
            <a:r>
              <a:rPr lang="sk-SK" sz="2800" dirty="0">
                <a:latin typeface="+mj-lt"/>
              </a:rPr>
              <a:t>Therapia chirurgica tonsillae</a:t>
            </a:r>
          </a:p>
          <a:p>
            <a:pPr>
              <a:buNone/>
            </a:pPr>
            <a:endParaRPr lang="sk-SK" sz="2800" dirty="0">
              <a:latin typeface="+mj-lt"/>
            </a:endParaRPr>
          </a:p>
          <a:p>
            <a:pPr>
              <a:buNone/>
            </a:pPr>
            <a:r>
              <a:rPr lang="sk-SK" sz="2800" dirty="0" err="1">
                <a:latin typeface="+mj-lt"/>
              </a:rPr>
              <a:t>Fractura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fibulae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complicata</a:t>
            </a:r>
            <a:endParaRPr lang="sk-SK" sz="2800" dirty="0">
              <a:latin typeface="+mj-lt"/>
            </a:endParaRPr>
          </a:p>
          <a:p>
            <a:pPr>
              <a:buNone/>
            </a:pPr>
            <a:endParaRPr lang="sk-SK" sz="2800" dirty="0">
              <a:latin typeface="+mj-lt"/>
            </a:endParaRPr>
          </a:p>
          <a:p>
            <a:pPr>
              <a:buNone/>
            </a:pPr>
            <a:r>
              <a:rPr lang="sk-SK" sz="2800" dirty="0" err="1">
                <a:latin typeface="+mj-lt"/>
              </a:rPr>
              <a:t>Colica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periculosa</a:t>
            </a:r>
            <a:r>
              <a:rPr lang="sk-SK" sz="2800" dirty="0">
                <a:latin typeface="+mj-lt"/>
              </a:rPr>
              <a:t> </a:t>
            </a:r>
            <a:r>
              <a:rPr lang="sk-SK" sz="2800" dirty="0" err="1">
                <a:latin typeface="+mj-lt"/>
              </a:rPr>
              <a:t>complicata</a:t>
            </a:r>
            <a:endParaRPr lang="en-GB" sz="2800" dirty="0">
              <a:latin typeface="+mj-lt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628100" y="1938684"/>
            <a:ext cx="1068124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bdĺžnik 4"/>
          <p:cNvSpPr/>
          <p:nvPr/>
        </p:nvSpPr>
        <p:spPr>
          <a:xfrm>
            <a:off x="3886620" y="1938684"/>
            <a:ext cx="1131064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ĺžnik 5"/>
          <p:cNvSpPr/>
          <p:nvPr/>
        </p:nvSpPr>
        <p:spPr>
          <a:xfrm>
            <a:off x="2313900" y="2853084"/>
            <a:ext cx="8382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ĺžnik 6"/>
          <p:cNvSpPr/>
          <p:nvPr/>
        </p:nvSpPr>
        <p:spPr>
          <a:xfrm>
            <a:off x="3228300" y="2853084"/>
            <a:ext cx="13716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ĺžnik 7"/>
          <p:cNvSpPr/>
          <p:nvPr/>
        </p:nvSpPr>
        <p:spPr>
          <a:xfrm>
            <a:off x="1953720" y="3819539"/>
            <a:ext cx="1637776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ĺžnik 8"/>
          <p:cNvSpPr/>
          <p:nvPr/>
        </p:nvSpPr>
        <p:spPr>
          <a:xfrm>
            <a:off x="3027600" y="4758084"/>
            <a:ext cx="18009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ĺžnik 9"/>
          <p:cNvSpPr/>
          <p:nvPr/>
        </p:nvSpPr>
        <p:spPr>
          <a:xfrm>
            <a:off x="3214560" y="5672484"/>
            <a:ext cx="16764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ĺžnik 10"/>
          <p:cNvSpPr/>
          <p:nvPr/>
        </p:nvSpPr>
        <p:spPr>
          <a:xfrm>
            <a:off x="1551900" y="5672484"/>
            <a:ext cx="16002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037167" y="2023348"/>
            <a:ext cx="8149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299396" y="2023348"/>
            <a:ext cx="8149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906442" y="2980081"/>
            <a:ext cx="8149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6442" y="2853084"/>
            <a:ext cx="15289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567812" y="3894481"/>
            <a:ext cx="8149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153583" y="4851214"/>
            <a:ext cx="20440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335362" y="5793131"/>
            <a:ext cx="8149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335362" y="5672484"/>
            <a:ext cx="210007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705" y="247672"/>
            <a:ext cx="8534400" cy="758952"/>
          </a:xfrm>
        </p:spPr>
        <p:txBody>
          <a:bodyPr>
            <a:normAutofit/>
          </a:bodyPr>
          <a:lstStyle/>
          <a:p>
            <a:r>
              <a:rPr lang="sk-SK" dirty="0" err="1"/>
              <a:t>Ossa</a:t>
            </a:r>
            <a:r>
              <a:rPr lang="sk-SK" dirty="0"/>
              <a:t> </a:t>
            </a:r>
            <a:r>
              <a:rPr lang="sk-SK" dirty="0" err="1"/>
              <a:t>membri</a:t>
            </a:r>
            <a:r>
              <a:rPr lang="sk-SK" dirty="0"/>
              <a:t> </a:t>
            </a:r>
            <a:r>
              <a:rPr lang="sk-SK" dirty="0" err="1"/>
              <a:t>superioris</a:t>
            </a:r>
            <a:r>
              <a:rPr lang="sk-SK" dirty="0"/>
              <a:t> </a:t>
            </a:r>
            <a:r>
              <a:rPr lang="sk-SK" dirty="0" err="1"/>
              <a:t>et</a:t>
            </a:r>
            <a:r>
              <a:rPr lang="sk-SK" dirty="0"/>
              <a:t> </a:t>
            </a:r>
            <a:r>
              <a:rPr lang="sk-SK" dirty="0" err="1"/>
              <a:t>allia</a:t>
            </a:r>
            <a:r>
              <a:rPr lang="sk-SK" dirty="0"/>
              <a:t>:</a:t>
            </a:r>
            <a:endParaRPr lang="en-GB" dirty="0"/>
          </a:p>
        </p:txBody>
      </p:sp>
      <p:pic>
        <p:nvPicPr>
          <p:cNvPr id="4" name="Zástupný symbol obsahu 3" descr="Membrum superius ossa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9505"/>
          <a:stretch/>
        </p:blipFill>
        <p:spPr>
          <a:xfrm>
            <a:off x="4661972" y="1844824"/>
            <a:ext cx="4233333" cy="3471069"/>
          </a:xfrm>
        </p:spPr>
      </p:pic>
      <p:sp>
        <p:nvSpPr>
          <p:cNvPr id="5" name="Obdĺžnik 4"/>
          <p:cNvSpPr/>
          <p:nvPr/>
        </p:nvSpPr>
        <p:spPr>
          <a:xfrm>
            <a:off x="4661971" y="4664224"/>
            <a:ext cx="156633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ĺžnik 5"/>
          <p:cNvSpPr/>
          <p:nvPr/>
        </p:nvSpPr>
        <p:spPr>
          <a:xfrm>
            <a:off x="4661972" y="2149624"/>
            <a:ext cx="723894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ĺžnik 6"/>
          <p:cNvSpPr/>
          <p:nvPr/>
        </p:nvSpPr>
        <p:spPr>
          <a:xfrm>
            <a:off x="7295105" y="4588024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8285705" y="1997224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7676105" y="2454424"/>
            <a:ext cx="533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7980905" y="3978424"/>
            <a:ext cx="3048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ĺžnik 17"/>
          <p:cNvSpPr/>
          <p:nvPr/>
        </p:nvSpPr>
        <p:spPr>
          <a:xfrm>
            <a:off x="4780505" y="21496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8057105" y="16924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7371305" y="21496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7752305" y="47404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D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066505" y="47404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E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5161505" y="43594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I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009105" y="37498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H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856705" y="32164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G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780505" y="2683024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solidFill>
                  <a:schemeClr val="tx1"/>
                </a:solidFill>
              </a:rPr>
              <a:t>F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9" name="BlokTextu 27"/>
          <p:cNvSpPr txBox="1"/>
          <p:nvPr/>
        </p:nvSpPr>
        <p:spPr>
          <a:xfrm>
            <a:off x="81188" y="1508517"/>
            <a:ext cx="484747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 err="1">
                <a:latin typeface="+mj-lt"/>
              </a:rPr>
              <a:t>Right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shoulder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blade</a:t>
            </a:r>
            <a:endParaRPr lang="sk-SK" sz="2500" dirty="0">
              <a:latin typeface="+mj-lt"/>
            </a:endParaRP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 err="1">
                <a:latin typeface="+mj-lt"/>
              </a:rPr>
              <a:t>Complicated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fracture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of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the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left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collar</a:t>
            </a:r>
            <a:r>
              <a:rPr lang="sk-SK" sz="2500" dirty="0">
                <a:latin typeface="+mj-lt"/>
              </a:rPr>
              <a:t> bone</a:t>
            </a: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>
                <a:latin typeface="+mj-lt"/>
              </a:rPr>
              <a:t>The small head of humerus</a:t>
            </a: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 err="1">
                <a:latin typeface="+mj-lt"/>
              </a:rPr>
              <a:t>True</a:t>
            </a:r>
            <a:r>
              <a:rPr lang="sk-SK" sz="2500" dirty="0">
                <a:latin typeface="+mj-lt"/>
              </a:rPr>
              <a:t> and </a:t>
            </a:r>
            <a:r>
              <a:rPr lang="sk-SK" sz="2500" dirty="0" err="1">
                <a:latin typeface="+mj-lt"/>
              </a:rPr>
              <a:t>false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ribs</a:t>
            </a:r>
            <a:endParaRPr lang="sk-SK" sz="2500" dirty="0">
              <a:latin typeface="+mj-lt"/>
            </a:endParaRP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>
                <a:latin typeface="+mj-lt"/>
              </a:rPr>
              <a:t>The neck of Radius</a:t>
            </a: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>
                <a:latin typeface="+mj-lt"/>
              </a:rPr>
              <a:t>Fracture of Fingers</a:t>
            </a: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 err="1">
                <a:latin typeface="+mj-lt"/>
              </a:rPr>
              <a:t>Open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fracture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of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the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right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ulna</a:t>
            </a:r>
            <a:r>
              <a:rPr lang="sk-SK" sz="2500" dirty="0">
                <a:latin typeface="+mj-lt"/>
              </a:rPr>
              <a:t> and </a:t>
            </a:r>
            <a:r>
              <a:rPr lang="sk-SK" sz="2500" dirty="0" err="1">
                <a:latin typeface="+mj-lt"/>
              </a:rPr>
              <a:t>radius</a:t>
            </a:r>
            <a:endParaRPr lang="sk-SK" sz="2500" dirty="0">
              <a:latin typeface="+mj-lt"/>
            </a:endParaRP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>
                <a:latin typeface="+mj-lt"/>
              </a:rPr>
              <a:t>Ligaments of wrist</a:t>
            </a:r>
          </a:p>
          <a:p>
            <a:pPr marL="514350" indent="-514350">
              <a:spcBef>
                <a:spcPts val="6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sk-SK" sz="2500" dirty="0">
                <a:latin typeface="+mj-lt"/>
              </a:rPr>
              <a:t>Muscles of metacarpus</a:t>
            </a:r>
          </a:p>
        </p:txBody>
      </p:sp>
    </p:spTree>
    <p:extLst>
      <p:ext uri="{BB962C8B-B14F-4D97-AF65-F5344CB8AC3E}">
        <p14:creationId xmlns:p14="http://schemas.microsoft.com/office/powerpoint/2010/main" val="3485979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37173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DB0013"/>
                </a:solidFill>
                <a:latin typeface="Cambria"/>
                <a:cs typeface="Cambria"/>
              </a:rPr>
              <a:t>2</a:t>
            </a:r>
          </a:p>
        </p:txBody>
      </p:sp>
      <p:pic>
        <p:nvPicPr>
          <p:cNvPr id="9" name="Picture 8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651" y="171740"/>
            <a:ext cx="5333527" cy="370651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34708"/>
            <a:ext cx="8537978" cy="5072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ambria"/>
                <a:cs typeface="Cambria"/>
              </a:rPr>
              <a:t>A 21-year-old man </a:t>
            </a:r>
          </a:p>
          <a:p>
            <a:pPr marL="0" indent="0">
              <a:buNone/>
            </a:pPr>
            <a:r>
              <a:rPr lang="en-US" sz="2400" dirty="0">
                <a:latin typeface="Cambria"/>
                <a:cs typeface="Cambria"/>
              </a:rPr>
              <a:t>presented after being </a:t>
            </a:r>
          </a:p>
          <a:p>
            <a:pPr marL="0" indent="0">
              <a:buNone/>
            </a:pPr>
            <a:r>
              <a:rPr lang="en-US" sz="2400" u="sng" dirty="0">
                <a:latin typeface="Cambria"/>
                <a:cs typeface="Cambria"/>
              </a:rPr>
              <a:t>struck with a gun on </a:t>
            </a:r>
          </a:p>
          <a:p>
            <a:pPr marL="0" indent="0">
              <a:buNone/>
            </a:pPr>
            <a:r>
              <a:rPr lang="en-US" sz="2400" u="sng" dirty="0">
                <a:latin typeface="Cambria"/>
                <a:cs typeface="Cambria"/>
              </a:rPr>
              <a:t>his right lower jaw</a:t>
            </a:r>
            <a:r>
              <a:rPr lang="en-US" sz="2400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latin typeface="Cambria"/>
                <a:cs typeface="Cambria"/>
              </a:rPr>
              <a:t>Examination revealed </a:t>
            </a:r>
          </a:p>
          <a:p>
            <a:pPr marL="0" indent="0">
              <a:buNone/>
            </a:pPr>
            <a:r>
              <a:rPr lang="en-US" sz="2400" dirty="0">
                <a:latin typeface="Cambria"/>
                <a:cs typeface="Cambria"/>
              </a:rPr>
              <a:t>displacement of the </a:t>
            </a:r>
          </a:p>
          <a:p>
            <a:pPr marL="0" indent="0" algn="just">
              <a:buNone/>
            </a:pPr>
            <a:r>
              <a:rPr lang="en-US" sz="2400" dirty="0">
                <a:latin typeface="Cambria"/>
                <a:cs typeface="Cambria"/>
              </a:rPr>
              <a:t>left half of his mandible with malocclusion on biting (Panel A). Computed tomography showed a </a:t>
            </a:r>
            <a:r>
              <a:rPr lang="en-US" sz="2400" dirty="0">
                <a:solidFill>
                  <a:srgbClr val="DB0013"/>
                </a:solidFill>
                <a:latin typeface="Cambria"/>
                <a:cs typeface="Cambria"/>
              </a:rPr>
              <a:t>fracture of the left side of mandible and a fracture of the right mandibular body and angle </a:t>
            </a:r>
            <a:r>
              <a:rPr lang="en-US" sz="2400" dirty="0">
                <a:latin typeface="Cambria"/>
                <a:cs typeface="Cambria"/>
              </a:rPr>
              <a:t>(Panel B). Given the U shape of the mandible, it is common for contralateral fractures to result from major injury. Intravenous analgesics and antibiotics were given; the patient underwent open reduction with internal fixation of his fractures</a:t>
            </a:r>
            <a:r>
              <a:rPr lang="en-US" sz="2400" i="1" dirty="0">
                <a:solidFill>
                  <a:srgbClr val="DB0013"/>
                </a:solidFill>
                <a:latin typeface="Cambria"/>
                <a:cs typeface="Cambri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6797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04014"/>
            <a:ext cx="4902958" cy="523735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err="1"/>
              <a:t>oculus</a:t>
            </a:r>
            <a:r>
              <a:rPr lang="cs-CZ" dirty="0"/>
              <a:t> + </a:t>
            </a:r>
            <a:r>
              <a:rPr lang="cs-CZ" dirty="0" err="1"/>
              <a:t>niger</a:t>
            </a:r>
            <a:r>
              <a:rPr lang="cs-CZ" dirty="0"/>
              <a:t>, </a:t>
            </a:r>
            <a:r>
              <a:rPr lang="cs-CZ" dirty="0" err="1"/>
              <a:t>gra</a:t>
            </a:r>
            <a:r>
              <a:rPr lang="cs-CZ" dirty="0"/>
              <a:t>, </a:t>
            </a:r>
            <a:r>
              <a:rPr lang="cs-CZ" dirty="0" err="1"/>
              <a:t>grum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err="1"/>
              <a:t>chole</a:t>
            </a:r>
            <a:r>
              <a:rPr lang="cs-CZ" dirty="0"/>
              <a:t> + </a:t>
            </a:r>
            <a:r>
              <a:rPr lang="cs-CZ" dirty="0" err="1"/>
              <a:t>purus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palatum + </a:t>
            </a:r>
            <a:r>
              <a:rPr lang="cs-CZ" dirty="0" err="1"/>
              <a:t>durus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tibia</a:t>
            </a:r>
            <a:r>
              <a:rPr lang="cs-CZ" dirty="0"/>
              <a:t> + </a:t>
            </a:r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err="1"/>
              <a:t>methodus</a:t>
            </a:r>
            <a:r>
              <a:rPr lang="cs-CZ" dirty="0"/>
              <a:t> + </a:t>
            </a:r>
            <a:r>
              <a:rPr lang="cs-CZ" dirty="0" err="1"/>
              <a:t>novus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diabetes + </a:t>
            </a:r>
            <a:r>
              <a:rPr lang="cs-CZ" dirty="0" err="1"/>
              <a:t>mellitus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therapia</a:t>
            </a:r>
            <a:r>
              <a:rPr lang="cs-CZ" dirty="0"/>
              <a:t> + </a:t>
            </a:r>
            <a:r>
              <a:rPr lang="cs-CZ" dirty="0" err="1"/>
              <a:t>chirurgicus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nephros</a:t>
            </a:r>
            <a:r>
              <a:rPr lang="cs-CZ" dirty="0"/>
              <a:t> + </a:t>
            </a:r>
            <a:r>
              <a:rPr lang="cs-CZ" dirty="0" err="1"/>
              <a:t>sinister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1495875"/>
            <a:ext cx="36724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700" dirty="0" err="1"/>
              <a:t>oculus</a:t>
            </a:r>
            <a:r>
              <a:rPr lang="cs-CZ" sz="2700" dirty="0"/>
              <a:t> </a:t>
            </a:r>
            <a:r>
              <a:rPr lang="cs-CZ" sz="2700" dirty="0" err="1"/>
              <a:t>niger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chole</a:t>
            </a:r>
            <a:r>
              <a:rPr lang="cs-CZ" sz="2700" dirty="0"/>
              <a:t> </a:t>
            </a:r>
            <a:r>
              <a:rPr lang="cs-CZ" sz="2700" dirty="0" err="1"/>
              <a:t>pura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/>
              <a:t>palatum </a:t>
            </a:r>
            <a:r>
              <a:rPr lang="cs-CZ" sz="2700" dirty="0" err="1"/>
              <a:t>durum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tibia</a:t>
            </a:r>
            <a:r>
              <a:rPr lang="cs-CZ" sz="2700" dirty="0"/>
              <a:t> </a:t>
            </a:r>
            <a:r>
              <a:rPr lang="cs-CZ" sz="2700" dirty="0" err="1"/>
              <a:t>dextra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methodus</a:t>
            </a:r>
            <a:r>
              <a:rPr lang="cs-CZ" sz="2700" dirty="0"/>
              <a:t> nova</a:t>
            </a:r>
          </a:p>
          <a:p>
            <a:pPr>
              <a:spcBef>
                <a:spcPts val="1200"/>
              </a:spcBef>
            </a:pPr>
            <a:r>
              <a:rPr lang="cs-CZ" sz="2700" dirty="0"/>
              <a:t>diabetes </a:t>
            </a:r>
            <a:r>
              <a:rPr lang="cs-CZ" sz="2700" dirty="0" err="1"/>
              <a:t>mellitus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therapia</a:t>
            </a:r>
            <a:r>
              <a:rPr lang="cs-CZ" sz="2700" dirty="0"/>
              <a:t> </a:t>
            </a:r>
            <a:r>
              <a:rPr lang="cs-CZ" sz="2700" dirty="0" err="1"/>
              <a:t>chirurgica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nephros</a:t>
            </a:r>
            <a:r>
              <a:rPr lang="cs-CZ" sz="2700" dirty="0"/>
              <a:t> </a:t>
            </a:r>
            <a:r>
              <a:rPr lang="cs-CZ" sz="2700" dirty="0" err="1"/>
              <a:t>sinister</a:t>
            </a:r>
            <a:endParaRPr lang="cs-CZ" sz="27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656837" y="1772816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656837" y="2348880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656837" y="2924944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65218" y="3429000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681984" y="4077072"/>
            <a:ext cx="68210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665218" y="4581128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867186" y="5157192"/>
            <a:ext cx="496902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4802332" y="5733256"/>
            <a:ext cx="56175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prepositions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sine + </a:t>
            </a:r>
            <a:r>
              <a:rPr lang="cs-CZ" dirty="0" err="1"/>
              <a:t>nephros</a:t>
            </a:r>
            <a:r>
              <a:rPr lang="cs-CZ" dirty="0"/>
              <a:t> </a:t>
            </a:r>
            <a:r>
              <a:rPr lang="cs-CZ" dirty="0" err="1"/>
              <a:t>sinister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sine</a:t>
            </a:r>
            <a:r>
              <a:rPr lang="cs-CZ" dirty="0"/>
              <a:t> </a:t>
            </a:r>
            <a:r>
              <a:rPr lang="cs-CZ" dirty="0" err="1"/>
              <a:t>nephr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sinistr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ad + </a:t>
            </a:r>
            <a:r>
              <a:rPr lang="cs-CZ" dirty="0" err="1"/>
              <a:t>chole</a:t>
            </a:r>
            <a:r>
              <a:rPr lang="cs-CZ" dirty="0"/>
              <a:t> </a:t>
            </a:r>
            <a:r>
              <a:rPr lang="cs-CZ" dirty="0" err="1"/>
              <a:t>pura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0070C0"/>
                </a:solidFill>
              </a:rPr>
              <a:t>ad</a:t>
            </a:r>
            <a:r>
              <a:rPr lang="cs-CZ" dirty="0"/>
              <a:t> </a:t>
            </a:r>
            <a:r>
              <a:rPr lang="cs-CZ" dirty="0" err="1"/>
              <a:t>chol</a:t>
            </a:r>
            <a:r>
              <a:rPr lang="cs-CZ" dirty="0" err="1">
                <a:solidFill>
                  <a:srgbClr val="0070C0"/>
                </a:solidFill>
              </a:rPr>
              <a:t>en</a:t>
            </a:r>
            <a:r>
              <a:rPr lang="cs-CZ" dirty="0"/>
              <a:t> </a:t>
            </a:r>
            <a:r>
              <a:rPr lang="cs-CZ" dirty="0" err="1"/>
              <a:t>pur</a:t>
            </a:r>
            <a:r>
              <a:rPr lang="cs-CZ" dirty="0" err="1">
                <a:solidFill>
                  <a:srgbClr val="0070C0"/>
                </a:solidFill>
              </a:rPr>
              <a:t>am</a:t>
            </a:r>
            <a:endParaRPr lang="cs-CZ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in + palatum </a:t>
            </a:r>
            <a:r>
              <a:rPr lang="cs-CZ" dirty="0" err="1"/>
              <a:t>durum</a:t>
            </a:r>
            <a:r>
              <a:rPr lang="cs-CZ" dirty="0"/>
              <a:t> (</a:t>
            </a:r>
            <a:r>
              <a:rPr lang="cs-CZ" dirty="0" err="1"/>
              <a:t>position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palat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dur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fractura</a:t>
            </a:r>
            <a:r>
              <a:rPr lang="cs-CZ" dirty="0"/>
              <a:t> + </a:t>
            </a:r>
            <a:r>
              <a:rPr lang="cs-CZ" dirty="0" err="1"/>
              <a:t>tibia</a:t>
            </a:r>
            <a:r>
              <a:rPr lang="cs-CZ" dirty="0"/>
              <a:t> </a:t>
            </a:r>
            <a:r>
              <a:rPr lang="cs-CZ" dirty="0" err="1"/>
              <a:t>dextra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chemeClr val="accent1"/>
                </a:solidFill>
              </a:rPr>
              <a:t>fractura</a:t>
            </a:r>
            <a:r>
              <a:rPr lang="cs-CZ" dirty="0"/>
              <a:t> </a:t>
            </a:r>
            <a:r>
              <a:rPr lang="cs-CZ" dirty="0" err="1"/>
              <a:t>tibi</a:t>
            </a:r>
            <a:r>
              <a:rPr lang="cs-CZ" dirty="0" err="1">
                <a:solidFill>
                  <a:schemeClr val="accent1"/>
                </a:solidFill>
              </a:rPr>
              <a:t>ae</a:t>
            </a:r>
            <a:r>
              <a:rPr lang="cs-CZ" dirty="0"/>
              <a:t> </a:t>
            </a:r>
            <a:r>
              <a:rPr lang="cs-CZ" dirty="0" err="1"/>
              <a:t>dextr</a:t>
            </a:r>
            <a:r>
              <a:rPr lang="cs-CZ" dirty="0" err="1">
                <a:solidFill>
                  <a:schemeClr val="accent1"/>
                </a:solidFill>
              </a:rPr>
              <a:t>ae</a:t>
            </a:r>
            <a:r>
              <a:rPr lang="cs-CZ" dirty="0">
                <a:solidFill>
                  <a:schemeClr val="accent1"/>
                </a:solidFill>
              </a:rPr>
              <a:t> -&gt; </a:t>
            </a:r>
            <a:r>
              <a:rPr lang="cs-CZ" dirty="0" err="1">
                <a:solidFill>
                  <a:schemeClr val="accent1"/>
                </a:solidFill>
              </a:rPr>
              <a:t>fracture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shinbone</a:t>
            </a: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methodus</a:t>
            </a:r>
            <a:r>
              <a:rPr lang="cs-CZ" dirty="0"/>
              <a:t> nova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cum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nov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propter</a:t>
            </a:r>
            <a:r>
              <a:rPr lang="cs-CZ" dirty="0"/>
              <a:t> + diabetes </a:t>
            </a:r>
            <a:r>
              <a:rPr lang="cs-CZ" dirty="0" err="1"/>
              <a:t>mellitus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rgbClr val="0070C0"/>
                </a:solidFill>
              </a:rPr>
              <a:t>propter</a:t>
            </a:r>
            <a:r>
              <a:rPr lang="cs-CZ" dirty="0"/>
              <a:t> </a:t>
            </a:r>
            <a:r>
              <a:rPr lang="cs-CZ" dirty="0" err="1"/>
              <a:t>diabet</a:t>
            </a:r>
            <a:r>
              <a:rPr lang="cs-CZ" dirty="0" err="1">
                <a:solidFill>
                  <a:srgbClr val="0070C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mellit</a:t>
            </a:r>
            <a:r>
              <a:rPr lang="cs-CZ" dirty="0" err="1">
                <a:solidFill>
                  <a:srgbClr val="0070C0"/>
                </a:solidFill>
              </a:rPr>
              <a:t>um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1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Latin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big </a:t>
            </a:r>
            <a:r>
              <a:rPr lang="cs-CZ" dirty="0" err="1"/>
              <a:t>muscle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magnus</a:t>
            </a:r>
            <a:endParaRPr lang="cs-CZ" dirty="0"/>
          </a:p>
          <a:p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/>
              <a:t>big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magnus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/>
              <a:t>big </a:t>
            </a:r>
            <a:r>
              <a:rPr lang="cs-CZ" dirty="0" err="1"/>
              <a:t>muscles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</a:t>
            </a:r>
            <a:r>
              <a:rPr lang="cs-CZ" dirty="0" err="1">
                <a:solidFill>
                  <a:schemeClr val="accent6"/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magn</a:t>
            </a:r>
            <a:r>
              <a:rPr lang="cs-CZ" dirty="0" err="1">
                <a:solidFill>
                  <a:schemeClr val="accent6"/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accent6"/>
                </a:solidFill>
              </a:rPr>
              <a:t>	-&gt; </a:t>
            </a:r>
            <a:r>
              <a:rPr lang="cs-CZ" dirty="0" err="1">
                <a:solidFill>
                  <a:schemeClr val="accent6"/>
                </a:solidFill>
              </a:rPr>
              <a:t>noun</a:t>
            </a:r>
            <a:r>
              <a:rPr lang="cs-CZ" dirty="0">
                <a:solidFill>
                  <a:schemeClr val="accent6"/>
                </a:solidFill>
              </a:rPr>
              <a:t> and </a:t>
            </a:r>
            <a:r>
              <a:rPr lang="cs-CZ" dirty="0" err="1">
                <a:solidFill>
                  <a:schemeClr val="accent6"/>
                </a:solidFill>
              </a:rPr>
              <a:t>adjective</a:t>
            </a:r>
            <a:r>
              <a:rPr lang="cs-CZ" dirty="0">
                <a:solidFill>
                  <a:schemeClr val="accent6"/>
                </a:solidFill>
              </a:rPr>
              <a:t> in </a:t>
            </a:r>
            <a:r>
              <a:rPr lang="cs-CZ" dirty="0" err="1">
                <a:solidFill>
                  <a:schemeClr val="accent6"/>
                </a:solidFill>
              </a:rPr>
              <a:t>plural</a:t>
            </a:r>
            <a:endParaRPr lang="cs-CZ" dirty="0">
              <a:solidFill>
                <a:schemeClr val="accent6"/>
              </a:solidFill>
            </a:endParaRPr>
          </a:p>
          <a:p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finger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digit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 err="1"/>
              <a:t>muscles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fingers</a:t>
            </a:r>
            <a:endParaRPr lang="cs-CZ" dirty="0"/>
          </a:p>
          <a:p>
            <a:pPr lvl="1"/>
            <a:r>
              <a:rPr lang="cs-CZ" dirty="0" err="1"/>
              <a:t>musculi</a:t>
            </a:r>
            <a:r>
              <a:rPr lang="cs-CZ" dirty="0"/>
              <a:t> </a:t>
            </a:r>
            <a:r>
              <a:rPr lang="cs-CZ" dirty="0" err="1"/>
              <a:t>digit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</a:t>
            </a:r>
            <a:r>
              <a:rPr lang="cs-CZ" dirty="0" err="1">
                <a:solidFill>
                  <a:srgbClr val="00B050"/>
                </a:solidFill>
              </a:rPr>
              <a:t>plural</a:t>
            </a:r>
            <a:r>
              <a:rPr lang="cs-CZ" dirty="0">
                <a:solidFill>
                  <a:srgbClr val="00B050"/>
                </a:solidFill>
              </a:rPr>
              <a:t> genitive case</a:t>
            </a:r>
          </a:p>
        </p:txBody>
      </p:sp>
    </p:spTree>
    <p:extLst>
      <p:ext uri="{BB962C8B-B14F-4D97-AF65-F5344CB8AC3E}">
        <p14:creationId xmlns:p14="http://schemas.microsoft.com/office/powerpoint/2010/main" val="33535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Decide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on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paradigm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r>
              <a:rPr lang="sk-SK" sz="2800" dirty="0" err="1">
                <a:latin typeface="Cambria"/>
                <a:cs typeface="Cambria"/>
              </a:rPr>
              <a:t>Chole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Medulla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Nephros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Ascites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Methodus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Tarsus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Diabetes</a:t>
            </a:r>
          </a:p>
          <a:p>
            <a:r>
              <a:rPr lang="sk-SK" sz="2800" dirty="0">
                <a:latin typeface="Cambria"/>
                <a:cs typeface="Cambria"/>
              </a:rPr>
              <a:t>Collum</a:t>
            </a:r>
          </a:p>
          <a:p>
            <a:r>
              <a:rPr lang="sk-SK" sz="2800" dirty="0">
                <a:latin typeface="Cambria"/>
                <a:cs typeface="Cambria"/>
              </a:rPr>
              <a:t>Colon</a:t>
            </a:r>
          </a:p>
          <a:p>
            <a:r>
              <a:rPr lang="sk-SK" sz="2800" dirty="0" err="1">
                <a:latin typeface="Cambria"/>
                <a:cs typeface="Cambria"/>
              </a:rPr>
              <a:t>Palatum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Oculus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Therapia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Diameter</a:t>
            </a:r>
          </a:p>
          <a:p>
            <a:r>
              <a:rPr lang="sk-SK" sz="2800" dirty="0" err="1">
                <a:latin typeface="Cambria"/>
                <a:cs typeface="Cambria"/>
              </a:rPr>
              <a:t>Cancer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Puer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Tibia</a:t>
            </a:r>
            <a:endParaRPr lang="sk-SK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3675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solidFill>
                  <a:srgbClr val="1782BF"/>
                </a:solidFill>
              </a:rPr>
              <a:t>Decide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what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is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correct</a:t>
            </a: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cause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deadly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anaemia</a:t>
            </a:r>
            <a:endParaRPr lang="sk-SK" dirty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/>
              <a:t>A </a:t>
            </a:r>
            <a:r>
              <a:rPr lang="sk-SK" sz="2800" dirty="0" err="1"/>
              <a:t>causa</a:t>
            </a:r>
            <a:r>
              <a:rPr lang="sk-SK" sz="2800" dirty="0"/>
              <a:t> </a:t>
            </a:r>
            <a:r>
              <a:rPr lang="sk-SK" sz="2800" dirty="0" err="1"/>
              <a:t>anaemia</a:t>
            </a:r>
            <a:r>
              <a:rPr lang="sk-SK" sz="2800" dirty="0"/>
              <a:t> </a:t>
            </a:r>
            <a:r>
              <a:rPr lang="sk-SK" sz="2800" dirty="0" err="1"/>
              <a:t>perniciosa</a:t>
            </a:r>
            <a:r>
              <a:rPr lang="sk-SK" sz="2800" dirty="0"/>
              <a:t>       B </a:t>
            </a:r>
            <a:r>
              <a:rPr lang="sk-SK" sz="2800" dirty="0" err="1"/>
              <a:t>causa</a:t>
            </a:r>
            <a:r>
              <a:rPr lang="sk-SK" sz="2800" dirty="0"/>
              <a:t> </a:t>
            </a:r>
            <a:r>
              <a:rPr lang="sk-SK" sz="2800" dirty="0" err="1"/>
              <a:t>anaemiae</a:t>
            </a:r>
            <a:r>
              <a:rPr lang="sk-SK" sz="2800" dirty="0"/>
              <a:t> </a:t>
            </a:r>
            <a:r>
              <a:rPr lang="sk-SK" sz="2800" dirty="0" err="1"/>
              <a:t>perniciosae</a:t>
            </a:r>
            <a:endParaRPr lang="sk-SK" sz="2800" dirty="0"/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Insufficiency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valve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aorta</a:t>
            </a:r>
          </a:p>
          <a:p>
            <a:pPr>
              <a:buNone/>
            </a:pPr>
            <a:r>
              <a:rPr lang="sk-SK" sz="2600" dirty="0">
                <a:solidFill>
                  <a:srgbClr val="000000"/>
                </a:solidFill>
              </a:rPr>
              <a:t>A </a:t>
            </a:r>
            <a:r>
              <a:rPr lang="sk-SK" sz="2600" dirty="0" err="1">
                <a:solidFill>
                  <a:srgbClr val="000000"/>
                </a:solidFill>
              </a:rPr>
              <a:t>insufficientia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valvulae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aortae</a:t>
            </a:r>
            <a:r>
              <a:rPr lang="sk-SK" sz="2600" dirty="0">
                <a:solidFill>
                  <a:srgbClr val="000000"/>
                </a:solidFill>
              </a:rPr>
              <a:t>	B </a:t>
            </a:r>
            <a:r>
              <a:rPr lang="sk-SK" sz="2600" dirty="0" err="1">
                <a:solidFill>
                  <a:srgbClr val="000000"/>
                </a:solidFill>
              </a:rPr>
              <a:t>insufficientia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aortae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valvulae</a:t>
            </a:r>
            <a:endParaRPr lang="sk-SK" sz="26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Because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acute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dyspnoea</a:t>
            </a:r>
            <a:endParaRPr lang="sk-SK" dirty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>
                <a:solidFill>
                  <a:srgbClr val="000000"/>
                </a:solidFill>
              </a:rPr>
              <a:t>A </a:t>
            </a:r>
            <a:r>
              <a:rPr lang="sk-SK" sz="2800" dirty="0" err="1">
                <a:solidFill>
                  <a:srgbClr val="000000"/>
                </a:solidFill>
              </a:rPr>
              <a:t>propter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dyspnoen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acutam</a:t>
            </a:r>
            <a:r>
              <a:rPr lang="sk-SK" sz="2800" dirty="0">
                <a:solidFill>
                  <a:srgbClr val="000000"/>
                </a:solidFill>
              </a:rPr>
              <a:t>       B </a:t>
            </a:r>
            <a:r>
              <a:rPr lang="sk-SK" sz="2800" dirty="0" err="1">
                <a:solidFill>
                  <a:srgbClr val="000000"/>
                </a:solidFill>
              </a:rPr>
              <a:t>propter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dyspnoen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acuten</a:t>
            </a:r>
            <a:endParaRPr lang="sk-SK" sz="28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Fracture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right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collar</a:t>
            </a:r>
            <a:r>
              <a:rPr lang="sk-SK" dirty="0">
                <a:solidFill>
                  <a:srgbClr val="1782BF"/>
                </a:solidFill>
              </a:rPr>
              <a:t> bone</a:t>
            </a:r>
          </a:p>
          <a:p>
            <a:pPr>
              <a:buNone/>
            </a:pPr>
            <a:r>
              <a:rPr lang="sk-SK" sz="2800" dirty="0">
                <a:solidFill>
                  <a:srgbClr val="000000"/>
                </a:solidFill>
              </a:rPr>
              <a:t>A </a:t>
            </a:r>
            <a:r>
              <a:rPr lang="sk-SK" sz="2800" dirty="0" err="1">
                <a:solidFill>
                  <a:srgbClr val="000000"/>
                </a:solidFill>
              </a:rPr>
              <a:t>fractura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dextra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clavicula</a:t>
            </a:r>
            <a:r>
              <a:rPr lang="sk-SK" sz="2800" dirty="0">
                <a:solidFill>
                  <a:srgbClr val="000000"/>
                </a:solidFill>
              </a:rPr>
              <a:t>          B </a:t>
            </a:r>
            <a:r>
              <a:rPr lang="sk-SK" sz="2800" dirty="0" err="1">
                <a:solidFill>
                  <a:srgbClr val="000000"/>
                </a:solidFill>
              </a:rPr>
              <a:t>fractura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claviculae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dextrae</a:t>
            </a:r>
            <a:endParaRPr lang="sk-SK" sz="2800" dirty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615347" y="191683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ál 13"/>
          <p:cNvSpPr/>
          <p:nvPr/>
        </p:nvSpPr>
        <p:spPr>
          <a:xfrm>
            <a:off x="96598" y="306896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762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/>
          <p:cNvSpPr/>
          <p:nvPr/>
        </p:nvSpPr>
        <p:spPr>
          <a:xfrm>
            <a:off x="4699181" y="515719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Fill in missing endings:</a:t>
            </a:r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90" r="-12490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3454820" y="1652193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5868" y="38391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549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5868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7246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67" y="5386485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0239" y="5386485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118" y="2343719"/>
            <a:ext cx="67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5747" y="3850111"/>
            <a:ext cx="54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8896" y="3090320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5868" y="3090320"/>
            <a:ext cx="42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3937" y="2343719"/>
            <a:ext cx="564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ae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5, handout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Fill in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and </a:t>
            </a:r>
            <a:r>
              <a:rPr lang="cs-CZ" dirty="0" err="1" smtClean="0"/>
              <a:t>change</a:t>
            </a:r>
            <a:r>
              <a:rPr lang="cs-CZ" dirty="0" smtClean="0"/>
              <a:t> to </a:t>
            </a:r>
            <a:r>
              <a:rPr lang="cs-CZ" dirty="0" err="1" smtClean="0"/>
              <a:t>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854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apertura </a:t>
            </a:r>
            <a:r>
              <a:rPr lang="cs-CZ" dirty="0" err="1"/>
              <a:t>extern</a:t>
            </a:r>
            <a:r>
              <a:rPr lang="cs-CZ" dirty="0" smtClean="0"/>
              <a:t>__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 smtClean="0"/>
              <a:t>costa</a:t>
            </a:r>
            <a:r>
              <a:rPr lang="cs-CZ" dirty="0" smtClean="0"/>
              <a:t> liber</a:t>
            </a:r>
            <a:r>
              <a:rPr lang="cs-CZ" dirty="0"/>
              <a:t> __ </a:t>
            </a:r>
            <a:endParaRPr lang="cs-CZ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smtClean="0"/>
              <a:t>ruptura ven</a:t>
            </a:r>
            <a:r>
              <a:rPr lang="cs-CZ" dirty="0"/>
              <a:t> __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dirty="0"/>
              <a:t> __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 smtClean="0"/>
              <a:t>nucleus</a:t>
            </a:r>
            <a:r>
              <a:rPr lang="cs-CZ" dirty="0" smtClean="0"/>
              <a:t> rub</a:t>
            </a:r>
            <a:r>
              <a:rPr lang="cs-CZ" dirty="0"/>
              <a:t> __ </a:t>
            </a:r>
            <a:endParaRPr lang="cs-CZ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smtClean="0"/>
              <a:t>tunica </a:t>
            </a:r>
            <a:r>
              <a:rPr lang="cs-CZ" dirty="0" err="1" smtClean="0"/>
              <a:t>mucos</a:t>
            </a:r>
            <a:r>
              <a:rPr lang="cs-CZ" dirty="0"/>
              <a:t> </a:t>
            </a:r>
            <a:r>
              <a:rPr lang="cs-CZ" dirty="0" smtClean="0"/>
              <a:t>__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smtClean="0"/>
              <a:t>bronchus </a:t>
            </a:r>
            <a:r>
              <a:rPr lang="cs-CZ" dirty="0" err="1" smtClean="0"/>
              <a:t>sinist</a:t>
            </a:r>
            <a:r>
              <a:rPr lang="cs-CZ" dirty="0"/>
              <a:t> __ </a:t>
            </a:r>
            <a:endParaRPr lang="cs-CZ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spuri</a:t>
            </a:r>
            <a:r>
              <a:rPr lang="cs-CZ" dirty="0"/>
              <a:t> __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 err="1" smtClean="0"/>
              <a:t>nasus</a:t>
            </a:r>
            <a:r>
              <a:rPr lang="cs-CZ" dirty="0" smtClean="0"/>
              <a:t> </a:t>
            </a:r>
            <a:r>
              <a:rPr lang="cs-CZ" dirty="0" err="1" smtClean="0"/>
              <a:t>extern</a:t>
            </a:r>
            <a:r>
              <a:rPr lang="cs-CZ" dirty="0"/>
              <a:t> __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6, handout 5</a:t>
            </a:r>
            <a:endParaRPr lang="cs-CZ" dirty="0"/>
          </a:p>
        </p:txBody>
      </p:sp>
      <p:sp>
        <p:nvSpPr>
          <p:cNvPr id="5" name="TextBox 2"/>
          <p:cNvSpPr txBox="1"/>
          <p:nvPr/>
        </p:nvSpPr>
        <p:spPr>
          <a:xfrm>
            <a:off x="2915816" y="16288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2195736" y="220486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2699792" y="39541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2267744" y="508518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2370497" y="2792660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ae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3491880" y="2780161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ae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2370497" y="3332350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er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2" name="TextBox 2"/>
          <p:cNvSpPr txBox="1"/>
          <p:nvPr/>
        </p:nvSpPr>
        <p:spPr>
          <a:xfrm>
            <a:off x="2873077" y="4493684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er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2542306" y="5657544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us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349105" y="1628800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a</a:t>
            </a:r>
            <a:r>
              <a:rPr lang="cs-CZ" sz="2700" dirty="0" err="1" smtClean="0"/>
              <a:t>perturae</a:t>
            </a:r>
            <a:r>
              <a:rPr lang="cs-CZ" sz="2700" dirty="0" smtClean="0"/>
              <a:t> </a:t>
            </a:r>
            <a:r>
              <a:rPr lang="cs-CZ" sz="2700" dirty="0" err="1" smtClean="0"/>
              <a:t>externae</a:t>
            </a:r>
            <a:endParaRPr lang="cs-CZ" sz="27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349105" y="2187647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 smtClean="0"/>
              <a:t>costae</a:t>
            </a:r>
            <a:r>
              <a:rPr lang="cs-CZ" sz="2700" dirty="0" smtClean="0"/>
              <a:t> </a:t>
            </a:r>
            <a:r>
              <a:rPr lang="cs-CZ" sz="2700" dirty="0" err="1" smtClean="0"/>
              <a:t>liberae</a:t>
            </a:r>
            <a:endParaRPr lang="cs-CZ" sz="27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355976" y="2746494"/>
            <a:ext cx="4608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r</a:t>
            </a:r>
            <a:r>
              <a:rPr lang="cs-CZ" sz="2700" dirty="0" err="1" smtClean="0"/>
              <a:t>upturae</a:t>
            </a:r>
            <a:r>
              <a:rPr lang="cs-CZ" sz="2700" dirty="0" smtClean="0"/>
              <a:t> </a:t>
            </a:r>
            <a:r>
              <a:rPr lang="cs-CZ" sz="2700" dirty="0" err="1" smtClean="0"/>
              <a:t>venarum</a:t>
            </a:r>
            <a:r>
              <a:rPr lang="cs-CZ" sz="2700" dirty="0" smtClean="0"/>
              <a:t> </a:t>
            </a:r>
            <a:r>
              <a:rPr lang="cs-CZ" sz="2700" dirty="0" err="1" smtClean="0"/>
              <a:t>cavarum</a:t>
            </a:r>
            <a:endParaRPr lang="cs-CZ" sz="27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355976" y="3285990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n</a:t>
            </a:r>
            <a:r>
              <a:rPr lang="cs-CZ" sz="2700" dirty="0" err="1" smtClean="0"/>
              <a:t>uclei</a:t>
            </a:r>
            <a:r>
              <a:rPr lang="cs-CZ" sz="2700" dirty="0" smtClean="0"/>
              <a:t> </a:t>
            </a:r>
            <a:r>
              <a:rPr lang="cs-CZ" sz="2700" dirty="0" err="1" smtClean="0"/>
              <a:t>rubri</a:t>
            </a:r>
            <a:endParaRPr lang="cs-CZ" sz="27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349105" y="3828868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t</a:t>
            </a:r>
            <a:r>
              <a:rPr lang="cs-CZ" sz="2700" dirty="0" err="1" smtClean="0"/>
              <a:t>unicae</a:t>
            </a:r>
            <a:r>
              <a:rPr lang="cs-CZ" sz="2700" dirty="0" smtClean="0"/>
              <a:t> </a:t>
            </a:r>
            <a:r>
              <a:rPr lang="cs-CZ" sz="2700" dirty="0" err="1" smtClean="0"/>
              <a:t>mucosae</a:t>
            </a:r>
            <a:endParaRPr lang="cs-CZ" sz="27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49105" y="4470222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b</a:t>
            </a:r>
            <a:r>
              <a:rPr lang="cs-CZ" sz="2700" dirty="0" err="1" smtClean="0"/>
              <a:t>ronchi</a:t>
            </a:r>
            <a:r>
              <a:rPr lang="cs-CZ" sz="2700" dirty="0" smtClean="0"/>
              <a:t> </a:t>
            </a:r>
            <a:r>
              <a:rPr lang="cs-CZ" sz="2700" dirty="0" err="1" smtClean="0"/>
              <a:t>sinistri</a:t>
            </a:r>
            <a:endParaRPr lang="cs-CZ" sz="27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349105" y="5062100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c</a:t>
            </a:r>
            <a:r>
              <a:rPr lang="cs-CZ" sz="2700" dirty="0" err="1" smtClean="0"/>
              <a:t>ostae</a:t>
            </a:r>
            <a:r>
              <a:rPr lang="cs-CZ" sz="2700" dirty="0" smtClean="0"/>
              <a:t> </a:t>
            </a:r>
            <a:r>
              <a:rPr lang="cs-CZ" sz="2700" dirty="0" err="1" smtClean="0"/>
              <a:t>spuriae</a:t>
            </a:r>
            <a:endParaRPr lang="cs-CZ" sz="27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355976" y="5623846"/>
            <a:ext cx="3528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/>
              <a:t>n</a:t>
            </a:r>
            <a:r>
              <a:rPr lang="cs-CZ" sz="2700" dirty="0" err="1" smtClean="0"/>
              <a:t>asi</a:t>
            </a:r>
            <a:r>
              <a:rPr lang="cs-CZ" sz="2700" dirty="0" smtClean="0"/>
              <a:t> </a:t>
            </a:r>
            <a:r>
              <a:rPr lang="cs-CZ" sz="2700" dirty="0" err="1" smtClean="0"/>
              <a:t>externi</a:t>
            </a:r>
            <a:endParaRPr lang="cs-CZ" sz="2700" dirty="0"/>
          </a:p>
        </p:txBody>
      </p:sp>
      <p:cxnSp>
        <p:nvCxnSpPr>
          <p:cNvPr id="23" name="Přímá spojnice se šipkou 22"/>
          <p:cNvCxnSpPr>
            <a:endCxn id="14" idx="1"/>
          </p:cNvCxnSpPr>
          <p:nvPr/>
        </p:nvCxnSpPr>
        <p:spPr>
          <a:xfrm>
            <a:off x="3563888" y="1882715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713971" y="1546123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3572701" y="2501889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722784" y="2165297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7" name="Přímá spojnice se šipkou 26"/>
          <p:cNvCxnSpPr>
            <a:stCxn id="10" idx="3"/>
          </p:cNvCxnSpPr>
          <p:nvPr/>
        </p:nvCxnSpPr>
        <p:spPr>
          <a:xfrm>
            <a:off x="3979514" y="3010994"/>
            <a:ext cx="513078" cy="647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008757" y="2691404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3631378" y="3605882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781461" y="3269290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3602135" y="4134359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752218" y="3797767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3563888" y="4748163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3713971" y="4411571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38" name="Přímá spojnice se šipkou 37"/>
          <p:cNvCxnSpPr/>
          <p:nvPr/>
        </p:nvCxnSpPr>
        <p:spPr>
          <a:xfrm>
            <a:off x="3563888" y="5366716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713971" y="5030124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3560647" y="5928841"/>
            <a:ext cx="785217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3710730" y="5592249"/>
            <a:ext cx="45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p</a:t>
            </a:r>
            <a:r>
              <a:rPr lang="cs-CZ" dirty="0" err="1" smtClean="0">
                <a:solidFill>
                  <a:srgbClr val="C00000"/>
                </a:solidFill>
              </a:rPr>
              <a:t>l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>
                <a:solidFill>
                  <a:srgbClr val="1782BF"/>
                </a:solidFill>
              </a:rPr>
              <a:t>and </a:t>
            </a:r>
            <a:r>
              <a:rPr lang="cs-CZ" dirty="0" err="1">
                <a:solidFill>
                  <a:srgbClr val="1782BF"/>
                </a:solidFill>
              </a:rPr>
              <a:t>translate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them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into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005361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uterus                 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ligamentum </a:t>
            </a:r>
          </a:p>
          <a:p>
            <a:pPr algn="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en-US" sz="2400" dirty="0">
                <a:solidFill>
                  <a:schemeClr val="tx1"/>
                </a:solidFill>
                <a:latin typeface="+mj-lt"/>
              </a:rPr>
              <a:t>latus,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latin typeface="+mj-lt"/>
              </a:rPr>
              <a:t>ligamentum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latum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uteri</a:t>
            </a:r>
            <a:endParaRPr lang="cs-CZ" sz="2400" dirty="0">
              <a:latin typeface="+mj-lt"/>
            </a:endParaRPr>
          </a:p>
          <a:p>
            <a:r>
              <a:rPr lang="cs-CZ" sz="2400" dirty="0" err="1">
                <a:latin typeface="+mj-lt"/>
              </a:rPr>
              <a:t>wide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ligament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of</a:t>
            </a:r>
            <a:r>
              <a:rPr lang="cs-CZ" sz="2400" dirty="0">
                <a:latin typeface="+mj-lt"/>
              </a:rPr>
              <a:t> uterus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412776"/>
            <a:ext cx="4104456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cerebrum     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transversus, a, um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fissura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fissura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transversa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cerebri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transverse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fissure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brain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176464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antebrachium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membrana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interosseus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membrana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interossea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antebrachii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interosseous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membrane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forearm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0312"/>
            <a:ext cx="4104456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anomalia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bulbus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congenitus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oculus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anomalia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bulbi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oculi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congenita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hereditary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anomaly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eye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bulb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4, handout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530362"/>
            <a:ext cx="4176464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tunica			</a:t>
            </a:r>
            <a:r>
              <a:rPr lang="en-US" sz="2400" dirty="0" err="1">
                <a:solidFill>
                  <a:schemeClr val="tx1"/>
                </a:solidFill>
              </a:rPr>
              <a:t>vesica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mucosus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felleus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>
                <a:latin typeface="+mj-lt"/>
              </a:rPr>
              <a:t>tunica </a:t>
            </a:r>
            <a:r>
              <a:rPr lang="cs-CZ" sz="2000" dirty="0" err="1">
                <a:latin typeface="+mj-lt"/>
              </a:rPr>
              <a:t>mucosa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vesicae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felleae</a:t>
            </a:r>
            <a:endParaRPr lang="cs-CZ" sz="2000" dirty="0">
              <a:latin typeface="+mj-lt"/>
            </a:endParaRPr>
          </a:p>
          <a:p>
            <a:r>
              <a:rPr lang="cs-CZ" sz="2000" dirty="0" err="1">
                <a:latin typeface="+mj-lt"/>
              </a:rPr>
              <a:t>mucous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membrane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of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gall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blader</a:t>
            </a:r>
            <a:endParaRPr lang="cs-CZ" sz="20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7700" y="150269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plica (pl.)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transversus, a, um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rectum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400" dirty="0" err="1">
                <a:solidFill>
                  <a:schemeClr val="bg1"/>
                </a:solidFill>
              </a:rPr>
              <a:t>plicae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transversae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recti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 err="1">
                <a:solidFill>
                  <a:schemeClr val="bg1"/>
                </a:solidFill>
              </a:rPr>
              <a:t>transverse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folds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of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rectum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608512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ventriculus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quartus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+mj-lt"/>
              </a:rPr>
              <a:t>medianus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apertura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ventriculi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quarti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mediana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median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opening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fourth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ventricle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1538"/>
            <a:ext cx="4119823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sinister, a, um</a:t>
            </a:r>
          </a:p>
          <a:p>
            <a:pPr algn="r"/>
            <a:r>
              <a:rPr lang="en-US" sz="2400" dirty="0" err="1">
                <a:solidFill>
                  <a:schemeClr val="tx1"/>
                </a:solidFill>
              </a:rPr>
              <a:t>thyroideus</a:t>
            </a:r>
            <a:r>
              <a:rPr lang="en-US" sz="2400" dirty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lobus</a:t>
            </a:r>
            <a:r>
              <a:rPr lang="en-US" sz="2400" dirty="0">
                <a:solidFill>
                  <a:schemeClr val="tx1"/>
                </a:solidFill>
              </a:rPr>
              <a:t>        </a:t>
            </a:r>
            <a:r>
              <a:rPr lang="en-US" sz="2400" dirty="0" err="1">
                <a:solidFill>
                  <a:schemeClr val="tx1"/>
                </a:solidFill>
              </a:rPr>
              <a:t>glandula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</a:rPr>
              <a:t>lobus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glandulae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thyroideae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sinister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 err="1">
                <a:solidFill>
                  <a:schemeClr val="bg1"/>
                </a:solidFill>
              </a:rPr>
              <a:t>left</a:t>
            </a:r>
            <a:r>
              <a:rPr lang="cs-CZ" sz="2000" dirty="0">
                <a:solidFill>
                  <a:schemeClr val="bg1"/>
                </a:solidFill>
              </a:rPr>
              <a:t> lobe </a:t>
            </a:r>
            <a:r>
              <a:rPr lang="cs-CZ" sz="2000" dirty="0" err="1">
                <a:solidFill>
                  <a:schemeClr val="bg1"/>
                </a:solidFill>
              </a:rPr>
              <a:t>of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thyroid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gland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4, handout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4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>
                <a:solidFill>
                  <a:srgbClr val="1782BF"/>
                </a:solidFill>
              </a:rPr>
              <a:t>and </a:t>
            </a:r>
            <a:r>
              <a:rPr lang="cs-CZ" dirty="0" err="1">
                <a:solidFill>
                  <a:srgbClr val="1782BF"/>
                </a:solidFill>
              </a:rPr>
              <a:t>translate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them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into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005361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collum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             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vesica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felle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latin typeface="+mj-lt"/>
              </a:rPr>
              <a:t>c</a:t>
            </a:r>
            <a:r>
              <a:rPr lang="cs-CZ" sz="2400" dirty="0" err="1" smtClean="0">
                <a:latin typeface="+mj-lt"/>
              </a:rPr>
              <a:t>ollum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vesicae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felleae</a:t>
            </a:r>
            <a:endParaRPr lang="cs-CZ" sz="2400" dirty="0">
              <a:latin typeface="+mj-lt"/>
            </a:endParaRPr>
          </a:p>
          <a:p>
            <a:r>
              <a:rPr lang="cs-CZ" sz="2400" dirty="0" err="1">
                <a:latin typeface="+mj-lt"/>
              </a:rPr>
              <a:t>n</a:t>
            </a:r>
            <a:r>
              <a:rPr lang="cs-CZ" sz="2400" dirty="0" err="1" smtClean="0">
                <a:latin typeface="+mj-lt"/>
              </a:rPr>
              <a:t>eck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of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the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gall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bladder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412776"/>
            <a:ext cx="4104456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musculus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 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transversus, a, um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dorsum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musculus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transversus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dorsi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transverse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muscle</a:t>
            </a:r>
            <a:r>
              <a:rPr lang="cs-CZ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+mj-lt"/>
              </a:rPr>
              <a:t>back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005361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t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runcus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accessorius</a:t>
            </a:r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 algn="ctr"/>
            <a:r>
              <a:rPr lang="cs-CZ" sz="2400" dirty="0" smtClean="0">
                <a:solidFill>
                  <a:srgbClr val="000000"/>
                </a:solidFill>
                <a:latin typeface="+mj-lt"/>
              </a:rPr>
              <a:t>	</a:t>
            </a:r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nervus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>
                <a:solidFill>
                  <a:schemeClr val="bg1"/>
                </a:solidFill>
                <a:latin typeface="+mj-lt"/>
              </a:rPr>
              <a:t>t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runcus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nervi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accessorii</a:t>
            </a:r>
            <a:endParaRPr lang="cs-CZ" sz="22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>
                <a:solidFill>
                  <a:schemeClr val="bg1"/>
                </a:solidFill>
                <a:latin typeface="+mj-lt"/>
              </a:rPr>
              <a:t>t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runk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accessory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nerve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0312"/>
            <a:ext cx="4104456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d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urus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, a, um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palatum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congenitus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j-lt"/>
              </a:rPr>
              <a:t>f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issura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100" dirty="0" err="1">
                <a:solidFill>
                  <a:schemeClr val="bg1"/>
                </a:solidFill>
                <a:latin typeface="+mj-lt"/>
              </a:rPr>
              <a:t>f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issura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palati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duri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congenita</a:t>
            </a:r>
            <a:endParaRPr lang="cs-CZ" sz="2100" dirty="0">
              <a:solidFill>
                <a:schemeClr val="bg1"/>
              </a:solidFill>
              <a:latin typeface="+mj-lt"/>
            </a:endParaRPr>
          </a:p>
          <a:p>
            <a:r>
              <a:rPr lang="cs-CZ" sz="2100" dirty="0" err="1">
                <a:solidFill>
                  <a:schemeClr val="bg1"/>
                </a:solidFill>
                <a:latin typeface="+mj-lt"/>
              </a:rPr>
              <a:t>hereditary</a:t>
            </a:r>
            <a:r>
              <a:rPr lang="cs-CZ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fissure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100" dirty="0" smtClean="0">
                <a:solidFill>
                  <a:schemeClr val="bg1"/>
                </a:solidFill>
                <a:latin typeface="+mj-lt"/>
              </a:rPr>
              <a:t> hard </a:t>
            </a:r>
            <a:r>
              <a:rPr lang="cs-CZ" sz="2100" dirty="0" err="1" smtClean="0">
                <a:solidFill>
                  <a:schemeClr val="bg1"/>
                </a:solidFill>
                <a:latin typeface="+mj-lt"/>
              </a:rPr>
              <a:t>palate</a:t>
            </a:r>
            <a:endParaRPr lang="en-US" sz="2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4, handout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46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06" r="-25906"/>
          <a:stretch>
            <a:fillRect/>
          </a:stretch>
        </p:blipFill>
        <p:spPr/>
      </p:pic>
      <p:sp>
        <p:nvSpPr>
          <p:cNvPr id="5" name="TextovéPole 4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8, handout 5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4149080"/>
            <a:ext cx="17281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Fundus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urinariae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19872" y="2618307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Corpus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urinariae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67944" y="2292501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Ligamentum</a:t>
            </a:r>
            <a:r>
              <a:rPr lang="cs-CZ" dirty="0" smtClean="0"/>
              <a:t> </a:t>
            </a:r>
            <a:r>
              <a:rPr lang="cs-CZ" dirty="0" err="1" smtClean="0"/>
              <a:t>medianum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6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63" r="-44463"/>
          <a:stretch/>
        </p:blipFill>
        <p:spPr>
          <a:xfrm>
            <a:off x="-719559" y="1291168"/>
            <a:ext cx="10673682" cy="5434098"/>
          </a:xfrm>
        </p:spPr>
      </p:pic>
      <p:sp>
        <p:nvSpPr>
          <p:cNvPr id="5" name="TextovéPole 4"/>
          <p:cNvSpPr txBox="1"/>
          <p:nvPr/>
        </p:nvSpPr>
        <p:spPr>
          <a:xfrm>
            <a:off x="4532982" y="1988840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Fundus </a:t>
            </a:r>
            <a:r>
              <a:rPr lang="cs-CZ" dirty="0" err="1" smtClean="0"/>
              <a:t>ventriculi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3823551"/>
            <a:ext cx="23762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Curvatura</a:t>
            </a:r>
            <a:r>
              <a:rPr lang="cs-CZ" dirty="0" smtClean="0"/>
              <a:t> </a:t>
            </a:r>
            <a:r>
              <a:rPr lang="cs-CZ" dirty="0" err="1" smtClean="0"/>
              <a:t>ventriculi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5445224"/>
            <a:ext cx="168917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Curvatura</a:t>
            </a:r>
            <a:r>
              <a:rPr lang="cs-CZ" dirty="0" smtClean="0"/>
              <a:t> </a:t>
            </a:r>
            <a:r>
              <a:rPr lang="cs-CZ" dirty="0" err="1" smtClean="0"/>
              <a:t>ventriculi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292494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cardia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88225" y="63813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Exercise</a:t>
            </a:r>
            <a:r>
              <a:rPr lang="cs-CZ" dirty="0" smtClean="0"/>
              <a:t> 8, handout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53580"/>
          </a:xfrm>
        </p:spPr>
        <p:txBody>
          <a:bodyPr>
            <a:noAutofit/>
          </a:bodyPr>
          <a:lstStyle/>
          <a:p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What is the gender, number and </a:t>
            </a:r>
            <a:r>
              <a:rPr lang="sk-SK" sz="3000" dirty="0" err="1">
                <a:solidFill>
                  <a:schemeClr val="accent3">
                    <a:lumMod val="75000"/>
                  </a:schemeClr>
                </a:solidFill>
              </a:rPr>
              <a:t>case</a:t>
            </a:r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k-SK" sz="3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sk-SK" sz="30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 the following nouns?</a:t>
            </a:r>
            <a:endParaRPr lang="en-GB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2286000" cy="4525963"/>
          </a:xfrm>
        </p:spPr>
        <p:txBody>
          <a:bodyPr>
            <a:noAutofit/>
          </a:bodyPr>
          <a:lstStyle/>
          <a:p>
            <a:r>
              <a:rPr lang="cs-CZ" sz="2800" dirty="0">
                <a:latin typeface="+mj-lt"/>
              </a:rPr>
              <a:t>palata</a:t>
            </a:r>
          </a:p>
          <a:p>
            <a:r>
              <a:rPr lang="cs-CZ" sz="2800" dirty="0" err="1">
                <a:latin typeface="+mj-lt"/>
              </a:rPr>
              <a:t>angulis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oculos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ovariorum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nephron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alvo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icterum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olecranon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methodi</a:t>
            </a:r>
            <a:endParaRPr lang="cs-CZ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524000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palatum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n., nominative pl.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accusative pl</a:t>
            </a:r>
            <a:r>
              <a:rPr lang="en-US" sz="2400" i="1" dirty="0">
                <a:solidFill>
                  <a:srgbClr val="1782BF"/>
                </a:solidFill>
              </a:rPr>
              <a:t>.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882" y="2052934"/>
            <a:ext cx="339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angulus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ablative pl.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7404" y="2514599"/>
            <a:ext cx="354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oculus,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pl.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04353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ovarium</a:t>
            </a:r>
            <a:r>
              <a:rPr lang="en-US" sz="2400" dirty="0">
                <a:solidFill>
                  <a:srgbClr val="1782BF"/>
                </a:solidFill>
              </a:rPr>
              <a:t>, ii, n./ genitive pl.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3420" y="3581399"/>
            <a:ext cx="419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nephros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0204" y="418206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alvus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ablative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7386" y="464373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icterus,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9456" y="5160859"/>
            <a:ext cx="668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olecranon,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n./ nominative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1800" y="561660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methodus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genitive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nominative pl. </a:t>
            </a:r>
          </a:p>
        </p:txBody>
      </p:sp>
    </p:spTree>
    <p:extLst>
      <p:ext uri="{BB962C8B-B14F-4D97-AF65-F5344CB8AC3E}">
        <p14:creationId xmlns:p14="http://schemas.microsoft.com/office/powerpoint/2010/main" val="21664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Connect nouns</a:t>
            </a: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43" b="-3743"/>
          <a:stretch>
            <a:fillRect/>
          </a:stretch>
        </p:blipFill>
        <p:spPr>
          <a:xfrm>
            <a:off x="93691" y="1600200"/>
            <a:ext cx="892148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821769" y="2128597"/>
            <a:ext cx="70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cranii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4929" y="2128597"/>
            <a:ext cx="64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carpi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2440" y="2128597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radii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7017" y="2128597"/>
            <a:ext cx="70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ulnae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9354" y="2128597"/>
            <a:ext cx="85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humeri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0912" y="2128597"/>
            <a:ext cx="64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digiti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9992" y="2128597"/>
            <a:ext cx="94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calcanei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9775" y="2128597"/>
            <a:ext cx="92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malleoli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2961" y="3078856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ovarii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622" y="30788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uteri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3811" y="3078856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6928" y="3078856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4040" y="307885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linguae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2452" y="3078856"/>
            <a:ext cx="60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recti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8468" y="3078856"/>
            <a:ext cx="147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intestini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4877" y="4084038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1933" y="4084038"/>
            <a:ext cx="78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organi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5234" y="4084038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78761" y="4094449"/>
            <a:ext cx="90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bronchi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56361" y="4073627"/>
            <a:ext cx="92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arteriae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4877" y="5038056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oculi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40197" y="50380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uteri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2804" y="5027645"/>
            <a:ext cx="129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mandibulae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41188" y="5017234"/>
            <a:ext cx="114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oesophagi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5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GENDER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.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gender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.</a:t>
            </a:r>
          </a:p>
          <a:p>
            <a:r>
              <a:rPr lang="cs-CZ" dirty="0" err="1"/>
              <a:t>morbus</a:t>
            </a:r>
            <a:r>
              <a:rPr lang="cs-CZ" dirty="0"/>
              <a:t>, i, m.</a:t>
            </a:r>
          </a:p>
          <a:p>
            <a:r>
              <a:rPr lang="cs-CZ" dirty="0" err="1"/>
              <a:t>periculosus</a:t>
            </a:r>
            <a:r>
              <a:rPr lang="cs-CZ" dirty="0"/>
              <a:t>, 	a, 	um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508104" y="3527185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5846757" y="3053824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933313" y="5604967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4729686" y="5621401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8" name="Oval 2"/>
          <p:cNvSpPr/>
          <p:nvPr/>
        </p:nvSpPr>
        <p:spPr>
          <a:xfrm>
            <a:off x="5681205" y="29306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6095007" y="4797081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456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masculine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68110" y="445040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feminine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neutral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047544" y="4221088"/>
            <a:ext cx="284096" cy="3600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818150" y="4237180"/>
            <a:ext cx="284096" cy="31688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424048" y="4237180"/>
            <a:ext cx="0" cy="28803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0" y="188640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411760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5816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98218" y="60904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gender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use,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decline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19672" y="2514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8239" y="2484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31840" y="251475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periculosum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8" idx="2"/>
            <a:endCxn id="3" idx="0"/>
          </p:cNvCxnSpPr>
          <p:nvPr/>
        </p:nvCxnSpPr>
        <p:spPr>
          <a:xfrm>
            <a:off x="990327" y="61778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473385" y="58871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5" idx="0"/>
          </p:cNvCxnSpPr>
          <p:nvPr/>
        </p:nvCxnSpPr>
        <p:spPr>
          <a:xfrm flipH="1">
            <a:off x="3167844" y="588718"/>
            <a:ext cx="252028" cy="39201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9592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382650" y="1565176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943425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80840" y="5832460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2384341" y="5837883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926646" y="5843071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3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GENDER</a:t>
            </a:r>
            <a:r>
              <a:rPr lang="cs-CZ" dirty="0"/>
              <a:t>,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CASE </a:t>
            </a:r>
            <a:r>
              <a:rPr lang="cs-CZ" dirty="0"/>
              <a:t>and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periculosus</a:t>
            </a:r>
            <a:endParaRPr lang="cs-CZ" dirty="0"/>
          </a:p>
          <a:p>
            <a:r>
              <a:rPr lang="cs-CZ" dirty="0"/>
              <a:t>cause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-&gt;causa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post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2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78216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adjective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does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not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endings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as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noun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has to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be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GENDER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/>
              <a:t>CASE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dirty="0"/>
              <a:t>NUMBER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periodus</a:t>
            </a:r>
            <a:r>
              <a:rPr lang="cs-CZ" dirty="0"/>
              <a:t>, i, f.</a:t>
            </a:r>
          </a:p>
          <a:p>
            <a:pPr lvl="1"/>
            <a:r>
              <a:rPr lang="cs-CZ" sz="2400" dirty="0"/>
              <a:t>-&gt;</a:t>
            </a:r>
            <a:r>
              <a:rPr lang="cs-CZ" sz="2400" dirty="0" err="1"/>
              <a:t>periodus</a:t>
            </a:r>
            <a:r>
              <a:rPr lang="cs-CZ" sz="2400" dirty="0"/>
              <a:t> longa</a:t>
            </a:r>
          </a:p>
          <a:p>
            <a:pPr lvl="1"/>
            <a:endParaRPr lang="cs-CZ" sz="2400" dirty="0"/>
          </a:p>
          <a:p>
            <a:r>
              <a:rPr lang="cs-CZ" sz="2900" dirty="0" err="1"/>
              <a:t>after</a:t>
            </a:r>
            <a:r>
              <a:rPr lang="cs-CZ" sz="2900" dirty="0"/>
              <a:t> a long period</a:t>
            </a:r>
          </a:p>
          <a:p>
            <a:pPr lvl="1"/>
            <a:r>
              <a:rPr lang="cs-CZ" sz="2400" dirty="0"/>
              <a:t>post </a:t>
            </a:r>
            <a:r>
              <a:rPr lang="cs-CZ" sz="2400" dirty="0" err="1"/>
              <a:t>period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sz="2400" dirty="0"/>
              <a:t> </a:t>
            </a:r>
            <a:r>
              <a:rPr lang="cs-CZ" sz="2400" dirty="0" err="1"/>
              <a:t>long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am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Isosceles Triangle 4"/>
          <p:cNvSpPr/>
          <p:nvPr/>
        </p:nvSpPr>
        <p:spPr>
          <a:xfrm>
            <a:off x="5692063" y="2955668"/>
            <a:ext cx="268809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>
                <a:latin typeface="+mj-lt"/>
              </a:rPr>
              <a:t>period</a:t>
            </a:r>
            <a:r>
              <a:rPr lang="cs-CZ" sz="2300" dirty="0">
                <a:latin typeface="+mj-lt"/>
              </a:rPr>
              <a:t>u</a:t>
            </a:r>
            <a:r>
              <a:rPr lang="en-US" sz="2300" dirty="0">
                <a:latin typeface="+mj-lt"/>
              </a:rPr>
              <a:t>s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6507284" y="2494003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5084823" y="496457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longa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7858926" y="496457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longum</a:t>
            </a:r>
            <a:endParaRPr lang="en-US" sz="2400" dirty="0">
              <a:latin typeface="+mj-lt"/>
            </a:endParaRPr>
          </a:p>
        </p:txBody>
      </p:sp>
      <p:sp>
        <p:nvSpPr>
          <p:cNvPr id="8" name="Oval 20"/>
          <p:cNvSpPr/>
          <p:nvPr/>
        </p:nvSpPr>
        <p:spPr>
          <a:xfrm>
            <a:off x="4670471" y="489712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5734997"/>
            <a:ext cx="807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are BOTH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feminine</a:t>
            </a:r>
            <a:r>
              <a:rPr lang="cs-CZ" dirty="0"/>
              <a:t> GENDER, </a:t>
            </a:r>
            <a:r>
              <a:rPr lang="cs-CZ" dirty="0" err="1"/>
              <a:t>accusative</a:t>
            </a:r>
            <a:r>
              <a:rPr lang="cs-CZ" dirty="0"/>
              <a:t> CASE and </a:t>
            </a:r>
            <a:r>
              <a:rPr lang="cs-CZ" dirty="0" err="1"/>
              <a:t>singular</a:t>
            </a:r>
            <a:r>
              <a:rPr lang="cs-CZ" dirty="0"/>
              <a:t> NUMBER, </a:t>
            </a:r>
            <a:r>
              <a:rPr lang="cs-CZ" dirty="0" err="1"/>
              <a:t>although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do not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3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87" y="385719"/>
            <a:ext cx="8534400" cy="75895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What is the correct adjective for the noun in the triangle?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722452" y="3335652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collum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746009" y="3599455"/>
            <a:ext cx="2331308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nervus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5944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695" y="2862291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anatomicus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9711" y="5413434"/>
            <a:ext cx="182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anatomicum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317" y="5401888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anatomica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4429" y="2009329"/>
            <a:ext cx="1737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transversus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187" y="2020876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transversa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5641" y="4364602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transversum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67022" y="3103168"/>
            <a:ext cx="1699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accessorius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9395" y="5608365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accessoria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4347" y="5608364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accessorium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0146" y="2647105"/>
            <a:ext cx="1378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diameter</a:t>
            </a:r>
          </a:p>
        </p:txBody>
      </p:sp>
      <p:sp>
        <p:nvSpPr>
          <p:cNvPr id="3" name="Oval 2"/>
          <p:cNvSpPr/>
          <p:nvPr/>
        </p:nvSpPr>
        <p:spPr>
          <a:xfrm>
            <a:off x="2082308" y="5360074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04767" y="1956474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766" y="3099974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444</TotalTime>
  <Words>1202</Words>
  <Application>Microsoft Office PowerPoint</Application>
  <PresentationFormat>Předvádění na obrazovce (4:3)</PresentationFormat>
  <Paragraphs>390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Cambria</vt:lpstr>
      <vt:lpstr>Georgia</vt:lpstr>
      <vt:lpstr>Wingdings</vt:lpstr>
      <vt:lpstr>Wingdings 2</vt:lpstr>
      <vt:lpstr>Administrativní</vt:lpstr>
      <vt:lpstr>Ajectives and nouns</vt:lpstr>
      <vt:lpstr>Decide on declension and paradigm</vt:lpstr>
      <vt:lpstr>What is the gender, number and case of the following nouns?</vt:lpstr>
      <vt:lpstr>Connect nouns</vt:lpstr>
      <vt:lpstr>Adjectives and nouns</vt:lpstr>
      <vt:lpstr>Prezentace aplikace PowerPoint</vt:lpstr>
      <vt:lpstr>Adjectives and nouns</vt:lpstr>
      <vt:lpstr>Adjectives and nouns</vt:lpstr>
      <vt:lpstr>What is the correct adjective for the noun in the triangle?</vt:lpstr>
      <vt:lpstr>What is the correct adjective for the noun in the triangle?</vt:lpstr>
      <vt:lpstr>What is the correct adjective for the noun in the triangle?</vt:lpstr>
      <vt:lpstr>Prezentace aplikace PowerPoint</vt:lpstr>
      <vt:lpstr>Muscles of…</vt:lpstr>
      <vt:lpstr>Find adjectives. Which adjective is dependent on which noun?</vt:lpstr>
      <vt:lpstr>Ossa membri superioris et allia:</vt:lpstr>
      <vt:lpstr>2</vt:lpstr>
      <vt:lpstr>Connect the nouns with adjectives</vt:lpstr>
      <vt:lpstr>Connect given terms with the prepositions (or nouns)</vt:lpstr>
      <vt:lpstr>Translate into Latin</vt:lpstr>
      <vt:lpstr>Decide what is correct</vt:lpstr>
      <vt:lpstr>Fill in missing endings:</vt:lpstr>
      <vt:lpstr>Fill in missing endings and change to plural</vt:lpstr>
      <vt:lpstr>Form phrases from words in boxes and translate them into English</vt:lpstr>
      <vt:lpstr>Form phrases from words in boxes</vt:lpstr>
      <vt:lpstr>Form phrases from words in boxes and translate them into English</vt:lpstr>
      <vt:lpstr>Translate the legend to the image:</vt:lpstr>
      <vt:lpstr>Translate the legend to the image: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Ajectives and nouns</dc:title>
  <dc:creator>Ševčíková Tereza</dc:creator>
  <cp:lastModifiedBy>Tereza Ševčíková</cp:lastModifiedBy>
  <cp:revision>25</cp:revision>
  <dcterms:created xsi:type="dcterms:W3CDTF">2015-10-22T08:02:17Z</dcterms:created>
  <dcterms:modified xsi:type="dcterms:W3CDTF">2016-10-27T08:25:54Z</dcterms:modified>
</cp:coreProperties>
</file>