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61" r:id="rId6"/>
    <p:sldId id="264" r:id="rId7"/>
    <p:sldId id="265" r:id="rId8"/>
    <p:sldId id="267" r:id="rId9"/>
    <p:sldId id="270" r:id="rId10"/>
    <p:sldId id="271" r:id="rId11"/>
    <p:sldId id="259" r:id="rId12"/>
    <p:sldId id="272" r:id="rId13"/>
    <p:sldId id="268" r:id="rId1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Dávidová" initials="E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0E"/>
    <a:srgbClr val="DD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E58E298-FA71-4A25-897D-8AFB3FD6C338}" type="datetimeFigureOut">
              <a:rPr lang="cs-CZ" smtClean="0"/>
              <a:pPr/>
              <a:t>19.12.2017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462EC42-554C-4AA6-919F-F36F5FA5895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Latin and </a:t>
            </a:r>
            <a:r>
              <a:rPr lang="en-GB" dirty="0" err="1"/>
              <a:t>greek</a:t>
            </a:r>
            <a:r>
              <a:rPr lang="en-GB" dirty="0"/>
              <a:t> prefixes + suffixes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4432" y="5867980"/>
            <a:ext cx="371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presentation by E. </a:t>
            </a:r>
            <a:r>
              <a:rPr lang="en-US" dirty="0" err="1"/>
              <a:t>Dávidová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6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686800" cy="502761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Sigma (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Σ):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accent1"/>
                </a:solidFill>
              </a:rPr>
              <a:t>Colon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sigmoideum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Pteryx</a:t>
            </a:r>
            <a:r>
              <a:rPr lang="cs-CZ" dirty="0"/>
              <a:t>, gen. </a:t>
            </a:r>
            <a:r>
              <a:rPr lang="cs-CZ" dirty="0" err="1"/>
              <a:t>pterygos</a:t>
            </a:r>
            <a:r>
              <a:rPr lang="cs-CZ" dirty="0"/>
              <a:t> (</a:t>
            </a:r>
            <a:r>
              <a:rPr lang="cs-CZ" dirty="0" err="1"/>
              <a:t>wing</a:t>
            </a:r>
            <a:r>
              <a:rPr lang="cs-CZ" dirty="0"/>
              <a:t>):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accent1"/>
                </a:solidFill>
              </a:rPr>
              <a:t>Processus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pterygoideus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Lambda (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el-GR" dirty="0">
                <a:latin typeface="Cambria" panose="02040503050406030204" pitchFamily="18" charset="0"/>
              </a:rPr>
              <a:t> Λ</a:t>
            </a:r>
            <a:r>
              <a:rPr lang="cs-CZ" dirty="0">
                <a:latin typeface="Cambria" panose="02040503050406030204" pitchFamily="18" charset="0"/>
              </a:rPr>
              <a:t>):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Sutura </a:t>
            </a:r>
            <a:r>
              <a:rPr lang="cs-CZ" dirty="0" err="1">
                <a:solidFill>
                  <a:schemeClr val="accent1"/>
                </a:solidFill>
              </a:rPr>
              <a:t>lambdoidea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453133" cy="16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32" y="1916832"/>
            <a:ext cx="3528392" cy="18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43" y="4005064"/>
            <a:ext cx="2716922" cy="270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Autofit/>
          </a:bodyPr>
          <a:lstStyle/>
          <a:p>
            <a:r>
              <a:rPr lang="en-GB" sz="2400" dirty="0"/>
              <a:t>Divide each term into its components. Write these components in</a:t>
            </a:r>
            <a:r>
              <a:rPr lang="cs-CZ" sz="2400" dirty="0"/>
              <a:t>to</a:t>
            </a:r>
            <a:r>
              <a:rPr lang="en-GB" sz="2400" dirty="0"/>
              <a:t> boxes in the table. You may not need all of the boxes provided: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07174"/>
              </p:ext>
            </p:extLst>
          </p:nvPr>
        </p:nvGraphicFramePr>
        <p:xfrm>
          <a:off x="251520" y="2276872"/>
          <a:ext cx="85689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root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root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suffix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meaning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periorbitalis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graviditas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cholelithiasis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posttraumaticus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superficialis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parotis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catarrhalis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epigastricus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anaemia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Autofit/>
          </a:bodyPr>
          <a:lstStyle/>
          <a:p>
            <a:r>
              <a:rPr lang="en-GB" sz="2400" dirty="0"/>
              <a:t>Divide each term into its components. Write these components in</a:t>
            </a:r>
            <a:r>
              <a:rPr lang="cs-CZ" sz="2400" dirty="0"/>
              <a:t>to</a:t>
            </a:r>
            <a:r>
              <a:rPr lang="en-GB" sz="2400" dirty="0"/>
              <a:t> boxes in the table. You may not need all of the boxes provided: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58445"/>
              </p:ext>
            </p:extLst>
          </p:nvPr>
        </p:nvGraphicFramePr>
        <p:xfrm>
          <a:off x="219708" y="2059702"/>
          <a:ext cx="8856983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root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root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suffix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err="1"/>
                        <a:t>meaning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periorbitalis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pertaining to the area surrounding the socket of the eye.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graviditas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gravid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itas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Pragnancy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cholelithiasis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chole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lith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iasis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presence of stones in the </a:t>
                      </a:r>
                      <a:r>
                        <a:rPr lang="en-US" sz="1600" dirty="0" err="1"/>
                        <a:t>gallbladde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posttraumaticus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traumat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Following injury or resulting from it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superficialis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fici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situated on or near the 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parotis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 </a:t>
                      </a:r>
                      <a:r>
                        <a:rPr lang="cs-CZ" sz="1600" dirty="0" err="1"/>
                        <a:t>parotid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gland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catarrhalis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relating</a:t>
                      </a:r>
                      <a:r>
                        <a:rPr lang="cs-CZ" sz="1600" dirty="0"/>
                        <a:t> to a </a:t>
                      </a:r>
                      <a:r>
                        <a:rPr lang="cs-CZ" sz="1600" dirty="0" err="1"/>
                        <a:t>catarrh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epigastricus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epi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gastr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Relating</a:t>
                      </a:r>
                      <a:r>
                        <a:rPr lang="cs-CZ" sz="1600" dirty="0"/>
                        <a:t> to </a:t>
                      </a:r>
                      <a:r>
                        <a:rPr lang="cs-CZ" sz="1600" dirty="0" err="1"/>
                        <a:t>the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upper middle region of the abdomen.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anaemia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deficiency in the number of red blood cells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48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vojitá šipka 4"/>
          <p:cNvSpPr/>
          <p:nvPr/>
        </p:nvSpPr>
        <p:spPr>
          <a:xfrm>
            <a:off x="561567" y="908720"/>
            <a:ext cx="1728192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IM-</a:t>
            </a:r>
          </a:p>
        </p:txBody>
      </p:sp>
      <p:sp>
        <p:nvSpPr>
          <p:cNvPr id="7" name="Dvojitá šipka 6"/>
          <p:cNvSpPr/>
          <p:nvPr/>
        </p:nvSpPr>
        <p:spPr>
          <a:xfrm>
            <a:off x="2195737" y="908720"/>
            <a:ext cx="2232248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-NEPHR-</a:t>
            </a:r>
          </a:p>
        </p:txBody>
      </p:sp>
      <p:sp>
        <p:nvSpPr>
          <p:cNvPr id="8" name="Dvojitá šipka 7"/>
          <p:cNvSpPr/>
          <p:nvPr/>
        </p:nvSpPr>
        <p:spPr>
          <a:xfrm>
            <a:off x="4302364" y="908720"/>
            <a:ext cx="1781804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DYS-</a:t>
            </a:r>
          </a:p>
        </p:txBody>
      </p:sp>
      <p:sp>
        <p:nvSpPr>
          <p:cNvPr id="9" name="Dvojitá šipka 8"/>
          <p:cNvSpPr/>
          <p:nvPr/>
        </p:nvSpPr>
        <p:spPr>
          <a:xfrm>
            <a:off x="2483768" y="2276872"/>
            <a:ext cx="1728192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-IA</a:t>
            </a:r>
          </a:p>
        </p:txBody>
      </p:sp>
      <p:sp>
        <p:nvSpPr>
          <p:cNvPr id="10" name="Dvojitá šipka 9"/>
          <p:cNvSpPr/>
          <p:nvPr/>
        </p:nvSpPr>
        <p:spPr>
          <a:xfrm>
            <a:off x="6246424" y="2276872"/>
            <a:ext cx="1853968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-ITIS</a:t>
            </a:r>
          </a:p>
        </p:txBody>
      </p:sp>
      <p:sp>
        <p:nvSpPr>
          <p:cNvPr id="11" name="Dvojitá šipka 10"/>
          <p:cNvSpPr/>
          <p:nvPr/>
        </p:nvSpPr>
        <p:spPr>
          <a:xfrm>
            <a:off x="4394572" y="3692800"/>
            <a:ext cx="1833611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-ALIS</a:t>
            </a:r>
          </a:p>
        </p:txBody>
      </p:sp>
      <p:sp>
        <p:nvSpPr>
          <p:cNvPr id="12" name="Dvojitá šipka 11"/>
          <p:cNvSpPr/>
          <p:nvPr/>
        </p:nvSpPr>
        <p:spPr>
          <a:xfrm>
            <a:off x="523302" y="3692800"/>
            <a:ext cx="1816449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-ITAS</a:t>
            </a:r>
          </a:p>
        </p:txBody>
      </p:sp>
      <p:sp>
        <p:nvSpPr>
          <p:cNvPr id="13" name="Dvojitá šipka 12"/>
          <p:cNvSpPr/>
          <p:nvPr/>
        </p:nvSpPr>
        <p:spPr>
          <a:xfrm>
            <a:off x="4302363" y="2276872"/>
            <a:ext cx="1925821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-CELL-</a:t>
            </a:r>
          </a:p>
        </p:txBody>
      </p:sp>
      <p:sp>
        <p:nvSpPr>
          <p:cNvPr id="14" name="Dvojitá šipka 13"/>
          <p:cNvSpPr/>
          <p:nvPr/>
        </p:nvSpPr>
        <p:spPr>
          <a:xfrm>
            <a:off x="6373682" y="3670113"/>
            <a:ext cx="2014742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-PEPS-</a:t>
            </a:r>
          </a:p>
        </p:txBody>
      </p:sp>
      <p:sp>
        <p:nvSpPr>
          <p:cNvPr id="15" name="Dvojitá šipka 14"/>
          <p:cNvSpPr/>
          <p:nvPr/>
        </p:nvSpPr>
        <p:spPr>
          <a:xfrm>
            <a:off x="6180937" y="909656"/>
            <a:ext cx="2063469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-MUN-</a:t>
            </a:r>
          </a:p>
        </p:txBody>
      </p:sp>
      <p:sp>
        <p:nvSpPr>
          <p:cNvPr id="16" name="Dvojitá šipka 15"/>
          <p:cNvSpPr/>
          <p:nvPr/>
        </p:nvSpPr>
        <p:spPr>
          <a:xfrm>
            <a:off x="6372200" y="5085184"/>
            <a:ext cx="1800200" cy="100811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SUB-</a:t>
            </a:r>
          </a:p>
        </p:txBody>
      </p:sp>
      <p:sp>
        <p:nvSpPr>
          <p:cNvPr id="17" name="Dvojitá šipka 16"/>
          <p:cNvSpPr/>
          <p:nvPr/>
        </p:nvSpPr>
        <p:spPr>
          <a:xfrm>
            <a:off x="544126" y="2276872"/>
            <a:ext cx="2011650" cy="1008112"/>
          </a:xfrm>
          <a:prstGeom prst="chevron">
            <a:avLst/>
          </a:prstGeom>
          <a:solidFill>
            <a:srgbClr val="DD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-CAPIT-</a:t>
            </a:r>
          </a:p>
        </p:txBody>
      </p:sp>
      <p:sp>
        <p:nvSpPr>
          <p:cNvPr id="18" name="Dvojitá šipka 17"/>
          <p:cNvSpPr/>
          <p:nvPr/>
        </p:nvSpPr>
        <p:spPr>
          <a:xfrm>
            <a:off x="4429062" y="5046302"/>
            <a:ext cx="1728192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-UL-</a:t>
            </a:r>
          </a:p>
        </p:txBody>
      </p:sp>
      <p:sp>
        <p:nvSpPr>
          <p:cNvPr id="19" name="Dvojitá šipka 18"/>
          <p:cNvSpPr/>
          <p:nvPr/>
        </p:nvSpPr>
        <p:spPr>
          <a:xfrm>
            <a:off x="567810" y="5084170"/>
            <a:ext cx="1843950" cy="100811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-ARIS</a:t>
            </a:r>
          </a:p>
        </p:txBody>
      </p:sp>
      <p:sp>
        <p:nvSpPr>
          <p:cNvPr id="20" name="Dvojitá šipka 19"/>
          <p:cNvSpPr/>
          <p:nvPr/>
        </p:nvSpPr>
        <p:spPr>
          <a:xfrm>
            <a:off x="2375264" y="3692800"/>
            <a:ext cx="1980712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INTRA-</a:t>
            </a:r>
          </a:p>
        </p:txBody>
      </p:sp>
      <p:sp>
        <p:nvSpPr>
          <p:cNvPr id="21" name="Dvojitá šipka 20"/>
          <p:cNvSpPr/>
          <p:nvPr/>
        </p:nvSpPr>
        <p:spPr>
          <a:xfrm>
            <a:off x="2508692" y="5085184"/>
            <a:ext cx="1919292" cy="100811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PERI-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F000E"/>
                </a:solidFill>
              </a:rPr>
              <a:t>FORM FIVE TERMS BY COMBINING THE FOLLOWING PREFIXES/ROOTS/SUFFIXES:</a:t>
            </a:r>
            <a:endParaRPr lang="en-US" b="1" dirty="0">
              <a:solidFill>
                <a:srgbClr val="9F000E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3116C6-1DF5-4918-A4AA-4E5BCF340F3D}"/>
              </a:ext>
            </a:extLst>
          </p:cNvPr>
          <p:cNvSpPr txBox="1"/>
          <p:nvPr/>
        </p:nvSpPr>
        <p:spPr>
          <a:xfrm>
            <a:off x="179512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Im</a:t>
            </a:r>
            <a:r>
              <a:rPr lang="cs-CZ" dirty="0"/>
              <a:t>-mun-</a:t>
            </a:r>
            <a:r>
              <a:rPr lang="cs-CZ" dirty="0" err="1"/>
              <a:t>itas</a:t>
            </a:r>
            <a:r>
              <a:rPr lang="cs-CZ" dirty="0"/>
              <a:t>, </a:t>
            </a:r>
            <a:r>
              <a:rPr lang="cs-CZ" dirty="0" err="1"/>
              <a:t>dys-peps-ia</a:t>
            </a:r>
            <a:r>
              <a:rPr lang="cs-CZ" dirty="0"/>
              <a:t>, intra-cell-</a:t>
            </a:r>
            <a:r>
              <a:rPr lang="cs-CZ" dirty="0" err="1"/>
              <a:t>ul</a:t>
            </a:r>
            <a:r>
              <a:rPr lang="cs-CZ" dirty="0"/>
              <a:t>-</a:t>
            </a:r>
            <a:r>
              <a:rPr lang="cs-CZ" dirty="0" err="1"/>
              <a:t>aris</a:t>
            </a:r>
            <a:r>
              <a:rPr lang="cs-CZ" dirty="0"/>
              <a:t>, peri-</a:t>
            </a:r>
            <a:r>
              <a:rPr lang="cs-CZ" dirty="0" err="1"/>
              <a:t>nephr</a:t>
            </a:r>
            <a:r>
              <a:rPr lang="cs-CZ" dirty="0"/>
              <a:t>-</a:t>
            </a:r>
            <a:r>
              <a:rPr lang="cs-CZ" dirty="0" err="1"/>
              <a:t>itis</a:t>
            </a:r>
            <a:r>
              <a:rPr lang="cs-CZ" dirty="0"/>
              <a:t>, sub-</a:t>
            </a:r>
            <a:r>
              <a:rPr lang="cs-CZ" dirty="0" err="1"/>
              <a:t>capit</a:t>
            </a:r>
            <a:r>
              <a:rPr lang="cs-CZ" dirty="0"/>
              <a:t>-</a:t>
            </a:r>
            <a:r>
              <a:rPr lang="cs-CZ" dirty="0" err="1"/>
              <a:t>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574088" cy="576064"/>
          </a:xfrm>
          <a:solidFill>
            <a:schemeClr val="tx1">
              <a:alpha val="7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000" dirty="0"/>
              <a:t>Decide whether the following statements are true or false:</a:t>
            </a:r>
            <a:br>
              <a:rPr lang="cs-CZ" sz="2000" dirty="0"/>
            </a:br>
            <a:endParaRPr lang="en-GB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49498"/>
              </p:ext>
            </p:extLst>
          </p:nvPr>
        </p:nvGraphicFramePr>
        <p:xfrm>
          <a:off x="323528" y="980728"/>
          <a:ext cx="842493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0" i="0" noProof="0" dirty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en-US" b="0" i="1" noProof="0" dirty="0" err="1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en-US" b="0" i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 is used for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a disorder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b="0" i="1" baseline="0" noProof="0" dirty="0" err="1">
                          <a:solidFill>
                            <a:schemeClr val="tx1"/>
                          </a:solidFill>
                        </a:rPr>
                        <a:t>dys</a:t>
                      </a:r>
                      <a:r>
                        <a:rPr lang="en-US" b="0" i="1" baseline="0" noProof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division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kumimoji="0"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removal/loss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and “negation”.</a:t>
                      </a:r>
                      <a:endParaRPr lang="en-US" b="0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2) The Latin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equivalent to the prefix </a:t>
                      </a:r>
                      <a:r>
                        <a:rPr lang="en-GB" i="1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endo</a:t>
                      </a:r>
                      <a:r>
                        <a:rPr lang="en-GB" i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is </a:t>
                      </a:r>
                      <a:r>
                        <a:rPr lang="en-GB" i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extra-.</a:t>
                      </a:r>
                    </a:p>
                    <a:p>
                      <a:endParaRPr lang="en-GB" i="1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3) The prefix </a:t>
                      </a:r>
                      <a:r>
                        <a:rPr lang="en-GB" i="1" noProof="0" dirty="0" err="1">
                          <a:solidFill>
                            <a:schemeClr val="tx1"/>
                          </a:solidFill>
                        </a:rPr>
                        <a:t>ana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 has two meanings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baseline="0" noProof="0" dirty="0">
                          <a:solidFill>
                            <a:schemeClr val="tx1"/>
                          </a:solidFill>
                        </a:rPr>
                        <a:t>division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baseline="0" noProof="0" dirty="0">
                          <a:solidFill>
                            <a:schemeClr val="tx1"/>
                          </a:solidFill>
                        </a:rPr>
                        <a:t>again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 (e.g. </a:t>
                      </a:r>
                      <a:r>
                        <a:rPr lang="en-GB" i="1" baseline="0" noProof="0" dirty="0" err="1">
                          <a:solidFill>
                            <a:schemeClr val="tx1"/>
                          </a:solidFill>
                        </a:rPr>
                        <a:t>anatomia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i="1" baseline="0" noProof="0" dirty="0">
                          <a:solidFill>
                            <a:schemeClr val="tx1"/>
                          </a:solidFill>
                        </a:rPr>
                        <a:t>anamnesis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4) The prefix </a:t>
                      </a:r>
                      <a:r>
                        <a:rPr lang="en-GB" i="1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af</a:t>
                      </a:r>
                      <a:r>
                        <a:rPr lang="en-GB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is a variety of the prefix </a:t>
                      </a:r>
                      <a:r>
                        <a:rPr lang="en-GB" i="1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</a:t>
                      </a:r>
                      <a:r>
                        <a:rPr lang="en-GB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(e.g. </a:t>
                      </a:r>
                      <a:r>
                        <a:rPr lang="en-GB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vasa </a:t>
                      </a:r>
                      <a:r>
                        <a:rPr lang="en-GB" i="1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afferentia</a:t>
                      </a:r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cs-CZ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GB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8">
                <a:tc>
                  <a:txBody>
                    <a:bodyPr/>
                    <a:lstStyle/>
                    <a:p>
                      <a:r>
                        <a:rPr lang="en-GB" noProof="0">
                          <a:solidFill>
                            <a:schemeClr val="tx1"/>
                          </a:solidFill>
                        </a:rPr>
                        <a:t>5) The prefixes </a:t>
                      </a:r>
                      <a:r>
                        <a:rPr lang="en-GB" i="1" noProof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en-GB" noProof="0">
                          <a:solidFill>
                            <a:schemeClr val="tx1"/>
                          </a:solidFill>
                        </a:rPr>
                        <a:t>e- and </a:t>
                      </a:r>
                      <a:r>
                        <a:rPr lang="en-GB" i="1" noProof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en-GB" noProof="0">
                          <a:solidFill>
                            <a:schemeClr val="tx1"/>
                          </a:solidFill>
                        </a:rPr>
                        <a:t> have the same meanings.</a:t>
                      </a: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6) The prefix </a:t>
                      </a:r>
                      <a:r>
                        <a:rPr lang="en-GB" i="1" noProof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hyper-</a:t>
                      </a:r>
                      <a:r>
                        <a:rPr lang="en-GB" noProof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means </a:t>
                      </a:r>
                      <a:r>
                        <a:rPr kumimoji="0" lang="en-GB" sz="1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noProof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deficient</a:t>
                      </a:r>
                      <a:r>
                        <a:rPr kumimoji="0" lang="en-GB" sz="1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or </a:t>
                      </a:r>
                      <a:r>
                        <a:rPr kumimoji="0" lang="en-GB" sz="1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baseline="0" noProof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decreased</a:t>
                      </a:r>
                      <a:r>
                        <a:rPr kumimoji="0" lang="en-GB" sz="1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baseline="0" noProof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7) The prefix </a:t>
                      </a:r>
                      <a:r>
                        <a:rPr lang="en-GB" i="1" noProof="0" dirty="0" err="1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 has three meanings: 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division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 (e.g.  </a:t>
                      </a:r>
                      <a:r>
                        <a:rPr lang="en-GB" i="1" noProof="0" dirty="0">
                          <a:solidFill>
                            <a:schemeClr val="tx1"/>
                          </a:solidFill>
                        </a:rPr>
                        <a:t>diagnosis, diameter, </a:t>
                      </a:r>
                      <a:r>
                        <a:rPr lang="en-GB" i="1" noProof="0" dirty="0" err="1">
                          <a:solidFill>
                            <a:schemeClr val="tx1"/>
                          </a:solidFill>
                        </a:rPr>
                        <a:t>diaphragma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cs-CZ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B440CE97-6B54-496B-ADDD-39F08AB1C467}"/>
              </a:ext>
            </a:extLst>
          </p:cNvPr>
          <p:cNvSpPr/>
          <p:nvPr/>
        </p:nvSpPr>
        <p:spPr>
          <a:xfrm>
            <a:off x="7956376" y="1412776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58123F6-37C8-4505-93D6-530D31F2A5A3}"/>
              </a:ext>
            </a:extLst>
          </p:cNvPr>
          <p:cNvSpPr/>
          <p:nvPr/>
        </p:nvSpPr>
        <p:spPr>
          <a:xfrm>
            <a:off x="7956376" y="2276872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F5026C8-C0F4-4B2E-9E05-B04A7255961D}"/>
              </a:ext>
            </a:extLst>
          </p:cNvPr>
          <p:cNvSpPr/>
          <p:nvPr/>
        </p:nvSpPr>
        <p:spPr>
          <a:xfrm>
            <a:off x="7710953" y="2924944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32EF8F0-F0C2-4A25-82C9-7528B4D2E4BA}"/>
              </a:ext>
            </a:extLst>
          </p:cNvPr>
          <p:cNvSpPr/>
          <p:nvPr/>
        </p:nvSpPr>
        <p:spPr>
          <a:xfrm>
            <a:off x="7956376" y="3860768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F979A54-EF5A-4703-B08B-D87927635244}"/>
              </a:ext>
            </a:extLst>
          </p:cNvPr>
          <p:cNvSpPr/>
          <p:nvPr/>
        </p:nvSpPr>
        <p:spPr>
          <a:xfrm>
            <a:off x="7956376" y="4508840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F83531D-A2BC-4150-9329-C5750CEEFEC2}"/>
              </a:ext>
            </a:extLst>
          </p:cNvPr>
          <p:cNvSpPr/>
          <p:nvPr/>
        </p:nvSpPr>
        <p:spPr>
          <a:xfrm>
            <a:off x="7956376" y="5156632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536A0A9-9668-4C95-BBF0-332B67ACA4A0}"/>
              </a:ext>
            </a:extLst>
          </p:cNvPr>
          <p:cNvSpPr/>
          <p:nvPr/>
        </p:nvSpPr>
        <p:spPr>
          <a:xfrm>
            <a:off x="7721478" y="5745065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1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idx="4294967295"/>
          </p:nvPr>
        </p:nvSpPr>
        <p:spPr>
          <a:xfrm>
            <a:off x="251520" y="333375"/>
            <a:ext cx="8640960" cy="574675"/>
          </a:xfrm>
          <a:solidFill>
            <a:srgbClr val="000000">
              <a:alpha val="7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en-GB" sz="2000" dirty="0"/>
              <a:t>Decide whether the following statements are true or false:</a:t>
            </a:r>
            <a:br>
              <a:rPr lang="cs-CZ" sz="2000" dirty="0"/>
            </a:br>
            <a:endParaRPr lang="en-GB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45146"/>
              </p:ext>
            </p:extLst>
          </p:nvPr>
        </p:nvGraphicFramePr>
        <p:xfrm>
          <a:off x="251520" y="1052736"/>
          <a:ext cx="8712968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0" baseline="0" noProof="0" dirty="0">
                          <a:solidFill>
                            <a:schemeClr val="tx1"/>
                          </a:solidFill>
                        </a:rPr>
                        <a:t>1) </a:t>
                      </a:r>
                      <a:r>
                        <a:rPr lang="en-GB" b="0" baseline="0" noProof="0" dirty="0">
                          <a:solidFill>
                            <a:schemeClr val="tx1"/>
                          </a:solidFill>
                        </a:rPr>
                        <a:t>It is possible to distinguish noun and adjective suffixes </a:t>
                      </a:r>
                      <a:r>
                        <a:rPr lang="cs-CZ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baseline="0" noProof="0" dirty="0">
                          <a:solidFill>
                            <a:schemeClr val="tx1"/>
                          </a:solidFill>
                        </a:rPr>
                        <a:t>(e.g. </a:t>
                      </a:r>
                      <a:r>
                        <a:rPr lang="en-GB" b="0" i="1" baseline="0" noProof="0" dirty="0" err="1">
                          <a:solidFill>
                            <a:schemeClr val="tx1"/>
                          </a:solidFill>
                        </a:rPr>
                        <a:t>obes</a:t>
                      </a:r>
                      <a:r>
                        <a:rPr lang="en-GB" b="0" i="1" u="sng" baseline="0" noProof="0" dirty="0" err="1">
                          <a:solidFill>
                            <a:schemeClr val="tx1"/>
                          </a:solidFill>
                        </a:rPr>
                        <a:t>itas</a:t>
                      </a:r>
                      <a:r>
                        <a:rPr lang="en-GB" b="0" i="1" u="none" baseline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cs-CZ" b="0" i="0" u="none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i="1" u="none" baseline="0" noProof="0" dirty="0" err="1">
                          <a:solidFill>
                            <a:schemeClr val="tx1"/>
                          </a:solidFill>
                        </a:rPr>
                        <a:t>tonsill</a:t>
                      </a:r>
                      <a:r>
                        <a:rPr lang="en-GB" b="0" i="1" u="sng" baseline="0" noProof="0" dirty="0" err="1">
                          <a:solidFill>
                            <a:schemeClr val="tx1"/>
                          </a:solidFill>
                        </a:rPr>
                        <a:t>aris</a:t>
                      </a:r>
                      <a:r>
                        <a:rPr lang="en-GB" b="0" u="none" baseline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cs-CZ" b="0" u="none" baseline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b="0" u="none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2) The ending of the suffix determines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the declension (e.g. </a:t>
                      </a:r>
                      <a:r>
                        <a:rPr lang="en-GB" i="1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arthrosis</a:t>
                      </a:r>
                      <a:r>
                        <a:rPr lang="en-GB" i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GB" i="1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flexura</a:t>
                      </a:r>
                      <a:r>
                        <a:rPr lang="en-GB" i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GB" i="1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ligamentum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cs-CZ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baseline="0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3) </a:t>
                      </a:r>
                      <a:r>
                        <a:rPr lang="cs-CZ" noProof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 diminutive is a word which relates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 to an object of the bigger size.</a:t>
                      </a: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4) </a:t>
                      </a:r>
                      <a:r>
                        <a:rPr lang="cs-CZ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cs-CZ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</a:t>
                      </a:r>
                      <a:r>
                        <a:rPr lang="en-GB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iminutive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always keep</a:t>
                      </a:r>
                      <a:r>
                        <a:rPr lang="cs-CZ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the gender of the word which </a:t>
                      </a:r>
                      <a:r>
                        <a:rPr lang="cs-CZ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come</a:t>
                      </a:r>
                      <a:r>
                        <a:rPr lang="cs-CZ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from</a:t>
                      </a:r>
                      <a:r>
                        <a:rPr lang="cs-CZ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(e.g. </a:t>
                      </a:r>
                      <a:r>
                        <a:rPr lang="en-GB" i="1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canalis</a:t>
                      </a:r>
                      <a:r>
                        <a:rPr lang="en-GB" i="1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</a:t>
                      </a:r>
                      <a:r>
                        <a:rPr lang="en-GB" i="1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canaliculus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cs-CZ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baseline="0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5) It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 does not matter whether the suffix </a:t>
                      </a:r>
                      <a:r>
                        <a:rPr lang="en-GB" i="1" baseline="0" noProof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i="1" baseline="0" noProof="0" dirty="0" err="1">
                          <a:solidFill>
                            <a:schemeClr val="tx1"/>
                          </a:solidFill>
                        </a:rPr>
                        <a:t>alis</a:t>
                      </a:r>
                      <a:r>
                        <a:rPr lang="en-GB" i="1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GB" i="1" baseline="0" noProof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i="1" baseline="0" noProof="0" dirty="0" err="1">
                          <a:solidFill>
                            <a:schemeClr val="tx1"/>
                          </a:solidFill>
                        </a:rPr>
                        <a:t>aris</a:t>
                      </a:r>
                      <a:r>
                        <a:rPr lang="en-GB" i="1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</a:rPr>
                        <a:t>is used to express relation to the noun. 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>
                          <a:solidFill>
                            <a:schemeClr val="tx1"/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8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6) The suffix </a:t>
                      </a:r>
                      <a:r>
                        <a:rPr lang="en-GB" i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–or </a:t>
                      </a:r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has the meaning of an </a:t>
                      </a:r>
                      <a:r>
                        <a:rPr kumimoji="0"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agent</a:t>
                      </a:r>
                      <a:r>
                        <a:rPr kumimoji="0" lang="en-GB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and is usually used to name </a:t>
                      </a:r>
                      <a:r>
                        <a:rPr lang="cs-CZ" baseline="0" noProof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bones</a:t>
                      </a:r>
                      <a:r>
                        <a:rPr lang="en-GB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GB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T/F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2FF3AD29-90D3-49F9-9C46-969B12D58D6F}"/>
              </a:ext>
            </a:extLst>
          </p:cNvPr>
          <p:cNvSpPr/>
          <p:nvPr/>
        </p:nvSpPr>
        <p:spPr>
          <a:xfrm>
            <a:off x="7884368" y="1484784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3D52AE3-C87E-43AA-B3B6-E45712422E4D}"/>
              </a:ext>
            </a:extLst>
          </p:cNvPr>
          <p:cNvSpPr/>
          <p:nvPr/>
        </p:nvSpPr>
        <p:spPr>
          <a:xfrm>
            <a:off x="7884368" y="2348880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03E2BB8-6232-445F-AF48-C87CC1261504}"/>
              </a:ext>
            </a:extLst>
          </p:cNvPr>
          <p:cNvSpPr/>
          <p:nvPr/>
        </p:nvSpPr>
        <p:spPr>
          <a:xfrm>
            <a:off x="8051395" y="3284984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84F8032-F571-4738-A7A8-AA506273EF78}"/>
              </a:ext>
            </a:extLst>
          </p:cNvPr>
          <p:cNvSpPr/>
          <p:nvPr/>
        </p:nvSpPr>
        <p:spPr>
          <a:xfrm>
            <a:off x="7884368" y="3933056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FE9E842-D1B3-4506-9362-7D8E9A9BC0F7}"/>
              </a:ext>
            </a:extLst>
          </p:cNvPr>
          <p:cNvSpPr/>
          <p:nvPr/>
        </p:nvSpPr>
        <p:spPr>
          <a:xfrm>
            <a:off x="8074406" y="4859565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BD4E25E-6E7B-4474-95ED-E38733EDF235}"/>
              </a:ext>
            </a:extLst>
          </p:cNvPr>
          <p:cNvSpPr/>
          <p:nvPr/>
        </p:nvSpPr>
        <p:spPr>
          <a:xfrm>
            <a:off x="8074406" y="5786074"/>
            <a:ext cx="288032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4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91680" y="1124744"/>
            <a:ext cx="7345362" cy="5043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a/</a:t>
            </a:r>
            <a:r>
              <a:rPr lang="cs-CZ" b="1" dirty="0" err="1">
                <a:solidFill>
                  <a:schemeClr val="tx1"/>
                </a:solidFill>
              </a:rPr>
              <a:t>an</a:t>
            </a:r>
            <a:r>
              <a:rPr lang="cs-CZ" b="1" dirty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peri-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1"/>
                </a:solidFill>
              </a:rPr>
              <a:t>epi</a:t>
            </a:r>
            <a:r>
              <a:rPr lang="cs-CZ" b="1" dirty="0">
                <a:solidFill>
                  <a:schemeClr val="tx1"/>
                </a:solidFill>
              </a:rPr>
              <a:t>-/</a:t>
            </a:r>
            <a:r>
              <a:rPr lang="cs-CZ" b="1" dirty="0" err="1">
                <a:solidFill>
                  <a:schemeClr val="tx1"/>
                </a:solidFill>
              </a:rPr>
              <a:t>ep</a:t>
            </a:r>
            <a:r>
              <a:rPr lang="cs-CZ" b="1" dirty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post-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super-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para-/par-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1"/>
                </a:solidFill>
              </a:rPr>
              <a:t>cata</a:t>
            </a:r>
            <a:r>
              <a:rPr lang="cs-CZ" b="1" dirty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491880" y="1484784"/>
            <a:ext cx="4320480" cy="46085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at, near to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from up to down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after, behind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around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at, on, over</a:t>
            </a:r>
          </a:p>
          <a:p>
            <a:pPr algn="ctr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negation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454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F000E"/>
                </a:solidFill>
              </a:rPr>
              <a:t>MATCH THE PREFIXES WITH THEIR MEANING: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3B598D8-E544-4E29-BDED-7739175D2FB0}"/>
              </a:ext>
            </a:extLst>
          </p:cNvPr>
          <p:cNvCxnSpPr/>
          <p:nvPr/>
        </p:nvCxnSpPr>
        <p:spPr>
          <a:xfrm>
            <a:off x="2483768" y="2636912"/>
            <a:ext cx="2592288" cy="14401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6C6EBF2-1F86-4F4F-BA24-910793C700E7}"/>
              </a:ext>
            </a:extLst>
          </p:cNvPr>
          <p:cNvCxnSpPr>
            <a:cxnSpLocks/>
          </p:cNvCxnSpPr>
          <p:nvPr/>
        </p:nvCxnSpPr>
        <p:spPr>
          <a:xfrm flipV="1">
            <a:off x="2503258" y="3501008"/>
            <a:ext cx="2297104" cy="3168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E9964B2-6FC2-447E-B61B-4E800F753784}"/>
              </a:ext>
            </a:extLst>
          </p:cNvPr>
          <p:cNvCxnSpPr>
            <a:cxnSpLocks/>
          </p:cNvCxnSpPr>
          <p:nvPr/>
        </p:nvCxnSpPr>
        <p:spPr>
          <a:xfrm>
            <a:off x="2525941" y="1998132"/>
            <a:ext cx="2567009" cy="32310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FC42815-8F08-4367-968A-625C0A0AFB0F}"/>
              </a:ext>
            </a:extLst>
          </p:cNvPr>
          <p:cNvCxnSpPr>
            <a:cxnSpLocks/>
          </p:cNvCxnSpPr>
          <p:nvPr/>
        </p:nvCxnSpPr>
        <p:spPr>
          <a:xfrm>
            <a:off x="2627784" y="4437112"/>
            <a:ext cx="2304256" cy="2448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959190C-BF6A-4FBC-BE98-DF58F52D1066}"/>
              </a:ext>
            </a:extLst>
          </p:cNvPr>
          <p:cNvCxnSpPr>
            <a:cxnSpLocks/>
          </p:cNvCxnSpPr>
          <p:nvPr/>
        </p:nvCxnSpPr>
        <p:spPr>
          <a:xfrm flipV="1">
            <a:off x="2412033" y="2972794"/>
            <a:ext cx="2249142" cy="27219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4ED304D-E852-47B8-AFD4-50355DD885F8}"/>
              </a:ext>
            </a:extLst>
          </p:cNvPr>
          <p:cNvCxnSpPr>
            <a:cxnSpLocks/>
          </p:cNvCxnSpPr>
          <p:nvPr/>
        </p:nvCxnSpPr>
        <p:spPr>
          <a:xfrm>
            <a:off x="2843808" y="3212976"/>
            <a:ext cx="2088232" cy="13774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3575856-C4E8-407D-A448-B1A6C1ADD8CA}"/>
              </a:ext>
            </a:extLst>
          </p:cNvPr>
          <p:cNvCxnSpPr>
            <a:cxnSpLocks/>
          </p:cNvCxnSpPr>
          <p:nvPr/>
        </p:nvCxnSpPr>
        <p:spPr>
          <a:xfrm flipV="1">
            <a:off x="3059832" y="2348426"/>
            <a:ext cx="1872208" cy="273675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43608" y="1268760"/>
            <a:ext cx="7077075" cy="39925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iasis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alis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icus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atus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itas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ia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oma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itis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chemeClr val="tx1"/>
                </a:solidFill>
              </a:rPr>
              <a:t>-</a:t>
            </a:r>
            <a:r>
              <a:rPr lang="cs-CZ" b="1" dirty="0" err="1">
                <a:solidFill>
                  <a:schemeClr val="tx1"/>
                </a:solidFill>
              </a:rPr>
              <a:t>osus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131840" y="1124744"/>
            <a:ext cx="5472608" cy="50405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bg1"/>
                </a:solidFill>
              </a:rPr>
              <a:t>disease</a:t>
            </a:r>
            <a:r>
              <a:rPr lang="cs-CZ" sz="2400" dirty="0">
                <a:solidFill>
                  <a:schemeClr val="bg1"/>
                </a:solidFill>
              </a:rPr>
              <a:t>         full of</a:t>
            </a: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relation</a:t>
            </a:r>
            <a:r>
              <a:rPr lang="cs-CZ" sz="2400" dirty="0">
                <a:solidFill>
                  <a:schemeClr val="bg1"/>
                </a:solidFill>
              </a:rPr>
              <a:t> (a Latin </a:t>
            </a:r>
            <a:r>
              <a:rPr lang="cs-CZ" sz="2400" dirty="0" err="1">
                <a:solidFill>
                  <a:schemeClr val="bg1"/>
                </a:solidFill>
              </a:rPr>
              <a:t>suffix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equipped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with</a:t>
            </a:r>
            <a:endParaRPr lang="cs-CZ" sz="2400" dirty="0">
              <a:solidFill>
                <a:schemeClr val="bg1"/>
              </a:solidFill>
            </a:endParaRP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Inflammation</a:t>
            </a:r>
            <a:r>
              <a:rPr lang="cs-CZ" sz="2400" dirty="0">
                <a:solidFill>
                  <a:schemeClr val="bg1"/>
                </a:solidFill>
              </a:rPr>
              <a:t>           </a:t>
            </a:r>
            <a:r>
              <a:rPr lang="cs-CZ" sz="2400" dirty="0" err="1">
                <a:solidFill>
                  <a:schemeClr val="bg1"/>
                </a:solidFill>
              </a:rPr>
              <a:t>state</a:t>
            </a:r>
            <a:endParaRPr lang="cs-CZ" sz="2400" dirty="0">
              <a:solidFill>
                <a:schemeClr val="bg1"/>
              </a:solidFill>
            </a:endParaRP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disease</a:t>
            </a:r>
            <a:r>
              <a:rPr lang="cs-CZ" sz="2400" dirty="0">
                <a:solidFill>
                  <a:schemeClr val="bg1"/>
                </a:solidFill>
              </a:rPr>
              <a:t>/</a:t>
            </a:r>
            <a:r>
              <a:rPr lang="cs-CZ" sz="2400" dirty="0" err="1">
                <a:solidFill>
                  <a:schemeClr val="bg1"/>
                </a:solidFill>
              </a:rPr>
              <a:t>pathological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state</a:t>
            </a:r>
            <a:endParaRPr lang="cs-CZ" sz="2400" dirty="0">
              <a:solidFill>
                <a:schemeClr val="bg1"/>
              </a:solidFill>
            </a:endParaRP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relation</a:t>
            </a:r>
            <a:r>
              <a:rPr lang="cs-CZ" sz="2400" dirty="0">
                <a:solidFill>
                  <a:schemeClr val="bg1"/>
                </a:solidFill>
              </a:rPr>
              <a:t> (a </a:t>
            </a:r>
            <a:r>
              <a:rPr lang="cs-CZ" sz="2400" dirty="0" err="1">
                <a:solidFill>
                  <a:schemeClr val="bg1"/>
                </a:solidFill>
              </a:rPr>
              <a:t>Greek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suffix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cs-CZ" sz="2400" dirty="0">
              <a:solidFill>
                <a:schemeClr val="bg1"/>
              </a:solidFill>
            </a:endParaRPr>
          </a:p>
          <a:p>
            <a:pPr algn="ctr"/>
            <a:r>
              <a:rPr lang="cs-CZ" sz="2400" dirty="0" err="1">
                <a:solidFill>
                  <a:schemeClr val="bg1"/>
                </a:solidFill>
              </a:rPr>
              <a:t>tumour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54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F000E"/>
                </a:solidFill>
              </a:rPr>
              <a:t>MATCH THE SUFFIXES WITH THEIR MEANING: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B038E4D-093E-4D35-9F5C-2B17B5706E18}"/>
              </a:ext>
            </a:extLst>
          </p:cNvPr>
          <p:cNvCxnSpPr>
            <a:cxnSpLocks/>
          </p:cNvCxnSpPr>
          <p:nvPr/>
        </p:nvCxnSpPr>
        <p:spPr>
          <a:xfrm>
            <a:off x="1763688" y="2060848"/>
            <a:ext cx="2736304" cy="1440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F40460F-74D5-4230-A2DC-06045CA5FB62}"/>
              </a:ext>
            </a:extLst>
          </p:cNvPr>
          <p:cNvCxnSpPr>
            <a:cxnSpLocks/>
          </p:cNvCxnSpPr>
          <p:nvPr/>
        </p:nvCxnSpPr>
        <p:spPr>
          <a:xfrm flipV="1">
            <a:off x="1835696" y="1596677"/>
            <a:ext cx="4392490" cy="42314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F5035C6-3B13-4243-8EA4-F964F7BB6299}"/>
              </a:ext>
            </a:extLst>
          </p:cNvPr>
          <p:cNvCxnSpPr>
            <a:cxnSpLocks/>
          </p:cNvCxnSpPr>
          <p:nvPr/>
        </p:nvCxnSpPr>
        <p:spPr>
          <a:xfrm>
            <a:off x="1763688" y="4725144"/>
            <a:ext cx="3600400" cy="11749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FF9E524-AFE6-40DC-85E1-70956E2C17CF}"/>
              </a:ext>
            </a:extLst>
          </p:cNvPr>
          <p:cNvCxnSpPr>
            <a:cxnSpLocks/>
          </p:cNvCxnSpPr>
          <p:nvPr/>
        </p:nvCxnSpPr>
        <p:spPr>
          <a:xfrm flipV="1">
            <a:off x="1619672" y="3861048"/>
            <a:ext cx="2808312" cy="14248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FF6A017F-B3B8-4092-B998-E6BEC8F21211}"/>
              </a:ext>
            </a:extLst>
          </p:cNvPr>
          <p:cNvCxnSpPr>
            <a:cxnSpLocks/>
          </p:cNvCxnSpPr>
          <p:nvPr/>
        </p:nvCxnSpPr>
        <p:spPr>
          <a:xfrm flipV="1">
            <a:off x="1475656" y="1556792"/>
            <a:ext cx="3240362" cy="26444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C2EAFB5-F7D2-4498-BC87-D549604DBFBF}"/>
              </a:ext>
            </a:extLst>
          </p:cNvPr>
          <p:cNvCxnSpPr>
            <a:cxnSpLocks/>
          </p:cNvCxnSpPr>
          <p:nvPr/>
        </p:nvCxnSpPr>
        <p:spPr>
          <a:xfrm flipV="1">
            <a:off x="1825461" y="2957067"/>
            <a:ext cx="3178587" cy="12989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8282C2A-9B9B-452D-88BE-FBAB05C2835A}"/>
              </a:ext>
            </a:extLst>
          </p:cNvPr>
          <p:cNvCxnSpPr>
            <a:cxnSpLocks/>
          </p:cNvCxnSpPr>
          <p:nvPr/>
        </p:nvCxnSpPr>
        <p:spPr>
          <a:xfrm>
            <a:off x="1727685" y="3597186"/>
            <a:ext cx="5004555" cy="1152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0C0BA0FF-D534-48D1-889E-9D754CB8F2AC}"/>
              </a:ext>
            </a:extLst>
          </p:cNvPr>
          <p:cNvCxnSpPr>
            <a:cxnSpLocks/>
          </p:cNvCxnSpPr>
          <p:nvPr/>
        </p:nvCxnSpPr>
        <p:spPr>
          <a:xfrm>
            <a:off x="1763688" y="2609923"/>
            <a:ext cx="2664296" cy="25916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03B98A0-3E47-4E58-8BE9-7AEE7463A4CA}"/>
              </a:ext>
            </a:extLst>
          </p:cNvPr>
          <p:cNvCxnSpPr>
            <a:cxnSpLocks/>
          </p:cNvCxnSpPr>
          <p:nvPr/>
        </p:nvCxnSpPr>
        <p:spPr>
          <a:xfrm>
            <a:off x="1835696" y="1494075"/>
            <a:ext cx="2418223" cy="295327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692696"/>
            <a:ext cx="79928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rgbClr val="FFFFFF"/>
                </a:solidFill>
              </a:rPr>
              <a:t>-</a:t>
            </a:r>
            <a:r>
              <a:rPr lang="cs-CZ" sz="2200" dirty="0" err="1">
                <a:solidFill>
                  <a:srgbClr val="FFFFFF"/>
                </a:solidFill>
              </a:rPr>
              <a:t>alis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aris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inus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eus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aneus</a:t>
            </a:r>
            <a:r>
              <a:rPr lang="cs-CZ" sz="2200" dirty="0">
                <a:solidFill>
                  <a:srgbClr val="FFFFFF"/>
                </a:solidFill>
              </a:rPr>
              <a:t>	   -</a:t>
            </a:r>
            <a:r>
              <a:rPr lang="cs-CZ" sz="2200" dirty="0" err="1">
                <a:solidFill>
                  <a:srgbClr val="FFFFFF"/>
                </a:solidFill>
              </a:rPr>
              <a:t>icus</a:t>
            </a:r>
            <a:r>
              <a:rPr lang="cs-CZ" sz="2200" dirty="0">
                <a:solidFill>
                  <a:srgbClr val="FFFFFF"/>
                </a:solidFill>
              </a:rPr>
              <a:t>	   -</a:t>
            </a:r>
            <a:r>
              <a:rPr lang="cs-CZ" sz="2200" dirty="0" err="1">
                <a:solidFill>
                  <a:srgbClr val="FFFFFF"/>
                </a:solidFill>
              </a:rPr>
              <a:t>arius</a:t>
            </a:r>
            <a:endParaRPr lang="cs-CZ" sz="2200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25" y="1268760"/>
            <a:ext cx="5308079" cy="551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565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F000E"/>
                </a:solidFill>
              </a:rPr>
              <a:t>USE THE SUFFIXES TO DERIVE ADJECTIVES FROM NOUNS: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2CC3193-8807-4BD6-8DC4-22EB9BA2C45A}"/>
              </a:ext>
            </a:extLst>
          </p:cNvPr>
          <p:cNvSpPr txBox="1"/>
          <p:nvPr/>
        </p:nvSpPr>
        <p:spPr>
          <a:xfrm>
            <a:off x="467543" y="1654061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oralis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1EEFF3-DC34-4263-B043-5BEAD6CCFAF4}"/>
              </a:ext>
            </a:extLst>
          </p:cNvPr>
          <p:cNvSpPr txBox="1"/>
          <p:nvPr/>
        </p:nvSpPr>
        <p:spPr>
          <a:xfrm>
            <a:off x="395536" y="2636912"/>
            <a:ext cx="167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oesophagealis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1CDE15-9BC3-4B2E-BE72-17D2A8452C7D}"/>
              </a:ext>
            </a:extLst>
          </p:cNvPr>
          <p:cNvSpPr txBox="1"/>
          <p:nvPr/>
        </p:nvSpPr>
        <p:spPr>
          <a:xfrm>
            <a:off x="503548" y="3630835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hepaticus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070769-1F25-4D87-A1F6-52D25FDFBD9C}"/>
              </a:ext>
            </a:extLst>
          </p:cNvPr>
          <p:cNvSpPr txBox="1"/>
          <p:nvPr/>
        </p:nvSpPr>
        <p:spPr>
          <a:xfrm>
            <a:off x="508702" y="5304768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pancreaticus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C9A80FC-3104-4B30-8CC4-A9B016CF9844}"/>
              </a:ext>
            </a:extLst>
          </p:cNvPr>
          <p:cNvSpPr txBox="1"/>
          <p:nvPr/>
        </p:nvSpPr>
        <p:spPr>
          <a:xfrm>
            <a:off x="0" y="6237312"/>
            <a:ext cx="203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Rectalis</a:t>
            </a:r>
            <a:r>
              <a:rPr lang="cs-CZ" sz="2000" dirty="0"/>
              <a:t>, </a:t>
            </a:r>
            <a:r>
              <a:rPr lang="cs-CZ" sz="2000" dirty="0" err="1"/>
              <a:t>analis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E33B9A-3CD9-4DCF-8FF7-A1FF847E5B6E}"/>
              </a:ext>
            </a:extLst>
          </p:cNvPr>
          <p:cNvSpPr txBox="1"/>
          <p:nvPr/>
        </p:nvSpPr>
        <p:spPr>
          <a:xfrm>
            <a:off x="6541963" y="2236802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pharyngeus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36F7C1-2760-43FC-BAE2-EE5883588859}"/>
              </a:ext>
            </a:extLst>
          </p:cNvPr>
          <p:cNvSpPr txBox="1"/>
          <p:nvPr/>
        </p:nvSpPr>
        <p:spPr>
          <a:xfrm>
            <a:off x="7143775" y="3070740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gastricus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C0571D-0C8F-4CB9-A589-44582301C729}"/>
              </a:ext>
            </a:extLst>
          </p:cNvPr>
          <p:cNvSpPr txBox="1"/>
          <p:nvPr/>
        </p:nvSpPr>
        <p:spPr>
          <a:xfrm>
            <a:off x="7120836" y="4310845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intestinalis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35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3" y="1052736"/>
            <a:ext cx="8379113" cy="557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7544" y="620688"/>
            <a:ext cx="79928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rgbClr val="FFFFFF"/>
                </a:solidFill>
              </a:rPr>
              <a:t>-</a:t>
            </a:r>
            <a:r>
              <a:rPr lang="cs-CZ" sz="2200" dirty="0" err="1">
                <a:solidFill>
                  <a:srgbClr val="FFFFFF"/>
                </a:solidFill>
              </a:rPr>
              <a:t>alis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aris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inus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eus</a:t>
            </a:r>
            <a:r>
              <a:rPr lang="cs-CZ" sz="2200" dirty="0">
                <a:solidFill>
                  <a:srgbClr val="FFFFFF"/>
                </a:solidFill>
              </a:rPr>
              <a:t>	-</a:t>
            </a:r>
            <a:r>
              <a:rPr lang="cs-CZ" sz="2200" dirty="0" err="1">
                <a:solidFill>
                  <a:srgbClr val="FFFFFF"/>
                </a:solidFill>
              </a:rPr>
              <a:t>aneus</a:t>
            </a:r>
            <a:r>
              <a:rPr lang="cs-CZ" sz="2200" dirty="0">
                <a:solidFill>
                  <a:srgbClr val="FFFFFF"/>
                </a:solidFill>
              </a:rPr>
              <a:t>	   -</a:t>
            </a:r>
            <a:r>
              <a:rPr lang="cs-CZ" sz="2200" dirty="0" err="1">
                <a:solidFill>
                  <a:srgbClr val="FFFFFF"/>
                </a:solidFill>
              </a:rPr>
              <a:t>icus</a:t>
            </a:r>
            <a:r>
              <a:rPr lang="cs-CZ" sz="2200" dirty="0">
                <a:solidFill>
                  <a:srgbClr val="FFFFFF"/>
                </a:solidFill>
              </a:rPr>
              <a:t>	   -</a:t>
            </a:r>
            <a:r>
              <a:rPr lang="cs-CZ" sz="2200" dirty="0" err="1">
                <a:solidFill>
                  <a:srgbClr val="FFFFFF"/>
                </a:solidFill>
              </a:rPr>
              <a:t>arius</a:t>
            </a:r>
            <a:endParaRPr lang="cs-CZ" sz="2200" dirty="0">
              <a:solidFill>
                <a:srgbClr val="FFFFFF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2E5DE10-8EBC-4113-8A70-372143046F8B}"/>
              </a:ext>
            </a:extLst>
          </p:cNvPr>
          <p:cNvSpPr txBox="1"/>
          <p:nvPr/>
        </p:nvSpPr>
        <p:spPr>
          <a:xfrm>
            <a:off x="899592" y="1175654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salivarius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4D05BAE-19EB-497A-9F74-68B128692982}"/>
              </a:ext>
            </a:extLst>
          </p:cNvPr>
          <p:cNvSpPr txBox="1"/>
          <p:nvPr/>
        </p:nvSpPr>
        <p:spPr>
          <a:xfrm>
            <a:off x="467544" y="1626674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ovaricus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5ADFE9-D228-4DC6-BB5F-1CA4970A8DF8}"/>
              </a:ext>
            </a:extLst>
          </p:cNvPr>
          <p:cNvSpPr txBox="1"/>
          <p:nvPr/>
        </p:nvSpPr>
        <p:spPr>
          <a:xfrm>
            <a:off x="496544" y="2708920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uterinus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C7E43C7-83CF-4404-8D69-747E3A81F976}"/>
              </a:ext>
            </a:extLst>
          </p:cNvPr>
          <p:cNvSpPr txBox="1"/>
          <p:nvPr/>
        </p:nvSpPr>
        <p:spPr>
          <a:xfrm>
            <a:off x="887075" y="4042131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pubicus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401D98-445D-400C-B987-474A75F83BEB}"/>
              </a:ext>
            </a:extLst>
          </p:cNvPr>
          <p:cNvSpPr txBox="1"/>
          <p:nvPr/>
        </p:nvSpPr>
        <p:spPr>
          <a:xfrm>
            <a:off x="611560" y="444224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urethralis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23C68C-969B-4469-B86B-660B467A5B25}"/>
              </a:ext>
            </a:extLst>
          </p:cNvPr>
          <p:cNvSpPr txBox="1"/>
          <p:nvPr/>
        </p:nvSpPr>
        <p:spPr>
          <a:xfrm>
            <a:off x="1233884" y="5533647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labialis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74D132-0124-4ED0-AB92-0034B471AE30}"/>
              </a:ext>
            </a:extLst>
          </p:cNvPr>
          <p:cNvSpPr txBox="1"/>
          <p:nvPr/>
        </p:nvSpPr>
        <p:spPr>
          <a:xfrm>
            <a:off x="6660232" y="3429000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cervicalis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6E4D3F1-B4B0-426E-8170-BADEAC05EF87}"/>
              </a:ext>
            </a:extLst>
          </p:cNvPr>
          <p:cNvSpPr txBox="1"/>
          <p:nvPr/>
        </p:nvSpPr>
        <p:spPr>
          <a:xfrm>
            <a:off x="6660231" y="4077555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vaginalis</a:t>
            </a:r>
          </a:p>
        </p:txBody>
      </p:sp>
    </p:spTree>
    <p:extLst>
      <p:ext uri="{BB962C8B-B14F-4D97-AF65-F5344CB8AC3E}">
        <p14:creationId xmlns:p14="http://schemas.microsoft.com/office/powerpoint/2010/main" val="18903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73" y="764704"/>
            <a:ext cx="5932427" cy="594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671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F000E"/>
                </a:solidFill>
              </a:rPr>
              <a:t>DERIVE TERMS FOR INFLAMMATIONS OF THE FOLLOWING ORGANS: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F31BA9-0BEE-4808-939F-15D359BC1061}"/>
              </a:ext>
            </a:extLst>
          </p:cNvPr>
          <p:cNvSpPr txBox="1"/>
          <p:nvPr/>
        </p:nvSpPr>
        <p:spPr>
          <a:xfrm>
            <a:off x="1183059" y="2708920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oesophagitis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5C0DB7-FCCA-4A4B-A38C-4CD6EE777EB5}"/>
              </a:ext>
            </a:extLst>
          </p:cNvPr>
          <p:cNvSpPr txBox="1"/>
          <p:nvPr/>
        </p:nvSpPr>
        <p:spPr>
          <a:xfrm>
            <a:off x="899592" y="3861048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hepatitis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4538AE-F985-4AB3-BBA7-7081C732E9FC}"/>
              </a:ext>
            </a:extLst>
          </p:cNvPr>
          <p:cNvSpPr txBox="1"/>
          <p:nvPr/>
        </p:nvSpPr>
        <p:spPr>
          <a:xfrm>
            <a:off x="1103242" y="5753721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pancreatitis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A071CC-0BB4-4592-9332-E896A486A8E1}"/>
              </a:ext>
            </a:extLst>
          </p:cNvPr>
          <p:cNvSpPr txBox="1"/>
          <p:nvPr/>
        </p:nvSpPr>
        <p:spPr>
          <a:xfrm>
            <a:off x="6202695" y="1942519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pharyngitis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3E3912-0699-473F-99FC-F26EBF7F0841}"/>
              </a:ext>
            </a:extLst>
          </p:cNvPr>
          <p:cNvSpPr txBox="1"/>
          <p:nvPr/>
        </p:nvSpPr>
        <p:spPr>
          <a:xfrm>
            <a:off x="6656409" y="2930574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gastritis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583453D-10BF-4D6A-84B0-3D8B7F1D25C3}"/>
              </a:ext>
            </a:extLst>
          </p:cNvPr>
          <p:cNvSpPr txBox="1"/>
          <p:nvPr/>
        </p:nvSpPr>
        <p:spPr>
          <a:xfrm>
            <a:off x="6790840" y="5787846"/>
            <a:ext cx="153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/>
              <a:t>colitis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13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7077075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err="1"/>
              <a:t>Thyreos</a:t>
            </a:r>
            <a:r>
              <a:rPr lang="cs-CZ" dirty="0"/>
              <a:t> (</a:t>
            </a:r>
            <a:r>
              <a:rPr lang="cs-CZ" dirty="0" err="1"/>
              <a:t>shield</a:t>
            </a:r>
            <a:r>
              <a:rPr lang="cs-CZ" dirty="0"/>
              <a:t>):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accent1"/>
                </a:solidFill>
              </a:rPr>
              <a:t>Glandula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thyroidea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Skafe</a:t>
            </a:r>
            <a:r>
              <a:rPr lang="cs-CZ" dirty="0"/>
              <a:t> (</a:t>
            </a:r>
            <a:r>
              <a:rPr lang="cs-CZ" dirty="0" err="1"/>
              <a:t>boat</a:t>
            </a:r>
            <a:r>
              <a:rPr lang="cs-CZ" dirty="0"/>
              <a:t>):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Os </a:t>
            </a:r>
            <a:r>
              <a:rPr lang="cs-CZ" dirty="0" err="1">
                <a:solidFill>
                  <a:schemeClr val="accent1"/>
                </a:solidFill>
              </a:rPr>
              <a:t>scaphoideum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Xifos</a:t>
            </a:r>
            <a:r>
              <a:rPr lang="cs-CZ" dirty="0"/>
              <a:t> (</a:t>
            </a:r>
            <a:r>
              <a:rPr lang="cs-CZ" dirty="0" err="1"/>
              <a:t>sword</a:t>
            </a:r>
            <a:r>
              <a:rPr lang="cs-CZ" dirty="0"/>
              <a:t>):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accent1"/>
                </a:solidFill>
              </a:rPr>
              <a:t>Processus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xiphoideus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304256" cy="208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05" y="4221088"/>
            <a:ext cx="24126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1971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500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F000E"/>
                </a:solidFill>
              </a:rPr>
              <a:t>FORM ADJECTIVES WITH MEANING “SIMILAR TO”:</a:t>
            </a:r>
          </a:p>
        </p:txBody>
      </p:sp>
    </p:spTree>
    <p:extLst>
      <p:ext uri="{BB962C8B-B14F-4D97-AF65-F5344CB8AC3E}">
        <p14:creationId xmlns:p14="http://schemas.microsoft.com/office/powerpoint/2010/main" val="14366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1280</TotalTime>
  <Words>752</Words>
  <Application>Microsoft Office PowerPoint</Application>
  <PresentationFormat>Předvádění na obrazovce (4:3)</PresentationFormat>
  <Paragraphs>207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Cambria</vt:lpstr>
      <vt:lpstr>Corbel</vt:lpstr>
      <vt:lpstr>Wingdings</vt:lpstr>
      <vt:lpstr>Spectrum</vt:lpstr>
      <vt:lpstr>Latin and greek prefixes + suffixes</vt:lpstr>
      <vt:lpstr>Decide whether the following statements are true or false: </vt:lpstr>
      <vt:lpstr>Decide whether the following statements are true or false: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Divide each term into its components. Write these components into boxes in the table. You may not need all of the boxes provided:</vt:lpstr>
      <vt:lpstr>Divide each term into its components. Write these components into boxes in the table. You may not need all of the boxes provided: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and greek prefixes + suffixes</dc:title>
  <dc:creator>Eva Dávidová</dc:creator>
  <cp:lastModifiedBy>Pavel Ševčík</cp:lastModifiedBy>
  <cp:revision>62</cp:revision>
  <dcterms:created xsi:type="dcterms:W3CDTF">2014-04-07T06:36:09Z</dcterms:created>
  <dcterms:modified xsi:type="dcterms:W3CDTF">2017-12-19T21:36:57Z</dcterms:modified>
</cp:coreProperties>
</file>