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8" r:id="rId4"/>
    <p:sldId id="267" r:id="rId5"/>
    <p:sldId id="258" r:id="rId6"/>
    <p:sldId id="259" r:id="rId7"/>
    <p:sldId id="265" r:id="rId8"/>
    <p:sldId id="266" r:id="rId9"/>
    <p:sldId id="261" r:id="rId10"/>
    <p:sldId id="260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6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EBEE5-9EC3-EF45-999D-9B78DAFB249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BC825-6B81-C342-B02B-6A15A837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Preč’tať</a:t>
            </a:r>
            <a:r>
              <a:rPr lang="en-US" dirty="0"/>
              <a:t>, </a:t>
            </a:r>
            <a:r>
              <a:rPr lang="en-US" dirty="0" err="1"/>
              <a:t>pokúsiť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preložiť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zaujímavosť</a:t>
            </a:r>
            <a:r>
              <a:rPr lang="en-US" dirty="0"/>
              <a:t> </a:t>
            </a:r>
            <a:r>
              <a:rPr lang="en-US" dirty="0" err="1"/>
              <a:t>možno</a:t>
            </a:r>
            <a:r>
              <a:rPr lang="en-US" baseline="0" dirty="0"/>
              <a:t> </a:t>
            </a:r>
            <a:r>
              <a:rPr lang="en-US" baseline="0" dirty="0" err="1"/>
              <a:t>uviesť</a:t>
            </a:r>
            <a:r>
              <a:rPr lang="en-US" baseline="0" dirty="0"/>
              <a:t>, </a:t>
            </a:r>
            <a:r>
              <a:rPr lang="en-US" baseline="0" dirty="0" err="1"/>
              <a:t>že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dirty="0"/>
              <a:t>r. </a:t>
            </a:r>
            <a:r>
              <a:rPr lang="en-US" dirty="0" err="1"/>
              <a:t>snímke</a:t>
            </a:r>
            <a:r>
              <a:rPr lang="en-US" dirty="0"/>
              <a:t> je </a:t>
            </a:r>
            <a:r>
              <a:rPr lang="en-US" dirty="0" err="1"/>
              <a:t>dieťa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prehltlo</a:t>
            </a:r>
            <a:r>
              <a:rPr lang="en-US" dirty="0"/>
              <a:t> 2 </a:t>
            </a:r>
            <a:r>
              <a:rPr lang="en-US" dirty="0" err="1"/>
              <a:t>kovové</a:t>
            </a:r>
            <a:r>
              <a:rPr lang="en-US" dirty="0"/>
              <a:t> </a:t>
            </a:r>
            <a:r>
              <a:rPr lang="en-US" dirty="0" err="1"/>
              <a:t>magnetky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Prečítať</a:t>
            </a:r>
            <a:r>
              <a:rPr lang="en-US" baseline="0" dirty="0"/>
              <a:t> a </a:t>
            </a:r>
            <a:r>
              <a:rPr lang="en-US" baseline="0" dirty="0" err="1"/>
              <a:t>pokúsiť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preložiť</a:t>
            </a:r>
            <a:r>
              <a:rPr lang="en-US" baseline="0" dirty="0"/>
              <a:t>, </a:t>
            </a:r>
            <a:r>
              <a:rPr lang="en-US" baseline="0" dirty="0" err="1"/>
              <a:t>demonštrovať</a:t>
            </a:r>
            <a:r>
              <a:rPr lang="en-US" baseline="0" dirty="0"/>
              <a:t> </a:t>
            </a:r>
            <a:r>
              <a:rPr lang="en-US" baseline="0" dirty="0" err="1"/>
              <a:t>skratky</a:t>
            </a:r>
            <a:r>
              <a:rPr lang="en-US" baseline="0" dirty="0"/>
              <a:t>, </a:t>
            </a:r>
            <a:r>
              <a:rPr lang="en-US" baseline="0" dirty="0" err="1"/>
              <a:t>záznam</a:t>
            </a:r>
            <a:r>
              <a:rPr lang="en-US" baseline="0" dirty="0"/>
              <a:t> je z </a:t>
            </a:r>
            <a:r>
              <a:rPr lang="en-US" baseline="0" dirty="0" err="1"/>
              <a:t>väzenského</a:t>
            </a:r>
            <a:r>
              <a:rPr lang="en-US" baseline="0" dirty="0"/>
              <a:t> </a:t>
            </a:r>
            <a:r>
              <a:rPr lang="en-US" baseline="0" dirty="0" err="1"/>
              <a:t>zariadenia</a:t>
            </a:r>
            <a:r>
              <a:rPr lang="en-US" baseline="0" dirty="0"/>
              <a:t>, </a:t>
            </a:r>
            <a:r>
              <a:rPr lang="en-US" baseline="0" dirty="0" err="1"/>
              <a:t>poukazuje</a:t>
            </a:r>
            <a:r>
              <a:rPr lang="en-US" baseline="0" dirty="0"/>
              <a:t> </a:t>
            </a:r>
            <a:r>
              <a:rPr lang="en-US" baseline="0" dirty="0" err="1"/>
              <a:t>pravdepodobne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silný</a:t>
            </a:r>
            <a:r>
              <a:rPr lang="en-US" baseline="0" dirty="0"/>
              <a:t> </a:t>
            </a:r>
            <a:r>
              <a:rPr lang="en-US" baseline="0" dirty="0" err="1"/>
              <a:t>úder</a:t>
            </a:r>
            <a:r>
              <a:rPr lang="en-US" baseline="0" dirty="0"/>
              <a:t> do </a:t>
            </a:r>
            <a:r>
              <a:rPr lang="en-US" baseline="0" dirty="0" err="1"/>
              <a:t>tváre</a:t>
            </a:r>
            <a:r>
              <a:rPr lang="en-US" baseline="0" dirty="0"/>
              <a:t> a </a:t>
            </a:r>
            <a:r>
              <a:rPr lang="en-US" baseline="0" dirty="0" err="1"/>
              <a:t>neprimeraný</a:t>
            </a:r>
            <a:r>
              <a:rPr lang="en-US" baseline="0" dirty="0"/>
              <a:t> </a:t>
            </a:r>
            <a:r>
              <a:rPr lang="en-US" baseline="0" dirty="0" err="1"/>
              <a:t>zákrok</a:t>
            </a:r>
            <a:r>
              <a:rPr lang="en-US" baseline="0" dirty="0"/>
              <a:t> </a:t>
            </a:r>
            <a:r>
              <a:rPr lang="en-US" baseline="0" dirty="0" err="1"/>
              <a:t>väzenskej</a:t>
            </a:r>
            <a:r>
              <a:rPr lang="en-US" baseline="0" dirty="0"/>
              <a:t> </a:t>
            </a:r>
            <a:r>
              <a:rPr lang="en-US" baseline="0" dirty="0" err="1"/>
              <a:t>polície</a:t>
            </a:r>
            <a:r>
              <a:rPr lang="en-US" baseline="0" dirty="0"/>
              <a:t> (</a:t>
            </a:r>
            <a:r>
              <a:rPr lang="en-US" baseline="0" dirty="0" err="1"/>
              <a:t>táto</a:t>
            </a:r>
            <a:r>
              <a:rPr lang="en-US" baseline="0" dirty="0"/>
              <a:t> inf. Je pre </a:t>
            </a:r>
            <a:r>
              <a:rPr lang="en-US" baseline="0" dirty="0" err="1"/>
              <a:t>zaujímavoať</a:t>
            </a:r>
            <a:r>
              <a:rPr lang="en-US" baseline="0" dirty="0"/>
              <a:t>, </a:t>
            </a:r>
            <a:r>
              <a:rPr lang="en-US" baseline="0" dirty="0" err="1"/>
              <a:t>nemusí</a:t>
            </a:r>
            <a:r>
              <a:rPr lang="en-US" baseline="0" dirty="0"/>
              <a:t> </a:t>
            </a:r>
            <a:r>
              <a:rPr lang="en-US" baseline="0" dirty="0" err="1"/>
              <a:t>byť</a:t>
            </a:r>
            <a:r>
              <a:rPr lang="en-US" baseline="0" dirty="0"/>
              <a:t> </a:t>
            </a:r>
            <a:r>
              <a:rPr lang="en-US" baseline="0" dirty="0" err="1"/>
              <a:t>uvedené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všetkých</a:t>
            </a:r>
            <a:r>
              <a:rPr lang="en-US" dirty="0"/>
              <a:t> </a:t>
            </a:r>
            <a:r>
              <a:rPr lang="en-US" dirty="0" err="1"/>
              <a:t>obrázkoch</a:t>
            </a:r>
            <a:r>
              <a:rPr lang="en-US" dirty="0"/>
              <a:t> je </a:t>
            </a:r>
            <a:r>
              <a:rPr lang="en-US" dirty="0" err="1"/>
              <a:t>hlavica</a:t>
            </a:r>
            <a:r>
              <a:rPr lang="en-US" dirty="0"/>
              <a:t>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: </a:t>
            </a:r>
            <a:r>
              <a:rPr lang="en-US" dirty="0" err="1"/>
              <a:t>úlohou</a:t>
            </a:r>
            <a:r>
              <a:rPr lang="en-US" dirty="0"/>
              <a:t> </a:t>
            </a:r>
            <a:r>
              <a:rPr lang="en-US" dirty="0" err="1"/>
              <a:t>študentov</a:t>
            </a:r>
            <a:r>
              <a:rPr lang="en-US" dirty="0"/>
              <a:t> je </a:t>
            </a:r>
            <a:r>
              <a:rPr lang="en-US" dirty="0" err="1"/>
              <a:t>preložiť</a:t>
            </a:r>
            <a:r>
              <a:rPr lang="en-US" dirty="0"/>
              <a:t> anat. </a:t>
            </a:r>
            <a:r>
              <a:rPr lang="en-US" dirty="0" err="1"/>
              <a:t>termíny</a:t>
            </a:r>
            <a:r>
              <a:rPr lang="en-US" dirty="0"/>
              <a:t> do </a:t>
            </a:r>
            <a:r>
              <a:rPr lang="en-US" dirty="0" err="1"/>
              <a:t>latinčiny</a:t>
            </a:r>
            <a:r>
              <a:rPr lang="en-US" dirty="0"/>
              <a:t>.</a:t>
            </a:r>
          </a:p>
          <a:p>
            <a:r>
              <a:rPr lang="en-US" dirty="0"/>
              <a:t>A. Caput costae, B. Caput humeri, C. caput fibulae, D. caput radii, E. caput </a:t>
            </a:r>
            <a:r>
              <a:rPr lang="en-US" dirty="0" err="1"/>
              <a:t>femoris</a:t>
            </a:r>
            <a:r>
              <a:rPr lang="en-US" dirty="0"/>
              <a:t>, F. caput </a:t>
            </a:r>
            <a:r>
              <a:rPr lang="en-US" dirty="0" err="1"/>
              <a:t>tali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8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Čítať</a:t>
            </a:r>
            <a:r>
              <a:rPr lang="en-US" dirty="0"/>
              <a:t>, </a:t>
            </a:r>
            <a:r>
              <a:rPr lang="en-US" dirty="0" err="1"/>
              <a:t>úlohou</a:t>
            </a:r>
            <a:r>
              <a:rPr lang="en-US" dirty="0"/>
              <a:t> </a:t>
            </a:r>
            <a:r>
              <a:rPr lang="en-US" dirty="0" err="1"/>
              <a:t>študentov</a:t>
            </a:r>
            <a:r>
              <a:rPr lang="en-US" dirty="0"/>
              <a:t> je </a:t>
            </a:r>
            <a:r>
              <a:rPr lang="en-US" dirty="0" err="1"/>
              <a:t>identifikovať</a:t>
            </a:r>
            <a:r>
              <a:rPr lang="en-US" dirty="0"/>
              <a:t> </a:t>
            </a:r>
            <a:r>
              <a:rPr lang="en-US" dirty="0" err="1"/>
              <a:t>tučne</a:t>
            </a:r>
            <a:r>
              <a:rPr lang="en-US" baseline="0" dirty="0"/>
              <a:t> </a:t>
            </a:r>
            <a:r>
              <a:rPr lang="en-US" baseline="0" dirty="0" err="1"/>
              <a:t>zvýraznené</a:t>
            </a:r>
            <a:r>
              <a:rPr lang="en-US" baseline="0" dirty="0"/>
              <a:t> </a:t>
            </a:r>
            <a:r>
              <a:rPr lang="en-US" baseline="0" dirty="0" err="1"/>
              <a:t>slová</a:t>
            </a:r>
            <a:r>
              <a:rPr lang="en-US" baseline="0" dirty="0"/>
              <a:t> a </a:t>
            </a:r>
            <a:r>
              <a:rPr lang="en-US" baseline="0" dirty="0" err="1"/>
              <a:t>uviesť</a:t>
            </a:r>
            <a:r>
              <a:rPr lang="en-US" baseline="0" dirty="0"/>
              <a:t> </a:t>
            </a:r>
            <a:r>
              <a:rPr lang="en-US" baseline="0" dirty="0" err="1"/>
              <a:t>ich</a:t>
            </a:r>
            <a:r>
              <a:rPr lang="en-US" baseline="0" dirty="0"/>
              <a:t> </a:t>
            </a:r>
            <a:r>
              <a:rPr lang="en-US" baseline="0" dirty="0" err="1"/>
              <a:t>slovníkovú</a:t>
            </a:r>
            <a:r>
              <a:rPr lang="en-US" baseline="0" dirty="0"/>
              <a:t> </a:t>
            </a:r>
            <a:r>
              <a:rPr lang="en-US" baseline="0" dirty="0" err="1"/>
              <a:t>podobu</a:t>
            </a:r>
            <a:r>
              <a:rPr lang="en-US" baseline="0" dirty="0"/>
              <a:t>. </a:t>
            </a:r>
            <a:r>
              <a:rPr lang="en-US" dirty="0" err="1"/>
              <a:t>Cvičenie</a:t>
            </a:r>
            <a:r>
              <a:rPr lang="en-US" dirty="0"/>
              <a:t> </a:t>
            </a:r>
            <a:r>
              <a:rPr lang="en-US" dirty="0" err="1"/>
              <a:t>možno</a:t>
            </a:r>
            <a:r>
              <a:rPr lang="en-US" dirty="0"/>
              <a:t> </a:t>
            </a:r>
            <a:r>
              <a:rPr lang="en-US" dirty="0" err="1"/>
              <a:t>použiť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malú</a:t>
            </a:r>
            <a:r>
              <a:rPr lang="en-US" dirty="0"/>
              <a:t> </a:t>
            </a:r>
            <a:r>
              <a:rPr lang="en-US" dirty="0" err="1"/>
              <a:t>písomku</a:t>
            </a:r>
            <a:r>
              <a:rPr lang="en-US" dirty="0"/>
              <a:t>, </a:t>
            </a:r>
            <a:r>
              <a:rPr lang="en-US" dirty="0" err="1"/>
              <a:t>preto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neuviedla</a:t>
            </a:r>
            <a:r>
              <a:rPr lang="en-US" dirty="0"/>
              <a:t> do </a:t>
            </a:r>
            <a:r>
              <a:rPr lang="en-US" dirty="0" err="1"/>
              <a:t>zadania</a:t>
            </a:r>
            <a:r>
              <a:rPr lang="en-US" dirty="0"/>
              <a:t> </a:t>
            </a:r>
            <a:r>
              <a:rPr lang="en-US" dirty="0" err="1"/>
              <a:t>uveďte</a:t>
            </a:r>
            <a:r>
              <a:rPr lang="en-US" dirty="0"/>
              <a:t> </a:t>
            </a:r>
            <a:r>
              <a:rPr lang="en-US" dirty="0" err="1"/>
              <a:t>slovníkuvú</a:t>
            </a:r>
            <a:r>
              <a:rPr lang="en-US" dirty="0"/>
              <a:t> </a:t>
            </a:r>
            <a:r>
              <a:rPr lang="en-US" dirty="0" err="1"/>
              <a:t>podobu</a:t>
            </a:r>
            <a:r>
              <a:rPr lang="en-US" dirty="0"/>
              <a:t> </a:t>
            </a:r>
            <a:r>
              <a:rPr lang="en-US" dirty="0" err="1"/>
              <a:t>slov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1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A413-D315-3A4E-9895-3F6D5B07CE7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0497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1782BF"/>
                </a:solidFill>
              </a:rPr>
              <a:t>Basic medical terminology 3</a:t>
            </a:r>
          </a:p>
        </p:txBody>
      </p:sp>
    </p:spTree>
    <p:extLst>
      <p:ext uri="{BB962C8B-B14F-4D97-AF65-F5344CB8AC3E}">
        <p14:creationId xmlns:p14="http://schemas.microsoft.com/office/powerpoint/2010/main" val="52875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29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267CF2"/>
                </a:solidFill>
              </a:rPr>
              <a:t>Read, guess the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7" y="1121938"/>
            <a:ext cx="8926689" cy="58593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>
                <a:latin typeface="+mj-lt"/>
              </a:rPr>
              <a:t>Corpus </a:t>
            </a:r>
            <a:r>
              <a:rPr lang="en-US" dirty="0" err="1">
                <a:latin typeface="+mj-lt"/>
              </a:rPr>
              <a:t>humanum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e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capite</a:t>
            </a:r>
            <a:r>
              <a:rPr lang="en-US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collo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trunco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membris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constat</a:t>
            </a:r>
            <a:r>
              <a:rPr lang="en-US" dirty="0">
                <a:latin typeface="+mj-lt"/>
              </a:rPr>
              <a:t>. Corpus </a:t>
            </a:r>
            <a:r>
              <a:rPr lang="en-US" dirty="0" err="1">
                <a:latin typeface="+mj-lt"/>
              </a:rPr>
              <a:t>hominis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quattuor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membra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habet</a:t>
            </a:r>
            <a:r>
              <a:rPr lang="en-US" dirty="0">
                <a:latin typeface="+mj-lt"/>
              </a:rPr>
              <a:t>: duo </a:t>
            </a:r>
            <a:r>
              <a:rPr lang="en-US" dirty="0" err="1">
                <a:latin typeface="+mj-lt"/>
              </a:rPr>
              <a:t>membra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superiora</a:t>
            </a:r>
            <a:r>
              <a:rPr lang="en-US" dirty="0">
                <a:latin typeface="+mj-lt"/>
              </a:rPr>
              <a:t> et duo </a:t>
            </a:r>
            <a:r>
              <a:rPr lang="en-US" dirty="0" err="1">
                <a:latin typeface="+mj-lt"/>
              </a:rPr>
              <a:t>membra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inferiora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Membrum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superius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rgbClr val="1782BF"/>
                </a:solidFill>
                <a:latin typeface="+mj-lt"/>
              </a:rPr>
              <a:t>ex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brachio</a:t>
            </a:r>
            <a:r>
              <a:rPr lang="en-US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cubito</a:t>
            </a:r>
            <a:r>
              <a:rPr lang="en-US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antebrachio</a:t>
            </a:r>
            <a:r>
              <a:rPr lang="en-US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manu</a:t>
            </a:r>
            <a:r>
              <a:rPr lang="en-US" dirty="0">
                <a:latin typeface="+mj-lt"/>
              </a:rPr>
              <a:t> et </a:t>
            </a:r>
            <a:r>
              <a:rPr lang="en-US" b="1" dirty="0" err="1">
                <a:latin typeface="+mj-lt"/>
              </a:rPr>
              <a:t>digitis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manus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constat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Membrum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inferius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rgbClr val="1782BF"/>
                </a:solidFill>
                <a:latin typeface="+mj-lt"/>
              </a:rPr>
              <a:t>ex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femore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latin typeface="+mj-lt"/>
              </a:rPr>
              <a:t>genu</a:t>
            </a:r>
            <a:r>
              <a:rPr lang="en-US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crure</a:t>
            </a:r>
            <a:r>
              <a:rPr lang="en-US" dirty="0">
                <a:latin typeface="+mj-lt"/>
              </a:rPr>
              <a:t> et </a:t>
            </a:r>
            <a:r>
              <a:rPr lang="en-US" b="1" dirty="0" err="1">
                <a:latin typeface="+mj-lt"/>
              </a:rPr>
              <a:t>pede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constat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Collum</a:t>
            </a:r>
            <a:r>
              <a:rPr lang="en-US" dirty="0">
                <a:latin typeface="+mj-lt"/>
              </a:rPr>
              <a:t> caput </a:t>
            </a:r>
            <a:r>
              <a:rPr lang="en-US" b="1" dirty="0">
                <a:solidFill>
                  <a:srgbClr val="1782BF"/>
                </a:solidFill>
                <a:latin typeface="+mj-lt"/>
              </a:rPr>
              <a:t>cum</a:t>
            </a:r>
            <a:r>
              <a:rPr lang="en-US" dirty="0">
                <a:solidFill>
                  <a:srgbClr val="1782BF"/>
                </a:solidFill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trunco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corporis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iungit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ubi</a:t>
            </a:r>
            <a:r>
              <a:rPr lang="en-US" dirty="0">
                <a:latin typeface="+mj-lt"/>
              </a:rPr>
              <a:t> viscera </a:t>
            </a:r>
            <a:r>
              <a:rPr lang="en-US" dirty="0" err="1">
                <a:latin typeface="+mj-lt"/>
              </a:rPr>
              <a:t>locata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sunt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Truncus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rgbClr val="1782BF"/>
                </a:solidFill>
                <a:latin typeface="+mj-lt"/>
              </a:rPr>
              <a:t>ex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thorace</a:t>
            </a:r>
            <a:r>
              <a:rPr lang="en-US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abdomine</a:t>
            </a:r>
            <a:r>
              <a:rPr lang="en-US" dirty="0">
                <a:latin typeface="+mj-lt"/>
              </a:rPr>
              <a:t> et </a:t>
            </a:r>
            <a:r>
              <a:rPr lang="en-US" b="1" dirty="0" err="1">
                <a:latin typeface="+mj-lt"/>
              </a:rPr>
              <a:t>pelve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constat</a:t>
            </a:r>
            <a:r>
              <a:rPr lang="en-US" dirty="0">
                <a:latin typeface="+mj-lt"/>
              </a:rPr>
              <a:t>. In </a:t>
            </a:r>
            <a:r>
              <a:rPr lang="en-US" dirty="0" err="1">
                <a:latin typeface="+mj-lt"/>
              </a:rPr>
              <a:t>cavitate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thoracis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cor</a:t>
            </a:r>
            <a:r>
              <a:rPr lang="en-US" dirty="0">
                <a:latin typeface="+mj-lt"/>
              </a:rPr>
              <a:t> et </a:t>
            </a:r>
            <a:r>
              <a:rPr lang="en-US" dirty="0" err="1">
                <a:latin typeface="+mj-lt"/>
              </a:rPr>
              <a:t>pulmones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sunt</a:t>
            </a:r>
            <a:r>
              <a:rPr lang="en-US" dirty="0">
                <a:latin typeface="+mj-lt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dirty="0" err="1">
                <a:latin typeface="+mj-lt"/>
              </a:rPr>
              <a:t>Medicamenta</a:t>
            </a:r>
            <a:r>
              <a:rPr lang="en-US" dirty="0">
                <a:latin typeface="+mj-lt"/>
              </a:rPr>
              <a:t> in </a:t>
            </a:r>
            <a:r>
              <a:rPr lang="en-US" dirty="0" err="1">
                <a:latin typeface="+mj-lt"/>
              </a:rPr>
              <a:t>organismum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humanum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variis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introducuntur</a:t>
            </a:r>
            <a:r>
              <a:rPr lang="en-US" dirty="0">
                <a:latin typeface="+mj-lt"/>
              </a:rPr>
              <a:t>: </a:t>
            </a:r>
            <a:r>
              <a:rPr lang="en-US" b="1" dirty="0">
                <a:solidFill>
                  <a:srgbClr val="1782BF"/>
                </a:solidFill>
                <a:latin typeface="+mj-lt"/>
              </a:rPr>
              <a:t>per</a:t>
            </a:r>
            <a:r>
              <a:rPr lang="en-US" dirty="0">
                <a:solidFill>
                  <a:srgbClr val="1782BF"/>
                </a:solidFill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os</a:t>
            </a:r>
            <a:r>
              <a:rPr lang="en-US" dirty="0">
                <a:latin typeface="+mj-lt"/>
              </a:rPr>
              <a:t>, per rectum, </a:t>
            </a:r>
            <a:r>
              <a:rPr lang="en-US" b="1" dirty="0">
                <a:solidFill>
                  <a:srgbClr val="1782BF"/>
                </a:solidFill>
                <a:latin typeface="+mj-lt"/>
              </a:rPr>
              <a:t>sub</a:t>
            </a:r>
            <a:r>
              <a:rPr lang="en-US" dirty="0">
                <a:solidFill>
                  <a:srgbClr val="1782BF"/>
                </a:solidFill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linguam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solidFill>
                  <a:srgbClr val="1782BF"/>
                </a:solidFill>
                <a:latin typeface="+mj-lt"/>
              </a:rPr>
              <a:t>sub</a:t>
            </a:r>
            <a:r>
              <a:rPr lang="en-US" dirty="0">
                <a:solidFill>
                  <a:srgbClr val="1782BF"/>
                </a:solidFill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cutem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solidFill>
                  <a:srgbClr val="1782BF"/>
                </a:solidFill>
                <a:latin typeface="+mj-lt"/>
              </a:rPr>
              <a:t>intra</a:t>
            </a:r>
            <a:r>
              <a:rPr lang="en-US" dirty="0">
                <a:solidFill>
                  <a:srgbClr val="1782BF"/>
                </a:solidFill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musculos</a:t>
            </a:r>
            <a:r>
              <a:rPr lang="en-US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86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Function : to qualify a noun</a:t>
            </a:r>
          </a:p>
          <a:p>
            <a:r>
              <a:rPr lang="en-US" dirty="0">
                <a:latin typeface="+mj-lt"/>
              </a:rPr>
              <a:t>Forms : Alternate to reflect the gender, number and case of the noun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Gender &gt; </a:t>
            </a:r>
            <a:r>
              <a:rPr lang="en-US" dirty="0">
                <a:solidFill>
                  <a:srgbClr val="267CF2"/>
                </a:solidFill>
                <a:latin typeface="+mj-lt"/>
              </a:rPr>
              <a:t>Male (m.)</a:t>
            </a:r>
            <a:r>
              <a:rPr lang="en-US" dirty="0">
                <a:latin typeface="+mj-lt"/>
              </a:rPr>
              <a:t> &gt;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Female (f.)</a:t>
            </a:r>
            <a:r>
              <a:rPr lang="en-US" dirty="0">
                <a:latin typeface="+mj-lt"/>
              </a:rPr>
              <a:t> &gt;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Neuter (n.)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839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Adjectives of the 1</a:t>
            </a:r>
            <a:r>
              <a:rPr lang="en-US" sz="3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2</a:t>
            </a:r>
            <a:r>
              <a:rPr lang="en-US" sz="3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declension, dictionary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Magnus, a, um	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Magnus</a:t>
            </a:r>
            <a:r>
              <a:rPr lang="en-US" dirty="0">
                <a:latin typeface="+mj-lt"/>
              </a:rPr>
              <a:t> 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magna</a:t>
            </a:r>
            <a:r>
              <a:rPr lang="en-US" dirty="0">
                <a:latin typeface="+mj-lt"/>
              </a:rPr>
              <a:t> 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magnum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dirty="0">
                <a:solidFill>
                  <a:srgbClr val="267CF2"/>
                </a:solidFill>
                <a:latin typeface="+mj-lt"/>
              </a:rPr>
              <a:t> m.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            f.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	       n.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coxa</a:t>
            </a:r>
            <a:r>
              <a:rPr lang="en-US" dirty="0">
                <a:latin typeface="+mj-lt"/>
              </a:rPr>
              <a:t>			cervix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oculus		sulcus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crus			</a:t>
            </a:r>
            <a:r>
              <a:rPr lang="en-US" dirty="0" err="1">
                <a:latin typeface="+mj-lt"/>
              </a:rPr>
              <a:t>arcus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bucca</a:t>
            </a:r>
            <a:r>
              <a:rPr lang="en-US" dirty="0">
                <a:latin typeface="+mj-lt"/>
              </a:rPr>
              <a:t>			metatarsus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fibula			hallux		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Dexter, a, um</a:t>
            </a:r>
          </a:p>
          <a:p>
            <a:pPr marL="0" indent="0">
              <a:buNone/>
            </a:pPr>
            <a:r>
              <a:rPr lang="en-US" dirty="0">
                <a:solidFill>
                  <a:srgbClr val="267CF2"/>
                </a:solidFill>
                <a:latin typeface="+mj-lt"/>
              </a:rPr>
              <a:t>Dexter</a:t>
            </a:r>
            <a:r>
              <a:rPr lang="en-US" dirty="0">
                <a:latin typeface="+mj-lt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dextra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+mj-lt"/>
              </a:rPr>
              <a:t>dextrum</a:t>
            </a:r>
            <a:endParaRPr lang="en-US" dirty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67CF2"/>
                </a:solidFill>
                <a:latin typeface="+mj-lt"/>
              </a:rPr>
              <a:t>     m.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		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f.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		    n.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coxa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			cervix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oculus		sulcus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crus			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arcus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bucca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			metatarsus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fibula			hallux	</a:t>
            </a:r>
          </a:p>
        </p:txBody>
      </p:sp>
    </p:spTree>
    <p:extLst>
      <p:ext uri="{BB962C8B-B14F-4D97-AF65-F5344CB8AC3E}">
        <p14:creationId xmlns:p14="http://schemas.microsoft.com/office/powerpoint/2010/main" val="374352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>
                <a:solidFill>
                  <a:srgbClr val="267CF2"/>
                </a:solidFill>
              </a:rPr>
            </a:br>
            <a:br>
              <a:rPr lang="en-US" sz="3600" dirty="0">
                <a:solidFill>
                  <a:srgbClr val="267CF2"/>
                </a:solidFill>
              </a:rPr>
            </a:br>
            <a:r>
              <a:rPr lang="en-US" dirty="0">
                <a:solidFill>
                  <a:srgbClr val="267CF2"/>
                </a:solidFill>
              </a:rPr>
              <a:t>Agreed-attribute</a:t>
            </a:r>
            <a:br>
              <a:rPr lang="en-US" dirty="0">
                <a:solidFill>
                  <a:srgbClr val="267CF2"/>
                </a:solidFill>
              </a:rPr>
            </a:br>
            <a:r>
              <a:rPr lang="en-US" sz="3600" dirty="0">
                <a:solidFill>
                  <a:srgbClr val="267CF2"/>
                </a:solidFill>
              </a:rPr>
              <a:t>What is the correct adjective for the noun in the triangle? 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730831" y="3785916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orbita</a:t>
            </a:r>
            <a:endParaRPr lang="en-US" sz="2400" dirty="0"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121471" y="3843243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pes</a:t>
            </a:r>
            <a:endParaRPr lang="en-US" sz="2400" dirty="0">
              <a:latin typeface="+mj-lt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3325086" y="3347024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6521" y="3312555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091" y="5863698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66" y="5852152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4429" y="2896904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993" y="2908451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2466" y="5252177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1967" y="3346956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359" y="5852153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5349" y="5852152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7644" y="3566696"/>
            <a:ext cx="828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genu</a:t>
            </a:r>
          </a:p>
        </p:txBody>
      </p:sp>
      <p:sp>
        <p:nvSpPr>
          <p:cNvPr id="3" name="Oval 2"/>
          <p:cNvSpPr/>
          <p:nvPr/>
        </p:nvSpPr>
        <p:spPr>
          <a:xfrm>
            <a:off x="2112891" y="5798004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62406" y="2831210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68829" y="5790984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7CF2"/>
                </a:solidFill>
              </a:rPr>
              <a:t>Read and explain your pronunciation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+mj-lt"/>
              </a:rPr>
              <a:t>Musculus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latissimus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dorsi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Pars </a:t>
            </a:r>
            <a:r>
              <a:rPr lang="en-US" dirty="0" err="1">
                <a:latin typeface="+mj-lt"/>
              </a:rPr>
              <a:t>respiratoria</a:t>
            </a:r>
            <a:r>
              <a:rPr lang="en-US" dirty="0">
                <a:latin typeface="+mj-lt"/>
              </a:rPr>
              <a:t> tunicae mucosae </a:t>
            </a:r>
            <a:r>
              <a:rPr lang="en-US" dirty="0" err="1">
                <a:latin typeface="+mj-lt"/>
              </a:rPr>
              <a:t>nasi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Vena </a:t>
            </a:r>
            <a:r>
              <a:rPr lang="en-US" dirty="0" err="1">
                <a:latin typeface="+mj-lt"/>
              </a:rPr>
              <a:t>aquaeductus</a:t>
            </a:r>
            <a:r>
              <a:rPr lang="en-US" dirty="0">
                <a:latin typeface="+mj-lt"/>
              </a:rPr>
              <a:t> cochleae</a:t>
            </a:r>
          </a:p>
          <a:p>
            <a:r>
              <a:rPr lang="en-US" dirty="0">
                <a:latin typeface="+mj-lt"/>
              </a:rPr>
              <a:t>Hiatus </a:t>
            </a:r>
            <a:r>
              <a:rPr lang="en-US" dirty="0" err="1">
                <a:latin typeface="+mj-lt"/>
              </a:rPr>
              <a:t>oesophageus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Protuberantia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occipitalis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externa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Myometrium</a:t>
            </a:r>
          </a:p>
          <a:p>
            <a:r>
              <a:rPr lang="en-US" dirty="0">
                <a:latin typeface="+mj-lt"/>
              </a:rPr>
              <a:t>Nucleus </a:t>
            </a:r>
            <a:r>
              <a:rPr lang="en-US" dirty="0" err="1">
                <a:latin typeface="+mj-lt"/>
              </a:rPr>
              <a:t>rhapes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medianus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055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ign-body-in-gastrointestinal-tract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91" y="0"/>
            <a:ext cx="56123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913" y="2183575"/>
            <a:ext cx="3008442" cy="452431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Dg.: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Corpus </a:t>
            </a:r>
            <a:r>
              <a:rPr lang="en-US" sz="2400" i="1" dirty="0" err="1">
                <a:solidFill>
                  <a:schemeClr val="bg1"/>
                </a:solidFill>
              </a:rPr>
              <a:t>alienum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trac</a:t>
            </a:r>
            <a:r>
              <a:rPr lang="en-US" sz="2400" i="1" dirty="0">
                <a:solidFill>
                  <a:schemeClr val="bg1"/>
                </a:solidFill>
              </a:rPr>
              <a:t>. GI </a:t>
            </a:r>
            <a:r>
              <a:rPr lang="en-US" sz="2400" i="1" dirty="0" err="1">
                <a:solidFill>
                  <a:schemeClr val="bg1"/>
                </a:solidFill>
              </a:rPr>
              <a:t>l.dx</a:t>
            </a:r>
            <a:r>
              <a:rPr lang="en-US" sz="2400" i="1" dirty="0">
                <a:solidFill>
                  <a:schemeClr val="bg1"/>
                </a:solidFill>
              </a:rPr>
              <a:t>. sine </a:t>
            </a:r>
            <a:r>
              <a:rPr lang="en-US" sz="2400" i="1" dirty="0" err="1">
                <a:solidFill>
                  <a:schemeClr val="bg1"/>
                </a:solidFill>
              </a:rPr>
              <a:t>compl</a:t>
            </a:r>
            <a:r>
              <a:rPr lang="en-US" sz="2400" i="1" dirty="0">
                <a:solidFill>
                  <a:schemeClr val="bg1"/>
                </a:solidFill>
              </a:rPr>
              <a:t>, sine </a:t>
            </a:r>
            <a:r>
              <a:rPr lang="en-US" sz="2400" i="1" dirty="0" err="1">
                <a:solidFill>
                  <a:schemeClr val="bg1"/>
                </a:solidFill>
              </a:rPr>
              <a:t>inflam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/>
              <a:t>Corpus </a:t>
            </a:r>
            <a:r>
              <a:rPr lang="en-US" sz="2400" b="1" dirty="0" err="1"/>
              <a:t>alienum</a:t>
            </a:r>
            <a:r>
              <a:rPr lang="en-US" sz="2400" b="1" dirty="0"/>
              <a:t> </a:t>
            </a:r>
            <a:r>
              <a:rPr lang="en-US" sz="2400" b="1" dirty="0" err="1"/>
              <a:t>tractus</a:t>
            </a:r>
            <a:r>
              <a:rPr lang="en-US" sz="2400" b="1" dirty="0"/>
              <a:t> </a:t>
            </a:r>
            <a:r>
              <a:rPr lang="en-US" sz="2400" b="1" dirty="0" err="1"/>
              <a:t>gastrointestinalis</a:t>
            </a:r>
            <a:r>
              <a:rPr lang="en-US" sz="2400" b="1" dirty="0"/>
              <a:t> </a:t>
            </a:r>
            <a:r>
              <a:rPr lang="en-US" sz="2400" b="1" dirty="0" err="1"/>
              <a:t>lateris</a:t>
            </a:r>
            <a:r>
              <a:rPr lang="en-US" sz="2400" b="1" dirty="0"/>
              <a:t> </a:t>
            </a:r>
            <a:r>
              <a:rPr lang="en-US" sz="2400" b="1" dirty="0" err="1"/>
              <a:t>dextri</a:t>
            </a:r>
            <a:r>
              <a:rPr lang="en-US" sz="2400" b="1" dirty="0"/>
              <a:t> sine </a:t>
            </a:r>
            <a:r>
              <a:rPr lang="en-US" sz="2400" b="1" dirty="0" err="1"/>
              <a:t>complicationibus</a:t>
            </a:r>
            <a:r>
              <a:rPr lang="en-US" sz="2400" b="1" dirty="0"/>
              <a:t>, sine </a:t>
            </a:r>
            <a:r>
              <a:rPr lang="en-US" sz="2400" b="1" dirty="0" err="1"/>
              <a:t>inflammatione</a:t>
            </a:r>
            <a:endParaRPr lang="en-US" sz="2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946" y="521218"/>
            <a:ext cx="318105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7CF2"/>
                </a:solidFill>
              </a:rPr>
              <a:t>Read and guess </a:t>
            </a:r>
            <a:br>
              <a:rPr lang="en-US" dirty="0">
                <a:solidFill>
                  <a:srgbClr val="267CF2"/>
                </a:solidFill>
              </a:rPr>
            </a:br>
            <a:r>
              <a:rPr lang="en-US" dirty="0">
                <a:solidFill>
                  <a:srgbClr val="267CF2"/>
                </a:solidFill>
              </a:rPr>
              <a:t>the meaning:</a:t>
            </a:r>
          </a:p>
        </p:txBody>
      </p:sp>
    </p:spTree>
    <p:extLst>
      <p:ext uri="{BB962C8B-B14F-4D97-AF65-F5344CB8AC3E}">
        <p14:creationId xmlns:p14="http://schemas.microsoft.com/office/powerpoint/2010/main" val="80385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92" t="9834" r="3456"/>
          <a:stretch/>
        </p:blipFill>
        <p:spPr>
          <a:xfrm>
            <a:off x="0" y="-25400"/>
            <a:ext cx="9144000" cy="5919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" y="3670300"/>
            <a:ext cx="9055100" cy="6223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060379"/>
            <a:ext cx="9144000" cy="1790700"/>
          </a:xfrm>
          <a:prstGeom prst="rect">
            <a:avLst/>
          </a:prstGeom>
          <a:solidFill>
            <a:srgbClr val="1782B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1"/>
                </a:solidFill>
              </a:rPr>
              <a:t>Contusio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faciei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l.dx</a:t>
            </a:r>
            <a:r>
              <a:rPr lang="en-US" sz="2400" i="1" dirty="0">
                <a:solidFill>
                  <a:schemeClr val="bg1"/>
                </a:solidFill>
              </a:rPr>
              <a:t>. reg. </a:t>
            </a:r>
            <a:r>
              <a:rPr lang="en-US" sz="2400" i="1" dirty="0" err="1">
                <a:solidFill>
                  <a:schemeClr val="bg1"/>
                </a:solidFill>
              </a:rPr>
              <a:t>ossis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zygomat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Contusio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faciei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lateris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dextri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regionis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ossis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zygomatici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i="1" dirty="0" err="1">
                <a:solidFill>
                  <a:schemeClr val="bg1"/>
                </a:solidFill>
              </a:rPr>
              <a:t>Haematoma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faciei</a:t>
            </a:r>
            <a:r>
              <a:rPr lang="en-US" sz="2400" i="1" dirty="0">
                <a:solidFill>
                  <a:schemeClr val="bg1"/>
                </a:solidFill>
              </a:rPr>
              <a:t> l. dx. reg. </a:t>
            </a:r>
            <a:r>
              <a:rPr lang="en-US" sz="2400" i="1" dirty="0" err="1">
                <a:solidFill>
                  <a:schemeClr val="bg1"/>
                </a:solidFill>
              </a:rPr>
              <a:t>ossis</a:t>
            </a:r>
            <a:r>
              <a:rPr lang="en-US" sz="2400" i="1" dirty="0">
                <a:solidFill>
                  <a:schemeClr val="bg1"/>
                </a:solidFill>
              </a:rPr>
              <a:t> et arc. </a:t>
            </a:r>
            <a:r>
              <a:rPr lang="en-US" sz="2400" i="1" dirty="0" err="1">
                <a:solidFill>
                  <a:schemeClr val="bg1"/>
                </a:solidFill>
              </a:rPr>
              <a:t>zygomat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000000"/>
                </a:solidFill>
              </a:rPr>
              <a:t>Haematoma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faciei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lateris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dextri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regionis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ossis</a:t>
            </a:r>
            <a:r>
              <a:rPr lang="en-US" sz="2400" b="1" dirty="0">
                <a:solidFill>
                  <a:srgbClr val="000000"/>
                </a:solidFill>
              </a:rPr>
              <a:t> et </a:t>
            </a:r>
            <a:r>
              <a:rPr lang="en-US" sz="2400" b="1" dirty="0" err="1">
                <a:solidFill>
                  <a:srgbClr val="000000"/>
                </a:solidFill>
              </a:rPr>
              <a:t>arcus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zygomatici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514" y="596529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5563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085850"/>
            <a:ext cx="8582025" cy="56673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What case expresses the state of dependency?</a:t>
            </a:r>
            <a:endParaRPr lang="cs-CZ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+mj-lt"/>
              </a:rPr>
              <a:t>genetive</a:t>
            </a:r>
            <a:r>
              <a:rPr lang="cs-CZ" dirty="0">
                <a:latin typeface="+mj-lt"/>
              </a:rPr>
              <a:t> case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How is it usually translated into English?</a:t>
            </a:r>
            <a:endParaRPr lang="cs-CZ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+mj-lt"/>
              </a:rPr>
              <a:t>using</a:t>
            </a:r>
            <a:r>
              <a:rPr lang="cs-CZ" dirty="0">
                <a:latin typeface="+mj-lt"/>
              </a:rPr>
              <a:t> ‟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”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What cases are used with prepositions in medical terminology?</a:t>
            </a:r>
            <a:endParaRPr lang="cs-CZ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+mj-lt"/>
              </a:rPr>
              <a:t>accusative</a:t>
            </a:r>
            <a:r>
              <a:rPr lang="cs-CZ" dirty="0">
                <a:latin typeface="+mj-lt"/>
              </a:rPr>
              <a:t> and ablative case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Are there any prepositions connected with two cases?</a:t>
            </a:r>
            <a:endParaRPr lang="cs-CZ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+mj-lt"/>
              </a:rPr>
              <a:t>In, sub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Which prepositions are connected with the ablative case?</a:t>
            </a:r>
            <a:endParaRPr lang="cs-CZ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+mj-lt"/>
              </a:rPr>
              <a:t>a/ab, </a:t>
            </a:r>
            <a:r>
              <a:rPr lang="cs-CZ" dirty="0" err="1">
                <a:latin typeface="+mj-lt"/>
              </a:rPr>
              <a:t>cum</a:t>
            </a:r>
            <a:r>
              <a:rPr lang="cs-CZ" dirty="0">
                <a:latin typeface="+mj-lt"/>
              </a:rPr>
              <a:t>, sine, de, e/ex, pro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3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ncovky do prezentácii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370"/>
            <a:ext cx="9144000" cy="505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267CF2"/>
                </a:solidFill>
              </a:rPr>
              <a:t>Non-Agreed Attribute</a:t>
            </a:r>
          </a:p>
        </p:txBody>
      </p:sp>
      <p:sp>
        <p:nvSpPr>
          <p:cNvPr id="6" name="Rectangle 5"/>
          <p:cNvSpPr/>
          <p:nvPr/>
        </p:nvSpPr>
        <p:spPr>
          <a:xfrm>
            <a:off x="711622" y="3145451"/>
            <a:ext cx="8432378" cy="412176"/>
          </a:xfrm>
          <a:prstGeom prst="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1622" y="4723758"/>
            <a:ext cx="8432378" cy="412176"/>
          </a:xfrm>
          <a:prstGeom prst="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ut femo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00" y="383454"/>
            <a:ext cx="3128499" cy="2655314"/>
          </a:xfrm>
          <a:prstGeom prst="rect">
            <a:avLst/>
          </a:prstGeom>
        </p:spPr>
      </p:pic>
      <p:pic>
        <p:nvPicPr>
          <p:cNvPr id="6" name="Picture 5" descr="caput fibula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89" y="0"/>
            <a:ext cx="1465898" cy="6858000"/>
          </a:xfrm>
          <a:prstGeom prst="rect">
            <a:avLst/>
          </a:prstGeom>
        </p:spPr>
      </p:pic>
      <p:pic>
        <p:nvPicPr>
          <p:cNvPr id="7" name="Picture 6" descr="caput radii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r="19133"/>
          <a:stretch/>
        </p:blipFill>
        <p:spPr>
          <a:xfrm>
            <a:off x="4035607" y="0"/>
            <a:ext cx="1982214" cy="6858000"/>
          </a:xfrm>
          <a:prstGeom prst="rect">
            <a:avLst/>
          </a:prstGeom>
        </p:spPr>
      </p:pic>
      <p:pic>
        <p:nvPicPr>
          <p:cNvPr id="8" name="Picture 7" descr="caput humer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308"/>
            <a:ext cx="2860226" cy="2504610"/>
          </a:xfrm>
          <a:prstGeom prst="rect">
            <a:avLst/>
          </a:prstGeom>
        </p:spPr>
      </p:pic>
      <p:pic>
        <p:nvPicPr>
          <p:cNvPr id="9" name="Picture 8" descr="caput tal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26" y="3537308"/>
            <a:ext cx="3541574" cy="2368427"/>
          </a:xfrm>
          <a:prstGeom prst="rect">
            <a:avLst/>
          </a:prstGeom>
        </p:spPr>
      </p:pic>
      <p:pic>
        <p:nvPicPr>
          <p:cNvPr id="4" name="Picture 3" descr="caput costa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" y="321610"/>
            <a:ext cx="2561812" cy="2890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082" y="415461"/>
            <a:ext cx="40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290" y="5382515"/>
            <a:ext cx="40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32597" y="60000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02426" y="62494"/>
            <a:ext cx="422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21763" y="251554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19853" y="357006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54358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pula a clavicula FENE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/>
          <a:stretch/>
        </p:blipFill>
        <p:spPr>
          <a:xfrm>
            <a:off x="0" y="495299"/>
            <a:ext cx="9143999" cy="61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ncovky do prezentácii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475"/>
            <a:ext cx="9144000" cy="505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267CF2"/>
                </a:solidFill>
              </a:rPr>
              <a:t>Prepositions/prepositional phrases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277" y="3360351"/>
            <a:ext cx="8418723" cy="412176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277" y="4949798"/>
            <a:ext cx="8418723" cy="412176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703" y="3768971"/>
            <a:ext cx="8418723" cy="412176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1703" y="5358418"/>
            <a:ext cx="8418723" cy="412176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ŽLTA2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ŽLTA2.thmx</Template>
  <TotalTime>4358</TotalTime>
  <Words>519</Words>
  <Application>Microsoft Office PowerPoint</Application>
  <PresentationFormat>Předvádění na obrazovce (4:3)</PresentationFormat>
  <Paragraphs>88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Wingdings</vt:lpstr>
      <vt:lpstr>ŽLTA2</vt:lpstr>
      <vt:lpstr>Basic medical terminology 3</vt:lpstr>
      <vt:lpstr>Read and explain your pronunciation</vt:lpstr>
      <vt:lpstr>Read and guess  the meaning:</vt:lpstr>
      <vt:lpstr>Prezentace aplikace PowerPoint</vt:lpstr>
      <vt:lpstr>Questions</vt:lpstr>
      <vt:lpstr>Non-Agreed Attribute</vt:lpstr>
      <vt:lpstr>Prezentace aplikace PowerPoint</vt:lpstr>
      <vt:lpstr>Prezentace aplikace PowerPoint</vt:lpstr>
      <vt:lpstr>Prepositions/prepositional phrases</vt:lpstr>
      <vt:lpstr>Read, guess the meaning</vt:lpstr>
      <vt:lpstr>Adjectives</vt:lpstr>
      <vt:lpstr>Adjectives of the 1st and 2nd declension, dictionary entry</vt:lpstr>
      <vt:lpstr>  Agreed-attribute What is the correct adjective for the noun in the triangle? </vt:lpstr>
    </vt:vector>
  </TitlesOfParts>
  <Company>Hokkaido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 3</dc:title>
  <dc:creator>Pepina Artimová</dc:creator>
  <cp:lastModifiedBy>Pavel Ševčík</cp:lastModifiedBy>
  <cp:revision>27</cp:revision>
  <dcterms:created xsi:type="dcterms:W3CDTF">2013-09-27T19:35:37Z</dcterms:created>
  <dcterms:modified xsi:type="dcterms:W3CDTF">2017-10-03T19:55:16Z</dcterms:modified>
</cp:coreProperties>
</file>