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63" r:id="rId4"/>
    <p:sldId id="259" r:id="rId5"/>
    <p:sldId id="260" r:id="rId6"/>
    <p:sldId id="261" r:id="rId7"/>
    <p:sldId id="265" r:id="rId8"/>
    <p:sldId id="266" r:id="rId9"/>
    <p:sldId id="267" r:id="rId10"/>
    <p:sldId id="268" r:id="rId11"/>
    <p:sldId id="269" r:id="rId12"/>
    <p:sldId id="262" r:id="rId13"/>
    <p:sldId id="264" r:id="rId14"/>
    <p:sldId id="270"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0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9" d="100"/>
          <a:sy n="119" d="100"/>
        </p:scale>
        <p:origin x="129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463FA-9D0C-BD49-AEFD-922CF5769522}" type="datetimeFigureOut">
              <a:rPr lang="en-US" smtClean="0"/>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D52B2-4BC9-6047-9C01-4115F7F09787}" type="slidenum">
              <a:rPr lang="en-US" smtClean="0"/>
              <a:t>‹#›</a:t>
            </a:fld>
            <a:endParaRPr lang="en-US"/>
          </a:p>
        </p:txBody>
      </p:sp>
    </p:spTree>
    <p:extLst>
      <p:ext uri="{BB962C8B-B14F-4D97-AF65-F5344CB8AC3E}">
        <p14:creationId xmlns:p14="http://schemas.microsoft.com/office/powerpoint/2010/main" val="432322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2</a:t>
            </a:fld>
            <a:endParaRPr lang="en-US"/>
          </a:p>
        </p:txBody>
      </p:sp>
    </p:spTree>
    <p:extLst>
      <p:ext uri="{BB962C8B-B14F-4D97-AF65-F5344CB8AC3E}">
        <p14:creationId xmlns:p14="http://schemas.microsoft.com/office/powerpoint/2010/main" val="131462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Claustrum</a:t>
            </a:r>
            <a:r>
              <a:rPr lang="en-US" dirty="0"/>
              <a:t> =</a:t>
            </a:r>
            <a:r>
              <a:rPr lang="en-US" baseline="0" dirty="0"/>
              <a:t> barrier, fence, enclosure</a:t>
            </a:r>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16</a:t>
            </a:fld>
            <a:endParaRPr lang="en-US"/>
          </a:p>
        </p:txBody>
      </p:sp>
    </p:spTree>
    <p:extLst>
      <p:ext uri="{BB962C8B-B14F-4D97-AF65-F5344CB8AC3E}">
        <p14:creationId xmlns:p14="http://schemas.microsoft.com/office/powerpoint/2010/main" val="149958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Myoma</a:t>
            </a:r>
            <a:r>
              <a:rPr lang="en-US" baseline="0" dirty="0"/>
              <a:t> – myositis – </a:t>
            </a:r>
            <a:r>
              <a:rPr lang="en-US" baseline="0" dirty="0" err="1"/>
              <a:t>myomatosis</a:t>
            </a:r>
            <a:r>
              <a:rPr lang="en-US" baseline="0" dirty="0"/>
              <a:t> – myocardium – myometrium – </a:t>
            </a:r>
            <a:r>
              <a:rPr lang="en-US" baseline="0" dirty="0" err="1"/>
              <a:t>myocarditicus</a:t>
            </a:r>
            <a:r>
              <a:rPr lang="en-US" baseline="0" dirty="0"/>
              <a:t>/</a:t>
            </a:r>
            <a:r>
              <a:rPr lang="en-US" baseline="0" dirty="0" err="1"/>
              <a:t>myocardialis</a:t>
            </a:r>
            <a:r>
              <a:rPr lang="en-US" baseline="0" dirty="0"/>
              <a:t> – </a:t>
            </a:r>
            <a:r>
              <a:rPr lang="en-US" baseline="0" dirty="0" err="1"/>
              <a:t>myographia</a:t>
            </a:r>
            <a:r>
              <a:rPr lang="en-US" baseline="0" dirty="0"/>
              <a:t> – </a:t>
            </a:r>
            <a:r>
              <a:rPr lang="en-US" baseline="0" dirty="0" err="1"/>
              <a:t>myogramma</a:t>
            </a:r>
            <a:r>
              <a:rPr lang="en-US" baseline="0" dirty="0"/>
              <a:t> – </a:t>
            </a:r>
            <a:r>
              <a:rPr lang="en-US" baseline="0" dirty="0" err="1"/>
              <a:t>myologia</a:t>
            </a:r>
            <a:r>
              <a:rPr lang="en-US" baseline="0" dirty="0"/>
              <a:t> – </a:t>
            </a:r>
            <a:r>
              <a:rPr lang="en-US" baseline="0" dirty="0" err="1"/>
              <a:t>myomectomia</a:t>
            </a:r>
            <a:r>
              <a:rPr lang="en-US" baseline="0" dirty="0"/>
              <a:t> – </a:t>
            </a:r>
            <a:r>
              <a:rPr lang="en-US" baseline="0" dirty="0" err="1"/>
              <a:t>myotomia</a:t>
            </a:r>
            <a:r>
              <a:rPr lang="en-US" baseline="0" dirty="0"/>
              <a:t> - </a:t>
            </a:r>
            <a:r>
              <a:rPr lang="en-US" baseline="0" dirty="0" err="1"/>
              <a:t>myoplastica</a:t>
            </a:r>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3</a:t>
            </a:fld>
            <a:endParaRPr lang="en-US"/>
          </a:p>
        </p:txBody>
      </p:sp>
    </p:spTree>
    <p:extLst>
      <p:ext uri="{BB962C8B-B14F-4D97-AF65-F5344CB8AC3E}">
        <p14:creationId xmlns:p14="http://schemas.microsoft.com/office/powerpoint/2010/main" val="265661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Gonia</a:t>
            </a:r>
            <a:r>
              <a:rPr lang="en-US" dirty="0"/>
              <a:t> – </a:t>
            </a:r>
            <a:r>
              <a:rPr lang="en-US" dirty="0" err="1"/>
              <a:t>uhol</a:t>
            </a:r>
            <a:r>
              <a:rPr lang="en-US" dirty="0"/>
              <a:t>/angle</a:t>
            </a:r>
          </a:p>
        </p:txBody>
      </p:sp>
      <p:sp>
        <p:nvSpPr>
          <p:cNvPr id="4" name="Slide Number Placeholder 3"/>
          <p:cNvSpPr>
            <a:spLocks noGrp="1"/>
          </p:cNvSpPr>
          <p:nvPr>
            <p:ph type="sldNum" sz="quarter" idx="10"/>
          </p:nvPr>
        </p:nvSpPr>
        <p:spPr/>
        <p:txBody>
          <a:bodyPr/>
          <a:lstStyle/>
          <a:p>
            <a:fld id="{DF8D52B2-4BC9-6047-9C01-4115F7F09787}" type="slidenum">
              <a:rPr lang="en-US" smtClean="0"/>
              <a:t>4</a:t>
            </a:fld>
            <a:endParaRPr lang="en-US"/>
          </a:p>
        </p:txBody>
      </p:sp>
    </p:spTree>
    <p:extLst>
      <p:ext uri="{BB962C8B-B14F-4D97-AF65-F5344CB8AC3E}">
        <p14:creationId xmlns:p14="http://schemas.microsoft.com/office/powerpoint/2010/main" val="155276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Therapia</a:t>
            </a:r>
            <a:r>
              <a:rPr lang="en-US" dirty="0"/>
              <a:t> – </a:t>
            </a:r>
            <a:r>
              <a:rPr lang="en-US" dirty="0" err="1"/>
              <a:t>radiotherapia</a:t>
            </a:r>
            <a:r>
              <a:rPr lang="en-US" baseline="0" dirty="0"/>
              <a:t> – </a:t>
            </a:r>
            <a:r>
              <a:rPr lang="en-US" baseline="0" dirty="0" err="1"/>
              <a:t>chemotherapia</a:t>
            </a:r>
            <a:endParaRPr lang="en-US" baseline="0" dirty="0"/>
          </a:p>
          <a:p>
            <a:r>
              <a:rPr lang="en-US" baseline="0" dirty="0"/>
              <a:t>Stoma – anastomosis – </a:t>
            </a:r>
            <a:r>
              <a:rPr lang="en-US" baseline="0" dirty="0" err="1"/>
              <a:t>colostomia</a:t>
            </a:r>
            <a:r>
              <a:rPr lang="en-US" baseline="0" dirty="0"/>
              <a:t> – </a:t>
            </a:r>
            <a:r>
              <a:rPr lang="en-US" baseline="0" dirty="0" err="1"/>
              <a:t>cystostomia</a:t>
            </a:r>
            <a:endParaRPr lang="en-US" baseline="0" dirty="0"/>
          </a:p>
          <a:p>
            <a:r>
              <a:rPr lang="en-US" dirty="0"/>
              <a:t> </a:t>
            </a:r>
          </a:p>
        </p:txBody>
      </p:sp>
      <p:sp>
        <p:nvSpPr>
          <p:cNvPr id="4" name="Slide Number Placeholder 3"/>
          <p:cNvSpPr>
            <a:spLocks noGrp="1"/>
          </p:cNvSpPr>
          <p:nvPr>
            <p:ph type="sldNum" sz="quarter" idx="10"/>
          </p:nvPr>
        </p:nvSpPr>
        <p:spPr/>
        <p:txBody>
          <a:bodyPr/>
          <a:lstStyle/>
          <a:p>
            <a:fld id="{DF8D52B2-4BC9-6047-9C01-4115F7F09787}" type="slidenum">
              <a:rPr lang="en-US" smtClean="0"/>
              <a:t>6</a:t>
            </a:fld>
            <a:endParaRPr lang="en-US"/>
          </a:p>
        </p:txBody>
      </p:sp>
    </p:spTree>
    <p:extLst>
      <p:ext uri="{BB962C8B-B14F-4D97-AF65-F5344CB8AC3E}">
        <p14:creationId xmlns:p14="http://schemas.microsoft.com/office/powerpoint/2010/main" val="223200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Electrocardiography – </a:t>
            </a:r>
            <a:r>
              <a:rPr lang="en-US" dirty="0" err="1"/>
              <a:t>fetoelectrocardiography</a:t>
            </a:r>
            <a:r>
              <a:rPr lang="en-US" dirty="0"/>
              <a:t> – electroencephalography</a:t>
            </a:r>
          </a:p>
          <a:p>
            <a:endParaRPr lang="en-US" dirty="0"/>
          </a:p>
          <a:p>
            <a:r>
              <a:rPr lang="en-US" dirty="0" err="1"/>
              <a:t>Cardiotocography</a:t>
            </a:r>
            <a:r>
              <a:rPr lang="en-US" dirty="0"/>
              <a:t> – fetal</a:t>
            </a:r>
            <a:r>
              <a:rPr lang="en-US" baseline="0" dirty="0"/>
              <a:t> heartbeat and uterine contractions (</a:t>
            </a:r>
            <a:r>
              <a:rPr lang="en-US" baseline="0" dirty="0" err="1"/>
              <a:t>tokos</a:t>
            </a:r>
            <a:r>
              <a:rPr lang="en-US" baseline="0" dirty="0"/>
              <a:t> = </a:t>
            </a:r>
            <a:r>
              <a:rPr lang="en-US" baseline="0" dirty="0" err="1"/>
              <a:t>porod</a:t>
            </a:r>
            <a:r>
              <a:rPr lang="en-US" baseline="0" dirty="0"/>
              <a:t>)</a:t>
            </a:r>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7</a:t>
            </a:fld>
            <a:endParaRPr lang="en-US"/>
          </a:p>
        </p:txBody>
      </p:sp>
    </p:spTree>
    <p:extLst>
      <p:ext uri="{BB962C8B-B14F-4D97-AF65-F5344CB8AC3E}">
        <p14:creationId xmlns:p14="http://schemas.microsoft.com/office/powerpoint/2010/main" val="252708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Haemangioma</a:t>
            </a:r>
            <a:r>
              <a:rPr lang="en-US" dirty="0"/>
              <a:t> </a:t>
            </a:r>
            <a:r>
              <a:rPr lang="en-US" baseline="0" dirty="0"/>
              <a:t>– </a:t>
            </a:r>
            <a:r>
              <a:rPr lang="en-US" baseline="0" dirty="0" err="1"/>
              <a:t>pyrosis</a:t>
            </a:r>
            <a:r>
              <a:rPr lang="en-US" baseline="0" dirty="0"/>
              <a:t>  - hydrocephalus – </a:t>
            </a:r>
            <a:r>
              <a:rPr lang="en-US" baseline="0" dirty="0" err="1"/>
              <a:t>lipectomy</a:t>
            </a:r>
            <a:r>
              <a:rPr lang="en-US" baseline="0" dirty="0"/>
              <a:t> -  </a:t>
            </a:r>
            <a:r>
              <a:rPr lang="en-US" baseline="0" dirty="0" err="1"/>
              <a:t>Pyosalpinx</a:t>
            </a:r>
            <a:r>
              <a:rPr lang="en-US" baseline="0" dirty="0"/>
              <a:t> – </a:t>
            </a:r>
            <a:r>
              <a:rPr lang="en-US" baseline="0" dirty="0" err="1"/>
              <a:t>Nephrolithotomy</a:t>
            </a:r>
            <a:r>
              <a:rPr lang="en-US" baseline="0" dirty="0"/>
              <a:t> – </a:t>
            </a:r>
            <a:r>
              <a:rPr lang="en-US" baseline="0" dirty="0" err="1"/>
              <a:t>Uraemia</a:t>
            </a:r>
            <a:r>
              <a:rPr lang="en-US" baseline="0" dirty="0"/>
              <a:t> -</a:t>
            </a:r>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8</a:t>
            </a:fld>
            <a:endParaRPr lang="en-US"/>
          </a:p>
        </p:txBody>
      </p:sp>
    </p:spTree>
    <p:extLst>
      <p:ext uri="{BB962C8B-B14F-4D97-AF65-F5344CB8AC3E}">
        <p14:creationId xmlns:p14="http://schemas.microsoft.com/office/powerpoint/2010/main" val="277261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ODYNIA </a:t>
            </a:r>
            <a:r>
              <a:rPr lang="cs-CZ" baseline="0" dirty="0" err="1"/>
              <a:t>is</a:t>
            </a:r>
            <a:r>
              <a:rPr lang="cs-CZ" baseline="0" dirty="0"/>
              <a:t> a </a:t>
            </a:r>
            <a:r>
              <a:rPr lang="en-US" baseline="0" dirty="0"/>
              <a:t>synonym!!!!</a:t>
            </a:r>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9</a:t>
            </a:fld>
            <a:endParaRPr lang="en-US"/>
          </a:p>
        </p:txBody>
      </p:sp>
    </p:spTree>
    <p:extLst>
      <p:ext uri="{BB962C8B-B14F-4D97-AF65-F5344CB8AC3E}">
        <p14:creationId xmlns:p14="http://schemas.microsoft.com/office/powerpoint/2010/main" val="105670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Fluidothorax</a:t>
            </a:r>
            <a:r>
              <a:rPr lang="en-US" baseline="0" dirty="0"/>
              <a:t> –</a:t>
            </a:r>
            <a:r>
              <a:rPr lang="en-US" dirty="0"/>
              <a:t> </a:t>
            </a:r>
            <a:r>
              <a:rPr lang="en-US" dirty="0" err="1"/>
              <a:t>haemothorax</a:t>
            </a:r>
            <a:r>
              <a:rPr lang="en-US" dirty="0"/>
              <a:t> - pneumothorax</a:t>
            </a:r>
          </a:p>
          <a:p>
            <a:r>
              <a:rPr lang="en-US" dirty="0" err="1"/>
              <a:t>Haematuria</a:t>
            </a:r>
            <a:r>
              <a:rPr lang="en-US" dirty="0"/>
              <a:t> – proteinuria – </a:t>
            </a:r>
            <a:r>
              <a:rPr lang="en-US" dirty="0" err="1"/>
              <a:t>pyuria</a:t>
            </a:r>
            <a:r>
              <a:rPr lang="en-US" dirty="0"/>
              <a:t> – glycosuria</a:t>
            </a:r>
          </a:p>
          <a:p>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12</a:t>
            </a:fld>
            <a:endParaRPr lang="en-US"/>
          </a:p>
        </p:txBody>
      </p:sp>
    </p:spTree>
    <p:extLst>
      <p:ext uri="{BB962C8B-B14F-4D97-AF65-F5344CB8AC3E}">
        <p14:creationId xmlns:p14="http://schemas.microsoft.com/office/powerpoint/2010/main" val="109885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Cholecystectomia</a:t>
            </a:r>
            <a:r>
              <a:rPr lang="en-US" baseline="0" dirty="0"/>
              <a:t> – </a:t>
            </a:r>
            <a:r>
              <a:rPr lang="en-US" baseline="0" dirty="0" err="1"/>
              <a:t>Cholelithiasis</a:t>
            </a:r>
            <a:r>
              <a:rPr lang="en-US" baseline="0" dirty="0"/>
              <a:t>  - </a:t>
            </a:r>
            <a:r>
              <a:rPr lang="en-US" baseline="0" dirty="0" err="1"/>
              <a:t>colonoscopia</a:t>
            </a:r>
            <a:endParaRPr lang="en-US" dirty="0"/>
          </a:p>
        </p:txBody>
      </p:sp>
      <p:sp>
        <p:nvSpPr>
          <p:cNvPr id="4" name="Slide Number Placeholder 3"/>
          <p:cNvSpPr>
            <a:spLocks noGrp="1"/>
          </p:cNvSpPr>
          <p:nvPr>
            <p:ph type="sldNum" sz="quarter" idx="10"/>
          </p:nvPr>
        </p:nvSpPr>
        <p:spPr/>
        <p:txBody>
          <a:bodyPr/>
          <a:lstStyle/>
          <a:p>
            <a:fld id="{DF8D52B2-4BC9-6047-9C01-4115F7F09787}" type="slidenum">
              <a:rPr lang="en-US" smtClean="0"/>
              <a:t>13</a:t>
            </a:fld>
            <a:endParaRPr lang="en-US"/>
          </a:p>
        </p:txBody>
      </p:sp>
    </p:spTree>
    <p:extLst>
      <p:ext uri="{BB962C8B-B14F-4D97-AF65-F5344CB8AC3E}">
        <p14:creationId xmlns:p14="http://schemas.microsoft.com/office/powerpoint/2010/main" val="25701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cs-CZ"/>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cs-CZ"/>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cs-CZ"/>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cs-CZ"/>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cs-CZ"/>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cs-CZ"/>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cs-CZ"/>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cs-CZ"/>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cs-CZ"/>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cs-CZ"/>
              <a:t>Click to edit Master title style</a:t>
            </a:r>
            <a:endParaRPr/>
          </a:p>
        </p:txBody>
      </p:sp>
      <p:sp>
        <p:nvSpPr>
          <p:cNvPr id="3" name="Content Placeholder 2"/>
          <p:cNvSpPr>
            <a:spLocks noGrp="1"/>
          </p:cNvSpPr>
          <p:nvPr>
            <p:ph idx="1"/>
          </p:nvPr>
        </p:nvSpPr>
        <p:spPr/>
        <p:txBody>
          <a:bodyPr/>
          <a:lstStyle>
            <a:lvl5pPr>
              <a:defRPr/>
            </a:lvl5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cs-CZ"/>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cs-CZ"/>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cs-CZ"/>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cs-CZ"/>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cs-CZ"/>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cs-CZ"/>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cs-CZ"/>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cs-CZ"/>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cs-CZ"/>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1/5/2018</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cs-CZ"/>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hyperlink" Target="http://en.wikipedia.org/wiki/Endoscop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Word Formation in MT II.</a:t>
            </a:r>
          </a:p>
        </p:txBody>
      </p:sp>
    </p:spTree>
    <p:extLst>
      <p:ext uri="{BB962C8B-B14F-4D97-AF65-F5344CB8AC3E}">
        <p14:creationId xmlns:p14="http://schemas.microsoft.com/office/powerpoint/2010/main" val="394015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539" y="66837"/>
            <a:ext cx="8039731" cy="461665"/>
          </a:xfrm>
          <a:prstGeom prst="rect">
            <a:avLst/>
          </a:prstGeom>
          <a:noFill/>
        </p:spPr>
        <p:txBody>
          <a:bodyPr wrap="none" rtlCol="0">
            <a:spAutoFit/>
          </a:bodyPr>
          <a:lstStyle/>
          <a:p>
            <a:r>
              <a:rPr lang="en-US" sz="2400" b="1" dirty="0"/>
              <a:t>EXPLAIN THE MEANING OF COMPOUND and DERIVED WORDS</a:t>
            </a:r>
          </a:p>
        </p:txBody>
      </p:sp>
      <p:sp>
        <p:nvSpPr>
          <p:cNvPr id="3" name="TextBox 2"/>
          <p:cNvSpPr txBox="1"/>
          <p:nvPr/>
        </p:nvSpPr>
        <p:spPr>
          <a:xfrm>
            <a:off x="273611" y="3065950"/>
            <a:ext cx="1704463" cy="461665"/>
          </a:xfrm>
          <a:prstGeom prst="rect">
            <a:avLst/>
          </a:prstGeom>
          <a:noFill/>
        </p:spPr>
        <p:txBody>
          <a:bodyPr wrap="none" rtlCol="0">
            <a:spAutoFit/>
          </a:bodyPr>
          <a:lstStyle/>
          <a:p>
            <a:r>
              <a:rPr lang="en-US" sz="2400" dirty="0" err="1">
                <a:latin typeface="Cambria"/>
                <a:cs typeface="Cambria"/>
              </a:rPr>
              <a:t>Haemolysis</a:t>
            </a:r>
            <a:endParaRPr lang="en-US" sz="2400" dirty="0">
              <a:latin typeface="Cambria"/>
              <a:cs typeface="Cambria"/>
            </a:endParaRPr>
          </a:p>
        </p:txBody>
      </p:sp>
      <p:sp>
        <p:nvSpPr>
          <p:cNvPr id="4" name="TextBox 3"/>
          <p:cNvSpPr txBox="1"/>
          <p:nvPr/>
        </p:nvSpPr>
        <p:spPr>
          <a:xfrm>
            <a:off x="273611" y="2012199"/>
            <a:ext cx="1648107" cy="461665"/>
          </a:xfrm>
          <a:prstGeom prst="rect">
            <a:avLst/>
          </a:prstGeom>
          <a:noFill/>
        </p:spPr>
        <p:txBody>
          <a:bodyPr wrap="none" rtlCol="0">
            <a:spAutoFit/>
          </a:bodyPr>
          <a:lstStyle/>
          <a:p>
            <a:r>
              <a:rPr lang="en-US" sz="2400" dirty="0" err="1">
                <a:latin typeface="Cambria"/>
                <a:cs typeface="Cambria"/>
              </a:rPr>
              <a:t>Pyretolysis</a:t>
            </a:r>
            <a:endParaRPr lang="en-US" sz="2400" dirty="0">
              <a:latin typeface="Cambria"/>
              <a:cs typeface="Cambria"/>
            </a:endParaRPr>
          </a:p>
        </p:txBody>
      </p:sp>
      <p:sp>
        <p:nvSpPr>
          <p:cNvPr id="5" name="TextBox 4"/>
          <p:cNvSpPr txBox="1"/>
          <p:nvPr/>
        </p:nvSpPr>
        <p:spPr>
          <a:xfrm>
            <a:off x="273611" y="2539074"/>
            <a:ext cx="1287131" cy="461665"/>
          </a:xfrm>
          <a:prstGeom prst="rect">
            <a:avLst/>
          </a:prstGeom>
          <a:noFill/>
        </p:spPr>
        <p:txBody>
          <a:bodyPr wrap="none" rtlCol="0">
            <a:spAutoFit/>
          </a:bodyPr>
          <a:lstStyle/>
          <a:p>
            <a:r>
              <a:rPr lang="en-US" sz="2400" dirty="0">
                <a:latin typeface="Cambria"/>
                <a:cs typeface="Cambria"/>
              </a:rPr>
              <a:t>Analysis</a:t>
            </a:r>
          </a:p>
        </p:txBody>
      </p:sp>
      <p:sp>
        <p:nvSpPr>
          <p:cNvPr id="6" name="TextBox 5"/>
          <p:cNvSpPr txBox="1"/>
          <p:nvPr/>
        </p:nvSpPr>
        <p:spPr>
          <a:xfrm>
            <a:off x="296157" y="698537"/>
            <a:ext cx="8507016" cy="1323439"/>
          </a:xfrm>
          <a:prstGeom prst="rect">
            <a:avLst/>
          </a:prstGeom>
          <a:solidFill>
            <a:srgbClr val="99CC00"/>
          </a:solidFill>
        </p:spPr>
        <p:txBody>
          <a:bodyPr wrap="square" rtlCol="0">
            <a:spAutoFit/>
          </a:bodyPr>
          <a:lstStyle/>
          <a:p>
            <a:r>
              <a:rPr lang="en-US" sz="2800" dirty="0">
                <a:cs typeface="Cambria"/>
              </a:rPr>
              <a:t>-</a:t>
            </a:r>
            <a:r>
              <a:rPr lang="en-US" sz="2800" b="1" dirty="0">
                <a:cs typeface="Cambria"/>
              </a:rPr>
              <a:t>LYSIS</a:t>
            </a:r>
            <a:r>
              <a:rPr lang="en-US" sz="2800" dirty="0">
                <a:cs typeface="Cambria"/>
              </a:rPr>
              <a:t> : </a:t>
            </a:r>
            <a:r>
              <a:rPr lang="en-US" sz="2600" dirty="0">
                <a:cs typeface="Cambria"/>
              </a:rPr>
              <a:t>1) </a:t>
            </a:r>
            <a:r>
              <a:rPr lang="en-US" sz="2600" i="1" dirty="0">
                <a:cs typeface="Cambria"/>
              </a:rPr>
              <a:t>Biochemistry</a:t>
            </a:r>
            <a:r>
              <a:rPr lang="en-US" sz="2600" dirty="0">
                <a:cs typeface="Cambria"/>
              </a:rPr>
              <a:t>: dissolution, destruction of cells</a:t>
            </a:r>
          </a:p>
          <a:p>
            <a:pPr marL="1169988"/>
            <a:r>
              <a:rPr lang="en-US" sz="2600" dirty="0">
                <a:cs typeface="Cambria"/>
              </a:rPr>
              <a:t>2) </a:t>
            </a:r>
            <a:r>
              <a:rPr lang="en-US" sz="2600" i="1" dirty="0">
                <a:cs typeface="Cambria"/>
              </a:rPr>
              <a:t>Medicine</a:t>
            </a:r>
            <a:r>
              <a:rPr lang="en-US" sz="2600" dirty="0">
                <a:cs typeface="Cambria"/>
              </a:rPr>
              <a:t>: gradual subsiding of the symptoms of an acute disease</a:t>
            </a:r>
          </a:p>
        </p:txBody>
      </p:sp>
      <p:sp>
        <p:nvSpPr>
          <p:cNvPr id="7" name="TextBox 6"/>
          <p:cNvSpPr txBox="1"/>
          <p:nvPr/>
        </p:nvSpPr>
        <p:spPr>
          <a:xfrm>
            <a:off x="273611" y="3592826"/>
            <a:ext cx="2005026" cy="461665"/>
          </a:xfrm>
          <a:prstGeom prst="rect">
            <a:avLst/>
          </a:prstGeom>
          <a:noFill/>
        </p:spPr>
        <p:txBody>
          <a:bodyPr wrap="none" rtlCol="0">
            <a:spAutoFit/>
          </a:bodyPr>
          <a:lstStyle/>
          <a:p>
            <a:r>
              <a:rPr lang="en-US" sz="2400" dirty="0" err="1">
                <a:latin typeface="Cambria"/>
                <a:cs typeface="Cambria"/>
              </a:rPr>
              <a:t>Spondylolysis</a:t>
            </a:r>
            <a:endParaRPr lang="en-US" sz="2400" dirty="0">
              <a:latin typeface="Cambria"/>
              <a:cs typeface="Cambria"/>
            </a:endParaRPr>
          </a:p>
        </p:txBody>
      </p:sp>
      <p:sp>
        <p:nvSpPr>
          <p:cNvPr id="8" name="TextBox 7"/>
          <p:cNvSpPr txBox="1"/>
          <p:nvPr/>
        </p:nvSpPr>
        <p:spPr>
          <a:xfrm>
            <a:off x="273611" y="4119702"/>
            <a:ext cx="1799140" cy="461665"/>
          </a:xfrm>
          <a:prstGeom prst="rect">
            <a:avLst/>
          </a:prstGeom>
          <a:noFill/>
        </p:spPr>
        <p:txBody>
          <a:bodyPr wrap="none" rtlCol="0">
            <a:spAutoFit/>
          </a:bodyPr>
          <a:lstStyle/>
          <a:p>
            <a:r>
              <a:rPr lang="en-US" sz="2400" dirty="0" err="1">
                <a:latin typeface="Cambria"/>
                <a:cs typeface="Cambria"/>
              </a:rPr>
              <a:t>Spasmolysis</a:t>
            </a:r>
            <a:endParaRPr lang="en-US" sz="2400" dirty="0">
              <a:latin typeface="Cambria"/>
              <a:cs typeface="Cambria"/>
            </a:endParaRPr>
          </a:p>
        </p:txBody>
      </p:sp>
      <p:sp>
        <p:nvSpPr>
          <p:cNvPr id="9" name="TextBox 8"/>
          <p:cNvSpPr txBox="1"/>
          <p:nvPr/>
        </p:nvSpPr>
        <p:spPr>
          <a:xfrm>
            <a:off x="273611" y="4646578"/>
            <a:ext cx="1212742" cy="461665"/>
          </a:xfrm>
          <a:prstGeom prst="rect">
            <a:avLst/>
          </a:prstGeom>
          <a:noFill/>
        </p:spPr>
        <p:txBody>
          <a:bodyPr wrap="none" rtlCol="0">
            <a:spAutoFit/>
          </a:bodyPr>
          <a:lstStyle/>
          <a:p>
            <a:r>
              <a:rPr lang="en-US" sz="2400" dirty="0">
                <a:latin typeface="Cambria"/>
                <a:cs typeface="Cambria"/>
              </a:rPr>
              <a:t>Dialysis</a:t>
            </a:r>
          </a:p>
        </p:txBody>
      </p:sp>
      <p:sp>
        <p:nvSpPr>
          <p:cNvPr id="10" name="TextBox 9"/>
          <p:cNvSpPr txBox="1"/>
          <p:nvPr/>
        </p:nvSpPr>
        <p:spPr>
          <a:xfrm>
            <a:off x="273611" y="5173454"/>
            <a:ext cx="1524275" cy="461665"/>
          </a:xfrm>
          <a:prstGeom prst="rect">
            <a:avLst/>
          </a:prstGeom>
          <a:noFill/>
        </p:spPr>
        <p:txBody>
          <a:bodyPr wrap="none" rtlCol="0">
            <a:spAutoFit/>
          </a:bodyPr>
          <a:lstStyle/>
          <a:p>
            <a:r>
              <a:rPr lang="en-US" sz="2400" dirty="0" err="1">
                <a:latin typeface="Cambria"/>
                <a:cs typeface="Cambria"/>
              </a:rPr>
              <a:t>Osteolysis</a:t>
            </a:r>
            <a:endParaRPr lang="en-US" sz="2400" dirty="0">
              <a:latin typeface="Cambria"/>
              <a:cs typeface="Cambria"/>
            </a:endParaRPr>
          </a:p>
        </p:txBody>
      </p:sp>
      <p:sp>
        <p:nvSpPr>
          <p:cNvPr id="11" name="TextBox 10"/>
          <p:cNvSpPr txBox="1"/>
          <p:nvPr/>
        </p:nvSpPr>
        <p:spPr>
          <a:xfrm>
            <a:off x="273611" y="5700330"/>
            <a:ext cx="1559291" cy="461665"/>
          </a:xfrm>
          <a:prstGeom prst="rect">
            <a:avLst/>
          </a:prstGeom>
          <a:noFill/>
        </p:spPr>
        <p:txBody>
          <a:bodyPr wrap="none" rtlCol="0">
            <a:spAutoFit/>
          </a:bodyPr>
          <a:lstStyle/>
          <a:p>
            <a:r>
              <a:rPr lang="en-US" sz="2400" dirty="0" err="1">
                <a:latin typeface="Cambria"/>
                <a:cs typeface="Cambria"/>
              </a:rPr>
              <a:t>Necrolysis</a:t>
            </a:r>
            <a:endParaRPr lang="en-US" sz="2400" dirty="0">
              <a:latin typeface="Cambria"/>
              <a:cs typeface="Cambria"/>
            </a:endParaRPr>
          </a:p>
        </p:txBody>
      </p:sp>
      <p:sp>
        <p:nvSpPr>
          <p:cNvPr id="12" name="TextBox 11"/>
          <p:cNvSpPr txBox="1"/>
          <p:nvPr/>
        </p:nvSpPr>
        <p:spPr>
          <a:xfrm>
            <a:off x="273611" y="6227203"/>
            <a:ext cx="1877888" cy="461665"/>
          </a:xfrm>
          <a:prstGeom prst="rect">
            <a:avLst/>
          </a:prstGeom>
          <a:noFill/>
        </p:spPr>
        <p:txBody>
          <a:bodyPr wrap="none" rtlCol="0">
            <a:spAutoFit/>
          </a:bodyPr>
          <a:lstStyle/>
          <a:p>
            <a:r>
              <a:rPr lang="en-US" sz="2400" dirty="0" err="1">
                <a:latin typeface="Cambria"/>
                <a:cs typeface="Cambria"/>
              </a:rPr>
              <a:t>Bacteriolysis</a:t>
            </a:r>
            <a:endParaRPr lang="en-US" sz="2400" dirty="0">
              <a:latin typeface="Cambria"/>
              <a:cs typeface="Cambria"/>
            </a:endParaRPr>
          </a:p>
        </p:txBody>
      </p:sp>
      <p:sp>
        <p:nvSpPr>
          <p:cNvPr id="13" name="TextBox 12"/>
          <p:cNvSpPr txBox="1"/>
          <p:nvPr/>
        </p:nvSpPr>
        <p:spPr>
          <a:xfrm>
            <a:off x="2243027" y="1986744"/>
            <a:ext cx="2595582" cy="461665"/>
          </a:xfrm>
          <a:prstGeom prst="rect">
            <a:avLst/>
          </a:prstGeom>
          <a:noFill/>
        </p:spPr>
        <p:txBody>
          <a:bodyPr wrap="none" rtlCol="0">
            <a:spAutoFit/>
          </a:bodyPr>
          <a:lstStyle/>
          <a:p>
            <a:r>
              <a:rPr lang="en-US" sz="2400" dirty="0">
                <a:solidFill>
                  <a:schemeClr val="accent5"/>
                </a:solidFill>
                <a:latin typeface="Cambria"/>
                <a:cs typeface="Cambria"/>
              </a:rPr>
              <a:t>Reduction of fever</a:t>
            </a:r>
          </a:p>
        </p:txBody>
      </p:sp>
      <p:sp>
        <p:nvSpPr>
          <p:cNvPr id="14" name="TextBox 13"/>
          <p:cNvSpPr txBox="1"/>
          <p:nvPr/>
        </p:nvSpPr>
        <p:spPr>
          <a:xfrm>
            <a:off x="2243027" y="2517126"/>
            <a:ext cx="6410829" cy="461665"/>
          </a:xfrm>
          <a:prstGeom prst="rect">
            <a:avLst/>
          </a:prstGeom>
          <a:noFill/>
        </p:spPr>
        <p:txBody>
          <a:bodyPr wrap="none" rtlCol="0">
            <a:spAutoFit/>
          </a:bodyPr>
          <a:lstStyle/>
          <a:p>
            <a:r>
              <a:rPr lang="en-US" sz="2400" dirty="0">
                <a:solidFill>
                  <a:schemeClr val="accent5"/>
                </a:solidFill>
                <a:latin typeface="Cambria"/>
                <a:cs typeface="Cambria"/>
              </a:rPr>
              <a:t>Separation of a subst. into constituent elements</a:t>
            </a:r>
          </a:p>
        </p:txBody>
      </p:sp>
      <p:sp>
        <p:nvSpPr>
          <p:cNvPr id="15" name="TextBox 14"/>
          <p:cNvSpPr txBox="1"/>
          <p:nvPr/>
        </p:nvSpPr>
        <p:spPr>
          <a:xfrm>
            <a:off x="2243027" y="3047508"/>
            <a:ext cx="4382480" cy="461665"/>
          </a:xfrm>
          <a:prstGeom prst="rect">
            <a:avLst/>
          </a:prstGeom>
          <a:noFill/>
        </p:spPr>
        <p:txBody>
          <a:bodyPr wrap="none" rtlCol="0">
            <a:spAutoFit/>
          </a:bodyPr>
          <a:lstStyle/>
          <a:p>
            <a:r>
              <a:rPr lang="en-US" sz="2400" dirty="0">
                <a:solidFill>
                  <a:schemeClr val="accent5"/>
                </a:solidFill>
                <a:latin typeface="Cambria"/>
                <a:cs typeface="Cambria"/>
              </a:rPr>
              <a:t>Disintegration of red blood cells</a:t>
            </a:r>
          </a:p>
        </p:txBody>
      </p:sp>
      <p:sp>
        <p:nvSpPr>
          <p:cNvPr id="17" name="TextBox 16"/>
          <p:cNvSpPr txBox="1"/>
          <p:nvPr/>
        </p:nvSpPr>
        <p:spPr>
          <a:xfrm>
            <a:off x="2243027" y="4108272"/>
            <a:ext cx="3945461" cy="461665"/>
          </a:xfrm>
          <a:prstGeom prst="rect">
            <a:avLst/>
          </a:prstGeom>
          <a:noFill/>
        </p:spPr>
        <p:txBody>
          <a:bodyPr wrap="none" rtlCol="0">
            <a:spAutoFit/>
          </a:bodyPr>
          <a:lstStyle/>
          <a:p>
            <a:r>
              <a:rPr lang="en-US" sz="2400" dirty="0">
                <a:solidFill>
                  <a:schemeClr val="accent5"/>
                </a:solidFill>
                <a:latin typeface="Cambria"/>
                <a:cs typeface="Cambria"/>
              </a:rPr>
              <a:t>Relaxation of muscle spasms</a:t>
            </a:r>
          </a:p>
        </p:txBody>
      </p:sp>
      <p:sp>
        <p:nvSpPr>
          <p:cNvPr id="18" name="TextBox 17"/>
          <p:cNvSpPr txBox="1"/>
          <p:nvPr/>
        </p:nvSpPr>
        <p:spPr>
          <a:xfrm>
            <a:off x="2243027" y="4638654"/>
            <a:ext cx="5797981" cy="461665"/>
          </a:xfrm>
          <a:prstGeom prst="rect">
            <a:avLst/>
          </a:prstGeom>
          <a:noFill/>
        </p:spPr>
        <p:txBody>
          <a:bodyPr wrap="none" rtlCol="0">
            <a:spAutoFit/>
          </a:bodyPr>
          <a:lstStyle/>
          <a:p>
            <a:r>
              <a:rPr lang="en-US" sz="2400" dirty="0">
                <a:solidFill>
                  <a:schemeClr val="accent5"/>
                </a:solidFill>
                <a:latin typeface="Cambria"/>
                <a:cs typeface="Cambria"/>
              </a:rPr>
              <a:t>Separation of smaller and larger molecules</a:t>
            </a:r>
          </a:p>
        </p:txBody>
      </p:sp>
      <p:sp>
        <p:nvSpPr>
          <p:cNvPr id="19" name="TextBox 18"/>
          <p:cNvSpPr txBox="1"/>
          <p:nvPr/>
        </p:nvSpPr>
        <p:spPr>
          <a:xfrm>
            <a:off x="2243027" y="5169036"/>
            <a:ext cx="5741325" cy="461665"/>
          </a:xfrm>
          <a:prstGeom prst="rect">
            <a:avLst/>
          </a:prstGeom>
          <a:noFill/>
        </p:spPr>
        <p:txBody>
          <a:bodyPr wrap="none" rtlCol="0">
            <a:spAutoFit/>
          </a:bodyPr>
          <a:lstStyle/>
          <a:p>
            <a:r>
              <a:rPr lang="en-US" sz="2400" dirty="0">
                <a:solidFill>
                  <a:schemeClr val="accent5"/>
                </a:solidFill>
                <a:latin typeface="Cambria"/>
                <a:cs typeface="Cambria"/>
              </a:rPr>
              <a:t>Dissolution or degeneration of bone tissue</a:t>
            </a:r>
          </a:p>
        </p:txBody>
      </p:sp>
      <p:sp>
        <p:nvSpPr>
          <p:cNvPr id="20" name="TextBox 19"/>
          <p:cNvSpPr txBox="1"/>
          <p:nvPr/>
        </p:nvSpPr>
        <p:spPr>
          <a:xfrm>
            <a:off x="2243027" y="5699418"/>
            <a:ext cx="6005821" cy="461665"/>
          </a:xfrm>
          <a:prstGeom prst="rect">
            <a:avLst/>
          </a:prstGeom>
          <a:noFill/>
        </p:spPr>
        <p:txBody>
          <a:bodyPr wrap="none" rtlCol="0">
            <a:spAutoFit/>
          </a:bodyPr>
          <a:lstStyle/>
          <a:p>
            <a:r>
              <a:rPr lang="en-US" sz="2400" dirty="0">
                <a:solidFill>
                  <a:schemeClr val="accent5"/>
                </a:solidFill>
                <a:latin typeface="Cambria"/>
                <a:cs typeface="Cambria"/>
              </a:rPr>
              <a:t>Disintegration and dissolution of dead tissue</a:t>
            </a:r>
          </a:p>
        </p:txBody>
      </p:sp>
      <p:sp>
        <p:nvSpPr>
          <p:cNvPr id="21" name="TextBox 20"/>
          <p:cNvSpPr txBox="1"/>
          <p:nvPr/>
        </p:nvSpPr>
        <p:spPr>
          <a:xfrm>
            <a:off x="2243027" y="6229801"/>
            <a:ext cx="5085046" cy="461665"/>
          </a:xfrm>
          <a:prstGeom prst="rect">
            <a:avLst/>
          </a:prstGeom>
          <a:noFill/>
        </p:spPr>
        <p:txBody>
          <a:bodyPr wrap="none" rtlCol="0">
            <a:spAutoFit/>
          </a:bodyPr>
          <a:lstStyle/>
          <a:p>
            <a:r>
              <a:rPr lang="en-US" sz="2400" dirty="0">
                <a:solidFill>
                  <a:schemeClr val="accent5"/>
                </a:solidFill>
                <a:latin typeface="Cambria"/>
                <a:cs typeface="Cambria"/>
              </a:rPr>
              <a:t>Dissolution or destruction of bacteria</a:t>
            </a:r>
          </a:p>
        </p:txBody>
      </p:sp>
      <p:sp>
        <p:nvSpPr>
          <p:cNvPr id="22" name="TextBox 21"/>
          <p:cNvSpPr txBox="1"/>
          <p:nvPr/>
        </p:nvSpPr>
        <p:spPr>
          <a:xfrm>
            <a:off x="2243027" y="3577890"/>
            <a:ext cx="5878232" cy="461665"/>
          </a:xfrm>
          <a:prstGeom prst="rect">
            <a:avLst/>
          </a:prstGeom>
          <a:noFill/>
        </p:spPr>
        <p:txBody>
          <a:bodyPr wrap="none" rtlCol="0">
            <a:spAutoFit/>
          </a:bodyPr>
          <a:lstStyle/>
          <a:p>
            <a:r>
              <a:rPr lang="en-US" sz="2400" dirty="0">
                <a:solidFill>
                  <a:schemeClr val="accent5"/>
                </a:solidFill>
                <a:latin typeface="Cambria"/>
                <a:cs typeface="Cambria"/>
              </a:rPr>
              <a:t>Defect in the connection between vertebrae</a:t>
            </a:r>
          </a:p>
        </p:txBody>
      </p:sp>
    </p:spTree>
    <p:extLst>
      <p:ext uri="{BB962C8B-B14F-4D97-AF65-F5344CB8AC3E}">
        <p14:creationId xmlns:p14="http://schemas.microsoft.com/office/powerpoint/2010/main" val="27125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525" y="712953"/>
            <a:ext cx="3506088" cy="461665"/>
          </a:xfrm>
          <a:prstGeom prst="rect">
            <a:avLst/>
          </a:prstGeom>
          <a:solidFill>
            <a:srgbClr val="99CC00"/>
          </a:solidFill>
        </p:spPr>
        <p:txBody>
          <a:bodyPr wrap="none" rtlCol="0">
            <a:spAutoFit/>
          </a:bodyPr>
          <a:lstStyle/>
          <a:p>
            <a:r>
              <a:rPr lang="en-US" b="1" dirty="0"/>
              <a:t>-</a:t>
            </a:r>
            <a:r>
              <a:rPr lang="en-US" sz="2400" b="1" dirty="0"/>
              <a:t>PATHIA</a:t>
            </a:r>
            <a:r>
              <a:rPr lang="en-US" dirty="0"/>
              <a:t> : </a:t>
            </a:r>
            <a:r>
              <a:rPr lang="en-US" sz="2400" dirty="0"/>
              <a:t>disease, disorder</a:t>
            </a:r>
          </a:p>
        </p:txBody>
      </p:sp>
      <p:sp>
        <p:nvSpPr>
          <p:cNvPr id="3" name="TextBox 2"/>
          <p:cNvSpPr txBox="1"/>
          <p:nvPr/>
        </p:nvSpPr>
        <p:spPr>
          <a:xfrm>
            <a:off x="289667" y="1359067"/>
            <a:ext cx="2095445" cy="461665"/>
          </a:xfrm>
          <a:prstGeom prst="rect">
            <a:avLst/>
          </a:prstGeom>
          <a:noFill/>
        </p:spPr>
        <p:txBody>
          <a:bodyPr wrap="none" rtlCol="0">
            <a:spAutoFit/>
          </a:bodyPr>
          <a:lstStyle/>
          <a:p>
            <a:r>
              <a:rPr lang="en-US" sz="2400" b="1" dirty="0" err="1">
                <a:solidFill>
                  <a:srgbClr val="528A02"/>
                </a:solidFill>
                <a:latin typeface="Cambria"/>
                <a:cs typeface="Cambria"/>
              </a:rPr>
              <a:t>Psychopathia</a:t>
            </a:r>
            <a:endParaRPr lang="en-US" sz="2400" b="1" dirty="0">
              <a:solidFill>
                <a:srgbClr val="528A02"/>
              </a:solidFill>
              <a:latin typeface="Cambria"/>
              <a:cs typeface="Cambria"/>
            </a:endParaRPr>
          </a:p>
        </p:txBody>
      </p:sp>
      <p:sp>
        <p:nvSpPr>
          <p:cNvPr id="4" name="TextBox 3"/>
          <p:cNvSpPr txBox="1"/>
          <p:nvPr/>
        </p:nvSpPr>
        <p:spPr>
          <a:xfrm>
            <a:off x="278525" y="44560"/>
            <a:ext cx="7816262" cy="461665"/>
          </a:xfrm>
          <a:prstGeom prst="rect">
            <a:avLst/>
          </a:prstGeom>
          <a:noFill/>
        </p:spPr>
        <p:txBody>
          <a:bodyPr wrap="none" rtlCol="0">
            <a:spAutoFit/>
          </a:bodyPr>
          <a:lstStyle/>
          <a:p>
            <a:r>
              <a:rPr lang="en-US" sz="2400" b="1" dirty="0"/>
              <a:t>EXPLAIN THE MEANING OR DERIVE THE COMPOUND WORD</a:t>
            </a:r>
          </a:p>
        </p:txBody>
      </p:sp>
      <p:sp>
        <p:nvSpPr>
          <p:cNvPr id="5" name="TextBox 4"/>
          <p:cNvSpPr txBox="1"/>
          <p:nvPr/>
        </p:nvSpPr>
        <p:spPr>
          <a:xfrm>
            <a:off x="289667" y="1951276"/>
            <a:ext cx="2775119" cy="461665"/>
          </a:xfrm>
          <a:prstGeom prst="rect">
            <a:avLst/>
          </a:prstGeom>
          <a:noFill/>
        </p:spPr>
        <p:txBody>
          <a:bodyPr wrap="none" rtlCol="0">
            <a:spAutoFit/>
          </a:bodyPr>
          <a:lstStyle/>
          <a:p>
            <a:r>
              <a:rPr lang="en-US" sz="2400" dirty="0">
                <a:latin typeface="Cambria"/>
                <a:cs typeface="Cambria"/>
              </a:rPr>
              <a:t>Disease of the heart</a:t>
            </a:r>
          </a:p>
        </p:txBody>
      </p:sp>
      <p:sp>
        <p:nvSpPr>
          <p:cNvPr id="6" name="TextBox 5"/>
          <p:cNvSpPr txBox="1"/>
          <p:nvPr/>
        </p:nvSpPr>
        <p:spPr>
          <a:xfrm>
            <a:off x="289667" y="2543485"/>
            <a:ext cx="1967205" cy="461665"/>
          </a:xfrm>
          <a:prstGeom prst="rect">
            <a:avLst/>
          </a:prstGeom>
          <a:noFill/>
        </p:spPr>
        <p:txBody>
          <a:bodyPr wrap="none" rtlCol="0">
            <a:spAutoFit/>
          </a:bodyPr>
          <a:lstStyle/>
          <a:p>
            <a:r>
              <a:rPr lang="en-US" sz="2400" b="1" dirty="0" err="1">
                <a:solidFill>
                  <a:srgbClr val="528A02"/>
                </a:solidFill>
                <a:latin typeface="Cambria"/>
                <a:cs typeface="Cambria"/>
              </a:rPr>
              <a:t>Neuropathia</a:t>
            </a:r>
            <a:endParaRPr lang="en-US" sz="2400" b="1" dirty="0">
              <a:solidFill>
                <a:srgbClr val="528A02"/>
              </a:solidFill>
              <a:latin typeface="Cambria"/>
              <a:cs typeface="Cambria"/>
            </a:endParaRPr>
          </a:p>
        </p:txBody>
      </p:sp>
      <p:sp>
        <p:nvSpPr>
          <p:cNvPr id="7" name="TextBox 6"/>
          <p:cNvSpPr txBox="1"/>
          <p:nvPr/>
        </p:nvSpPr>
        <p:spPr>
          <a:xfrm>
            <a:off x="289667" y="3727903"/>
            <a:ext cx="1915909" cy="461665"/>
          </a:xfrm>
          <a:prstGeom prst="rect">
            <a:avLst/>
          </a:prstGeom>
          <a:noFill/>
        </p:spPr>
        <p:txBody>
          <a:bodyPr wrap="none" rtlCol="0">
            <a:spAutoFit/>
          </a:bodyPr>
          <a:lstStyle/>
          <a:p>
            <a:r>
              <a:rPr lang="en-US" sz="2400" b="1" dirty="0" err="1">
                <a:solidFill>
                  <a:srgbClr val="528A02"/>
                </a:solidFill>
                <a:latin typeface="Cambria"/>
                <a:cs typeface="Cambria"/>
              </a:rPr>
              <a:t>Angiopathia</a:t>
            </a:r>
            <a:endParaRPr lang="en-US" sz="2400" b="1" dirty="0">
              <a:solidFill>
                <a:srgbClr val="528A02"/>
              </a:solidFill>
              <a:latin typeface="Cambria"/>
              <a:cs typeface="Cambria"/>
            </a:endParaRPr>
          </a:p>
        </p:txBody>
      </p:sp>
      <p:sp>
        <p:nvSpPr>
          <p:cNvPr id="8" name="TextBox 7"/>
          <p:cNvSpPr txBox="1"/>
          <p:nvPr/>
        </p:nvSpPr>
        <p:spPr>
          <a:xfrm>
            <a:off x="289667" y="3135694"/>
            <a:ext cx="3211787" cy="461665"/>
          </a:xfrm>
          <a:prstGeom prst="rect">
            <a:avLst/>
          </a:prstGeom>
          <a:noFill/>
        </p:spPr>
        <p:txBody>
          <a:bodyPr wrap="none" rtlCol="0">
            <a:spAutoFit/>
          </a:bodyPr>
          <a:lstStyle/>
          <a:p>
            <a:r>
              <a:rPr lang="en-US" sz="2400" dirty="0">
                <a:latin typeface="Cambria"/>
                <a:cs typeface="Cambria"/>
              </a:rPr>
              <a:t>Disease of the cartilage</a:t>
            </a:r>
          </a:p>
        </p:txBody>
      </p:sp>
      <p:sp>
        <p:nvSpPr>
          <p:cNvPr id="9" name="TextBox 8"/>
          <p:cNvSpPr txBox="1"/>
          <p:nvPr/>
        </p:nvSpPr>
        <p:spPr>
          <a:xfrm>
            <a:off x="289667" y="4320112"/>
            <a:ext cx="2407931" cy="461665"/>
          </a:xfrm>
          <a:prstGeom prst="rect">
            <a:avLst/>
          </a:prstGeom>
          <a:noFill/>
        </p:spPr>
        <p:txBody>
          <a:bodyPr wrap="none" rtlCol="0">
            <a:spAutoFit/>
          </a:bodyPr>
          <a:lstStyle/>
          <a:p>
            <a:r>
              <a:rPr lang="en-US" sz="2400" dirty="0">
                <a:latin typeface="Cambria"/>
                <a:cs typeface="Cambria"/>
              </a:rPr>
              <a:t>Disorder of a cell</a:t>
            </a:r>
          </a:p>
        </p:txBody>
      </p:sp>
      <p:sp>
        <p:nvSpPr>
          <p:cNvPr id="10" name="TextBox 9"/>
          <p:cNvSpPr txBox="1"/>
          <p:nvPr/>
        </p:nvSpPr>
        <p:spPr>
          <a:xfrm>
            <a:off x="289667" y="4912321"/>
            <a:ext cx="1941557" cy="461665"/>
          </a:xfrm>
          <a:prstGeom prst="rect">
            <a:avLst/>
          </a:prstGeom>
          <a:noFill/>
        </p:spPr>
        <p:txBody>
          <a:bodyPr wrap="none" rtlCol="0">
            <a:spAutoFit/>
          </a:bodyPr>
          <a:lstStyle/>
          <a:p>
            <a:r>
              <a:rPr lang="en-US" sz="2400" b="1" dirty="0" err="1">
                <a:solidFill>
                  <a:srgbClr val="528A02"/>
                </a:solidFill>
                <a:latin typeface="Cambria"/>
                <a:cs typeface="Cambria"/>
              </a:rPr>
              <a:t>Rhinopathia</a:t>
            </a:r>
            <a:endParaRPr lang="en-US" sz="2400" b="1" dirty="0">
              <a:solidFill>
                <a:srgbClr val="528A02"/>
              </a:solidFill>
              <a:latin typeface="Cambria"/>
              <a:cs typeface="Cambria"/>
            </a:endParaRPr>
          </a:p>
        </p:txBody>
      </p:sp>
      <p:sp>
        <p:nvSpPr>
          <p:cNvPr id="11" name="TextBox 10"/>
          <p:cNvSpPr txBox="1"/>
          <p:nvPr/>
        </p:nvSpPr>
        <p:spPr>
          <a:xfrm>
            <a:off x="289667" y="5504530"/>
            <a:ext cx="2984261" cy="461665"/>
          </a:xfrm>
          <a:prstGeom prst="rect">
            <a:avLst/>
          </a:prstGeom>
          <a:noFill/>
        </p:spPr>
        <p:txBody>
          <a:bodyPr wrap="none" rtlCol="0">
            <a:spAutoFit/>
          </a:bodyPr>
          <a:lstStyle/>
          <a:p>
            <a:r>
              <a:rPr lang="en-US" sz="2400" dirty="0">
                <a:latin typeface="Cambria"/>
                <a:cs typeface="Cambria"/>
              </a:rPr>
              <a:t>Disease of the tongue</a:t>
            </a:r>
          </a:p>
        </p:txBody>
      </p:sp>
      <p:sp>
        <p:nvSpPr>
          <p:cNvPr id="12" name="TextBox 11"/>
          <p:cNvSpPr txBox="1"/>
          <p:nvPr/>
        </p:nvSpPr>
        <p:spPr>
          <a:xfrm>
            <a:off x="289667" y="6096738"/>
            <a:ext cx="1697901" cy="461665"/>
          </a:xfrm>
          <a:prstGeom prst="rect">
            <a:avLst/>
          </a:prstGeom>
          <a:noFill/>
        </p:spPr>
        <p:txBody>
          <a:bodyPr wrap="none" rtlCol="0">
            <a:spAutoFit/>
          </a:bodyPr>
          <a:lstStyle/>
          <a:p>
            <a:r>
              <a:rPr lang="en-US" sz="2400" b="1" dirty="0" err="1">
                <a:solidFill>
                  <a:srgbClr val="528A02"/>
                </a:solidFill>
                <a:latin typeface="Cambria"/>
                <a:cs typeface="Cambria"/>
              </a:rPr>
              <a:t>Myopathia</a:t>
            </a:r>
            <a:endParaRPr lang="en-US" sz="2400" b="1" dirty="0">
              <a:solidFill>
                <a:srgbClr val="528A02"/>
              </a:solidFill>
              <a:latin typeface="Cambria"/>
              <a:cs typeface="Cambria"/>
            </a:endParaRPr>
          </a:p>
        </p:txBody>
      </p:sp>
      <p:sp>
        <p:nvSpPr>
          <p:cNvPr id="13" name="TextBox 12"/>
          <p:cNvSpPr txBox="1"/>
          <p:nvPr/>
        </p:nvSpPr>
        <p:spPr>
          <a:xfrm>
            <a:off x="4619953" y="724093"/>
            <a:ext cx="3681679" cy="461665"/>
          </a:xfrm>
          <a:prstGeom prst="rect">
            <a:avLst/>
          </a:prstGeom>
          <a:solidFill>
            <a:srgbClr val="99CC00"/>
          </a:solidFill>
        </p:spPr>
        <p:txBody>
          <a:bodyPr wrap="none" rtlCol="0">
            <a:spAutoFit/>
          </a:bodyPr>
          <a:lstStyle/>
          <a:p>
            <a:r>
              <a:rPr lang="en-US" b="1" dirty="0"/>
              <a:t>-</a:t>
            </a:r>
            <a:r>
              <a:rPr lang="en-US" sz="2400" b="1" dirty="0"/>
              <a:t>PTOSIS</a:t>
            </a:r>
            <a:r>
              <a:rPr lang="en-US" dirty="0"/>
              <a:t> : </a:t>
            </a:r>
            <a:r>
              <a:rPr lang="en-US" sz="2400" dirty="0"/>
              <a:t>dropping, prolapse</a:t>
            </a:r>
          </a:p>
        </p:txBody>
      </p:sp>
      <p:sp>
        <p:nvSpPr>
          <p:cNvPr id="14" name="TextBox 13"/>
          <p:cNvSpPr txBox="1"/>
          <p:nvPr/>
        </p:nvSpPr>
        <p:spPr>
          <a:xfrm>
            <a:off x="4534399" y="1359065"/>
            <a:ext cx="3075181" cy="461665"/>
          </a:xfrm>
          <a:prstGeom prst="rect">
            <a:avLst/>
          </a:prstGeom>
          <a:noFill/>
        </p:spPr>
        <p:txBody>
          <a:bodyPr wrap="none" rtlCol="0">
            <a:spAutoFit/>
          </a:bodyPr>
          <a:lstStyle/>
          <a:p>
            <a:r>
              <a:rPr lang="en-US" sz="2400" dirty="0">
                <a:latin typeface="Cambria"/>
                <a:cs typeface="Cambria"/>
              </a:rPr>
              <a:t>Prolapse of the uterus</a:t>
            </a:r>
          </a:p>
        </p:txBody>
      </p:sp>
      <p:sp>
        <p:nvSpPr>
          <p:cNvPr id="15" name="TextBox 14"/>
          <p:cNvSpPr txBox="1"/>
          <p:nvPr/>
        </p:nvSpPr>
        <p:spPr>
          <a:xfrm>
            <a:off x="4534399" y="1949480"/>
            <a:ext cx="1970010" cy="461665"/>
          </a:xfrm>
          <a:prstGeom prst="rect">
            <a:avLst/>
          </a:prstGeom>
          <a:noFill/>
        </p:spPr>
        <p:txBody>
          <a:bodyPr wrap="none" rtlCol="0">
            <a:spAutoFit/>
          </a:bodyPr>
          <a:lstStyle/>
          <a:p>
            <a:r>
              <a:rPr lang="en-US" sz="2400" b="1" dirty="0" err="1">
                <a:solidFill>
                  <a:srgbClr val="528A02"/>
                </a:solidFill>
                <a:latin typeface="Cambria"/>
                <a:cs typeface="Cambria"/>
              </a:rPr>
              <a:t>Gastroptosis</a:t>
            </a:r>
            <a:endParaRPr lang="en-US" sz="2400" b="1" dirty="0">
              <a:solidFill>
                <a:srgbClr val="528A02"/>
              </a:solidFill>
              <a:latin typeface="Cambria"/>
              <a:cs typeface="Cambria"/>
            </a:endParaRPr>
          </a:p>
        </p:txBody>
      </p:sp>
      <p:sp>
        <p:nvSpPr>
          <p:cNvPr id="16" name="TextBox 15"/>
          <p:cNvSpPr txBox="1"/>
          <p:nvPr/>
        </p:nvSpPr>
        <p:spPr>
          <a:xfrm>
            <a:off x="4534399" y="2539895"/>
            <a:ext cx="4473851" cy="461665"/>
          </a:xfrm>
          <a:prstGeom prst="rect">
            <a:avLst/>
          </a:prstGeom>
          <a:noFill/>
        </p:spPr>
        <p:txBody>
          <a:bodyPr wrap="none" rtlCol="0">
            <a:spAutoFit/>
          </a:bodyPr>
          <a:lstStyle/>
          <a:p>
            <a:r>
              <a:rPr lang="en-US" sz="2400" dirty="0">
                <a:latin typeface="Cambria"/>
                <a:cs typeface="Cambria"/>
              </a:rPr>
              <a:t>Prolapse of the Fallopian tube(s)</a:t>
            </a:r>
          </a:p>
        </p:txBody>
      </p:sp>
      <p:sp>
        <p:nvSpPr>
          <p:cNvPr id="17" name="TextBox 16"/>
          <p:cNvSpPr txBox="1"/>
          <p:nvPr/>
        </p:nvSpPr>
        <p:spPr>
          <a:xfrm>
            <a:off x="4534399" y="3130310"/>
            <a:ext cx="2018101" cy="461665"/>
          </a:xfrm>
          <a:prstGeom prst="rect">
            <a:avLst/>
          </a:prstGeom>
          <a:noFill/>
        </p:spPr>
        <p:txBody>
          <a:bodyPr wrap="none" rtlCol="0">
            <a:spAutoFit/>
          </a:bodyPr>
          <a:lstStyle/>
          <a:p>
            <a:r>
              <a:rPr lang="en-US" sz="2400" b="1" dirty="0" err="1">
                <a:solidFill>
                  <a:srgbClr val="528A02"/>
                </a:solidFill>
                <a:latin typeface="Cambria"/>
                <a:cs typeface="Cambria"/>
              </a:rPr>
              <a:t>Colonoptosis</a:t>
            </a:r>
            <a:endParaRPr lang="en-US" sz="2400" b="1" dirty="0">
              <a:solidFill>
                <a:srgbClr val="528A02"/>
              </a:solidFill>
              <a:latin typeface="Cambria"/>
              <a:cs typeface="Cambria"/>
            </a:endParaRPr>
          </a:p>
        </p:txBody>
      </p:sp>
      <p:sp>
        <p:nvSpPr>
          <p:cNvPr id="18" name="TextBox 17"/>
          <p:cNvSpPr txBox="1"/>
          <p:nvPr/>
        </p:nvSpPr>
        <p:spPr>
          <a:xfrm>
            <a:off x="4534399" y="3720725"/>
            <a:ext cx="3116057" cy="461665"/>
          </a:xfrm>
          <a:prstGeom prst="rect">
            <a:avLst/>
          </a:prstGeom>
          <a:noFill/>
        </p:spPr>
        <p:txBody>
          <a:bodyPr wrap="none" rtlCol="0">
            <a:spAutoFit/>
          </a:bodyPr>
          <a:lstStyle/>
          <a:p>
            <a:r>
              <a:rPr lang="en-US" sz="2400" dirty="0">
                <a:latin typeface="Cambria"/>
                <a:cs typeface="Cambria"/>
              </a:rPr>
              <a:t>Prolapse of the kidney</a:t>
            </a:r>
          </a:p>
        </p:txBody>
      </p:sp>
      <p:sp>
        <p:nvSpPr>
          <p:cNvPr id="19" name="TextBox 18"/>
          <p:cNvSpPr txBox="1"/>
          <p:nvPr/>
        </p:nvSpPr>
        <p:spPr>
          <a:xfrm>
            <a:off x="4534399" y="4311138"/>
            <a:ext cx="2343460" cy="461665"/>
          </a:xfrm>
          <a:prstGeom prst="rect">
            <a:avLst/>
          </a:prstGeom>
          <a:noFill/>
        </p:spPr>
        <p:txBody>
          <a:bodyPr wrap="none" rtlCol="0">
            <a:spAutoFit/>
          </a:bodyPr>
          <a:lstStyle/>
          <a:p>
            <a:r>
              <a:rPr lang="en-US" sz="2400" b="1" dirty="0" err="1">
                <a:solidFill>
                  <a:srgbClr val="528A02"/>
                </a:solidFill>
                <a:latin typeface="Cambria"/>
                <a:cs typeface="Cambria"/>
              </a:rPr>
              <a:t>Blepharoptosis</a:t>
            </a:r>
            <a:endParaRPr lang="en-US" sz="2400" b="1" dirty="0">
              <a:solidFill>
                <a:srgbClr val="528A02"/>
              </a:solidFill>
              <a:latin typeface="Cambria"/>
              <a:cs typeface="Cambria"/>
            </a:endParaRPr>
          </a:p>
        </p:txBody>
      </p:sp>
    </p:spTree>
    <p:extLst>
      <p:ext uri="{BB962C8B-B14F-4D97-AF65-F5344CB8AC3E}">
        <p14:creationId xmlns:p14="http://schemas.microsoft.com/office/powerpoint/2010/main" val="29416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animBg="1"/>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59" y="743723"/>
            <a:ext cx="8546222" cy="2308324"/>
          </a:xfrm>
          <a:prstGeom prst="rect">
            <a:avLst/>
          </a:prstGeom>
          <a:noFill/>
          <a:ln w="3175" cmpd="sng">
            <a:noFill/>
          </a:ln>
        </p:spPr>
        <p:txBody>
          <a:bodyPr wrap="square" rtlCol="0">
            <a:spAutoFit/>
          </a:bodyPr>
          <a:lstStyle/>
          <a:p>
            <a:pPr algn="just"/>
            <a:r>
              <a:rPr lang="en-US" sz="2400" dirty="0">
                <a:latin typeface="Cambria"/>
                <a:cs typeface="Cambria"/>
              </a:rPr>
              <a:t>Each lung is enclosed within a sac (</a:t>
            </a:r>
            <a:r>
              <a:rPr lang="en-US" sz="2400" i="1" dirty="0">
                <a:latin typeface="Cambria"/>
                <a:cs typeface="Cambria"/>
              </a:rPr>
              <a:t>pleura</a:t>
            </a:r>
            <a:r>
              <a:rPr lang="en-US" sz="2400" dirty="0">
                <a:latin typeface="Cambria"/>
                <a:cs typeface="Cambria"/>
              </a:rPr>
              <a:t>), which has two layers. Normally there is no space within these two layers except for a thin film of lubricating fluid. In certain lung diseases, however, a space may be forced between these layers by the accumulation of </a:t>
            </a:r>
            <a:r>
              <a:rPr lang="en-US" sz="2400" i="1" dirty="0">
                <a:latin typeface="Cambria"/>
                <a:cs typeface="Cambria"/>
              </a:rPr>
              <a:t>fluid</a:t>
            </a:r>
            <a:r>
              <a:rPr lang="en-US" sz="2400" dirty="0">
                <a:latin typeface="Cambria"/>
                <a:cs typeface="Cambria"/>
              </a:rPr>
              <a:t>, called: _____________________, of </a:t>
            </a:r>
            <a:r>
              <a:rPr lang="en-US" sz="2400" i="1" dirty="0">
                <a:latin typeface="Cambria"/>
                <a:cs typeface="Cambria"/>
              </a:rPr>
              <a:t>blood</a:t>
            </a:r>
            <a:r>
              <a:rPr lang="en-US" sz="2400" dirty="0">
                <a:latin typeface="Cambria"/>
                <a:cs typeface="Cambria"/>
              </a:rPr>
              <a:t>, called: _____________________ or of </a:t>
            </a:r>
            <a:r>
              <a:rPr lang="en-US" sz="2400" i="1" dirty="0">
                <a:latin typeface="Cambria"/>
                <a:cs typeface="Cambria"/>
              </a:rPr>
              <a:t>air</a:t>
            </a:r>
            <a:r>
              <a:rPr lang="en-US" sz="2400" dirty="0">
                <a:latin typeface="Cambria"/>
                <a:cs typeface="Cambria"/>
              </a:rPr>
              <a:t>, called: _____________________.</a:t>
            </a:r>
          </a:p>
        </p:txBody>
      </p:sp>
      <p:pic>
        <p:nvPicPr>
          <p:cNvPr id="3" name="Picture 2" descr="pre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00" y="3050516"/>
            <a:ext cx="736600" cy="698500"/>
          </a:xfrm>
          <a:prstGeom prst="rect">
            <a:avLst/>
          </a:prstGeom>
        </p:spPr>
      </p:pic>
      <p:sp>
        <p:nvSpPr>
          <p:cNvPr id="4" name="TextBox 3"/>
          <p:cNvSpPr txBox="1"/>
          <p:nvPr/>
        </p:nvSpPr>
        <p:spPr>
          <a:xfrm>
            <a:off x="228812" y="45765"/>
            <a:ext cx="4963768" cy="461665"/>
          </a:xfrm>
          <a:prstGeom prst="rect">
            <a:avLst/>
          </a:prstGeom>
          <a:noFill/>
        </p:spPr>
        <p:txBody>
          <a:bodyPr wrap="none" rtlCol="0">
            <a:spAutoFit/>
          </a:bodyPr>
          <a:lstStyle/>
          <a:p>
            <a:r>
              <a:rPr lang="en-US" sz="2400" b="1" dirty="0"/>
              <a:t>FILL IN MISSING COMPOUND WORDS</a:t>
            </a:r>
          </a:p>
        </p:txBody>
      </p:sp>
      <p:sp>
        <p:nvSpPr>
          <p:cNvPr id="5" name="TextBox 4"/>
          <p:cNvSpPr txBox="1"/>
          <p:nvPr/>
        </p:nvSpPr>
        <p:spPr>
          <a:xfrm>
            <a:off x="297459" y="3924577"/>
            <a:ext cx="8443255" cy="2677656"/>
          </a:xfrm>
          <a:prstGeom prst="rect">
            <a:avLst/>
          </a:prstGeom>
          <a:noFill/>
        </p:spPr>
        <p:txBody>
          <a:bodyPr wrap="square" rtlCol="0">
            <a:spAutoFit/>
          </a:bodyPr>
          <a:lstStyle/>
          <a:p>
            <a:pPr algn="just"/>
            <a:r>
              <a:rPr lang="en-US" sz="2400" dirty="0">
                <a:latin typeface="Cambria"/>
                <a:cs typeface="Cambria"/>
              </a:rPr>
              <a:t>Abnormalities detected in the analysis of urine are common in clinical practice. Their evaluation can lead to detection of serious underlying diseases. Blood in urine, which is both frightening and well visible is called ___________________ . The presence of excess of serum proteins in urine is _________________, the presence of pus in urine is _____________________, and the excretion of glucose into urine is _____________________. </a:t>
            </a:r>
          </a:p>
        </p:txBody>
      </p:sp>
    </p:spTree>
    <p:extLst>
      <p:ext uri="{BB962C8B-B14F-4D97-AF65-F5344CB8AC3E}">
        <p14:creationId xmlns:p14="http://schemas.microsoft.com/office/powerpoint/2010/main" val="416303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792" y="57209"/>
            <a:ext cx="3515055" cy="461665"/>
          </a:xfrm>
          <a:prstGeom prst="rect">
            <a:avLst/>
          </a:prstGeom>
          <a:noFill/>
        </p:spPr>
        <p:txBody>
          <a:bodyPr wrap="none" rtlCol="0">
            <a:spAutoFit/>
          </a:bodyPr>
          <a:lstStyle/>
          <a:p>
            <a:r>
              <a:rPr lang="en-US" sz="2400" b="1" dirty="0"/>
              <a:t>IDENTIFY ABBREVIATIONS</a:t>
            </a:r>
          </a:p>
        </p:txBody>
      </p:sp>
      <p:sp>
        <p:nvSpPr>
          <p:cNvPr id="3" name="TextBox 2"/>
          <p:cNvSpPr txBox="1"/>
          <p:nvPr/>
        </p:nvSpPr>
        <p:spPr>
          <a:xfrm>
            <a:off x="308899" y="846703"/>
            <a:ext cx="8523341" cy="1200328"/>
          </a:xfrm>
          <a:prstGeom prst="rect">
            <a:avLst/>
          </a:prstGeom>
          <a:solidFill>
            <a:schemeClr val="accent3">
              <a:lumMod val="20000"/>
              <a:lumOff val="80000"/>
            </a:schemeClr>
          </a:solidFill>
        </p:spPr>
        <p:txBody>
          <a:bodyPr wrap="square" rtlCol="0">
            <a:spAutoFit/>
          </a:bodyPr>
          <a:lstStyle/>
          <a:p>
            <a:r>
              <a:rPr lang="en-US" sz="2400" dirty="0">
                <a:latin typeface="Cambria"/>
                <a:cs typeface="Cambria"/>
              </a:rPr>
              <a:t>The abbreviation CCE used for common surgical treatment of symptomatic gallstones and other gallbladder conditions stands for ______________________.</a:t>
            </a:r>
          </a:p>
        </p:txBody>
      </p:sp>
      <p:sp>
        <p:nvSpPr>
          <p:cNvPr id="4" name="TextBox 3"/>
          <p:cNvSpPr txBox="1"/>
          <p:nvPr/>
        </p:nvSpPr>
        <p:spPr>
          <a:xfrm>
            <a:off x="320340" y="2203086"/>
            <a:ext cx="5777567" cy="1569660"/>
          </a:xfrm>
          <a:prstGeom prst="rect">
            <a:avLst/>
          </a:prstGeom>
          <a:solidFill>
            <a:srgbClr val="FFD666"/>
          </a:solidFill>
        </p:spPr>
        <p:txBody>
          <a:bodyPr wrap="square" rtlCol="0">
            <a:spAutoFit/>
          </a:bodyPr>
          <a:lstStyle/>
          <a:p>
            <a:pPr algn="just"/>
            <a:r>
              <a:rPr lang="en-US" sz="2400" dirty="0">
                <a:latin typeface="Cambria"/>
                <a:cs typeface="Cambria"/>
              </a:rPr>
              <a:t>Bile components can form crystalline concretions within a gallbladder. It usually results in disease abbreviated as CL, meaning ___________________ .</a:t>
            </a:r>
          </a:p>
        </p:txBody>
      </p:sp>
      <p:pic>
        <p:nvPicPr>
          <p:cNvPr id="5" name="Picture 4"/>
          <p:cNvPicPr>
            <a:picLocks noChangeAspect="1"/>
          </p:cNvPicPr>
          <p:nvPr/>
        </p:nvPicPr>
        <p:blipFill>
          <a:blip r:embed="rId3"/>
          <a:stretch>
            <a:fillRect/>
          </a:stretch>
        </p:blipFill>
        <p:spPr>
          <a:xfrm>
            <a:off x="6236649" y="2203086"/>
            <a:ext cx="2583213" cy="1569660"/>
          </a:xfrm>
          <a:prstGeom prst="rect">
            <a:avLst/>
          </a:prstGeom>
        </p:spPr>
      </p:pic>
      <p:sp>
        <p:nvSpPr>
          <p:cNvPr id="6" name="Rectangle 5"/>
          <p:cNvSpPr/>
          <p:nvPr/>
        </p:nvSpPr>
        <p:spPr>
          <a:xfrm>
            <a:off x="3592388" y="3926065"/>
            <a:ext cx="5227474" cy="2308324"/>
          </a:xfrm>
          <a:prstGeom prst="rect">
            <a:avLst/>
          </a:prstGeom>
          <a:solidFill>
            <a:schemeClr val="accent3"/>
          </a:solidFill>
        </p:spPr>
        <p:txBody>
          <a:bodyPr wrap="square">
            <a:spAutoFit/>
          </a:bodyPr>
          <a:lstStyle/>
          <a:p>
            <a:pPr algn="just"/>
            <a:r>
              <a:rPr lang="en-US" sz="2400" dirty="0">
                <a:latin typeface="Cambria"/>
                <a:cs typeface="Cambria"/>
              </a:rPr>
              <a:t>The endoscopic examination of the large bowel and the distal part of the small bowel with a CCD camera/fiber optic camera on a flexible tube passed through the anus is called ____________________, abbreviated as COL.</a:t>
            </a:r>
            <a:endParaRPr lang="en-US" sz="2400" dirty="0">
              <a:hlinkClick r:id="rId4"/>
            </a:endParaRPr>
          </a:p>
        </p:txBody>
      </p:sp>
      <p:pic>
        <p:nvPicPr>
          <p:cNvPr id="7" name="Picture 6"/>
          <p:cNvPicPr>
            <a:picLocks noChangeAspect="1"/>
          </p:cNvPicPr>
          <p:nvPr/>
        </p:nvPicPr>
        <p:blipFill>
          <a:blip r:embed="rId5"/>
          <a:stretch>
            <a:fillRect/>
          </a:stretch>
        </p:blipFill>
        <p:spPr>
          <a:xfrm>
            <a:off x="320340" y="3926065"/>
            <a:ext cx="3155169" cy="2149423"/>
          </a:xfrm>
          <a:prstGeom prst="rect">
            <a:avLst/>
          </a:prstGeom>
        </p:spPr>
      </p:pic>
    </p:spTree>
    <p:extLst>
      <p:ext uri="{BB962C8B-B14F-4D97-AF65-F5344CB8AC3E}">
        <p14:creationId xmlns:p14="http://schemas.microsoft.com/office/powerpoint/2010/main" val="30214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372" y="1167609"/>
            <a:ext cx="6032621" cy="492443"/>
          </a:xfrm>
          <a:prstGeom prst="rect">
            <a:avLst/>
          </a:prstGeom>
          <a:solidFill>
            <a:schemeClr val="accent3"/>
          </a:solidFill>
        </p:spPr>
        <p:txBody>
          <a:bodyPr wrap="none" rtlCol="0">
            <a:spAutoFit/>
          </a:bodyPr>
          <a:lstStyle/>
          <a:p>
            <a:r>
              <a:rPr lang="en-US" sz="2600" dirty="0">
                <a:latin typeface="Cambria"/>
                <a:cs typeface="Cambria"/>
              </a:rPr>
              <a:t>1. Osteoporosis. Polymyalgia </a:t>
            </a:r>
            <a:r>
              <a:rPr lang="en-US" sz="2600" dirty="0" err="1">
                <a:latin typeface="Cambria"/>
                <a:cs typeface="Cambria"/>
              </a:rPr>
              <a:t>rheumatica</a:t>
            </a:r>
            <a:r>
              <a:rPr lang="en-US" sz="2600" dirty="0">
                <a:latin typeface="Cambria"/>
                <a:cs typeface="Cambria"/>
              </a:rPr>
              <a:t>. </a:t>
            </a:r>
          </a:p>
        </p:txBody>
      </p:sp>
      <p:sp>
        <p:nvSpPr>
          <p:cNvPr id="3" name="TextBox 2"/>
          <p:cNvSpPr txBox="1"/>
          <p:nvPr/>
        </p:nvSpPr>
        <p:spPr>
          <a:xfrm>
            <a:off x="345372" y="1856988"/>
            <a:ext cx="6431331" cy="492443"/>
          </a:xfrm>
          <a:prstGeom prst="rect">
            <a:avLst/>
          </a:prstGeom>
          <a:solidFill>
            <a:schemeClr val="accent4"/>
          </a:solidFill>
        </p:spPr>
        <p:txBody>
          <a:bodyPr wrap="none" rtlCol="0">
            <a:spAutoFit/>
          </a:bodyPr>
          <a:lstStyle/>
          <a:p>
            <a:r>
              <a:rPr lang="en-US" sz="2600" dirty="0">
                <a:latin typeface="Cambria"/>
                <a:cs typeface="Cambria"/>
              </a:rPr>
              <a:t>2. </a:t>
            </a:r>
            <a:r>
              <a:rPr lang="en-US" sz="2600" dirty="0" err="1">
                <a:latin typeface="Cambria"/>
                <a:cs typeface="Cambria"/>
              </a:rPr>
              <a:t>Cholecystolithiasis</a:t>
            </a:r>
            <a:r>
              <a:rPr lang="en-US" sz="2600" dirty="0">
                <a:latin typeface="Cambria"/>
                <a:cs typeface="Cambria"/>
              </a:rPr>
              <a:t>. St. p. </a:t>
            </a:r>
            <a:r>
              <a:rPr lang="en-US" sz="2600" dirty="0" err="1">
                <a:latin typeface="Cambria"/>
                <a:cs typeface="Cambria"/>
              </a:rPr>
              <a:t>colicam</a:t>
            </a:r>
            <a:r>
              <a:rPr lang="en-US" sz="2600" dirty="0">
                <a:latin typeface="Cambria"/>
                <a:cs typeface="Cambria"/>
              </a:rPr>
              <a:t> </a:t>
            </a:r>
            <a:r>
              <a:rPr lang="en-US" sz="2600" dirty="0" err="1">
                <a:latin typeface="Cambria"/>
                <a:cs typeface="Cambria"/>
              </a:rPr>
              <a:t>biliarem</a:t>
            </a:r>
            <a:endParaRPr lang="en-US" sz="2600" dirty="0">
              <a:latin typeface="Cambria"/>
              <a:cs typeface="Cambria"/>
            </a:endParaRPr>
          </a:p>
        </p:txBody>
      </p:sp>
      <p:sp>
        <p:nvSpPr>
          <p:cNvPr id="4" name="TextBox 3"/>
          <p:cNvSpPr txBox="1"/>
          <p:nvPr/>
        </p:nvSpPr>
        <p:spPr>
          <a:xfrm>
            <a:off x="345372" y="2546367"/>
            <a:ext cx="8681133" cy="492443"/>
          </a:xfrm>
          <a:prstGeom prst="rect">
            <a:avLst/>
          </a:prstGeom>
          <a:solidFill>
            <a:schemeClr val="accent3"/>
          </a:solidFill>
        </p:spPr>
        <p:txBody>
          <a:bodyPr wrap="none" rtlCol="0">
            <a:spAutoFit/>
          </a:bodyPr>
          <a:lstStyle/>
          <a:p>
            <a:r>
              <a:rPr lang="en-US" sz="2600" dirty="0">
                <a:latin typeface="Cambria"/>
                <a:cs typeface="Cambria"/>
              </a:rPr>
              <a:t>3. </a:t>
            </a:r>
            <a:r>
              <a:rPr lang="en-US" sz="2600" dirty="0" err="1">
                <a:latin typeface="Cambria"/>
                <a:cs typeface="Cambria"/>
              </a:rPr>
              <a:t>Hepatopathia</a:t>
            </a:r>
            <a:r>
              <a:rPr lang="en-US" sz="2600" dirty="0">
                <a:latin typeface="Cambria"/>
                <a:cs typeface="Cambria"/>
              </a:rPr>
              <a:t> cum </a:t>
            </a:r>
            <a:r>
              <a:rPr lang="en-US" sz="2600" dirty="0" err="1">
                <a:latin typeface="Cambria"/>
                <a:cs typeface="Cambria"/>
              </a:rPr>
              <a:t>trombocytopenia</a:t>
            </a:r>
            <a:r>
              <a:rPr lang="en-US" sz="2600" dirty="0">
                <a:latin typeface="Cambria"/>
                <a:cs typeface="Cambria"/>
              </a:rPr>
              <a:t> (HTS syndrome v. s.)</a:t>
            </a:r>
          </a:p>
        </p:txBody>
      </p:sp>
      <p:sp>
        <p:nvSpPr>
          <p:cNvPr id="5" name="TextBox 4"/>
          <p:cNvSpPr txBox="1"/>
          <p:nvPr/>
        </p:nvSpPr>
        <p:spPr>
          <a:xfrm>
            <a:off x="345372" y="3235746"/>
            <a:ext cx="4878259" cy="492443"/>
          </a:xfrm>
          <a:prstGeom prst="rect">
            <a:avLst/>
          </a:prstGeom>
          <a:solidFill>
            <a:schemeClr val="accent4"/>
          </a:solidFill>
        </p:spPr>
        <p:txBody>
          <a:bodyPr wrap="none" rtlCol="0">
            <a:spAutoFit/>
          </a:bodyPr>
          <a:lstStyle/>
          <a:p>
            <a:r>
              <a:rPr lang="en-US" sz="2600" dirty="0">
                <a:latin typeface="Cambria"/>
                <a:cs typeface="Cambria"/>
              </a:rPr>
              <a:t>4. Hyperplasia </a:t>
            </a:r>
            <a:r>
              <a:rPr lang="en-US" sz="2600" dirty="0" err="1">
                <a:latin typeface="Cambria"/>
                <a:cs typeface="Cambria"/>
              </a:rPr>
              <a:t>prostatae</a:t>
            </a:r>
            <a:r>
              <a:rPr lang="en-US" sz="2600" dirty="0">
                <a:latin typeface="Cambria"/>
                <a:cs typeface="Cambria"/>
              </a:rPr>
              <a:t> </a:t>
            </a:r>
            <a:r>
              <a:rPr lang="en-US" sz="2600" dirty="0" err="1">
                <a:latin typeface="Cambria"/>
                <a:cs typeface="Cambria"/>
              </a:rPr>
              <a:t>benigna</a:t>
            </a:r>
            <a:endParaRPr lang="en-US" sz="2600" dirty="0">
              <a:latin typeface="Cambria"/>
              <a:cs typeface="Cambria"/>
            </a:endParaRPr>
          </a:p>
        </p:txBody>
      </p:sp>
      <p:sp>
        <p:nvSpPr>
          <p:cNvPr id="6" name="TextBox 5"/>
          <p:cNvSpPr txBox="1"/>
          <p:nvPr/>
        </p:nvSpPr>
        <p:spPr>
          <a:xfrm>
            <a:off x="345372" y="3925125"/>
            <a:ext cx="4206112" cy="492443"/>
          </a:xfrm>
          <a:prstGeom prst="rect">
            <a:avLst/>
          </a:prstGeom>
          <a:solidFill>
            <a:schemeClr val="accent3"/>
          </a:solidFill>
        </p:spPr>
        <p:txBody>
          <a:bodyPr wrap="none" rtlCol="0">
            <a:spAutoFit/>
          </a:bodyPr>
          <a:lstStyle/>
          <a:p>
            <a:r>
              <a:rPr lang="en-US" sz="2600" dirty="0">
                <a:latin typeface="Cambria"/>
                <a:cs typeface="Cambria"/>
              </a:rPr>
              <a:t>5. St. post </a:t>
            </a:r>
            <a:r>
              <a:rPr lang="en-US" sz="2600" dirty="0" err="1">
                <a:latin typeface="Cambria"/>
                <a:cs typeface="Cambria"/>
              </a:rPr>
              <a:t>otorrhagiam</a:t>
            </a:r>
            <a:r>
              <a:rPr lang="en-US" sz="2600" dirty="0">
                <a:latin typeface="Cambria"/>
                <a:cs typeface="Cambria"/>
              </a:rPr>
              <a:t> l. sin.</a:t>
            </a:r>
          </a:p>
        </p:txBody>
      </p:sp>
      <p:sp>
        <p:nvSpPr>
          <p:cNvPr id="7" name="TextBox 6"/>
          <p:cNvSpPr txBox="1"/>
          <p:nvPr/>
        </p:nvSpPr>
        <p:spPr>
          <a:xfrm>
            <a:off x="345372" y="4614504"/>
            <a:ext cx="7661072" cy="492443"/>
          </a:xfrm>
          <a:prstGeom prst="rect">
            <a:avLst/>
          </a:prstGeom>
          <a:solidFill>
            <a:schemeClr val="accent4"/>
          </a:solidFill>
        </p:spPr>
        <p:txBody>
          <a:bodyPr wrap="none" rtlCol="0">
            <a:spAutoFit/>
          </a:bodyPr>
          <a:lstStyle/>
          <a:p>
            <a:r>
              <a:rPr lang="en-US" sz="2600" dirty="0">
                <a:latin typeface="Cambria"/>
                <a:cs typeface="Cambria"/>
              </a:rPr>
              <a:t>6. </a:t>
            </a:r>
            <a:r>
              <a:rPr lang="en-US" sz="2600" dirty="0" err="1">
                <a:latin typeface="Cambria"/>
                <a:cs typeface="Cambria"/>
              </a:rPr>
              <a:t>Stp</a:t>
            </a:r>
            <a:r>
              <a:rPr lang="en-US" sz="2600" dirty="0">
                <a:latin typeface="Cambria"/>
                <a:cs typeface="Cambria"/>
              </a:rPr>
              <a:t>. </a:t>
            </a:r>
            <a:r>
              <a:rPr lang="en-US" sz="2600" dirty="0" err="1">
                <a:latin typeface="Cambria"/>
                <a:cs typeface="Cambria"/>
              </a:rPr>
              <a:t>craniotrauma</a:t>
            </a:r>
            <a:r>
              <a:rPr lang="en-US" sz="2600" dirty="0">
                <a:latin typeface="Cambria"/>
                <a:cs typeface="Cambria"/>
              </a:rPr>
              <a:t> cum </a:t>
            </a:r>
            <a:r>
              <a:rPr lang="en-US" sz="2600" dirty="0" err="1">
                <a:latin typeface="Cambria"/>
                <a:cs typeface="Cambria"/>
              </a:rPr>
              <a:t>haemorrhagia</a:t>
            </a:r>
            <a:r>
              <a:rPr lang="en-US" sz="2600" dirty="0">
                <a:latin typeface="Cambria"/>
                <a:cs typeface="Cambria"/>
              </a:rPr>
              <a:t> </a:t>
            </a:r>
            <a:r>
              <a:rPr lang="en-US" sz="2600" dirty="0" err="1">
                <a:latin typeface="Cambria"/>
                <a:cs typeface="Cambria"/>
              </a:rPr>
              <a:t>intracraniali</a:t>
            </a:r>
            <a:r>
              <a:rPr lang="en-US" sz="2600" dirty="0">
                <a:latin typeface="Cambria"/>
                <a:cs typeface="Cambria"/>
              </a:rPr>
              <a:t> </a:t>
            </a:r>
          </a:p>
        </p:txBody>
      </p:sp>
      <p:sp>
        <p:nvSpPr>
          <p:cNvPr id="8" name="TextBox 7"/>
          <p:cNvSpPr txBox="1"/>
          <p:nvPr/>
        </p:nvSpPr>
        <p:spPr>
          <a:xfrm>
            <a:off x="345372" y="5303883"/>
            <a:ext cx="4334565" cy="492443"/>
          </a:xfrm>
          <a:prstGeom prst="rect">
            <a:avLst/>
          </a:prstGeom>
          <a:solidFill>
            <a:schemeClr val="accent3"/>
          </a:solidFill>
        </p:spPr>
        <p:txBody>
          <a:bodyPr wrap="none" rtlCol="0">
            <a:spAutoFit/>
          </a:bodyPr>
          <a:lstStyle/>
          <a:p>
            <a:r>
              <a:rPr lang="en-US" sz="2600" dirty="0">
                <a:latin typeface="Cambria"/>
                <a:cs typeface="Cambria"/>
              </a:rPr>
              <a:t>7. </a:t>
            </a:r>
            <a:r>
              <a:rPr lang="en-US" sz="2600" dirty="0" err="1">
                <a:latin typeface="Cambria"/>
                <a:cs typeface="Cambria"/>
              </a:rPr>
              <a:t>Diarrhoea</a:t>
            </a:r>
            <a:r>
              <a:rPr lang="en-US" sz="2600" dirty="0">
                <a:latin typeface="Cambria"/>
                <a:cs typeface="Cambria"/>
              </a:rPr>
              <a:t>. Colitis </a:t>
            </a:r>
            <a:r>
              <a:rPr lang="en-US" sz="2600" dirty="0" err="1">
                <a:latin typeface="Cambria"/>
                <a:cs typeface="Cambria"/>
              </a:rPr>
              <a:t>ulcerosa</a:t>
            </a:r>
            <a:r>
              <a:rPr lang="en-US" sz="2600" dirty="0">
                <a:latin typeface="Cambria"/>
                <a:cs typeface="Cambria"/>
              </a:rPr>
              <a:t>.</a:t>
            </a:r>
          </a:p>
        </p:txBody>
      </p:sp>
      <p:sp>
        <p:nvSpPr>
          <p:cNvPr id="9" name="TextBox 8"/>
          <p:cNvSpPr txBox="1"/>
          <p:nvPr/>
        </p:nvSpPr>
        <p:spPr>
          <a:xfrm>
            <a:off x="345372" y="5993264"/>
            <a:ext cx="6382977" cy="492443"/>
          </a:xfrm>
          <a:prstGeom prst="rect">
            <a:avLst/>
          </a:prstGeom>
          <a:solidFill>
            <a:schemeClr val="accent4"/>
          </a:solidFill>
        </p:spPr>
        <p:txBody>
          <a:bodyPr wrap="none" rtlCol="0">
            <a:spAutoFit/>
          </a:bodyPr>
          <a:lstStyle/>
          <a:p>
            <a:r>
              <a:rPr lang="en-US" sz="2600" dirty="0">
                <a:latin typeface="Cambria"/>
                <a:cs typeface="Cambria"/>
              </a:rPr>
              <a:t>8. </a:t>
            </a:r>
            <a:r>
              <a:rPr lang="en-US" sz="2600" dirty="0" err="1">
                <a:latin typeface="Cambria"/>
                <a:cs typeface="Cambria"/>
              </a:rPr>
              <a:t>Insufficientia</a:t>
            </a:r>
            <a:r>
              <a:rPr lang="en-US" sz="2600" dirty="0">
                <a:latin typeface="Cambria"/>
                <a:cs typeface="Cambria"/>
              </a:rPr>
              <a:t> </a:t>
            </a:r>
            <a:r>
              <a:rPr lang="en-US" sz="2600" dirty="0" err="1">
                <a:latin typeface="Cambria"/>
                <a:cs typeface="Cambria"/>
              </a:rPr>
              <a:t>cordis</a:t>
            </a:r>
            <a:r>
              <a:rPr lang="en-US" sz="2600" dirty="0">
                <a:latin typeface="Cambria"/>
                <a:cs typeface="Cambria"/>
              </a:rPr>
              <a:t> </a:t>
            </a:r>
            <a:r>
              <a:rPr lang="en-US" sz="2600" dirty="0" err="1">
                <a:latin typeface="Cambria"/>
                <a:cs typeface="Cambria"/>
              </a:rPr>
              <a:t>chronica</a:t>
            </a:r>
            <a:r>
              <a:rPr lang="en-US" sz="2600" dirty="0">
                <a:latin typeface="Cambria"/>
                <a:cs typeface="Cambria"/>
              </a:rPr>
              <a:t>. </a:t>
            </a:r>
            <a:r>
              <a:rPr lang="en-US" sz="2600" dirty="0" err="1">
                <a:latin typeface="Cambria"/>
                <a:cs typeface="Cambria"/>
              </a:rPr>
              <a:t>Venostasis</a:t>
            </a:r>
            <a:r>
              <a:rPr lang="en-US" sz="2600" dirty="0">
                <a:latin typeface="Cambria"/>
                <a:cs typeface="Cambria"/>
              </a:rPr>
              <a:t>. </a:t>
            </a:r>
          </a:p>
        </p:txBody>
      </p:sp>
      <p:sp>
        <p:nvSpPr>
          <p:cNvPr id="11" name="TextBox 10"/>
          <p:cNvSpPr txBox="1"/>
          <p:nvPr/>
        </p:nvSpPr>
        <p:spPr>
          <a:xfrm>
            <a:off x="227004" y="93130"/>
            <a:ext cx="8047997" cy="830997"/>
          </a:xfrm>
          <a:prstGeom prst="rect">
            <a:avLst/>
          </a:prstGeom>
          <a:noFill/>
        </p:spPr>
        <p:txBody>
          <a:bodyPr wrap="none" rtlCol="0">
            <a:spAutoFit/>
          </a:bodyPr>
          <a:lstStyle/>
          <a:p>
            <a:r>
              <a:rPr lang="en-US" sz="2400" b="1" dirty="0"/>
              <a:t>READ MEDICAL RECORDS, </a:t>
            </a:r>
          </a:p>
          <a:p>
            <a:r>
              <a:rPr lang="en-US" sz="2400" b="1" dirty="0"/>
              <a:t>MAKE NOTES ABOUT THE DISEASES OF PARTICULAR PATIENTS</a:t>
            </a:r>
          </a:p>
        </p:txBody>
      </p:sp>
    </p:spTree>
    <p:extLst>
      <p:ext uri="{BB962C8B-B14F-4D97-AF65-F5344CB8AC3E}">
        <p14:creationId xmlns:p14="http://schemas.microsoft.com/office/powerpoint/2010/main" val="60464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841" y="45768"/>
            <a:ext cx="7049827" cy="461665"/>
          </a:xfrm>
          <a:prstGeom prst="rect">
            <a:avLst/>
          </a:prstGeom>
          <a:noFill/>
        </p:spPr>
        <p:txBody>
          <a:bodyPr wrap="none" rtlCol="0">
            <a:spAutoFit/>
          </a:bodyPr>
          <a:lstStyle/>
          <a:p>
            <a:r>
              <a:rPr lang="en-US" sz="2400" b="1" dirty="0"/>
              <a:t>DECIDE WHETHER THE FOLLOWING STATEMENTS ARE</a:t>
            </a:r>
          </a:p>
        </p:txBody>
      </p:sp>
      <p:sp>
        <p:nvSpPr>
          <p:cNvPr id="3" name="TextBox 2"/>
          <p:cNvSpPr txBox="1"/>
          <p:nvPr/>
        </p:nvSpPr>
        <p:spPr>
          <a:xfrm>
            <a:off x="3100437" y="936560"/>
            <a:ext cx="2643672" cy="1077218"/>
          </a:xfrm>
          <a:prstGeom prst="rect">
            <a:avLst/>
          </a:prstGeom>
          <a:noFill/>
        </p:spPr>
        <p:txBody>
          <a:bodyPr wrap="none" rtlCol="0">
            <a:spAutoFit/>
          </a:bodyPr>
          <a:lstStyle/>
          <a:p>
            <a:pPr algn="ctr"/>
            <a:r>
              <a:rPr lang="en-US" sz="3200" b="1" dirty="0">
                <a:solidFill>
                  <a:srgbClr val="9F000E"/>
                </a:solidFill>
              </a:rPr>
              <a:t>TRUE or FALSE</a:t>
            </a:r>
          </a:p>
          <a:p>
            <a:pPr algn="ctr"/>
            <a:r>
              <a:rPr lang="en-US" sz="3200" b="1" dirty="0">
                <a:solidFill>
                  <a:srgbClr val="9F000E"/>
                </a:solidFill>
              </a:rPr>
              <a:t>?</a:t>
            </a:r>
          </a:p>
        </p:txBody>
      </p:sp>
      <p:sp>
        <p:nvSpPr>
          <p:cNvPr id="4" name="TextBox 3"/>
          <p:cNvSpPr txBox="1"/>
          <p:nvPr/>
        </p:nvSpPr>
        <p:spPr>
          <a:xfrm>
            <a:off x="320341" y="2561671"/>
            <a:ext cx="8511900" cy="954107"/>
          </a:xfrm>
          <a:prstGeom prst="rect">
            <a:avLst/>
          </a:prstGeom>
          <a:solidFill>
            <a:schemeClr val="accent1">
              <a:lumMod val="20000"/>
              <a:lumOff val="80000"/>
            </a:schemeClr>
          </a:solidFill>
        </p:spPr>
        <p:txBody>
          <a:bodyPr wrap="square" rtlCol="0">
            <a:spAutoFit/>
          </a:bodyPr>
          <a:lstStyle/>
          <a:p>
            <a:pPr algn="just"/>
            <a:r>
              <a:rPr lang="en-US" sz="2800" dirty="0">
                <a:latin typeface="Cambria"/>
                <a:cs typeface="Cambria"/>
              </a:rPr>
              <a:t>A) Patient ♯ 4 is a male suffering from abnormal enlargement of the prostate gland.</a:t>
            </a:r>
          </a:p>
        </p:txBody>
      </p:sp>
      <p:pic>
        <p:nvPicPr>
          <p:cNvPr id="5" name="Picture 4"/>
          <p:cNvPicPr>
            <a:picLocks noChangeAspect="1"/>
          </p:cNvPicPr>
          <p:nvPr/>
        </p:nvPicPr>
        <p:blipFill>
          <a:blip r:embed="rId2"/>
          <a:stretch>
            <a:fillRect/>
          </a:stretch>
        </p:blipFill>
        <p:spPr>
          <a:xfrm>
            <a:off x="2162298" y="3787275"/>
            <a:ext cx="4514753" cy="2787860"/>
          </a:xfrm>
          <a:prstGeom prst="rect">
            <a:avLst/>
          </a:prstGeom>
        </p:spPr>
      </p:pic>
      <p:sp>
        <p:nvSpPr>
          <p:cNvPr id="7" name="TextBox 6"/>
          <p:cNvSpPr txBox="1"/>
          <p:nvPr/>
        </p:nvSpPr>
        <p:spPr>
          <a:xfrm>
            <a:off x="320341" y="2576497"/>
            <a:ext cx="8534782" cy="1815882"/>
          </a:xfrm>
          <a:prstGeom prst="rect">
            <a:avLst/>
          </a:prstGeom>
          <a:solidFill>
            <a:schemeClr val="accent2">
              <a:lumMod val="20000"/>
              <a:lumOff val="80000"/>
            </a:schemeClr>
          </a:solidFill>
        </p:spPr>
        <p:txBody>
          <a:bodyPr wrap="square" rtlCol="0">
            <a:spAutoFit/>
          </a:bodyPr>
          <a:lstStyle/>
          <a:p>
            <a:r>
              <a:rPr lang="en-US" sz="2800" dirty="0">
                <a:latin typeface="Cambria"/>
                <a:cs typeface="Cambria"/>
              </a:rPr>
              <a:t>B) Patient ♯ 7 suffers from the inflammation of the small intestine. His symptoms include diarrhea, which is common after the ingestion of  contaminated substances.</a:t>
            </a:r>
          </a:p>
        </p:txBody>
      </p:sp>
      <p:sp>
        <p:nvSpPr>
          <p:cNvPr id="9" name="TextBox 8"/>
          <p:cNvSpPr txBox="1"/>
          <p:nvPr/>
        </p:nvSpPr>
        <p:spPr>
          <a:xfrm>
            <a:off x="320341" y="2561671"/>
            <a:ext cx="8534783" cy="1815882"/>
          </a:xfrm>
          <a:prstGeom prst="rect">
            <a:avLst/>
          </a:prstGeom>
          <a:solidFill>
            <a:schemeClr val="accent2">
              <a:lumMod val="40000"/>
              <a:lumOff val="60000"/>
            </a:schemeClr>
          </a:solidFill>
        </p:spPr>
        <p:txBody>
          <a:bodyPr wrap="square" rtlCol="0">
            <a:spAutoFit/>
          </a:bodyPr>
          <a:lstStyle/>
          <a:p>
            <a:r>
              <a:rPr lang="en-US" sz="2800" dirty="0">
                <a:latin typeface="Cambria"/>
                <a:cs typeface="Cambria"/>
              </a:rPr>
              <a:t>C) Patient ♯ 8 complains: “</a:t>
            </a:r>
            <a:r>
              <a:rPr lang="en-US" sz="2800" i="1" dirty="0">
                <a:latin typeface="Cambria"/>
                <a:cs typeface="Cambria"/>
              </a:rPr>
              <a:t>Both my legs are badly affected, and doctors say that my condition is some ….. </a:t>
            </a:r>
            <a:r>
              <a:rPr lang="en-US" sz="2800" i="1" dirty="0" err="1">
                <a:latin typeface="Cambria"/>
                <a:cs typeface="Cambria"/>
              </a:rPr>
              <a:t>Uhm</a:t>
            </a:r>
            <a:r>
              <a:rPr lang="en-US" sz="2800" i="1" dirty="0">
                <a:latin typeface="Cambria"/>
                <a:cs typeface="Cambria"/>
              </a:rPr>
              <a:t>… strange word they used… </a:t>
            </a:r>
            <a:r>
              <a:rPr lang="en-US" sz="2800" i="1" dirty="0" err="1">
                <a:latin typeface="Cambria"/>
                <a:cs typeface="Cambria"/>
              </a:rPr>
              <a:t>phlebostasis</a:t>
            </a:r>
            <a:r>
              <a:rPr lang="en-US" sz="2800" i="1" dirty="0">
                <a:latin typeface="Cambria"/>
                <a:cs typeface="Cambria"/>
              </a:rPr>
              <a:t>, yes, it was </a:t>
            </a:r>
            <a:r>
              <a:rPr lang="en-US" sz="2800" i="1" dirty="0" err="1">
                <a:latin typeface="Cambria"/>
                <a:cs typeface="Cambria"/>
              </a:rPr>
              <a:t>phlebostasis</a:t>
            </a:r>
            <a:r>
              <a:rPr lang="en-US" sz="2800" i="1" dirty="0">
                <a:latin typeface="Cambria"/>
                <a:cs typeface="Cambria"/>
              </a:rPr>
              <a:t>.”</a:t>
            </a:r>
          </a:p>
        </p:txBody>
      </p:sp>
      <p:sp>
        <p:nvSpPr>
          <p:cNvPr id="10" name="TextBox 9"/>
          <p:cNvSpPr txBox="1"/>
          <p:nvPr/>
        </p:nvSpPr>
        <p:spPr>
          <a:xfrm>
            <a:off x="320341" y="2550229"/>
            <a:ext cx="8557666" cy="2246769"/>
          </a:xfrm>
          <a:prstGeom prst="rect">
            <a:avLst/>
          </a:prstGeom>
          <a:solidFill>
            <a:schemeClr val="accent3">
              <a:lumMod val="40000"/>
              <a:lumOff val="60000"/>
            </a:schemeClr>
          </a:solidFill>
        </p:spPr>
        <p:txBody>
          <a:bodyPr wrap="square" rtlCol="0">
            <a:spAutoFit/>
          </a:bodyPr>
          <a:lstStyle/>
          <a:p>
            <a:r>
              <a:rPr lang="en-US" sz="2800" dirty="0">
                <a:latin typeface="Cambria"/>
                <a:cs typeface="Cambria"/>
              </a:rPr>
              <a:t>D) Patient ♯ 3 is a child treated with </a:t>
            </a:r>
            <a:r>
              <a:rPr lang="en-US" sz="2800" i="1" dirty="0" err="1">
                <a:latin typeface="Cambria"/>
                <a:cs typeface="Cambria"/>
              </a:rPr>
              <a:t>actinomycin</a:t>
            </a:r>
            <a:r>
              <a:rPr lang="en-US" sz="2800" dirty="0">
                <a:latin typeface="Cambria"/>
                <a:cs typeface="Cambria"/>
              </a:rPr>
              <a:t> as a therapy for </a:t>
            </a:r>
            <a:r>
              <a:rPr lang="en-US" sz="2800" dirty="0" err="1">
                <a:latin typeface="Cambria"/>
                <a:cs typeface="Cambria"/>
              </a:rPr>
              <a:t>Wilm’s</a:t>
            </a:r>
            <a:r>
              <a:rPr lang="en-US" sz="2800" dirty="0">
                <a:latin typeface="Cambria"/>
                <a:cs typeface="Cambria"/>
              </a:rPr>
              <a:t> tumor. During the course of therapy the development of severe </a:t>
            </a:r>
            <a:r>
              <a:rPr lang="en-US" sz="2800" i="1" dirty="0" err="1">
                <a:latin typeface="Cambria"/>
                <a:cs typeface="Cambria"/>
              </a:rPr>
              <a:t>hepatopathy</a:t>
            </a:r>
            <a:r>
              <a:rPr lang="en-US" sz="2800" dirty="0">
                <a:latin typeface="Cambria"/>
                <a:cs typeface="Cambria"/>
              </a:rPr>
              <a:t> associated with </a:t>
            </a:r>
            <a:r>
              <a:rPr lang="en-US" sz="2800" i="1" dirty="0">
                <a:latin typeface="Cambria"/>
                <a:cs typeface="Cambria"/>
              </a:rPr>
              <a:t>thrombocytopenia</a:t>
            </a:r>
            <a:r>
              <a:rPr lang="en-US" sz="2800" dirty="0">
                <a:latin typeface="Cambria"/>
                <a:cs typeface="Cambria"/>
              </a:rPr>
              <a:t> (extremely increased number of platelets) was observed.</a:t>
            </a:r>
          </a:p>
        </p:txBody>
      </p:sp>
      <p:pic>
        <p:nvPicPr>
          <p:cNvPr id="11" name="Picture 10"/>
          <p:cNvPicPr>
            <a:picLocks noChangeAspect="1"/>
          </p:cNvPicPr>
          <p:nvPr/>
        </p:nvPicPr>
        <p:blipFill>
          <a:blip r:embed="rId3"/>
          <a:stretch>
            <a:fillRect/>
          </a:stretch>
        </p:blipFill>
        <p:spPr>
          <a:xfrm>
            <a:off x="5347710" y="4366111"/>
            <a:ext cx="3018725" cy="2414980"/>
          </a:xfrm>
          <a:prstGeom prst="rect">
            <a:avLst/>
          </a:prstGeom>
        </p:spPr>
      </p:pic>
      <p:sp>
        <p:nvSpPr>
          <p:cNvPr id="12" name="TextBox 11"/>
          <p:cNvSpPr txBox="1"/>
          <p:nvPr/>
        </p:nvSpPr>
        <p:spPr>
          <a:xfrm>
            <a:off x="320341" y="2550229"/>
            <a:ext cx="8531252" cy="1815882"/>
          </a:xfrm>
          <a:prstGeom prst="rect">
            <a:avLst/>
          </a:prstGeom>
          <a:solidFill>
            <a:schemeClr val="accent3"/>
          </a:solidFill>
        </p:spPr>
        <p:txBody>
          <a:bodyPr wrap="square" rtlCol="0">
            <a:spAutoFit/>
          </a:bodyPr>
          <a:lstStyle/>
          <a:p>
            <a:r>
              <a:rPr lang="en-US" sz="2800" dirty="0">
                <a:latin typeface="Cambria"/>
                <a:cs typeface="Cambria"/>
              </a:rPr>
              <a:t>E) Like most patients suffering form PMR (</a:t>
            </a:r>
            <a:r>
              <a:rPr lang="en-US" sz="2800" i="1" dirty="0">
                <a:latin typeface="Cambria"/>
                <a:cs typeface="Cambria"/>
              </a:rPr>
              <a:t>Polymyalgia </a:t>
            </a:r>
            <a:r>
              <a:rPr lang="en-US" sz="2800" i="1" dirty="0" err="1">
                <a:latin typeface="Cambria"/>
                <a:cs typeface="Cambria"/>
              </a:rPr>
              <a:t>rheumatica</a:t>
            </a:r>
            <a:r>
              <a:rPr lang="en-US" sz="2800" dirty="0">
                <a:latin typeface="Cambria"/>
                <a:cs typeface="Cambria"/>
              </a:rPr>
              <a:t>) also Patient ♯ 1 wakes up in the morning with pain in her joints in the neck, shoulders, and hips which typically inhibit her activity badly. </a:t>
            </a:r>
          </a:p>
        </p:txBody>
      </p:sp>
      <p:sp>
        <p:nvSpPr>
          <p:cNvPr id="13" name="TextBox 12"/>
          <p:cNvSpPr txBox="1"/>
          <p:nvPr/>
        </p:nvSpPr>
        <p:spPr>
          <a:xfrm>
            <a:off x="343224" y="2583511"/>
            <a:ext cx="8534783" cy="954107"/>
          </a:xfrm>
          <a:prstGeom prst="rect">
            <a:avLst/>
          </a:prstGeom>
          <a:solidFill>
            <a:schemeClr val="accent2"/>
          </a:solidFill>
        </p:spPr>
        <p:txBody>
          <a:bodyPr wrap="square" rtlCol="0">
            <a:spAutoFit/>
          </a:bodyPr>
          <a:lstStyle/>
          <a:p>
            <a:r>
              <a:rPr lang="en-US" sz="2800" dirty="0">
                <a:latin typeface="Cambria"/>
                <a:cs typeface="Cambria"/>
              </a:rPr>
              <a:t>F) Patient ♯2 has several gallstones of the circular shape in his common bile duct.  </a:t>
            </a:r>
          </a:p>
        </p:txBody>
      </p:sp>
      <p:pic>
        <p:nvPicPr>
          <p:cNvPr id="14" name="Picture 13"/>
          <p:cNvPicPr>
            <a:picLocks noChangeAspect="1"/>
          </p:cNvPicPr>
          <p:nvPr/>
        </p:nvPicPr>
        <p:blipFill>
          <a:blip r:embed="rId4"/>
          <a:stretch>
            <a:fillRect/>
          </a:stretch>
        </p:blipFill>
        <p:spPr>
          <a:xfrm>
            <a:off x="2330646" y="3741762"/>
            <a:ext cx="3879654" cy="2905996"/>
          </a:xfrm>
          <a:prstGeom prst="rect">
            <a:avLst/>
          </a:prstGeom>
        </p:spPr>
      </p:pic>
      <p:sp>
        <p:nvSpPr>
          <p:cNvPr id="16" name="TextBox 15"/>
          <p:cNvSpPr txBox="1"/>
          <p:nvPr/>
        </p:nvSpPr>
        <p:spPr>
          <a:xfrm>
            <a:off x="330589" y="2550229"/>
            <a:ext cx="8561196" cy="1384995"/>
          </a:xfrm>
          <a:prstGeom prst="rect">
            <a:avLst/>
          </a:prstGeom>
          <a:solidFill>
            <a:schemeClr val="accent2">
              <a:lumMod val="60000"/>
              <a:lumOff val="40000"/>
            </a:schemeClr>
          </a:solidFill>
        </p:spPr>
        <p:txBody>
          <a:bodyPr wrap="square" rtlCol="0">
            <a:spAutoFit/>
          </a:bodyPr>
          <a:lstStyle/>
          <a:p>
            <a:r>
              <a:rPr lang="en-US" sz="2800" dirty="0">
                <a:latin typeface="Cambria"/>
                <a:cs typeface="Cambria"/>
              </a:rPr>
              <a:t>G) In patient♯ 6 intracranial bleeding occurred after head injury when his blood vessel within the skull was ruptured.</a:t>
            </a:r>
          </a:p>
        </p:txBody>
      </p:sp>
      <p:sp>
        <p:nvSpPr>
          <p:cNvPr id="17" name="TextBox 16"/>
          <p:cNvSpPr txBox="1"/>
          <p:nvPr/>
        </p:nvSpPr>
        <p:spPr>
          <a:xfrm>
            <a:off x="316810" y="2550229"/>
            <a:ext cx="8534783" cy="954107"/>
          </a:xfrm>
          <a:prstGeom prst="rect">
            <a:avLst/>
          </a:prstGeom>
          <a:solidFill>
            <a:schemeClr val="accent3">
              <a:lumMod val="60000"/>
              <a:lumOff val="40000"/>
            </a:schemeClr>
          </a:solidFill>
        </p:spPr>
        <p:txBody>
          <a:bodyPr wrap="square" rtlCol="0">
            <a:spAutoFit/>
          </a:bodyPr>
          <a:lstStyle/>
          <a:p>
            <a:r>
              <a:rPr lang="en-US" sz="2800" dirty="0">
                <a:latin typeface="Cambria"/>
                <a:cs typeface="Cambria"/>
              </a:rPr>
              <a:t>H) Patient ♯5 was admitted to hospital with bleeding from the external auditory canal of the ear.</a:t>
            </a:r>
          </a:p>
        </p:txBody>
      </p:sp>
    </p:spTree>
    <p:extLst>
      <p:ext uri="{BB962C8B-B14F-4D97-AF65-F5344CB8AC3E}">
        <p14:creationId xmlns:p14="http://schemas.microsoft.com/office/powerpoint/2010/main" val="25993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0" grpId="0" animBg="1"/>
      <p:bldP spid="10" grpId="1" animBg="1"/>
      <p:bldP spid="12" grpId="0" animBg="1"/>
      <p:bldP spid="12" grpId="1" animBg="1"/>
      <p:bldP spid="13" grpId="0" animBg="1"/>
      <p:bldP spid="13" grpId="1" animBg="1"/>
      <p:bldP spid="16" grpId="0" animBg="1"/>
      <p:bldP spid="16" grpId="1"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019" y="43773"/>
            <a:ext cx="6519734" cy="461665"/>
          </a:xfrm>
          <a:prstGeom prst="rect">
            <a:avLst/>
          </a:prstGeom>
          <a:noFill/>
        </p:spPr>
        <p:txBody>
          <a:bodyPr wrap="none" rtlCol="0">
            <a:spAutoFit/>
          </a:bodyPr>
          <a:lstStyle/>
          <a:p>
            <a:r>
              <a:rPr lang="en-US" sz="2400" b="1" dirty="0"/>
              <a:t>ANALYSE THE STRUCTURE OF FOLLOWING TERMS</a:t>
            </a:r>
          </a:p>
        </p:txBody>
      </p:sp>
      <p:sp>
        <p:nvSpPr>
          <p:cNvPr id="3" name="TextBox 2"/>
          <p:cNvSpPr txBox="1"/>
          <p:nvPr/>
        </p:nvSpPr>
        <p:spPr>
          <a:xfrm>
            <a:off x="286019" y="797744"/>
            <a:ext cx="5904180" cy="461665"/>
          </a:xfrm>
          <a:prstGeom prst="rect">
            <a:avLst/>
          </a:prstGeom>
          <a:noFill/>
        </p:spPr>
        <p:txBody>
          <a:bodyPr wrap="none" rtlCol="0">
            <a:spAutoFit/>
          </a:bodyPr>
          <a:lstStyle/>
          <a:p>
            <a:r>
              <a:rPr lang="en-US" sz="2400" b="1" dirty="0">
                <a:latin typeface="Cambria"/>
                <a:cs typeface="Cambria"/>
              </a:rPr>
              <a:t>HYPOGLYCAEMIA &gt; </a:t>
            </a:r>
            <a:r>
              <a:rPr lang="en-US" sz="2400" b="1" dirty="0">
                <a:solidFill>
                  <a:schemeClr val="accent1"/>
                </a:solidFill>
                <a:latin typeface="Cambria"/>
                <a:cs typeface="Cambria"/>
              </a:rPr>
              <a:t>HYP</a:t>
            </a:r>
            <a:r>
              <a:rPr lang="en-US" sz="2400" b="1" dirty="0">
                <a:latin typeface="Cambria"/>
                <a:cs typeface="Cambria"/>
              </a:rPr>
              <a:t>-</a:t>
            </a:r>
            <a:r>
              <a:rPr lang="en-US" sz="2400" b="1" dirty="0">
                <a:solidFill>
                  <a:schemeClr val="accent1"/>
                </a:solidFill>
                <a:latin typeface="Cambria"/>
                <a:cs typeface="Cambria"/>
              </a:rPr>
              <a:t>O</a:t>
            </a:r>
            <a:r>
              <a:rPr lang="en-US" sz="2400" b="1" dirty="0">
                <a:latin typeface="Cambria"/>
                <a:cs typeface="Cambria"/>
              </a:rPr>
              <a:t>-</a:t>
            </a:r>
            <a:r>
              <a:rPr lang="en-US" sz="2400" b="1" dirty="0">
                <a:solidFill>
                  <a:schemeClr val="accent2"/>
                </a:solidFill>
                <a:latin typeface="Cambria"/>
                <a:cs typeface="Cambria"/>
              </a:rPr>
              <a:t>GLYC</a:t>
            </a:r>
            <a:r>
              <a:rPr lang="en-US" sz="2400" b="1" dirty="0">
                <a:latin typeface="Cambria"/>
                <a:cs typeface="Cambria"/>
              </a:rPr>
              <a:t>-</a:t>
            </a:r>
            <a:r>
              <a:rPr lang="en-US" sz="2400" b="1" dirty="0">
                <a:solidFill>
                  <a:schemeClr val="accent3"/>
                </a:solidFill>
                <a:latin typeface="Cambria"/>
                <a:cs typeface="Cambria"/>
              </a:rPr>
              <a:t>AEM</a:t>
            </a:r>
            <a:r>
              <a:rPr lang="en-US" sz="2400" b="1" dirty="0">
                <a:latin typeface="Cambria"/>
                <a:cs typeface="Cambria"/>
              </a:rPr>
              <a:t>-</a:t>
            </a:r>
            <a:r>
              <a:rPr lang="en-US" sz="2400" b="1" dirty="0">
                <a:solidFill>
                  <a:schemeClr val="accent4"/>
                </a:solidFill>
                <a:latin typeface="Cambria"/>
                <a:cs typeface="Cambria"/>
              </a:rPr>
              <a:t>IA</a:t>
            </a:r>
          </a:p>
        </p:txBody>
      </p:sp>
      <p:sp>
        <p:nvSpPr>
          <p:cNvPr id="4" name="TextBox 3"/>
          <p:cNvSpPr txBox="1"/>
          <p:nvPr/>
        </p:nvSpPr>
        <p:spPr>
          <a:xfrm>
            <a:off x="366103" y="1578984"/>
            <a:ext cx="2788594" cy="5170646"/>
          </a:xfrm>
          <a:prstGeom prst="rect">
            <a:avLst/>
          </a:prstGeom>
          <a:noFill/>
        </p:spPr>
        <p:txBody>
          <a:bodyPr wrap="none" rtlCol="0">
            <a:spAutoFit/>
          </a:bodyPr>
          <a:lstStyle/>
          <a:p>
            <a:pPr>
              <a:spcBef>
                <a:spcPts val="600"/>
              </a:spcBef>
              <a:spcAft>
                <a:spcPts val="600"/>
              </a:spcAft>
            </a:pPr>
            <a:r>
              <a:rPr lang="en-US" sz="2400" dirty="0" err="1">
                <a:latin typeface="Cambria"/>
                <a:cs typeface="Cambria"/>
              </a:rPr>
              <a:t>Myodystrophia</a:t>
            </a:r>
            <a:endParaRPr lang="en-US" sz="2400" dirty="0">
              <a:latin typeface="Cambria"/>
              <a:cs typeface="Cambria"/>
            </a:endParaRPr>
          </a:p>
          <a:p>
            <a:pPr>
              <a:spcBef>
                <a:spcPts val="600"/>
              </a:spcBef>
              <a:spcAft>
                <a:spcPts val="600"/>
              </a:spcAft>
            </a:pPr>
            <a:r>
              <a:rPr lang="en-US" sz="2400" dirty="0">
                <a:latin typeface="Cambria"/>
                <a:cs typeface="Cambria"/>
              </a:rPr>
              <a:t>Claustrophobia</a:t>
            </a:r>
          </a:p>
          <a:p>
            <a:pPr>
              <a:spcBef>
                <a:spcPts val="600"/>
              </a:spcBef>
              <a:spcAft>
                <a:spcPts val="600"/>
              </a:spcAft>
            </a:pPr>
            <a:r>
              <a:rPr lang="en-US" sz="2400" dirty="0" err="1">
                <a:latin typeface="Cambria"/>
                <a:cs typeface="Cambria"/>
              </a:rPr>
              <a:t>Encephalodysplasia</a:t>
            </a:r>
            <a:endParaRPr lang="en-US" sz="2400" dirty="0">
              <a:latin typeface="Cambria"/>
              <a:cs typeface="Cambria"/>
            </a:endParaRPr>
          </a:p>
          <a:p>
            <a:pPr>
              <a:spcBef>
                <a:spcPts val="600"/>
              </a:spcBef>
              <a:spcAft>
                <a:spcPts val="600"/>
              </a:spcAft>
            </a:pPr>
            <a:r>
              <a:rPr lang="en-US" sz="2400" dirty="0" err="1">
                <a:latin typeface="Cambria"/>
                <a:cs typeface="Cambria"/>
              </a:rPr>
              <a:t>Hydrorrhoea</a:t>
            </a:r>
            <a:endParaRPr lang="en-US" sz="2400" dirty="0">
              <a:latin typeface="Cambria"/>
              <a:cs typeface="Cambria"/>
            </a:endParaRPr>
          </a:p>
          <a:p>
            <a:pPr>
              <a:spcBef>
                <a:spcPts val="600"/>
              </a:spcBef>
              <a:spcAft>
                <a:spcPts val="600"/>
              </a:spcAft>
            </a:pPr>
            <a:r>
              <a:rPr lang="en-US" sz="2400" dirty="0" err="1">
                <a:latin typeface="Cambria"/>
                <a:cs typeface="Cambria"/>
              </a:rPr>
              <a:t>Rhinorrhagia</a:t>
            </a:r>
            <a:endParaRPr lang="en-US" sz="2400" dirty="0">
              <a:latin typeface="Cambria"/>
              <a:cs typeface="Cambria"/>
            </a:endParaRPr>
          </a:p>
          <a:p>
            <a:pPr>
              <a:spcBef>
                <a:spcPts val="600"/>
              </a:spcBef>
              <a:spcAft>
                <a:spcPts val="600"/>
              </a:spcAft>
            </a:pPr>
            <a:r>
              <a:rPr lang="en-US" sz="2400" dirty="0" err="1">
                <a:latin typeface="Cambria"/>
                <a:cs typeface="Cambria"/>
              </a:rPr>
              <a:t>Pancreatolysis</a:t>
            </a:r>
            <a:endParaRPr lang="en-US" sz="2400" dirty="0">
              <a:latin typeface="Cambria"/>
              <a:cs typeface="Cambria"/>
            </a:endParaRPr>
          </a:p>
          <a:p>
            <a:pPr>
              <a:spcBef>
                <a:spcPts val="600"/>
              </a:spcBef>
              <a:spcAft>
                <a:spcPts val="600"/>
              </a:spcAft>
            </a:pPr>
            <a:r>
              <a:rPr lang="en-US" sz="2400" dirty="0" err="1">
                <a:latin typeface="Cambria"/>
                <a:cs typeface="Cambria"/>
              </a:rPr>
              <a:t>Nephroptosis</a:t>
            </a:r>
            <a:endParaRPr lang="en-US" sz="2400" dirty="0">
              <a:latin typeface="Cambria"/>
              <a:cs typeface="Cambria"/>
            </a:endParaRPr>
          </a:p>
          <a:p>
            <a:pPr>
              <a:spcBef>
                <a:spcPts val="600"/>
              </a:spcBef>
              <a:spcAft>
                <a:spcPts val="600"/>
              </a:spcAft>
            </a:pPr>
            <a:r>
              <a:rPr lang="en-US" sz="2400" dirty="0" err="1">
                <a:latin typeface="Cambria"/>
                <a:cs typeface="Cambria"/>
              </a:rPr>
              <a:t>Hypopyrexia</a:t>
            </a:r>
            <a:endParaRPr lang="en-US" sz="2400" dirty="0">
              <a:latin typeface="Cambria"/>
              <a:cs typeface="Cambria"/>
            </a:endParaRPr>
          </a:p>
          <a:p>
            <a:pPr>
              <a:spcBef>
                <a:spcPts val="600"/>
              </a:spcBef>
              <a:spcAft>
                <a:spcPts val="600"/>
              </a:spcAft>
            </a:pPr>
            <a:r>
              <a:rPr lang="en-US" sz="2400" dirty="0" err="1">
                <a:latin typeface="Cambria"/>
                <a:cs typeface="Cambria"/>
              </a:rPr>
              <a:t>Pyodermatitis</a:t>
            </a:r>
            <a:endParaRPr lang="en-US" sz="2400" dirty="0">
              <a:latin typeface="Cambria"/>
              <a:cs typeface="Cambria"/>
            </a:endParaRPr>
          </a:p>
          <a:p>
            <a:pPr>
              <a:spcBef>
                <a:spcPts val="600"/>
              </a:spcBef>
              <a:spcAft>
                <a:spcPts val="600"/>
              </a:spcAft>
            </a:pPr>
            <a:endParaRPr lang="en-US" sz="2400" dirty="0">
              <a:latin typeface="Cambria"/>
              <a:cs typeface="Cambria"/>
            </a:endParaRPr>
          </a:p>
        </p:txBody>
      </p:sp>
      <p:sp>
        <p:nvSpPr>
          <p:cNvPr id="5" name="TextovéPole 4">
            <a:extLst>
              <a:ext uri="{FF2B5EF4-FFF2-40B4-BE49-F238E27FC236}">
                <a16:creationId xmlns:a16="http://schemas.microsoft.com/office/drawing/2014/main" id="{94A70D43-F4EB-4CD6-86F0-E6E92A759C1B}"/>
              </a:ext>
            </a:extLst>
          </p:cNvPr>
          <p:cNvSpPr txBox="1"/>
          <p:nvPr/>
        </p:nvSpPr>
        <p:spPr>
          <a:xfrm>
            <a:off x="3416968" y="1603047"/>
            <a:ext cx="4580021" cy="430887"/>
          </a:xfrm>
          <a:prstGeom prst="rect">
            <a:avLst/>
          </a:prstGeom>
          <a:noFill/>
        </p:spPr>
        <p:txBody>
          <a:bodyPr wrap="square" rtlCol="0">
            <a:spAutoFit/>
          </a:bodyPr>
          <a:lstStyle/>
          <a:p>
            <a:r>
              <a:rPr lang="cs-CZ" sz="2200" dirty="0"/>
              <a:t>My-o-</a:t>
            </a:r>
            <a:r>
              <a:rPr lang="cs-CZ" sz="2200" dirty="0" err="1"/>
              <a:t>dys</a:t>
            </a:r>
            <a:r>
              <a:rPr lang="cs-CZ" sz="2200" dirty="0"/>
              <a:t>-</a:t>
            </a:r>
            <a:r>
              <a:rPr lang="cs-CZ" sz="2200" dirty="0" err="1"/>
              <a:t>troph-ia</a:t>
            </a:r>
            <a:endParaRPr lang="cs-CZ" sz="2200" dirty="0"/>
          </a:p>
        </p:txBody>
      </p:sp>
      <p:sp>
        <p:nvSpPr>
          <p:cNvPr id="6" name="TextovéPole 5">
            <a:extLst>
              <a:ext uri="{FF2B5EF4-FFF2-40B4-BE49-F238E27FC236}">
                <a16:creationId xmlns:a16="http://schemas.microsoft.com/office/drawing/2014/main" id="{DC571E10-9271-4364-B5E4-100197AAF52F}"/>
              </a:ext>
            </a:extLst>
          </p:cNvPr>
          <p:cNvSpPr txBox="1"/>
          <p:nvPr/>
        </p:nvSpPr>
        <p:spPr>
          <a:xfrm>
            <a:off x="3416964" y="2126630"/>
            <a:ext cx="4580021" cy="430887"/>
          </a:xfrm>
          <a:prstGeom prst="rect">
            <a:avLst/>
          </a:prstGeom>
          <a:noFill/>
        </p:spPr>
        <p:txBody>
          <a:bodyPr wrap="square" rtlCol="0">
            <a:spAutoFit/>
          </a:bodyPr>
          <a:lstStyle/>
          <a:p>
            <a:r>
              <a:rPr lang="cs-CZ" sz="2200" dirty="0" err="1"/>
              <a:t>claustr</a:t>
            </a:r>
            <a:r>
              <a:rPr lang="cs-CZ" sz="2200" dirty="0"/>
              <a:t>-o-</a:t>
            </a:r>
            <a:r>
              <a:rPr lang="cs-CZ" sz="2200" dirty="0" err="1"/>
              <a:t>phob</a:t>
            </a:r>
            <a:r>
              <a:rPr lang="cs-CZ" sz="2200" dirty="0"/>
              <a:t>-</a:t>
            </a:r>
            <a:r>
              <a:rPr lang="cs-CZ" sz="2200" dirty="0" err="1"/>
              <a:t>ia</a:t>
            </a:r>
            <a:endParaRPr lang="cs-CZ" sz="2200" dirty="0"/>
          </a:p>
        </p:txBody>
      </p:sp>
      <p:sp>
        <p:nvSpPr>
          <p:cNvPr id="7" name="TextovéPole 6">
            <a:extLst>
              <a:ext uri="{FF2B5EF4-FFF2-40B4-BE49-F238E27FC236}">
                <a16:creationId xmlns:a16="http://schemas.microsoft.com/office/drawing/2014/main" id="{D9FB625B-14F1-47EE-824D-E7548F375656}"/>
              </a:ext>
            </a:extLst>
          </p:cNvPr>
          <p:cNvSpPr txBox="1"/>
          <p:nvPr/>
        </p:nvSpPr>
        <p:spPr>
          <a:xfrm>
            <a:off x="3416963" y="2629086"/>
            <a:ext cx="4580021" cy="430887"/>
          </a:xfrm>
          <a:prstGeom prst="rect">
            <a:avLst/>
          </a:prstGeom>
          <a:noFill/>
        </p:spPr>
        <p:txBody>
          <a:bodyPr wrap="square" rtlCol="0">
            <a:spAutoFit/>
          </a:bodyPr>
          <a:lstStyle/>
          <a:p>
            <a:r>
              <a:rPr lang="cs-CZ" sz="2200" dirty="0"/>
              <a:t>En-</a:t>
            </a:r>
            <a:r>
              <a:rPr lang="cs-CZ" sz="2200" dirty="0" err="1"/>
              <a:t>cephal</a:t>
            </a:r>
            <a:r>
              <a:rPr lang="cs-CZ" sz="2200" dirty="0"/>
              <a:t>-o-</a:t>
            </a:r>
            <a:r>
              <a:rPr lang="cs-CZ" sz="2200" dirty="0" err="1"/>
              <a:t>dys</a:t>
            </a:r>
            <a:r>
              <a:rPr lang="cs-CZ" sz="2200" dirty="0"/>
              <a:t>-</a:t>
            </a:r>
            <a:r>
              <a:rPr lang="cs-CZ" sz="2200" dirty="0" err="1"/>
              <a:t>plas-ia</a:t>
            </a:r>
            <a:endParaRPr lang="cs-CZ" sz="2200" dirty="0"/>
          </a:p>
        </p:txBody>
      </p:sp>
      <p:sp>
        <p:nvSpPr>
          <p:cNvPr id="8" name="TextovéPole 7">
            <a:extLst>
              <a:ext uri="{FF2B5EF4-FFF2-40B4-BE49-F238E27FC236}">
                <a16:creationId xmlns:a16="http://schemas.microsoft.com/office/drawing/2014/main" id="{B10098EE-76FE-4FF7-90D3-7C7BD642C6D6}"/>
              </a:ext>
            </a:extLst>
          </p:cNvPr>
          <p:cNvSpPr txBox="1"/>
          <p:nvPr/>
        </p:nvSpPr>
        <p:spPr>
          <a:xfrm>
            <a:off x="3416965" y="3131543"/>
            <a:ext cx="4580021" cy="430887"/>
          </a:xfrm>
          <a:prstGeom prst="rect">
            <a:avLst/>
          </a:prstGeom>
          <a:noFill/>
        </p:spPr>
        <p:txBody>
          <a:bodyPr wrap="square" rtlCol="0">
            <a:spAutoFit/>
          </a:bodyPr>
          <a:lstStyle/>
          <a:p>
            <a:r>
              <a:rPr lang="cs-CZ" sz="2200" dirty="0"/>
              <a:t>Hydro-o-</a:t>
            </a:r>
            <a:r>
              <a:rPr lang="cs-CZ" sz="2200" dirty="0" err="1"/>
              <a:t>rrhoe</a:t>
            </a:r>
            <a:r>
              <a:rPr lang="cs-CZ" sz="2200" dirty="0"/>
              <a:t>-a</a:t>
            </a:r>
          </a:p>
        </p:txBody>
      </p:sp>
      <p:sp>
        <p:nvSpPr>
          <p:cNvPr id="9" name="TextovéPole 8">
            <a:extLst>
              <a:ext uri="{FF2B5EF4-FFF2-40B4-BE49-F238E27FC236}">
                <a16:creationId xmlns:a16="http://schemas.microsoft.com/office/drawing/2014/main" id="{A53C5A7D-82D0-488A-BF56-33D28753B2D6}"/>
              </a:ext>
            </a:extLst>
          </p:cNvPr>
          <p:cNvSpPr txBox="1"/>
          <p:nvPr/>
        </p:nvSpPr>
        <p:spPr>
          <a:xfrm>
            <a:off x="3416962" y="3655125"/>
            <a:ext cx="4580021" cy="430887"/>
          </a:xfrm>
          <a:prstGeom prst="rect">
            <a:avLst/>
          </a:prstGeom>
          <a:noFill/>
        </p:spPr>
        <p:txBody>
          <a:bodyPr wrap="square" rtlCol="0">
            <a:spAutoFit/>
          </a:bodyPr>
          <a:lstStyle/>
          <a:p>
            <a:r>
              <a:rPr lang="cs-CZ" sz="2200" dirty="0" err="1"/>
              <a:t>rhin</a:t>
            </a:r>
            <a:r>
              <a:rPr lang="cs-CZ" sz="2200" dirty="0"/>
              <a:t>-o-</a:t>
            </a:r>
            <a:r>
              <a:rPr lang="cs-CZ" sz="2200" dirty="0" err="1"/>
              <a:t>rrhag</a:t>
            </a:r>
            <a:r>
              <a:rPr lang="cs-CZ" sz="2200" dirty="0"/>
              <a:t>-</a:t>
            </a:r>
            <a:r>
              <a:rPr lang="cs-CZ" sz="2200" dirty="0" err="1"/>
              <a:t>ia</a:t>
            </a:r>
            <a:endParaRPr lang="cs-CZ" sz="2200" dirty="0"/>
          </a:p>
        </p:txBody>
      </p:sp>
      <p:sp>
        <p:nvSpPr>
          <p:cNvPr id="10" name="TextovéPole 9">
            <a:extLst>
              <a:ext uri="{FF2B5EF4-FFF2-40B4-BE49-F238E27FC236}">
                <a16:creationId xmlns:a16="http://schemas.microsoft.com/office/drawing/2014/main" id="{3E776E55-3469-4961-A0EC-C1A73A821B39}"/>
              </a:ext>
            </a:extLst>
          </p:cNvPr>
          <p:cNvSpPr txBox="1"/>
          <p:nvPr/>
        </p:nvSpPr>
        <p:spPr>
          <a:xfrm>
            <a:off x="3416968" y="4178707"/>
            <a:ext cx="4580021" cy="430887"/>
          </a:xfrm>
          <a:prstGeom prst="rect">
            <a:avLst/>
          </a:prstGeom>
          <a:noFill/>
        </p:spPr>
        <p:txBody>
          <a:bodyPr wrap="square" rtlCol="0">
            <a:spAutoFit/>
          </a:bodyPr>
          <a:lstStyle/>
          <a:p>
            <a:r>
              <a:rPr lang="cs-CZ" sz="2200" dirty="0" err="1"/>
              <a:t>pacreat</a:t>
            </a:r>
            <a:r>
              <a:rPr lang="cs-CZ" sz="2200" dirty="0"/>
              <a:t>-o-</a:t>
            </a:r>
            <a:r>
              <a:rPr lang="cs-CZ" sz="2200" dirty="0" err="1"/>
              <a:t>lysis</a:t>
            </a:r>
            <a:endParaRPr lang="cs-CZ" sz="2200" dirty="0"/>
          </a:p>
        </p:txBody>
      </p:sp>
      <p:sp>
        <p:nvSpPr>
          <p:cNvPr id="11" name="TextovéPole 10">
            <a:extLst>
              <a:ext uri="{FF2B5EF4-FFF2-40B4-BE49-F238E27FC236}">
                <a16:creationId xmlns:a16="http://schemas.microsoft.com/office/drawing/2014/main" id="{A8533E96-6DF7-4160-BF04-350ECAF2A6E8}"/>
              </a:ext>
            </a:extLst>
          </p:cNvPr>
          <p:cNvSpPr txBox="1"/>
          <p:nvPr/>
        </p:nvSpPr>
        <p:spPr>
          <a:xfrm>
            <a:off x="3416968" y="4660038"/>
            <a:ext cx="4580021" cy="430887"/>
          </a:xfrm>
          <a:prstGeom prst="rect">
            <a:avLst/>
          </a:prstGeom>
          <a:noFill/>
        </p:spPr>
        <p:txBody>
          <a:bodyPr wrap="square" rtlCol="0">
            <a:spAutoFit/>
          </a:bodyPr>
          <a:lstStyle/>
          <a:p>
            <a:r>
              <a:rPr lang="cs-CZ" sz="2200" dirty="0" err="1"/>
              <a:t>nephr</a:t>
            </a:r>
            <a:r>
              <a:rPr lang="cs-CZ" sz="2200" dirty="0"/>
              <a:t>-o-ptosis</a:t>
            </a:r>
          </a:p>
        </p:txBody>
      </p:sp>
      <p:sp>
        <p:nvSpPr>
          <p:cNvPr id="12" name="TextovéPole 11">
            <a:extLst>
              <a:ext uri="{FF2B5EF4-FFF2-40B4-BE49-F238E27FC236}">
                <a16:creationId xmlns:a16="http://schemas.microsoft.com/office/drawing/2014/main" id="{313B3FB0-AB06-46F9-AFEA-15736FCDB259}"/>
              </a:ext>
            </a:extLst>
          </p:cNvPr>
          <p:cNvSpPr txBox="1"/>
          <p:nvPr/>
        </p:nvSpPr>
        <p:spPr>
          <a:xfrm>
            <a:off x="3416961" y="5204746"/>
            <a:ext cx="4580021" cy="430887"/>
          </a:xfrm>
          <a:prstGeom prst="rect">
            <a:avLst/>
          </a:prstGeom>
          <a:noFill/>
        </p:spPr>
        <p:txBody>
          <a:bodyPr wrap="square" rtlCol="0">
            <a:spAutoFit/>
          </a:bodyPr>
          <a:lstStyle/>
          <a:p>
            <a:r>
              <a:rPr lang="cs-CZ" sz="2200" dirty="0" err="1"/>
              <a:t>Hypo</a:t>
            </a:r>
            <a:r>
              <a:rPr lang="cs-CZ" sz="2200" dirty="0"/>
              <a:t>-pyrex-</a:t>
            </a:r>
            <a:r>
              <a:rPr lang="cs-CZ" sz="2200" dirty="0" err="1"/>
              <a:t>ia</a:t>
            </a:r>
            <a:endParaRPr lang="cs-CZ" sz="2200" dirty="0"/>
          </a:p>
        </p:txBody>
      </p:sp>
      <p:sp>
        <p:nvSpPr>
          <p:cNvPr id="13" name="TextovéPole 12">
            <a:extLst>
              <a:ext uri="{FF2B5EF4-FFF2-40B4-BE49-F238E27FC236}">
                <a16:creationId xmlns:a16="http://schemas.microsoft.com/office/drawing/2014/main" id="{C0E8DD52-3570-4D97-A235-26CBCB01985A}"/>
              </a:ext>
            </a:extLst>
          </p:cNvPr>
          <p:cNvSpPr txBox="1"/>
          <p:nvPr/>
        </p:nvSpPr>
        <p:spPr>
          <a:xfrm>
            <a:off x="3416960" y="5707202"/>
            <a:ext cx="4580021" cy="430887"/>
          </a:xfrm>
          <a:prstGeom prst="rect">
            <a:avLst/>
          </a:prstGeom>
          <a:noFill/>
        </p:spPr>
        <p:txBody>
          <a:bodyPr wrap="square" rtlCol="0">
            <a:spAutoFit/>
          </a:bodyPr>
          <a:lstStyle/>
          <a:p>
            <a:r>
              <a:rPr lang="cs-CZ" sz="2200" dirty="0" err="1"/>
              <a:t>Py</a:t>
            </a:r>
            <a:r>
              <a:rPr lang="cs-CZ" sz="2200" dirty="0"/>
              <a:t>-o-</a:t>
            </a:r>
            <a:r>
              <a:rPr lang="cs-CZ" sz="2200" dirty="0" err="1"/>
              <a:t>dermat</a:t>
            </a:r>
            <a:r>
              <a:rPr lang="cs-CZ" sz="2200" dirty="0"/>
              <a:t>-</a:t>
            </a:r>
            <a:r>
              <a:rPr lang="cs-CZ" sz="2200" dirty="0" err="1"/>
              <a:t>itis</a:t>
            </a:r>
            <a:endParaRPr lang="cs-CZ" sz="2200" dirty="0"/>
          </a:p>
        </p:txBody>
      </p:sp>
    </p:spTree>
    <p:extLst>
      <p:ext uri="{BB962C8B-B14F-4D97-AF65-F5344CB8AC3E}">
        <p14:creationId xmlns:p14="http://schemas.microsoft.com/office/powerpoint/2010/main" val="37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04" y="93130"/>
            <a:ext cx="3074429" cy="461665"/>
          </a:xfrm>
          <a:prstGeom prst="rect">
            <a:avLst/>
          </a:prstGeom>
          <a:noFill/>
        </p:spPr>
        <p:txBody>
          <a:bodyPr wrap="none" rtlCol="0">
            <a:spAutoFit/>
          </a:bodyPr>
          <a:lstStyle/>
          <a:p>
            <a:r>
              <a:rPr lang="en-US" sz="2400" b="1" dirty="0"/>
              <a:t>READ and TRANSLATE:</a:t>
            </a:r>
          </a:p>
        </p:txBody>
      </p:sp>
      <p:sp>
        <p:nvSpPr>
          <p:cNvPr id="3" name="TextBox 2"/>
          <p:cNvSpPr txBox="1"/>
          <p:nvPr/>
        </p:nvSpPr>
        <p:spPr>
          <a:xfrm>
            <a:off x="227004" y="593638"/>
            <a:ext cx="8661345" cy="6494086"/>
          </a:xfrm>
          <a:prstGeom prst="rect">
            <a:avLst/>
          </a:prstGeom>
          <a:noFill/>
        </p:spPr>
        <p:txBody>
          <a:bodyPr wrap="none" rtlCol="0">
            <a:spAutoFit/>
          </a:bodyPr>
          <a:lstStyle/>
          <a:p>
            <a:pPr marL="457200" indent="-457200">
              <a:buFont typeface="Arial"/>
              <a:buChar char="•"/>
            </a:pPr>
            <a:r>
              <a:rPr lang="en-US" sz="2600" dirty="0"/>
              <a:t>Peritonitis </a:t>
            </a:r>
            <a:r>
              <a:rPr lang="en-US" sz="2600" dirty="0" err="1"/>
              <a:t>acuta</a:t>
            </a:r>
            <a:endParaRPr lang="en-US" sz="2600" dirty="0"/>
          </a:p>
          <a:p>
            <a:pPr marL="457200" indent="-457200">
              <a:buFont typeface="Arial"/>
              <a:buChar char="•"/>
            </a:pPr>
            <a:r>
              <a:rPr lang="en-US" sz="2600" dirty="0" err="1"/>
              <a:t>Abscessus</a:t>
            </a:r>
            <a:r>
              <a:rPr lang="en-US" sz="2600" dirty="0"/>
              <a:t> </a:t>
            </a:r>
            <a:r>
              <a:rPr lang="en-US" sz="2600" dirty="0" err="1"/>
              <a:t>paranephriticus</a:t>
            </a:r>
            <a:endParaRPr lang="en-US" sz="2600" dirty="0"/>
          </a:p>
          <a:p>
            <a:pPr marL="457200" indent="-457200">
              <a:buFont typeface="Arial"/>
              <a:buChar char="•"/>
            </a:pPr>
            <a:r>
              <a:rPr lang="en-US" sz="2600" dirty="0"/>
              <a:t>Bronchopneumonia </a:t>
            </a:r>
            <a:r>
              <a:rPr lang="en-US" sz="2600" dirty="0" err="1"/>
              <a:t>periculosa</a:t>
            </a:r>
            <a:endParaRPr lang="en-US" sz="2600" dirty="0"/>
          </a:p>
          <a:p>
            <a:pPr marL="457200" indent="-457200">
              <a:buFont typeface="Arial"/>
              <a:buChar char="•"/>
            </a:pPr>
            <a:r>
              <a:rPr lang="en-US" sz="2600" dirty="0" err="1"/>
              <a:t>Cholecystectomia</a:t>
            </a:r>
            <a:r>
              <a:rPr lang="en-US" sz="2600" dirty="0"/>
              <a:t> propter </a:t>
            </a:r>
            <a:r>
              <a:rPr lang="en-US" sz="2600" dirty="0" err="1"/>
              <a:t>cholelithiasim</a:t>
            </a:r>
            <a:r>
              <a:rPr lang="en-US" sz="2600" dirty="0"/>
              <a:t> et </a:t>
            </a:r>
            <a:r>
              <a:rPr lang="en-US" sz="2600" dirty="0" err="1"/>
              <a:t>cholecystitidem</a:t>
            </a:r>
            <a:r>
              <a:rPr lang="en-US" sz="2600" dirty="0"/>
              <a:t> </a:t>
            </a:r>
          </a:p>
          <a:p>
            <a:pPr marL="457200" indent="-457200">
              <a:buFont typeface="Arial"/>
              <a:buChar char="•"/>
            </a:pPr>
            <a:r>
              <a:rPr lang="en-US" sz="2600" dirty="0" err="1"/>
              <a:t>chronicam</a:t>
            </a:r>
            <a:endParaRPr lang="en-US" sz="2600" dirty="0"/>
          </a:p>
          <a:p>
            <a:pPr marL="457200" indent="-457200">
              <a:buFont typeface="Arial"/>
              <a:buChar char="•"/>
            </a:pPr>
            <a:r>
              <a:rPr lang="en-US" sz="2600" dirty="0"/>
              <a:t>Polyneuritis </a:t>
            </a:r>
            <a:r>
              <a:rPr lang="en-US" sz="2600" dirty="0" err="1"/>
              <a:t>diabetica</a:t>
            </a:r>
            <a:endParaRPr lang="en-US" sz="2600" dirty="0"/>
          </a:p>
          <a:p>
            <a:pPr marL="457200" indent="-457200">
              <a:buFont typeface="Arial"/>
              <a:buChar char="•"/>
            </a:pPr>
            <a:r>
              <a:rPr lang="en-US" sz="2600" dirty="0" err="1"/>
              <a:t>Retroflexio</a:t>
            </a:r>
            <a:r>
              <a:rPr lang="en-US" sz="2600" dirty="0"/>
              <a:t> uteri</a:t>
            </a:r>
          </a:p>
          <a:p>
            <a:pPr marL="457200" indent="-457200">
              <a:buFont typeface="Arial"/>
              <a:buChar char="•"/>
            </a:pPr>
            <a:r>
              <a:rPr lang="en-US" sz="2600" dirty="0"/>
              <a:t>Meningitis </a:t>
            </a:r>
            <a:r>
              <a:rPr lang="en-US" sz="2600" dirty="0" err="1"/>
              <a:t>purulenta</a:t>
            </a:r>
            <a:endParaRPr lang="en-US" sz="2600" dirty="0"/>
          </a:p>
          <a:p>
            <a:pPr marL="457200" indent="-457200">
              <a:buFont typeface="Arial"/>
              <a:buChar char="•"/>
            </a:pPr>
            <a:r>
              <a:rPr lang="en-US" sz="2600" dirty="0" err="1"/>
              <a:t>Graviditas</a:t>
            </a:r>
            <a:r>
              <a:rPr lang="en-US" sz="2600" dirty="0"/>
              <a:t> </a:t>
            </a:r>
            <a:r>
              <a:rPr lang="en-US" sz="2600" dirty="0" err="1"/>
              <a:t>extrauterina</a:t>
            </a:r>
            <a:r>
              <a:rPr lang="en-US" sz="2600" dirty="0"/>
              <a:t> </a:t>
            </a:r>
            <a:r>
              <a:rPr lang="en-US" sz="2600" dirty="0" err="1"/>
              <a:t>primigravidae</a:t>
            </a:r>
            <a:endParaRPr lang="en-US" sz="2600" dirty="0"/>
          </a:p>
          <a:p>
            <a:pPr marL="457200" indent="-457200">
              <a:buFont typeface="Arial"/>
              <a:buChar char="•"/>
            </a:pPr>
            <a:r>
              <a:rPr lang="en-US" sz="2600" dirty="0" err="1"/>
              <a:t>Dextropositio</a:t>
            </a:r>
            <a:r>
              <a:rPr lang="en-US" sz="2600" dirty="0"/>
              <a:t> </a:t>
            </a:r>
            <a:r>
              <a:rPr lang="en-US" sz="2600" dirty="0" err="1"/>
              <a:t>cordis</a:t>
            </a:r>
            <a:endParaRPr lang="en-US" sz="2600" dirty="0"/>
          </a:p>
          <a:p>
            <a:pPr marL="457200" indent="-457200">
              <a:buFont typeface="Arial"/>
              <a:buChar char="•"/>
            </a:pPr>
            <a:r>
              <a:rPr lang="en-US" sz="2600" dirty="0"/>
              <a:t>Euthanasia </a:t>
            </a:r>
            <a:r>
              <a:rPr lang="en-US" sz="2600" dirty="0" err="1"/>
              <a:t>illegalis</a:t>
            </a:r>
            <a:endParaRPr lang="en-US" sz="2600" dirty="0"/>
          </a:p>
          <a:p>
            <a:pPr marL="457200" indent="-457200">
              <a:buFont typeface="Arial"/>
              <a:buChar char="•"/>
            </a:pPr>
            <a:r>
              <a:rPr lang="en-US" sz="2600" dirty="0" err="1"/>
              <a:t>Pyoovarium</a:t>
            </a:r>
            <a:endParaRPr lang="en-US" sz="2600" dirty="0"/>
          </a:p>
          <a:p>
            <a:pPr marL="457200" indent="-457200">
              <a:buFont typeface="Arial"/>
              <a:buChar char="•"/>
            </a:pPr>
            <a:r>
              <a:rPr lang="en-US" sz="2600" dirty="0" err="1"/>
              <a:t>Urolithiasis</a:t>
            </a:r>
            <a:r>
              <a:rPr lang="en-US" sz="2600" dirty="0"/>
              <a:t> ad </a:t>
            </a:r>
            <a:r>
              <a:rPr lang="en-US" sz="2600" dirty="0" err="1"/>
              <a:t>operationem</a:t>
            </a:r>
            <a:endParaRPr lang="en-US" sz="2600" dirty="0"/>
          </a:p>
          <a:p>
            <a:pPr marL="457200" indent="-457200">
              <a:buFont typeface="Arial"/>
              <a:buChar char="•"/>
            </a:pPr>
            <a:r>
              <a:rPr lang="en-US" sz="2600" dirty="0"/>
              <a:t>Xenophobia</a:t>
            </a:r>
          </a:p>
          <a:p>
            <a:pPr marL="457200" indent="-457200">
              <a:buFont typeface="Arial"/>
              <a:buChar char="•"/>
            </a:pPr>
            <a:r>
              <a:rPr lang="en-US" sz="2600" dirty="0" err="1"/>
              <a:t>Narcomania</a:t>
            </a:r>
            <a:endParaRPr lang="en-US" sz="2600" dirty="0"/>
          </a:p>
          <a:p>
            <a:pPr marL="457200" indent="-457200">
              <a:buFont typeface="Arial"/>
              <a:buChar char="•"/>
            </a:pPr>
            <a:endParaRPr lang="en-US" sz="2600" dirty="0"/>
          </a:p>
        </p:txBody>
      </p:sp>
    </p:spTree>
    <p:extLst>
      <p:ext uri="{BB962C8B-B14F-4D97-AF65-F5344CB8AC3E}">
        <p14:creationId xmlns:p14="http://schemas.microsoft.com/office/powerpoint/2010/main" val="189398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8987" y="1599137"/>
            <a:ext cx="1382346" cy="5731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t>arteria</a:t>
            </a:r>
            <a:endParaRPr lang="en-US" sz="2400" dirty="0"/>
          </a:p>
        </p:txBody>
      </p:sp>
      <p:cxnSp>
        <p:nvCxnSpPr>
          <p:cNvPr id="5" name="Straight Arrow Connector 4"/>
          <p:cNvCxnSpPr>
            <a:stCxn id="3" idx="0"/>
          </p:cNvCxnSpPr>
          <p:nvPr/>
        </p:nvCxnSpPr>
        <p:spPr>
          <a:xfrm flipH="1" flipV="1">
            <a:off x="2164541" y="1351900"/>
            <a:ext cx="5619" cy="247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5400000" flipH="1" flipV="1">
            <a:off x="2982142" y="1762774"/>
            <a:ext cx="5619" cy="247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6200000" flipH="1" flipV="1">
            <a:off x="1399023" y="1778194"/>
            <a:ext cx="5619" cy="247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H="1" flipV="1">
            <a:off x="2158922" y="2189819"/>
            <a:ext cx="5619" cy="247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864" y="1628599"/>
            <a:ext cx="1504801" cy="461665"/>
          </a:xfrm>
          <a:prstGeom prst="rect">
            <a:avLst/>
          </a:prstGeom>
          <a:noFill/>
        </p:spPr>
        <p:txBody>
          <a:bodyPr wrap="none" rtlCol="0">
            <a:spAutoFit/>
          </a:bodyPr>
          <a:lstStyle/>
          <a:p>
            <a:r>
              <a:rPr lang="en-US" sz="2400" i="1" dirty="0" err="1"/>
              <a:t>arteriosus</a:t>
            </a:r>
            <a:endParaRPr lang="en-US" sz="2400" i="1" dirty="0"/>
          </a:p>
        </p:txBody>
      </p:sp>
      <p:sp>
        <p:nvSpPr>
          <p:cNvPr id="10" name="TextBox 9"/>
          <p:cNvSpPr txBox="1"/>
          <p:nvPr/>
        </p:nvSpPr>
        <p:spPr>
          <a:xfrm>
            <a:off x="3015642" y="1606280"/>
            <a:ext cx="1335885" cy="461665"/>
          </a:xfrm>
          <a:prstGeom prst="rect">
            <a:avLst/>
          </a:prstGeom>
          <a:noFill/>
        </p:spPr>
        <p:txBody>
          <a:bodyPr wrap="none" rtlCol="0">
            <a:spAutoFit/>
          </a:bodyPr>
          <a:lstStyle/>
          <a:p>
            <a:r>
              <a:rPr lang="en-US" sz="2400" i="1" dirty="0" err="1"/>
              <a:t>arteriola</a:t>
            </a:r>
            <a:endParaRPr lang="en-US" sz="2400" i="1" dirty="0"/>
          </a:p>
        </p:txBody>
      </p:sp>
      <p:sp>
        <p:nvSpPr>
          <p:cNvPr id="11" name="TextBox 10"/>
          <p:cNvSpPr txBox="1"/>
          <p:nvPr/>
        </p:nvSpPr>
        <p:spPr>
          <a:xfrm>
            <a:off x="1335932" y="902379"/>
            <a:ext cx="1957449" cy="461665"/>
          </a:xfrm>
          <a:prstGeom prst="rect">
            <a:avLst/>
          </a:prstGeom>
          <a:noFill/>
        </p:spPr>
        <p:txBody>
          <a:bodyPr wrap="none" rtlCol="0">
            <a:spAutoFit/>
          </a:bodyPr>
          <a:lstStyle/>
          <a:p>
            <a:r>
              <a:rPr lang="en-US" sz="2400" i="1" dirty="0" err="1"/>
              <a:t>arteriectomia</a:t>
            </a:r>
            <a:endParaRPr lang="en-US" sz="2400" i="1" dirty="0"/>
          </a:p>
        </p:txBody>
      </p:sp>
      <p:sp>
        <p:nvSpPr>
          <p:cNvPr id="13" name="TextBox 12"/>
          <p:cNvSpPr txBox="1"/>
          <p:nvPr/>
        </p:nvSpPr>
        <p:spPr>
          <a:xfrm>
            <a:off x="1261881" y="2437056"/>
            <a:ext cx="2074368" cy="461665"/>
          </a:xfrm>
          <a:prstGeom prst="rect">
            <a:avLst/>
          </a:prstGeom>
          <a:noFill/>
        </p:spPr>
        <p:txBody>
          <a:bodyPr wrap="none" rtlCol="0">
            <a:spAutoFit/>
          </a:bodyPr>
          <a:lstStyle/>
          <a:p>
            <a:r>
              <a:rPr lang="en-US" sz="2400" i="1" dirty="0" err="1"/>
              <a:t>arteriographia</a:t>
            </a:r>
            <a:endParaRPr lang="en-US" sz="2400" i="1" dirty="0"/>
          </a:p>
        </p:txBody>
      </p:sp>
      <p:sp>
        <p:nvSpPr>
          <p:cNvPr id="14" name="Rectangle 13"/>
          <p:cNvSpPr/>
          <p:nvPr/>
        </p:nvSpPr>
        <p:spPr>
          <a:xfrm>
            <a:off x="5869679" y="1210791"/>
            <a:ext cx="1652167" cy="5731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rgbClr val="000000"/>
                </a:solidFill>
              </a:rPr>
              <a:t>vena</a:t>
            </a:r>
          </a:p>
        </p:txBody>
      </p:sp>
      <p:cxnSp>
        <p:nvCxnSpPr>
          <p:cNvPr id="15" name="Straight Arrow Connector 14"/>
          <p:cNvCxnSpPr/>
          <p:nvPr/>
        </p:nvCxnSpPr>
        <p:spPr>
          <a:xfrm flipV="1">
            <a:off x="6660655" y="932575"/>
            <a:ext cx="5620" cy="232842"/>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6" name="Straight Arrow Connector 15"/>
          <p:cNvCxnSpPr/>
          <p:nvPr/>
        </p:nvCxnSpPr>
        <p:spPr>
          <a:xfrm rot="5400000" flipH="1" flipV="1">
            <a:off x="7556568" y="1343448"/>
            <a:ext cx="5619" cy="247237"/>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7" name="Straight Arrow Connector 16"/>
          <p:cNvCxnSpPr/>
          <p:nvPr/>
        </p:nvCxnSpPr>
        <p:spPr>
          <a:xfrm rot="16200000" flipH="1" flipV="1">
            <a:off x="5797087" y="1358868"/>
            <a:ext cx="5619" cy="247237"/>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8" name="Straight Arrow Connector 17"/>
          <p:cNvCxnSpPr/>
          <p:nvPr/>
        </p:nvCxnSpPr>
        <p:spPr>
          <a:xfrm rot="10800000" flipH="1" flipV="1">
            <a:off x="6660655" y="1770493"/>
            <a:ext cx="5619" cy="247237"/>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sp>
        <p:nvSpPr>
          <p:cNvPr id="19" name="TextBox 18"/>
          <p:cNvSpPr txBox="1"/>
          <p:nvPr/>
        </p:nvSpPr>
        <p:spPr>
          <a:xfrm>
            <a:off x="3988373" y="1197914"/>
            <a:ext cx="1842785" cy="461665"/>
          </a:xfrm>
          <a:prstGeom prst="rect">
            <a:avLst/>
          </a:prstGeom>
          <a:noFill/>
        </p:spPr>
        <p:txBody>
          <a:bodyPr wrap="none" rtlCol="0">
            <a:spAutoFit/>
          </a:bodyPr>
          <a:lstStyle/>
          <a:p>
            <a:r>
              <a:rPr lang="en-US" sz="2400" i="1" dirty="0" err="1"/>
              <a:t>phlebotomia</a:t>
            </a:r>
            <a:endParaRPr lang="en-US" sz="2400" i="1" dirty="0"/>
          </a:p>
        </p:txBody>
      </p:sp>
      <p:sp>
        <p:nvSpPr>
          <p:cNvPr id="20" name="TextBox 19"/>
          <p:cNvSpPr txBox="1"/>
          <p:nvPr/>
        </p:nvSpPr>
        <p:spPr>
          <a:xfrm>
            <a:off x="7568310" y="1179587"/>
            <a:ext cx="1725114" cy="461665"/>
          </a:xfrm>
          <a:prstGeom prst="rect">
            <a:avLst/>
          </a:prstGeom>
          <a:noFill/>
        </p:spPr>
        <p:txBody>
          <a:bodyPr wrap="none" rtlCol="0">
            <a:spAutoFit/>
          </a:bodyPr>
          <a:lstStyle/>
          <a:p>
            <a:r>
              <a:rPr lang="en-US" sz="2400" i="1" dirty="0" err="1"/>
              <a:t>phlebologia</a:t>
            </a:r>
            <a:endParaRPr lang="en-US" sz="2400" i="1" dirty="0"/>
          </a:p>
        </p:txBody>
      </p:sp>
      <p:sp>
        <p:nvSpPr>
          <p:cNvPr id="21" name="TextBox 20"/>
          <p:cNvSpPr txBox="1"/>
          <p:nvPr/>
        </p:nvSpPr>
        <p:spPr>
          <a:xfrm>
            <a:off x="6026868" y="483053"/>
            <a:ext cx="1313343" cy="461665"/>
          </a:xfrm>
          <a:prstGeom prst="rect">
            <a:avLst/>
          </a:prstGeom>
          <a:noFill/>
        </p:spPr>
        <p:txBody>
          <a:bodyPr wrap="none" rtlCol="0">
            <a:spAutoFit/>
          </a:bodyPr>
          <a:lstStyle/>
          <a:p>
            <a:r>
              <a:rPr lang="en-US" sz="2400" i="1" dirty="0"/>
              <a:t>phlebitis</a:t>
            </a:r>
          </a:p>
        </p:txBody>
      </p:sp>
      <p:sp>
        <p:nvSpPr>
          <p:cNvPr id="22" name="TextBox 21"/>
          <p:cNvSpPr txBox="1"/>
          <p:nvPr/>
        </p:nvSpPr>
        <p:spPr>
          <a:xfrm>
            <a:off x="5731238" y="2017730"/>
            <a:ext cx="1856610" cy="461665"/>
          </a:xfrm>
          <a:prstGeom prst="rect">
            <a:avLst/>
          </a:prstGeom>
          <a:noFill/>
        </p:spPr>
        <p:txBody>
          <a:bodyPr wrap="none" rtlCol="0">
            <a:spAutoFit/>
          </a:bodyPr>
          <a:lstStyle/>
          <a:p>
            <a:r>
              <a:rPr lang="en-US" sz="2400" i="1" dirty="0" err="1"/>
              <a:t>venodilatans</a:t>
            </a:r>
            <a:endParaRPr lang="en-US" sz="2400" i="1" dirty="0"/>
          </a:p>
        </p:txBody>
      </p:sp>
      <p:sp>
        <p:nvSpPr>
          <p:cNvPr id="23" name="Rectangle 22"/>
          <p:cNvSpPr/>
          <p:nvPr/>
        </p:nvSpPr>
        <p:spPr>
          <a:xfrm>
            <a:off x="2967498" y="3302179"/>
            <a:ext cx="3318346" cy="5731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medulla</a:t>
            </a:r>
          </a:p>
        </p:txBody>
      </p:sp>
      <p:cxnSp>
        <p:nvCxnSpPr>
          <p:cNvPr id="24" name="Straight Arrow Connector 23"/>
          <p:cNvCxnSpPr>
            <a:stCxn id="23" idx="0"/>
          </p:cNvCxnSpPr>
          <p:nvPr/>
        </p:nvCxnSpPr>
        <p:spPr>
          <a:xfrm flipV="1">
            <a:off x="4626671" y="3054943"/>
            <a:ext cx="2126" cy="24723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25" name="Straight Arrow Connector 24"/>
          <p:cNvCxnSpPr/>
          <p:nvPr/>
        </p:nvCxnSpPr>
        <p:spPr>
          <a:xfrm rot="5400000" flipH="1" flipV="1">
            <a:off x="6406653" y="3465816"/>
            <a:ext cx="5619" cy="247237"/>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26" name="Straight Arrow Connector 25"/>
          <p:cNvCxnSpPr/>
          <p:nvPr/>
        </p:nvCxnSpPr>
        <p:spPr>
          <a:xfrm rot="16200000" flipH="1" flipV="1">
            <a:off x="2841070" y="3481236"/>
            <a:ext cx="5619" cy="247237"/>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27" name="Straight Arrow Connector 26"/>
          <p:cNvCxnSpPr/>
          <p:nvPr/>
        </p:nvCxnSpPr>
        <p:spPr>
          <a:xfrm rot="10800000" flipH="1" flipV="1">
            <a:off x="4623177" y="3892861"/>
            <a:ext cx="5619" cy="247237"/>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8" name="TextBox 27"/>
          <p:cNvSpPr txBox="1"/>
          <p:nvPr/>
        </p:nvSpPr>
        <p:spPr>
          <a:xfrm>
            <a:off x="1235956" y="3356443"/>
            <a:ext cx="1511414" cy="461665"/>
          </a:xfrm>
          <a:prstGeom prst="rect">
            <a:avLst/>
          </a:prstGeom>
          <a:noFill/>
        </p:spPr>
        <p:txBody>
          <a:bodyPr wrap="none" rtlCol="0">
            <a:spAutoFit/>
          </a:bodyPr>
          <a:lstStyle/>
          <a:p>
            <a:r>
              <a:rPr lang="en-US" sz="2400" i="1" dirty="0" err="1">
                <a:solidFill>
                  <a:srgbClr val="000000"/>
                </a:solidFill>
              </a:rPr>
              <a:t>myeloides</a:t>
            </a:r>
            <a:endParaRPr lang="en-US" sz="2400" i="1" dirty="0">
              <a:solidFill>
                <a:srgbClr val="000000"/>
              </a:solidFill>
            </a:endParaRPr>
          </a:p>
        </p:txBody>
      </p:sp>
      <p:sp>
        <p:nvSpPr>
          <p:cNvPr id="29" name="TextBox 28"/>
          <p:cNvSpPr txBox="1"/>
          <p:nvPr/>
        </p:nvSpPr>
        <p:spPr>
          <a:xfrm>
            <a:off x="6533081" y="3355792"/>
            <a:ext cx="1946629" cy="461665"/>
          </a:xfrm>
          <a:prstGeom prst="rect">
            <a:avLst/>
          </a:prstGeom>
          <a:noFill/>
        </p:spPr>
        <p:txBody>
          <a:bodyPr wrap="none" rtlCol="0">
            <a:spAutoFit/>
          </a:bodyPr>
          <a:lstStyle/>
          <a:p>
            <a:r>
              <a:rPr lang="en-US" sz="2400" i="1" dirty="0" err="1"/>
              <a:t>myeloneuritis</a:t>
            </a:r>
            <a:endParaRPr lang="en-US" sz="2400" i="1" dirty="0"/>
          </a:p>
        </p:txBody>
      </p:sp>
      <p:sp>
        <p:nvSpPr>
          <p:cNvPr id="30" name="TextBox 29"/>
          <p:cNvSpPr txBox="1"/>
          <p:nvPr/>
        </p:nvSpPr>
        <p:spPr>
          <a:xfrm>
            <a:off x="3922844" y="2605421"/>
            <a:ext cx="1417488" cy="461665"/>
          </a:xfrm>
          <a:prstGeom prst="rect">
            <a:avLst/>
          </a:prstGeom>
          <a:noFill/>
        </p:spPr>
        <p:txBody>
          <a:bodyPr wrap="none" rtlCol="0">
            <a:spAutoFit/>
          </a:bodyPr>
          <a:lstStyle/>
          <a:p>
            <a:r>
              <a:rPr lang="en-US" sz="2400" i="1" dirty="0"/>
              <a:t>myeloma</a:t>
            </a:r>
          </a:p>
        </p:txBody>
      </p:sp>
      <p:sp>
        <p:nvSpPr>
          <p:cNvPr id="31" name="TextBox 30"/>
          <p:cNvSpPr txBox="1"/>
          <p:nvPr/>
        </p:nvSpPr>
        <p:spPr>
          <a:xfrm>
            <a:off x="3722089" y="4117214"/>
            <a:ext cx="1822497" cy="461665"/>
          </a:xfrm>
          <a:prstGeom prst="rect">
            <a:avLst/>
          </a:prstGeom>
          <a:noFill/>
        </p:spPr>
        <p:txBody>
          <a:bodyPr wrap="none" rtlCol="0">
            <a:spAutoFit/>
          </a:bodyPr>
          <a:lstStyle/>
          <a:p>
            <a:r>
              <a:rPr lang="en-US" sz="2400" i="1" dirty="0" err="1"/>
              <a:t>myelopathia</a:t>
            </a:r>
            <a:endParaRPr lang="en-US" sz="2400" i="1" dirty="0"/>
          </a:p>
        </p:txBody>
      </p:sp>
      <p:sp>
        <p:nvSpPr>
          <p:cNvPr id="32" name="Rectangle 31"/>
          <p:cNvSpPr/>
          <p:nvPr/>
        </p:nvSpPr>
        <p:spPr>
          <a:xfrm>
            <a:off x="1463782" y="5722281"/>
            <a:ext cx="1629583" cy="5731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t>extendere</a:t>
            </a:r>
            <a:endParaRPr lang="en-US" sz="2400" dirty="0"/>
          </a:p>
        </p:txBody>
      </p:sp>
      <p:cxnSp>
        <p:nvCxnSpPr>
          <p:cNvPr id="34" name="Straight Arrow Connector 33"/>
          <p:cNvCxnSpPr/>
          <p:nvPr/>
        </p:nvCxnSpPr>
        <p:spPr>
          <a:xfrm rot="5400000" flipH="1" flipV="1">
            <a:off x="3214174" y="5879423"/>
            <a:ext cx="5619" cy="247237"/>
          </a:xfrm>
          <a:prstGeom prst="straightConnector1">
            <a:avLst/>
          </a:prstGeom>
          <a:ln>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35" name="Straight Arrow Connector 34"/>
          <p:cNvCxnSpPr/>
          <p:nvPr/>
        </p:nvCxnSpPr>
        <p:spPr>
          <a:xfrm rot="16200000" flipH="1" flipV="1">
            <a:off x="1321297" y="5870335"/>
            <a:ext cx="5619" cy="247237"/>
          </a:xfrm>
          <a:prstGeom prst="straightConnector1">
            <a:avLst/>
          </a:prstGeom>
          <a:ln>
            <a:tailEnd type="arrow"/>
          </a:ln>
        </p:spPr>
        <p:style>
          <a:lnRef idx="2">
            <a:schemeClr val="accent5">
              <a:shade val="50000"/>
            </a:schemeClr>
          </a:lnRef>
          <a:fillRef idx="1">
            <a:schemeClr val="accent5"/>
          </a:fillRef>
          <a:effectRef idx="0">
            <a:schemeClr val="accent5"/>
          </a:effectRef>
          <a:fontRef idx="minor">
            <a:schemeClr val="lt1"/>
          </a:fontRef>
        </p:style>
      </p:cxnSp>
      <p:sp>
        <p:nvSpPr>
          <p:cNvPr id="37" name="TextBox 36"/>
          <p:cNvSpPr txBox="1"/>
          <p:nvPr/>
        </p:nvSpPr>
        <p:spPr>
          <a:xfrm>
            <a:off x="-14376" y="5726027"/>
            <a:ext cx="1330926" cy="461665"/>
          </a:xfrm>
          <a:prstGeom prst="rect">
            <a:avLst/>
          </a:prstGeom>
          <a:noFill/>
        </p:spPr>
        <p:txBody>
          <a:bodyPr wrap="none" rtlCol="0">
            <a:spAutoFit/>
          </a:bodyPr>
          <a:lstStyle/>
          <a:p>
            <a:r>
              <a:rPr lang="en-US" sz="2400" i="1" dirty="0"/>
              <a:t>extensor</a:t>
            </a:r>
          </a:p>
        </p:txBody>
      </p:sp>
      <p:sp>
        <p:nvSpPr>
          <p:cNvPr id="38" name="TextBox 37"/>
          <p:cNvSpPr txBox="1"/>
          <p:nvPr/>
        </p:nvSpPr>
        <p:spPr>
          <a:xfrm>
            <a:off x="3278650" y="5698444"/>
            <a:ext cx="1345503" cy="461665"/>
          </a:xfrm>
          <a:prstGeom prst="rect">
            <a:avLst/>
          </a:prstGeom>
          <a:noFill/>
        </p:spPr>
        <p:txBody>
          <a:bodyPr wrap="none" rtlCol="0">
            <a:spAutoFit/>
          </a:bodyPr>
          <a:lstStyle/>
          <a:p>
            <a:r>
              <a:rPr lang="en-US" sz="2400" i="1" dirty="0" err="1"/>
              <a:t>extensus</a:t>
            </a:r>
            <a:endParaRPr lang="en-US" sz="2400" i="1" dirty="0"/>
          </a:p>
        </p:txBody>
      </p:sp>
      <p:sp>
        <p:nvSpPr>
          <p:cNvPr id="39" name="TextBox 38"/>
          <p:cNvSpPr txBox="1"/>
          <p:nvPr/>
        </p:nvSpPr>
        <p:spPr>
          <a:xfrm>
            <a:off x="1597693" y="4963563"/>
            <a:ext cx="1296060" cy="461665"/>
          </a:xfrm>
          <a:prstGeom prst="rect">
            <a:avLst/>
          </a:prstGeom>
          <a:noFill/>
        </p:spPr>
        <p:txBody>
          <a:bodyPr wrap="none" rtlCol="0">
            <a:spAutoFit/>
          </a:bodyPr>
          <a:lstStyle/>
          <a:p>
            <a:r>
              <a:rPr lang="en-US" sz="2400" i="1" dirty="0" err="1"/>
              <a:t>extensio</a:t>
            </a:r>
            <a:endParaRPr lang="en-US" sz="2400" i="1" dirty="0"/>
          </a:p>
        </p:txBody>
      </p:sp>
      <p:sp>
        <p:nvSpPr>
          <p:cNvPr id="41" name="Rectangle 40"/>
          <p:cNvSpPr/>
          <p:nvPr/>
        </p:nvSpPr>
        <p:spPr>
          <a:xfrm>
            <a:off x="6184350" y="5093898"/>
            <a:ext cx="1382346" cy="5731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forma</a:t>
            </a:r>
          </a:p>
        </p:txBody>
      </p:sp>
      <p:cxnSp>
        <p:nvCxnSpPr>
          <p:cNvPr id="42" name="Straight Arrow Connector 41"/>
          <p:cNvCxnSpPr>
            <a:stCxn id="41" idx="0"/>
          </p:cNvCxnSpPr>
          <p:nvPr/>
        </p:nvCxnSpPr>
        <p:spPr>
          <a:xfrm flipH="1" flipV="1">
            <a:off x="6869904" y="4846661"/>
            <a:ext cx="5619" cy="24723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3" name="Straight Arrow Connector 42"/>
          <p:cNvCxnSpPr/>
          <p:nvPr/>
        </p:nvCxnSpPr>
        <p:spPr>
          <a:xfrm rot="5400000" flipH="1" flipV="1">
            <a:off x="7687505" y="5257535"/>
            <a:ext cx="5619" cy="24723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p:nvPr/>
        </p:nvCxnSpPr>
        <p:spPr>
          <a:xfrm rot="16200000" flipH="1" flipV="1">
            <a:off x="6057922" y="5272955"/>
            <a:ext cx="5619" cy="24723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cxnSp>
        <p:nvCxnSpPr>
          <p:cNvPr id="45" name="Straight Arrow Connector 44"/>
          <p:cNvCxnSpPr/>
          <p:nvPr/>
        </p:nvCxnSpPr>
        <p:spPr>
          <a:xfrm rot="10800000" flipH="1" flipV="1">
            <a:off x="6864285" y="5684580"/>
            <a:ext cx="5619" cy="247237"/>
          </a:xfrm>
          <a:prstGeom prst="straightConnector1">
            <a:avLst/>
          </a:prstGeom>
          <a:ln>
            <a:tailEnd type="arrow"/>
          </a:ln>
        </p:spPr>
        <p:style>
          <a:lnRef idx="1">
            <a:schemeClr val="accent4"/>
          </a:lnRef>
          <a:fillRef idx="2">
            <a:schemeClr val="accent4"/>
          </a:fillRef>
          <a:effectRef idx="1">
            <a:schemeClr val="accent4"/>
          </a:effectRef>
          <a:fontRef idx="minor">
            <a:schemeClr val="dk1"/>
          </a:fontRef>
        </p:style>
      </p:cxnSp>
      <p:sp>
        <p:nvSpPr>
          <p:cNvPr id="46" name="TextBox 45"/>
          <p:cNvSpPr txBox="1"/>
          <p:nvPr/>
        </p:nvSpPr>
        <p:spPr>
          <a:xfrm>
            <a:off x="4301975" y="5148162"/>
            <a:ext cx="1712491" cy="461665"/>
          </a:xfrm>
          <a:prstGeom prst="rect">
            <a:avLst/>
          </a:prstGeom>
          <a:noFill/>
        </p:spPr>
        <p:txBody>
          <a:bodyPr wrap="none" rtlCol="0">
            <a:spAutoFit/>
          </a:bodyPr>
          <a:lstStyle/>
          <a:p>
            <a:r>
              <a:rPr lang="en-US" sz="2400" i="1" dirty="0" err="1"/>
              <a:t>cuneiformis</a:t>
            </a:r>
            <a:endParaRPr lang="en-US" sz="2400" i="1" dirty="0"/>
          </a:p>
        </p:txBody>
      </p:sp>
      <p:sp>
        <p:nvSpPr>
          <p:cNvPr id="47" name="TextBox 46"/>
          <p:cNvSpPr txBox="1"/>
          <p:nvPr/>
        </p:nvSpPr>
        <p:spPr>
          <a:xfrm>
            <a:off x="7813933" y="5147511"/>
            <a:ext cx="1455359" cy="461665"/>
          </a:xfrm>
          <a:prstGeom prst="rect">
            <a:avLst/>
          </a:prstGeom>
          <a:noFill/>
        </p:spPr>
        <p:txBody>
          <a:bodyPr wrap="none" rtlCol="0">
            <a:spAutoFit/>
          </a:bodyPr>
          <a:lstStyle/>
          <a:p>
            <a:r>
              <a:rPr lang="en-US" sz="2400" i="1" dirty="0" err="1"/>
              <a:t>piriformis</a:t>
            </a:r>
            <a:endParaRPr lang="en-US" sz="2400" i="1" dirty="0"/>
          </a:p>
        </p:txBody>
      </p:sp>
      <p:sp>
        <p:nvSpPr>
          <p:cNvPr id="48" name="TextBox 47"/>
          <p:cNvSpPr txBox="1"/>
          <p:nvPr/>
        </p:nvSpPr>
        <p:spPr>
          <a:xfrm>
            <a:off x="6091406" y="4397140"/>
            <a:ext cx="1469636" cy="461665"/>
          </a:xfrm>
          <a:prstGeom prst="rect">
            <a:avLst/>
          </a:prstGeom>
          <a:noFill/>
        </p:spPr>
        <p:txBody>
          <a:bodyPr wrap="none" rtlCol="0">
            <a:spAutoFit/>
          </a:bodyPr>
          <a:lstStyle/>
          <a:p>
            <a:r>
              <a:rPr lang="en-US" sz="2400" i="1" dirty="0" err="1"/>
              <a:t>pisiformis</a:t>
            </a:r>
            <a:endParaRPr lang="en-US" sz="2400" i="1" dirty="0"/>
          </a:p>
        </p:txBody>
      </p:sp>
      <p:sp>
        <p:nvSpPr>
          <p:cNvPr id="49" name="TextBox 48"/>
          <p:cNvSpPr txBox="1"/>
          <p:nvPr/>
        </p:nvSpPr>
        <p:spPr>
          <a:xfrm>
            <a:off x="5989379" y="5900837"/>
            <a:ext cx="1754119" cy="461665"/>
          </a:xfrm>
          <a:prstGeom prst="rect">
            <a:avLst/>
          </a:prstGeom>
          <a:noFill/>
        </p:spPr>
        <p:txBody>
          <a:bodyPr wrap="none" rtlCol="0">
            <a:spAutoFit/>
          </a:bodyPr>
          <a:lstStyle/>
          <a:p>
            <a:r>
              <a:rPr lang="en-US" sz="2400" i="1" dirty="0" err="1"/>
              <a:t>vermiformis</a:t>
            </a:r>
            <a:endParaRPr lang="en-US" sz="2400" i="1" dirty="0"/>
          </a:p>
        </p:txBody>
      </p:sp>
      <p:sp>
        <p:nvSpPr>
          <p:cNvPr id="50" name="TextBox 49"/>
          <p:cNvSpPr txBox="1"/>
          <p:nvPr/>
        </p:nvSpPr>
        <p:spPr>
          <a:xfrm>
            <a:off x="200539" y="47664"/>
            <a:ext cx="5878532" cy="461665"/>
          </a:xfrm>
          <a:prstGeom prst="rect">
            <a:avLst/>
          </a:prstGeom>
          <a:noFill/>
        </p:spPr>
        <p:txBody>
          <a:bodyPr wrap="none" rtlCol="0">
            <a:spAutoFit/>
          </a:bodyPr>
          <a:lstStyle/>
          <a:p>
            <a:r>
              <a:rPr lang="en-US" sz="2400" b="1" dirty="0"/>
              <a:t>EXPLAIN THE MEANING OF DERIVED WORDS</a:t>
            </a:r>
          </a:p>
        </p:txBody>
      </p:sp>
      <p:cxnSp>
        <p:nvCxnSpPr>
          <p:cNvPr id="52" name="Straight Arrow Connector 51"/>
          <p:cNvCxnSpPr/>
          <p:nvPr/>
        </p:nvCxnSpPr>
        <p:spPr>
          <a:xfrm flipH="1" flipV="1">
            <a:off x="2239506" y="5428682"/>
            <a:ext cx="5619" cy="247237"/>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10800000" flipH="1" flipV="1">
            <a:off x="2233887" y="6295420"/>
            <a:ext cx="5619" cy="247237"/>
          </a:xfrm>
          <a:prstGeom prst="straightConnector1">
            <a:avLst/>
          </a:prstGeom>
          <a:ln>
            <a:solidFill>
              <a:srgbClr val="528A02"/>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300941" y="6401633"/>
            <a:ext cx="1889372" cy="461665"/>
          </a:xfrm>
          <a:prstGeom prst="rect">
            <a:avLst/>
          </a:prstGeom>
          <a:noFill/>
        </p:spPr>
        <p:txBody>
          <a:bodyPr wrap="none" rtlCol="0">
            <a:spAutoFit/>
          </a:bodyPr>
          <a:lstStyle/>
          <a:p>
            <a:r>
              <a:rPr lang="en-US" sz="2400" i="1" dirty="0" err="1"/>
              <a:t>extensibilitas</a:t>
            </a:r>
            <a:endParaRPr lang="en-US" sz="2400" i="1" dirty="0"/>
          </a:p>
        </p:txBody>
      </p:sp>
    </p:spTree>
    <p:extLst>
      <p:ext uri="{BB962C8B-B14F-4D97-AF65-F5344CB8AC3E}">
        <p14:creationId xmlns:p14="http://schemas.microsoft.com/office/powerpoint/2010/main" val="401650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9" grpId="0"/>
      <p:bldP spid="20" grpId="0"/>
      <p:bldP spid="21" grpId="0"/>
      <p:bldP spid="22" grpId="0"/>
      <p:bldP spid="28" grpId="0"/>
      <p:bldP spid="29" grpId="0"/>
      <p:bldP spid="30" grpId="0"/>
      <p:bldP spid="31" grpId="0"/>
      <p:bldP spid="37" grpId="0"/>
      <p:bldP spid="38" grpId="0"/>
      <p:bldP spid="39" grpId="0"/>
      <p:bldP spid="46" grpId="0"/>
      <p:bldP spid="47" grpId="0"/>
      <p:bldP spid="48" grpId="0"/>
      <p:bldP spid="49"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59" y="629303"/>
            <a:ext cx="4313153" cy="461665"/>
          </a:xfrm>
          <a:prstGeom prst="rect">
            <a:avLst/>
          </a:prstGeom>
          <a:solidFill>
            <a:srgbClr val="99CC00"/>
          </a:solidFill>
        </p:spPr>
        <p:txBody>
          <a:bodyPr wrap="square" rtlCol="0">
            <a:spAutoFit/>
          </a:bodyPr>
          <a:lstStyle/>
          <a:p>
            <a:r>
              <a:rPr lang="en-US" sz="2400" dirty="0" err="1">
                <a:latin typeface="Cambria"/>
                <a:cs typeface="Cambria"/>
              </a:rPr>
              <a:t>Mys</a:t>
            </a:r>
            <a:r>
              <a:rPr lang="en-US" sz="2400" dirty="0">
                <a:latin typeface="Cambria"/>
                <a:cs typeface="Cambria"/>
              </a:rPr>
              <a:t>, my-o-/s/-muscle</a:t>
            </a:r>
          </a:p>
        </p:txBody>
      </p:sp>
      <p:sp>
        <p:nvSpPr>
          <p:cNvPr id="4" name="TextBox 3"/>
          <p:cNvSpPr txBox="1"/>
          <p:nvPr/>
        </p:nvSpPr>
        <p:spPr>
          <a:xfrm>
            <a:off x="205926" y="57208"/>
            <a:ext cx="5047476" cy="461665"/>
          </a:xfrm>
          <a:prstGeom prst="rect">
            <a:avLst/>
          </a:prstGeom>
          <a:noFill/>
        </p:spPr>
        <p:txBody>
          <a:bodyPr wrap="none" rtlCol="0">
            <a:spAutoFit/>
          </a:bodyPr>
          <a:lstStyle/>
          <a:p>
            <a:r>
              <a:rPr lang="en-US" sz="2400" b="1" dirty="0"/>
              <a:t>FORM TERMS BASED ON DEFINITIONS</a:t>
            </a:r>
          </a:p>
        </p:txBody>
      </p:sp>
      <p:sp>
        <p:nvSpPr>
          <p:cNvPr id="5" name="TextBox 4"/>
          <p:cNvSpPr txBox="1"/>
          <p:nvPr/>
        </p:nvSpPr>
        <p:spPr>
          <a:xfrm>
            <a:off x="297459" y="1162812"/>
            <a:ext cx="8846540" cy="5816976"/>
          </a:xfrm>
          <a:prstGeom prst="rect">
            <a:avLst/>
          </a:prstGeom>
          <a:noFill/>
        </p:spPr>
        <p:txBody>
          <a:bodyPr wrap="square" rtlCol="0">
            <a:spAutoFit/>
          </a:bodyPr>
          <a:lstStyle/>
          <a:p>
            <a:pPr marL="538163" indent="-538163">
              <a:spcAft>
                <a:spcPts val="600"/>
              </a:spcAft>
              <a:buAutoNum type="arabicPeriod"/>
            </a:pPr>
            <a:r>
              <a:rPr lang="en-US" sz="2400" dirty="0">
                <a:latin typeface="Cambria"/>
                <a:cs typeface="Cambria"/>
              </a:rPr>
              <a:t>Benign tumor in a smooth muscle</a:t>
            </a:r>
          </a:p>
          <a:p>
            <a:pPr marL="538163" indent="-538163">
              <a:spcAft>
                <a:spcPts val="600"/>
              </a:spcAft>
              <a:buAutoNum type="arabicPeriod"/>
            </a:pPr>
            <a:r>
              <a:rPr lang="en-US" sz="2400" dirty="0">
                <a:latin typeface="Cambria"/>
                <a:cs typeface="Cambria"/>
              </a:rPr>
              <a:t>Inflammation of a muscle</a:t>
            </a:r>
          </a:p>
          <a:p>
            <a:pPr marL="538163" indent="-538163">
              <a:spcAft>
                <a:spcPts val="600"/>
              </a:spcAft>
              <a:buAutoNum type="arabicPeriod"/>
            </a:pPr>
            <a:r>
              <a:rPr lang="en-US" sz="2400" dirty="0">
                <a:latin typeface="Cambria"/>
                <a:cs typeface="Cambria"/>
              </a:rPr>
              <a:t>Formation of multiple tumors in a smooth muscle</a:t>
            </a:r>
          </a:p>
          <a:p>
            <a:pPr marL="538163" indent="-538163">
              <a:spcAft>
                <a:spcPts val="600"/>
              </a:spcAft>
              <a:buAutoNum type="arabicPeriod"/>
            </a:pPr>
            <a:r>
              <a:rPr lang="en-US" sz="2400" dirty="0">
                <a:latin typeface="Cambria"/>
                <a:cs typeface="Cambria"/>
              </a:rPr>
              <a:t>Middle layer of the wall of the heart formed of heart muscle</a:t>
            </a:r>
          </a:p>
          <a:p>
            <a:pPr marL="538163" indent="-538163">
              <a:spcAft>
                <a:spcPts val="600"/>
              </a:spcAft>
              <a:buAutoNum type="arabicPeriod"/>
            </a:pPr>
            <a:r>
              <a:rPr lang="en-US" sz="2400" dirty="0">
                <a:latin typeface="Cambria"/>
                <a:cs typeface="Cambria"/>
              </a:rPr>
              <a:t>Muscular tissue in the uterus</a:t>
            </a:r>
          </a:p>
          <a:p>
            <a:pPr marL="538163" indent="-538163">
              <a:spcAft>
                <a:spcPts val="600"/>
              </a:spcAft>
              <a:buFontTx/>
              <a:buAutoNum type="arabicPeriod"/>
            </a:pPr>
            <a:r>
              <a:rPr lang="en-US" sz="2400" dirty="0">
                <a:latin typeface="Cambria"/>
                <a:cs typeface="Cambria"/>
              </a:rPr>
              <a:t>(adj.) Referring to the heart muscle </a:t>
            </a:r>
          </a:p>
          <a:p>
            <a:pPr marL="538163" indent="-538163">
              <a:spcAft>
                <a:spcPts val="600"/>
              </a:spcAft>
              <a:buFontTx/>
              <a:buAutoNum type="arabicPeriod"/>
            </a:pPr>
            <a:r>
              <a:rPr lang="en-US" sz="2400" dirty="0">
                <a:latin typeface="Cambria"/>
                <a:cs typeface="Cambria"/>
              </a:rPr>
              <a:t>Recording the degree and strength of a muscle contraction</a:t>
            </a:r>
          </a:p>
          <a:p>
            <a:pPr marL="538163" indent="-538163">
              <a:spcAft>
                <a:spcPts val="600"/>
              </a:spcAft>
              <a:buAutoNum type="arabicPeriod"/>
            </a:pPr>
            <a:r>
              <a:rPr lang="en-US" sz="2400" dirty="0">
                <a:latin typeface="Cambria"/>
                <a:cs typeface="Cambria"/>
              </a:rPr>
              <a:t>Record showing how a muscle is functioning</a:t>
            </a:r>
          </a:p>
          <a:p>
            <a:pPr marL="538163" indent="-538163">
              <a:spcAft>
                <a:spcPts val="600"/>
              </a:spcAft>
              <a:buAutoNum type="arabicPeriod"/>
            </a:pPr>
            <a:r>
              <a:rPr lang="en-US" sz="2400" dirty="0">
                <a:latin typeface="Cambria"/>
                <a:cs typeface="Cambria"/>
              </a:rPr>
              <a:t>Study of muscles, their associated structures and diseases</a:t>
            </a:r>
          </a:p>
          <a:p>
            <a:pPr marL="538163" indent="-538163">
              <a:spcAft>
                <a:spcPts val="600"/>
              </a:spcAft>
              <a:buAutoNum type="arabicPeriod"/>
            </a:pPr>
            <a:r>
              <a:rPr lang="en-US" sz="2400" dirty="0">
                <a:latin typeface="Cambria"/>
                <a:cs typeface="Cambria"/>
              </a:rPr>
              <a:t>Removal of a benign growth from a muscle (esp. on uterus)</a:t>
            </a:r>
          </a:p>
          <a:p>
            <a:pPr marL="538163" indent="-538163">
              <a:spcAft>
                <a:spcPts val="600"/>
              </a:spcAft>
              <a:buAutoNum type="arabicPeriod"/>
            </a:pPr>
            <a:r>
              <a:rPr lang="en-US" sz="2400" dirty="0">
                <a:latin typeface="Cambria"/>
                <a:cs typeface="Cambria"/>
              </a:rPr>
              <a:t>Surgical operation to cut a muscle</a:t>
            </a:r>
          </a:p>
          <a:p>
            <a:pPr marL="538163" indent="-538163">
              <a:spcAft>
                <a:spcPts val="600"/>
              </a:spcAft>
              <a:buAutoNum type="arabicPeriod"/>
            </a:pPr>
            <a:r>
              <a:rPr lang="en-US" sz="2400" dirty="0">
                <a:latin typeface="Cambria"/>
                <a:cs typeface="Cambria"/>
              </a:rPr>
              <a:t>Plastic surgery to repair a muscle</a:t>
            </a:r>
          </a:p>
          <a:p>
            <a:pPr marL="538163" indent="-538163">
              <a:spcAft>
                <a:spcPts val="600"/>
              </a:spcAft>
              <a:buAutoNum type="arabicPeriod"/>
            </a:pPr>
            <a:endParaRPr lang="en-US" sz="2400" dirty="0">
              <a:latin typeface="Cambria"/>
              <a:cs typeface="Cambria"/>
            </a:endParaRPr>
          </a:p>
        </p:txBody>
      </p:sp>
    </p:spTree>
    <p:extLst>
      <p:ext uri="{BB962C8B-B14F-4D97-AF65-F5344CB8AC3E}">
        <p14:creationId xmlns:p14="http://schemas.microsoft.com/office/powerpoint/2010/main" val="24754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841" y="45768"/>
            <a:ext cx="7049827" cy="461665"/>
          </a:xfrm>
          <a:prstGeom prst="rect">
            <a:avLst/>
          </a:prstGeom>
          <a:noFill/>
        </p:spPr>
        <p:txBody>
          <a:bodyPr wrap="none" rtlCol="0">
            <a:spAutoFit/>
          </a:bodyPr>
          <a:lstStyle/>
          <a:p>
            <a:r>
              <a:rPr lang="en-US" sz="2400" b="1" dirty="0"/>
              <a:t>DECIDE WHETHER THE FOLLOWING STATEMENTS ARE</a:t>
            </a:r>
          </a:p>
        </p:txBody>
      </p:sp>
      <p:sp>
        <p:nvSpPr>
          <p:cNvPr id="3" name="TextBox 2"/>
          <p:cNvSpPr txBox="1"/>
          <p:nvPr/>
        </p:nvSpPr>
        <p:spPr>
          <a:xfrm>
            <a:off x="3100437" y="936560"/>
            <a:ext cx="2643672" cy="1077218"/>
          </a:xfrm>
          <a:prstGeom prst="rect">
            <a:avLst/>
          </a:prstGeom>
          <a:noFill/>
        </p:spPr>
        <p:txBody>
          <a:bodyPr wrap="none" rtlCol="0">
            <a:spAutoFit/>
          </a:bodyPr>
          <a:lstStyle/>
          <a:p>
            <a:pPr algn="ctr"/>
            <a:r>
              <a:rPr lang="en-US" sz="3200" b="1" dirty="0">
                <a:solidFill>
                  <a:srgbClr val="9F000E"/>
                </a:solidFill>
              </a:rPr>
              <a:t>TRUE or FALSE</a:t>
            </a:r>
          </a:p>
          <a:p>
            <a:pPr algn="ctr"/>
            <a:r>
              <a:rPr lang="en-US" sz="3200" b="1" dirty="0">
                <a:solidFill>
                  <a:srgbClr val="9F000E"/>
                </a:solidFill>
              </a:rPr>
              <a:t>?</a:t>
            </a:r>
          </a:p>
        </p:txBody>
      </p:sp>
      <p:sp>
        <p:nvSpPr>
          <p:cNvPr id="4" name="TextBox 3"/>
          <p:cNvSpPr txBox="1"/>
          <p:nvPr/>
        </p:nvSpPr>
        <p:spPr>
          <a:xfrm>
            <a:off x="369769" y="2387811"/>
            <a:ext cx="8466137" cy="2062103"/>
          </a:xfrm>
          <a:prstGeom prst="rect">
            <a:avLst/>
          </a:prstGeom>
          <a:solidFill>
            <a:schemeClr val="accent3">
              <a:lumMod val="20000"/>
              <a:lumOff val="80000"/>
            </a:schemeClr>
          </a:solidFill>
        </p:spPr>
        <p:txBody>
          <a:bodyPr wrap="square" rtlCol="0">
            <a:spAutoFit/>
          </a:bodyPr>
          <a:lstStyle/>
          <a:p>
            <a:r>
              <a:rPr lang="en-US" sz="3200" dirty="0">
                <a:latin typeface="Cambria"/>
                <a:cs typeface="Cambria"/>
              </a:rPr>
              <a:t>1) Terms </a:t>
            </a:r>
            <a:r>
              <a:rPr lang="en-US" sz="3200" i="1" dirty="0" err="1">
                <a:solidFill>
                  <a:srgbClr val="9F000E"/>
                </a:solidFill>
                <a:latin typeface="Cambria"/>
                <a:cs typeface="Cambria"/>
              </a:rPr>
              <a:t>colpoplastica</a:t>
            </a:r>
            <a:r>
              <a:rPr lang="en-US" sz="3200" dirty="0">
                <a:latin typeface="Cambria"/>
                <a:cs typeface="Cambria"/>
              </a:rPr>
              <a:t>, </a:t>
            </a:r>
            <a:r>
              <a:rPr lang="en-US" sz="3200" i="1" dirty="0" err="1">
                <a:solidFill>
                  <a:srgbClr val="9F000E"/>
                </a:solidFill>
                <a:latin typeface="Cambria"/>
                <a:cs typeface="Cambria"/>
              </a:rPr>
              <a:t>colposcopia</a:t>
            </a:r>
            <a:r>
              <a:rPr lang="en-US" sz="3200" dirty="0">
                <a:latin typeface="Cambria"/>
                <a:cs typeface="Cambria"/>
              </a:rPr>
              <a:t> and </a:t>
            </a:r>
            <a:r>
              <a:rPr lang="en-US" sz="3200" i="1" dirty="0" err="1">
                <a:solidFill>
                  <a:srgbClr val="9F000E"/>
                </a:solidFill>
                <a:latin typeface="Cambria"/>
                <a:cs typeface="Cambria"/>
              </a:rPr>
              <a:t>colpotomia</a:t>
            </a:r>
            <a:r>
              <a:rPr lang="en-US" sz="3200" dirty="0">
                <a:latin typeface="Cambria"/>
                <a:cs typeface="Cambria"/>
              </a:rPr>
              <a:t> refer to the </a:t>
            </a:r>
            <a:r>
              <a:rPr lang="en-US" sz="3200" i="1" dirty="0">
                <a:solidFill>
                  <a:srgbClr val="9F000E"/>
                </a:solidFill>
                <a:latin typeface="Cambria"/>
                <a:cs typeface="Cambria"/>
              </a:rPr>
              <a:t>repair</a:t>
            </a:r>
            <a:r>
              <a:rPr lang="en-US" sz="3200" dirty="0">
                <a:latin typeface="Cambria"/>
                <a:cs typeface="Cambria"/>
              </a:rPr>
              <a:t> of the damaged vagina, to </a:t>
            </a:r>
            <a:r>
              <a:rPr lang="en-US" sz="3200" i="1" dirty="0">
                <a:solidFill>
                  <a:srgbClr val="9F000E"/>
                </a:solidFill>
                <a:latin typeface="Cambria"/>
                <a:cs typeface="Cambria"/>
              </a:rPr>
              <a:t>examination</a:t>
            </a:r>
            <a:r>
              <a:rPr lang="en-US" sz="3200" dirty="0">
                <a:latin typeface="Cambria"/>
                <a:cs typeface="Cambria"/>
              </a:rPr>
              <a:t> of vagina and to its </a:t>
            </a:r>
            <a:r>
              <a:rPr lang="en-US" sz="3200" i="1" dirty="0">
                <a:solidFill>
                  <a:srgbClr val="9F000E"/>
                </a:solidFill>
                <a:latin typeface="Cambria"/>
                <a:cs typeface="Cambria"/>
              </a:rPr>
              <a:t>removal</a:t>
            </a:r>
            <a:r>
              <a:rPr lang="en-US" sz="3200" dirty="0">
                <a:latin typeface="Cambria"/>
                <a:cs typeface="Cambria"/>
              </a:rPr>
              <a:t> respectively.</a:t>
            </a:r>
          </a:p>
        </p:txBody>
      </p:sp>
      <p:sp>
        <p:nvSpPr>
          <p:cNvPr id="5" name="TextBox 4"/>
          <p:cNvSpPr txBox="1"/>
          <p:nvPr/>
        </p:nvSpPr>
        <p:spPr>
          <a:xfrm>
            <a:off x="369769" y="2387811"/>
            <a:ext cx="8466137" cy="1569660"/>
          </a:xfrm>
          <a:prstGeom prst="rect">
            <a:avLst/>
          </a:prstGeom>
          <a:solidFill>
            <a:schemeClr val="accent3">
              <a:lumMod val="40000"/>
              <a:lumOff val="60000"/>
            </a:schemeClr>
          </a:solidFill>
        </p:spPr>
        <p:txBody>
          <a:bodyPr wrap="square" rtlCol="0">
            <a:spAutoFit/>
          </a:bodyPr>
          <a:lstStyle/>
          <a:p>
            <a:r>
              <a:rPr lang="en-US" sz="3200" dirty="0">
                <a:latin typeface="Cambria"/>
                <a:cs typeface="Cambria"/>
              </a:rPr>
              <a:t>2) Terms </a:t>
            </a:r>
            <a:r>
              <a:rPr lang="en-US" sz="3200" i="1" dirty="0" err="1">
                <a:solidFill>
                  <a:srgbClr val="9F000E"/>
                </a:solidFill>
                <a:latin typeface="Cambria"/>
                <a:cs typeface="Cambria"/>
              </a:rPr>
              <a:t>osteitis</a:t>
            </a:r>
            <a:r>
              <a:rPr lang="en-US" sz="3200" dirty="0">
                <a:latin typeface="Cambria"/>
                <a:cs typeface="Cambria"/>
              </a:rPr>
              <a:t> and </a:t>
            </a:r>
            <a:r>
              <a:rPr lang="en-US" sz="3200" i="1" dirty="0" err="1">
                <a:solidFill>
                  <a:srgbClr val="9F000E"/>
                </a:solidFill>
                <a:latin typeface="Cambria"/>
                <a:cs typeface="Cambria"/>
              </a:rPr>
              <a:t>ostitis</a:t>
            </a:r>
            <a:r>
              <a:rPr lang="en-US" sz="3200" dirty="0">
                <a:latin typeface="Cambria"/>
                <a:cs typeface="Cambria"/>
              </a:rPr>
              <a:t> have the same meaning.</a:t>
            </a:r>
          </a:p>
          <a:p>
            <a:endParaRPr lang="en-US" sz="3200" dirty="0">
              <a:latin typeface="Cambria"/>
              <a:cs typeface="Cambria"/>
            </a:endParaRPr>
          </a:p>
        </p:txBody>
      </p:sp>
      <p:sp>
        <p:nvSpPr>
          <p:cNvPr id="6" name="TextBox 5"/>
          <p:cNvSpPr txBox="1"/>
          <p:nvPr/>
        </p:nvSpPr>
        <p:spPr>
          <a:xfrm>
            <a:off x="369769" y="2414364"/>
            <a:ext cx="8466137" cy="1569660"/>
          </a:xfrm>
          <a:prstGeom prst="rect">
            <a:avLst/>
          </a:prstGeom>
          <a:solidFill>
            <a:schemeClr val="accent3">
              <a:lumMod val="60000"/>
              <a:lumOff val="40000"/>
            </a:schemeClr>
          </a:solidFill>
        </p:spPr>
        <p:txBody>
          <a:bodyPr wrap="square" rtlCol="0">
            <a:spAutoFit/>
          </a:bodyPr>
          <a:lstStyle/>
          <a:p>
            <a:r>
              <a:rPr lang="en-US" sz="3200" dirty="0">
                <a:latin typeface="Cambria"/>
                <a:cs typeface="Cambria"/>
              </a:rPr>
              <a:t>3) The Greek combining element </a:t>
            </a:r>
            <a:r>
              <a:rPr lang="en-US" sz="3200" i="1" dirty="0" err="1">
                <a:solidFill>
                  <a:srgbClr val="9F000E"/>
                </a:solidFill>
                <a:latin typeface="Cambria"/>
                <a:cs typeface="Cambria"/>
              </a:rPr>
              <a:t>salping</a:t>
            </a:r>
            <a:r>
              <a:rPr lang="en-US" sz="3200" i="1" dirty="0">
                <a:solidFill>
                  <a:srgbClr val="9F000E"/>
                </a:solidFill>
                <a:latin typeface="Cambria"/>
                <a:cs typeface="Cambria"/>
              </a:rPr>
              <a:t>-o- </a:t>
            </a:r>
            <a:r>
              <a:rPr lang="en-US" sz="3200" i="1" dirty="0">
                <a:latin typeface="Cambria"/>
                <a:cs typeface="Cambria"/>
              </a:rPr>
              <a:t>(gr. trumpet, tube) </a:t>
            </a:r>
            <a:r>
              <a:rPr lang="en-US" sz="3200" dirty="0">
                <a:latin typeface="Cambria"/>
                <a:cs typeface="Cambria"/>
              </a:rPr>
              <a:t>refers to: (a) the Fallopian tubes, (b) the auditory meatus.</a:t>
            </a:r>
          </a:p>
        </p:txBody>
      </p:sp>
      <p:pic>
        <p:nvPicPr>
          <p:cNvPr id="7" name="Picture 6"/>
          <p:cNvPicPr>
            <a:picLocks noChangeAspect="1"/>
          </p:cNvPicPr>
          <p:nvPr/>
        </p:nvPicPr>
        <p:blipFill>
          <a:blip r:embed="rId3"/>
          <a:stretch>
            <a:fillRect/>
          </a:stretch>
        </p:blipFill>
        <p:spPr>
          <a:xfrm>
            <a:off x="2895600" y="4177810"/>
            <a:ext cx="3340100" cy="2425700"/>
          </a:xfrm>
          <a:prstGeom prst="rect">
            <a:avLst/>
          </a:prstGeom>
        </p:spPr>
      </p:pic>
      <p:sp>
        <p:nvSpPr>
          <p:cNvPr id="8" name="TextBox 7"/>
          <p:cNvSpPr txBox="1"/>
          <p:nvPr/>
        </p:nvSpPr>
        <p:spPr>
          <a:xfrm>
            <a:off x="369769" y="2411425"/>
            <a:ext cx="8466137" cy="2062103"/>
          </a:xfrm>
          <a:prstGeom prst="rect">
            <a:avLst/>
          </a:prstGeom>
          <a:solidFill>
            <a:schemeClr val="accent3"/>
          </a:solidFill>
        </p:spPr>
        <p:txBody>
          <a:bodyPr wrap="square" rtlCol="0">
            <a:spAutoFit/>
          </a:bodyPr>
          <a:lstStyle/>
          <a:p>
            <a:r>
              <a:rPr lang="en-US" sz="3200" dirty="0">
                <a:latin typeface="Cambria"/>
                <a:cs typeface="Cambria"/>
              </a:rPr>
              <a:t>4) </a:t>
            </a:r>
            <a:r>
              <a:rPr lang="en-US" sz="3200" i="1" dirty="0" err="1">
                <a:solidFill>
                  <a:srgbClr val="9F000E"/>
                </a:solidFill>
                <a:latin typeface="Cambria"/>
                <a:cs typeface="Cambria"/>
              </a:rPr>
              <a:t>Musculus</a:t>
            </a:r>
            <a:r>
              <a:rPr lang="en-US" sz="3200" i="1" dirty="0">
                <a:solidFill>
                  <a:srgbClr val="9F000E"/>
                </a:solidFill>
                <a:latin typeface="Cambria"/>
                <a:cs typeface="Cambria"/>
              </a:rPr>
              <a:t> </a:t>
            </a:r>
            <a:r>
              <a:rPr lang="en-US" sz="3200" i="1" dirty="0" err="1">
                <a:solidFill>
                  <a:srgbClr val="9F000E"/>
                </a:solidFill>
                <a:latin typeface="Cambria"/>
                <a:cs typeface="Cambria"/>
              </a:rPr>
              <a:t>omohyoideus</a:t>
            </a:r>
            <a:r>
              <a:rPr lang="en-US" sz="3200" i="1" dirty="0">
                <a:solidFill>
                  <a:srgbClr val="9F000E"/>
                </a:solidFill>
                <a:latin typeface="Cambria"/>
                <a:cs typeface="Cambria"/>
              </a:rPr>
              <a:t> </a:t>
            </a:r>
            <a:r>
              <a:rPr lang="en-US" sz="3200" dirty="0">
                <a:latin typeface="Cambria"/>
                <a:cs typeface="Cambria"/>
              </a:rPr>
              <a:t>originates at the superior border of the shoulder blade </a:t>
            </a:r>
            <a:r>
              <a:rPr lang="en-US" sz="3200" dirty="0">
                <a:solidFill>
                  <a:srgbClr val="9F000E"/>
                </a:solidFill>
                <a:latin typeface="Cambria"/>
                <a:cs typeface="Cambria"/>
              </a:rPr>
              <a:t>(</a:t>
            </a:r>
            <a:r>
              <a:rPr lang="en-US" sz="3200" i="1" dirty="0" err="1">
                <a:solidFill>
                  <a:srgbClr val="9F000E"/>
                </a:solidFill>
                <a:latin typeface="Cambria"/>
                <a:cs typeface="Cambria"/>
              </a:rPr>
              <a:t>omos</a:t>
            </a:r>
            <a:r>
              <a:rPr lang="en-US" sz="3200" dirty="0">
                <a:solidFill>
                  <a:srgbClr val="9F000E"/>
                </a:solidFill>
                <a:latin typeface="Cambria"/>
                <a:cs typeface="Cambria"/>
              </a:rPr>
              <a:t>) </a:t>
            </a:r>
            <a:r>
              <a:rPr lang="en-US" sz="3200" dirty="0">
                <a:latin typeface="Cambria"/>
                <a:cs typeface="Cambria"/>
              </a:rPr>
              <a:t>and inserts at the lateral border of the hyoid bone </a:t>
            </a:r>
            <a:r>
              <a:rPr lang="en-US" sz="3200" dirty="0">
                <a:solidFill>
                  <a:srgbClr val="9F000E"/>
                </a:solidFill>
                <a:latin typeface="Cambria"/>
                <a:cs typeface="Cambria"/>
              </a:rPr>
              <a:t>(</a:t>
            </a:r>
            <a:r>
              <a:rPr lang="en-US" sz="3200" i="1" dirty="0" err="1">
                <a:solidFill>
                  <a:srgbClr val="9F000E"/>
                </a:solidFill>
                <a:latin typeface="Cambria"/>
                <a:cs typeface="Cambria"/>
              </a:rPr>
              <a:t>os</a:t>
            </a:r>
            <a:r>
              <a:rPr lang="en-US" sz="3200" i="1" dirty="0">
                <a:solidFill>
                  <a:srgbClr val="9F000E"/>
                </a:solidFill>
                <a:latin typeface="Cambria"/>
                <a:cs typeface="Cambria"/>
              </a:rPr>
              <a:t> </a:t>
            </a:r>
            <a:r>
              <a:rPr lang="en-US" sz="3200" i="1" dirty="0" err="1">
                <a:solidFill>
                  <a:srgbClr val="9F000E"/>
                </a:solidFill>
                <a:latin typeface="Cambria"/>
                <a:cs typeface="Cambria"/>
              </a:rPr>
              <a:t>hyoideum</a:t>
            </a:r>
            <a:r>
              <a:rPr lang="en-US" sz="3200" i="1" dirty="0">
                <a:solidFill>
                  <a:srgbClr val="9F000E"/>
                </a:solidFill>
                <a:latin typeface="Cambria"/>
                <a:cs typeface="Cambria"/>
              </a:rPr>
              <a:t>)</a:t>
            </a:r>
            <a:r>
              <a:rPr lang="en-US" sz="3200" i="1" dirty="0">
                <a:latin typeface="Cambria"/>
                <a:cs typeface="Cambria"/>
              </a:rPr>
              <a:t>.</a:t>
            </a:r>
            <a:endParaRPr lang="en-US" sz="3200" dirty="0">
              <a:latin typeface="Cambria"/>
              <a:cs typeface="Cambria"/>
            </a:endParaRPr>
          </a:p>
        </p:txBody>
      </p:sp>
      <p:sp>
        <p:nvSpPr>
          <p:cNvPr id="9" name="TextBox 8"/>
          <p:cNvSpPr txBox="1"/>
          <p:nvPr/>
        </p:nvSpPr>
        <p:spPr>
          <a:xfrm>
            <a:off x="369769" y="2414364"/>
            <a:ext cx="8466137" cy="1077218"/>
          </a:xfrm>
          <a:prstGeom prst="rect">
            <a:avLst/>
          </a:prstGeom>
          <a:solidFill>
            <a:schemeClr val="accent2"/>
          </a:solidFill>
        </p:spPr>
        <p:txBody>
          <a:bodyPr wrap="square" rtlCol="0">
            <a:spAutoFit/>
          </a:bodyPr>
          <a:lstStyle/>
          <a:p>
            <a:r>
              <a:rPr lang="en-US" sz="3200" dirty="0">
                <a:latin typeface="Cambria"/>
                <a:cs typeface="Cambria"/>
              </a:rPr>
              <a:t>5) </a:t>
            </a:r>
            <a:r>
              <a:rPr lang="en-US" sz="3200" i="1" dirty="0">
                <a:latin typeface="Cambria"/>
                <a:cs typeface="Cambria"/>
              </a:rPr>
              <a:t>Goniometry</a:t>
            </a:r>
            <a:r>
              <a:rPr lang="en-US" sz="3200" dirty="0">
                <a:solidFill>
                  <a:srgbClr val="000000"/>
                </a:solidFill>
                <a:latin typeface="Cambria"/>
                <a:cs typeface="Cambria"/>
              </a:rPr>
              <a:t> is</a:t>
            </a:r>
            <a:r>
              <a:rPr lang="en-US" sz="3200" i="1" dirty="0">
                <a:solidFill>
                  <a:schemeClr val="bg1"/>
                </a:solidFill>
                <a:latin typeface="Cambria"/>
                <a:cs typeface="Cambria"/>
              </a:rPr>
              <a:t> </a:t>
            </a:r>
            <a:r>
              <a:rPr lang="en-US" sz="3200" dirty="0">
                <a:latin typeface="Cambria"/>
                <a:cs typeface="Cambria"/>
              </a:rPr>
              <a:t>the measurement of angles, particularly those of range of motion of a joint.</a:t>
            </a:r>
            <a:endParaRPr lang="en-US" sz="3200" dirty="0">
              <a:solidFill>
                <a:schemeClr val="bg1"/>
              </a:solidFill>
              <a:latin typeface="Cambria"/>
              <a:cs typeface="Cambria"/>
            </a:endParaRPr>
          </a:p>
        </p:txBody>
      </p:sp>
      <p:pic>
        <p:nvPicPr>
          <p:cNvPr id="10" name="Picture 9"/>
          <p:cNvPicPr>
            <a:picLocks noChangeAspect="1"/>
          </p:cNvPicPr>
          <p:nvPr/>
        </p:nvPicPr>
        <p:blipFill>
          <a:blip r:embed="rId4"/>
          <a:stretch>
            <a:fillRect/>
          </a:stretch>
        </p:blipFill>
        <p:spPr>
          <a:xfrm>
            <a:off x="1276845" y="4273829"/>
            <a:ext cx="6720235" cy="2329681"/>
          </a:xfrm>
          <a:prstGeom prst="rect">
            <a:avLst/>
          </a:prstGeom>
        </p:spPr>
      </p:pic>
    </p:spTree>
    <p:extLst>
      <p:ext uri="{BB962C8B-B14F-4D97-AF65-F5344CB8AC3E}">
        <p14:creationId xmlns:p14="http://schemas.microsoft.com/office/powerpoint/2010/main" val="38992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51" y="11440"/>
            <a:ext cx="5166499" cy="461665"/>
          </a:xfrm>
          <a:prstGeom prst="rect">
            <a:avLst/>
          </a:prstGeom>
          <a:noFill/>
        </p:spPr>
        <p:txBody>
          <a:bodyPr wrap="none" rtlCol="0">
            <a:spAutoFit/>
          </a:bodyPr>
          <a:lstStyle/>
          <a:p>
            <a:r>
              <a:rPr lang="en-US" sz="2400" b="1" dirty="0"/>
              <a:t>EXPLAIN THE DIFFERENCE IN MEANING</a:t>
            </a:r>
          </a:p>
        </p:txBody>
      </p:sp>
      <p:sp>
        <p:nvSpPr>
          <p:cNvPr id="3" name="TextBox 2"/>
          <p:cNvSpPr txBox="1"/>
          <p:nvPr/>
        </p:nvSpPr>
        <p:spPr>
          <a:xfrm>
            <a:off x="1964443" y="890917"/>
            <a:ext cx="4420251" cy="523220"/>
          </a:xfrm>
          <a:prstGeom prst="rect">
            <a:avLst/>
          </a:prstGeom>
          <a:solidFill>
            <a:schemeClr val="accent3"/>
          </a:solidFill>
        </p:spPr>
        <p:txBody>
          <a:bodyPr wrap="none" rtlCol="0">
            <a:spAutoFit/>
          </a:bodyPr>
          <a:lstStyle/>
          <a:p>
            <a:r>
              <a:rPr lang="en-US" sz="2800" dirty="0">
                <a:latin typeface="Cambria"/>
                <a:cs typeface="Cambria"/>
              </a:rPr>
              <a:t>Poliomyelitis : </a:t>
            </a:r>
            <a:r>
              <a:rPr lang="en-US" sz="2800" dirty="0" err="1">
                <a:latin typeface="Cambria"/>
                <a:cs typeface="Cambria"/>
              </a:rPr>
              <a:t>Polymyositis</a:t>
            </a:r>
            <a:endParaRPr lang="en-US" sz="2800" dirty="0">
              <a:latin typeface="Cambria"/>
              <a:cs typeface="Cambria"/>
            </a:endParaRPr>
          </a:p>
        </p:txBody>
      </p:sp>
      <p:sp>
        <p:nvSpPr>
          <p:cNvPr id="4" name="TextBox 3"/>
          <p:cNvSpPr txBox="1"/>
          <p:nvPr/>
        </p:nvSpPr>
        <p:spPr>
          <a:xfrm>
            <a:off x="2078858" y="1568159"/>
            <a:ext cx="3657922" cy="523220"/>
          </a:xfrm>
          <a:prstGeom prst="rect">
            <a:avLst/>
          </a:prstGeom>
          <a:solidFill>
            <a:schemeClr val="accent3"/>
          </a:solidFill>
        </p:spPr>
        <p:txBody>
          <a:bodyPr wrap="none" rtlCol="0">
            <a:spAutoFit/>
          </a:bodyPr>
          <a:lstStyle/>
          <a:p>
            <a:r>
              <a:rPr lang="en-US" sz="2800" dirty="0" err="1">
                <a:latin typeface="Cambria"/>
                <a:cs typeface="Cambria"/>
              </a:rPr>
              <a:t>Parodontitis</a:t>
            </a:r>
            <a:r>
              <a:rPr lang="en-US" sz="2800" dirty="0">
                <a:latin typeface="Cambria"/>
                <a:cs typeface="Cambria"/>
              </a:rPr>
              <a:t> : </a:t>
            </a:r>
            <a:r>
              <a:rPr lang="en-US" sz="2800" dirty="0" err="1">
                <a:latin typeface="Cambria"/>
                <a:cs typeface="Cambria"/>
              </a:rPr>
              <a:t>Parotitis</a:t>
            </a:r>
            <a:r>
              <a:rPr lang="en-US" sz="2800" dirty="0">
                <a:latin typeface="Cambria"/>
                <a:cs typeface="Cambria"/>
              </a:rPr>
              <a:t> </a:t>
            </a:r>
          </a:p>
        </p:txBody>
      </p:sp>
      <p:sp>
        <p:nvSpPr>
          <p:cNvPr id="5" name="TextBox 4"/>
          <p:cNvSpPr txBox="1"/>
          <p:nvPr/>
        </p:nvSpPr>
        <p:spPr>
          <a:xfrm>
            <a:off x="1827158" y="2245401"/>
            <a:ext cx="4788490" cy="523220"/>
          </a:xfrm>
          <a:prstGeom prst="rect">
            <a:avLst/>
          </a:prstGeom>
          <a:solidFill>
            <a:schemeClr val="accent3"/>
          </a:solidFill>
        </p:spPr>
        <p:txBody>
          <a:bodyPr wrap="none" rtlCol="0">
            <a:spAutoFit/>
          </a:bodyPr>
          <a:lstStyle/>
          <a:p>
            <a:r>
              <a:rPr lang="en-US" sz="2800" dirty="0" err="1">
                <a:latin typeface="Cambria"/>
                <a:cs typeface="Cambria"/>
              </a:rPr>
              <a:t>Cheiloplastica</a:t>
            </a:r>
            <a:r>
              <a:rPr lang="en-US" sz="2800" dirty="0">
                <a:latin typeface="Cambria"/>
                <a:cs typeface="Cambria"/>
              </a:rPr>
              <a:t> : </a:t>
            </a:r>
            <a:r>
              <a:rPr lang="en-US" sz="2800" dirty="0" err="1">
                <a:latin typeface="Cambria"/>
                <a:cs typeface="Cambria"/>
              </a:rPr>
              <a:t>Cheiroplastica</a:t>
            </a:r>
            <a:r>
              <a:rPr lang="en-US" sz="2800" dirty="0">
                <a:latin typeface="Cambria"/>
                <a:cs typeface="Cambria"/>
              </a:rPr>
              <a:t> </a:t>
            </a:r>
          </a:p>
        </p:txBody>
      </p:sp>
      <p:sp>
        <p:nvSpPr>
          <p:cNvPr id="6" name="TextBox 5"/>
          <p:cNvSpPr txBox="1"/>
          <p:nvPr/>
        </p:nvSpPr>
        <p:spPr>
          <a:xfrm>
            <a:off x="2078858" y="2922643"/>
            <a:ext cx="4352474" cy="523220"/>
          </a:xfrm>
          <a:prstGeom prst="rect">
            <a:avLst/>
          </a:prstGeom>
          <a:solidFill>
            <a:schemeClr val="accent3"/>
          </a:solidFill>
        </p:spPr>
        <p:txBody>
          <a:bodyPr wrap="none" rtlCol="0">
            <a:spAutoFit/>
          </a:bodyPr>
          <a:lstStyle/>
          <a:p>
            <a:r>
              <a:rPr lang="en-US" sz="2800" dirty="0" err="1">
                <a:latin typeface="Cambria"/>
                <a:cs typeface="Cambria"/>
              </a:rPr>
              <a:t>Somatologia</a:t>
            </a:r>
            <a:r>
              <a:rPr lang="en-US" sz="2800" dirty="0">
                <a:latin typeface="Cambria"/>
                <a:cs typeface="Cambria"/>
              </a:rPr>
              <a:t> : </a:t>
            </a:r>
            <a:r>
              <a:rPr lang="en-US" sz="2800" dirty="0" err="1">
                <a:latin typeface="Cambria"/>
                <a:cs typeface="Cambria"/>
              </a:rPr>
              <a:t>Stomatologia</a:t>
            </a:r>
            <a:endParaRPr lang="en-US" sz="2800" dirty="0">
              <a:latin typeface="Cambria"/>
              <a:cs typeface="Cambria"/>
            </a:endParaRPr>
          </a:p>
        </p:txBody>
      </p:sp>
      <p:sp>
        <p:nvSpPr>
          <p:cNvPr id="7" name="TextBox 6"/>
          <p:cNvSpPr txBox="1"/>
          <p:nvPr/>
        </p:nvSpPr>
        <p:spPr>
          <a:xfrm>
            <a:off x="2250473" y="3599885"/>
            <a:ext cx="4823856" cy="523220"/>
          </a:xfrm>
          <a:prstGeom prst="rect">
            <a:avLst/>
          </a:prstGeom>
          <a:solidFill>
            <a:schemeClr val="accent3"/>
          </a:solidFill>
        </p:spPr>
        <p:txBody>
          <a:bodyPr wrap="none" rtlCol="0">
            <a:spAutoFit/>
          </a:bodyPr>
          <a:lstStyle/>
          <a:p>
            <a:r>
              <a:rPr lang="en-US" sz="2800" dirty="0">
                <a:latin typeface="Cambria"/>
                <a:cs typeface="Cambria"/>
              </a:rPr>
              <a:t>Spondylitis : </a:t>
            </a:r>
            <a:r>
              <a:rPr lang="en-US" sz="2800" dirty="0" err="1">
                <a:latin typeface="Cambria"/>
                <a:cs typeface="Cambria"/>
              </a:rPr>
              <a:t>Spondylomyelitis</a:t>
            </a:r>
            <a:endParaRPr lang="en-US" sz="2800" dirty="0">
              <a:latin typeface="Cambria"/>
              <a:cs typeface="Cambria"/>
            </a:endParaRPr>
          </a:p>
        </p:txBody>
      </p:sp>
      <p:sp>
        <p:nvSpPr>
          <p:cNvPr id="8" name="TextBox 7"/>
          <p:cNvSpPr txBox="1"/>
          <p:nvPr/>
        </p:nvSpPr>
        <p:spPr>
          <a:xfrm>
            <a:off x="1737341" y="4277127"/>
            <a:ext cx="4647426" cy="523220"/>
          </a:xfrm>
          <a:prstGeom prst="rect">
            <a:avLst/>
          </a:prstGeom>
          <a:solidFill>
            <a:schemeClr val="accent3"/>
          </a:solidFill>
        </p:spPr>
        <p:txBody>
          <a:bodyPr wrap="none" rtlCol="0">
            <a:spAutoFit/>
          </a:bodyPr>
          <a:lstStyle/>
          <a:p>
            <a:r>
              <a:rPr lang="en-US" sz="2800" dirty="0" err="1">
                <a:latin typeface="Cambria"/>
                <a:cs typeface="Cambria"/>
              </a:rPr>
              <a:t>Hysterectomia</a:t>
            </a:r>
            <a:r>
              <a:rPr lang="en-US" sz="2800" dirty="0">
                <a:latin typeface="Cambria"/>
                <a:cs typeface="Cambria"/>
              </a:rPr>
              <a:t> : </a:t>
            </a:r>
            <a:r>
              <a:rPr lang="en-US" sz="2800" dirty="0" err="1">
                <a:latin typeface="Cambria"/>
                <a:cs typeface="Cambria"/>
              </a:rPr>
              <a:t>Metrectomia</a:t>
            </a:r>
            <a:endParaRPr lang="en-US" sz="2800" dirty="0">
              <a:latin typeface="Cambria"/>
              <a:cs typeface="Cambria"/>
            </a:endParaRPr>
          </a:p>
        </p:txBody>
      </p:sp>
      <p:sp>
        <p:nvSpPr>
          <p:cNvPr id="9" name="TextBox 8"/>
          <p:cNvSpPr txBox="1"/>
          <p:nvPr/>
        </p:nvSpPr>
        <p:spPr>
          <a:xfrm>
            <a:off x="1838604" y="4954369"/>
            <a:ext cx="4903907" cy="523220"/>
          </a:xfrm>
          <a:prstGeom prst="rect">
            <a:avLst/>
          </a:prstGeom>
          <a:solidFill>
            <a:schemeClr val="accent3"/>
          </a:solidFill>
        </p:spPr>
        <p:txBody>
          <a:bodyPr wrap="none" rtlCol="0">
            <a:spAutoFit/>
          </a:bodyPr>
          <a:lstStyle/>
          <a:p>
            <a:r>
              <a:rPr lang="en-US" sz="2800" dirty="0" err="1">
                <a:latin typeface="Cambria"/>
                <a:cs typeface="Cambria"/>
              </a:rPr>
              <a:t>Laryngotomia</a:t>
            </a:r>
            <a:r>
              <a:rPr lang="en-US" sz="2800" dirty="0">
                <a:latin typeface="Cambria"/>
                <a:cs typeface="Cambria"/>
              </a:rPr>
              <a:t> : </a:t>
            </a:r>
            <a:r>
              <a:rPr lang="en-US" sz="2800" dirty="0" err="1">
                <a:latin typeface="Cambria"/>
                <a:cs typeface="Cambria"/>
              </a:rPr>
              <a:t>Laryngostomia</a:t>
            </a:r>
            <a:endParaRPr lang="en-US" sz="2800" dirty="0">
              <a:latin typeface="Cambria"/>
              <a:cs typeface="Cambria"/>
            </a:endParaRPr>
          </a:p>
        </p:txBody>
      </p:sp>
      <p:sp>
        <p:nvSpPr>
          <p:cNvPr id="10" name="TextBox 9"/>
          <p:cNvSpPr txBox="1"/>
          <p:nvPr/>
        </p:nvSpPr>
        <p:spPr>
          <a:xfrm>
            <a:off x="1953012" y="5631614"/>
            <a:ext cx="4287001" cy="523220"/>
          </a:xfrm>
          <a:prstGeom prst="rect">
            <a:avLst/>
          </a:prstGeom>
          <a:solidFill>
            <a:schemeClr val="accent3"/>
          </a:solidFill>
        </p:spPr>
        <p:txBody>
          <a:bodyPr wrap="none" rtlCol="0">
            <a:spAutoFit/>
          </a:bodyPr>
          <a:lstStyle/>
          <a:p>
            <a:r>
              <a:rPr lang="en-US" sz="2800" dirty="0" err="1">
                <a:latin typeface="Cambria"/>
                <a:cs typeface="Cambria"/>
              </a:rPr>
              <a:t>Perinephritis</a:t>
            </a:r>
            <a:r>
              <a:rPr lang="en-US" sz="2800" dirty="0">
                <a:latin typeface="Cambria"/>
                <a:cs typeface="Cambria"/>
              </a:rPr>
              <a:t> : </a:t>
            </a:r>
            <a:r>
              <a:rPr lang="en-US" sz="2800" dirty="0" err="1">
                <a:latin typeface="Cambria"/>
                <a:cs typeface="Cambria"/>
              </a:rPr>
              <a:t>Perineuritis</a:t>
            </a:r>
            <a:endParaRPr lang="en-US" sz="2800" dirty="0">
              <a:latin typeface="Cambria"/>
              <a:cs typeface="Cambria"/>
            </a:endParaRPr>
          </a:p>
        </p:txBody>
      </p:sp>
      <p:cxnSp>
        <p:nvCxnSpPr>
          <p:cNvPr id="12" name="Straight Arrow Connector 11"/>
          <p:cNvCxnSpPr/>
          <p:nvPr/>
        </p:nvCxnSpPr>
        <p:spPr>
          <a:xfrm>
            <a:off x="4175865" y="617864"/>
            <a:ext cx="0" cy="583537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48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812" y="45765"/>
            <a:ext cx="4963768" cy="461665"/>
          </a:xfrm>
          <a:prstGeom prst="rect">
            <a:avLst/>
          </a:prstGeom>
          <a:noFill/>
        </p:spPr>
        <p:txBody>
          <a:bodyPr wrap="none" rtlCol="0">
            <a:spAutoFit/>
          </a:bodyPr>
          <a:lstStyle/>
          <a:p>
            <a:r>
              <a:rPr lang="en-US" sz="2400" b="1" dirty="0"/>
              <a:t>FILL IN MISSING COMPOUND WORDS</a:t>
            </a:r>
          </a:p>
        </p:txBody>
      </p:sp>
      <p:pic>
        <p:nvPicPr>
          <p:cNvPr id="4" name="Picture 3" descr="pre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00" y="3073400"/>
            <a:ext cx="736600" cy="698500"/>
          </a:xfrm>
          <a:prstGeom prst="rect">
            <a:avLst/>
          </a:prstGeom>
        </p:spPr>
      </p:pic>
      <p:sp>
        <p:nvSpPr>
          <p:cNvPr id="5" name="TextBox 4"/>
          <p:cNvSpPr txBox="1"/>
          <p:nvPr/>
        </p:nvSpPr>
        <p:spPr>
          <a:xfrm>
            <a:off x="297459" y="3867369"/>
            <a:ext cx="8546222" cy="2677656"/>
          </a:xfrm>
          <a:prstGeom prst="rect">
            <a:avLst/>
          </a:prstGeom>
          <a:noFill/>
        </p:spPr>
        <p:txBody>
          <a:bodyPr wrap="square" rtlCol="0">
            <a:spAutoFit/>
          </a:bodyPr>
          <a:lstStyle/>
          <a:p>
            <a:pPr algn="just"/>
            <a:r>
              <a:rPr lang="en-US" sz="2400" dirty="0">
                <a:latin typeface="Cambria"/>
                <a:cs typeface="Cambria"/>
              </a:rPr>
              <a:t>The Greek combining element </a:t>
            </a:r>
            <a:r>
              <a:rPr lang="en-US" sz="2400" i="1" dirty="0">
                <a:latin typeface="Cambria"/>
                <a:cs typeface="Cambria"/>
              </a:rPr>
              <a:t>__________________ </a:t>
            </a:r>
            <a:r>
              <a:rPr lang="en-US" sz="2400" dirty="0">
                <a:latin typeface="Cambria"/>
                <a:cs typeface="Cambria"/>
              </a:rPr>
              <a:t>(mouth, opening) has a specialized usage in medical terminology. In surgical procedures a formation of a passage between any two normally distinct spaces or organs is called </a:t>
            </a:r>
            <a:r>
              <a:rPr lang="en-US" sz="2400" i="1" dirty="0" err="1">
                <a:latin typeface="Cambria"/>
                <a:cs typeface="Cambria"/>
              </a:rPr>
              <a:t>ana</a:t>
            </a:r>
            <a:r>
              <a:rPr lang="en-US" sz="2400" i="1" dirty="0">
                <a:latin typeface="Cambria"/>
                <a:cs typeface="Cambria"/>
              </a:rPr>
              <a:t>__________________. </a:t>
            </a:r>
            <a:r>
              <a:rPr lang="en-US" sz="2400" dirty="0">
                <a:latin typeface="Cambria"/>
                <a:cs typeface="Cambria"/>
              </a:rPr>
              <a:t>Formation of a passage between the colon and the abdominal wall is ___________________, between the bladder and the abdominal wall is ___________________.</a:t>
            </a:r>
          </a:p>
        </p:txBody>
      </p:sp>
      <p:sp>
        <p:nvSpPr>
          <p:cNvPr id="6" name="Rectangle 5"/>
          <p:cNvSpPr/>
          <p:nvPr/>
        </p:nvSpPr>
        <p:spPr>
          <a:xfrm>
            <a:off x="297459" y="684411"/>
            <a:ext cx="8546222" cy="2308324"/>
          </a:xfrm>
          <a:prstGeom prst="rect">
            <a:avLst/>
          </a:prstGeom>
        </p:spPr>
        <p:txBody>
          <a:bodyPr wrap="square">
            <a:spAutoFit/>
          </a:bodyPr>
          <a:lstStyle/>
          <a:p>
            <a:pPr algn="just"/>
            <a:r>
              <a:rPr lang="en-US" sz="2400" dirty="0">
                <a:latin typeface="Cambria"/>
                <a:cs typeface="Cambria"/>
              </a:rPr>
              <a:t>Greek combining form for “cure, healing” is </a:t>
            </a:r>
            <a:r>
              <a:rPr lang="en-US" sz="2400" i="1" dirty="0">
                <a:latin typeface="Cambria"/>
                <a:cs typeface="Cambria"/>
              </a:rPr>
              <a:t>__________________</a:t>
            </a:r>
            <a:r>
              <a:rPr lang="en-US" sz="2400" dirty="0">
                <a:latin typeface="Cambria"/>
                <a:cs typeface="Cambria"/>
              </a:rPr>
              <a:t>. In medical field it is synonymous with word “treatment”. When disease is treated by exposition of the body (part) to the radiation it is </a:t>
            </a:r>
            <a:r>
              <a:rPr lang="en-US" sz="2400" i="1" dirty="0">
                <a:latin typeface="Cambria"/>
                <a:cs typeface="Cambria"/>
              </a:rPr>
              <a:t>__________________</a:t>
            </a:r>
            <a:r>
              <a:rPr lang="en-US" sz="2400" dirty="0">
                <a:latin typeface="Cambria"/>
                <a:cs typeface="Cambria"/>
              </a:rPr>
              <a:t>, when cancer is treated by specific chemical agents that are selectively destructive to malignant cells and tissues we call it </a:t>
            </a:r>
            <a:r>
              <a:rPr lang="en-US" sz="2400" i="1" dirty="0">
                <a:latin typeface="Cambria"/>
                <a:cs typeface="Cambria"/>
              </a:rPr>
              <a:t>__________________</a:t>
            </a:r>
            <a:r>
              <a:rPr lang="en-US" sz="2400" dirty="0">
                <a:latin typeface="Cambria"/>
                <a:cs typeface="Cambria"/>
              </a:rPr>
              <a:t>.</a:t>
            </a:r>
          </a:p>
        </p:txBody>
      </p:sp>
    </p:spTree>
    <p:extLst>
      <p:ext uri="{BB962C8B-B14F-4D97-AF65-F5344CB8AC3E}">
        <p14:creationId xmlns:p14="http://schemas.microsoft.com/office/powerpoint/2010/main" val="6013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59" y="34326"/>
            <a:ext cx="3369582" cy="461665"/>
          </a:xfrm>
          <a:prstGeom prst="rect">
            <a:avLst/>
          </a:prstGeom>
          <a:noFill/>
        </p:spPr>
        <p:txBody>
          <a:bodyPr wrap="none" rtlCol="0">
            <a:spAutoFit/>
          </a:bodyPr>
          <a:lstStyle/>
          <a:p>
            <a:r>
              <a:rPr lang="en-US" sz="2400" b="1" dirty="0"/>
              <a:t>IDENTIFY ABBREVIATION</a:t>
            </a:r>
          </a:p>
        </p:txBody>
      </p:sp>
      <p:pic>
        <p:nvPicPr>
          <p:cNvPr id="3" name="Picture 2"/>
          <p:cNvPicPr>
            <a:picLocks noChangeAspect="1"/>
          </p:cNvPicPr>
          <p:nvPr/>
        </p:nvPicPr>
        <p:blipFill>
          <a:blip r:embed="rId3"/>
          <a:stretch>
            <a:fillRect/>
          </a:stretch>
        </p:blipFill>
        <p:spPr>
          <a:xfrm>
            <a:off x="6795791" y="809186"/>
            <a:ext cx="2045982" cy="1466287"/>
          </a:xfrm>
          <a:prstGeom prst="rect">
            <a:avLst/>
          </a:prstGeom>
        </p:spPr>
      </p:pic>
      <p:sp>
        <p:nvSpPr>
          <p:cNvPr id="4" name="TextBox 3"/>
          <p:cNvSpPr txBox="1"/>
          <p:nvPr/>
        </p:nvSpPr>
        <p:spPr>
          <a:xfrm>
            <a:off x="297460" y="809186"/>
            <a:ext cx="6406804" cy="1477327"/>
          </a:xfrm>
          <a:prstGeom prst="rect">
            <a:avLst/>
          </a:prstGeom>
          <a:solidFill>
            <a:schemeClr val="accent2">
              <a:lumMod val="20000"/>
              <a:lumOff val="80000"/>
            </a:schemeClr>
          </a:solidFill>
        </p:spPr>
        <p:txBody>
          <a:bodyPr wrap="square" rtlCol="0">
            <a:spAutoFit/>
          </a:bodyPr>
          <a:lstStyle/>
          <a:p>
            <a:r>
              <a:rPr lang="en-US" sz="2400" dirty="0">
                <a:latin typeface="Cambria"/>
                <a:cs typeface="Cambria"/>
              </a:rPr>
              <a:t>The recording of the electrical activity of the heart is known also as ECG or EKG, which means ______________________. </a:t>
            </a:r>
          </a:p>
          <a:p>
            <a:endParaRPr lang="en-US" dirty="0">
              <a:latin typeface="Cambria"/>
              <a:cs typeface="Cambria"/>
            </a:endParaRPr>
          </a:p>
        </p:txBody>
      </p:sp>
      <p:pic>
        <p:nvPicPr>
          <p:cNvPr id="5" name="Picture 4"/>
          <p:cNvPicPr>
            <a:picLocks noChangeAspect="1"/>
          </p:cNvPicPr>
          <p:nvPr/>
        </p:nvPicPr>
        <p:blipFill rotWithShape="1">
          <a:blip r:embed="rId4"/>
          <a:srcRect t="9747"/>
          <a:stretch/>
        </p:blipFill>
        <p:spPr>
          <a:xfrm>
            <a:off x="6704264" y="4565325"/>
            <a:ext cx="2137509" cy="1929172"/>
          </a:xfrm>
          <a:prstGeom prst="rect">
            <a:avLst/>
          </a:prstGeom>
        </p:spPr>
      </p:pic>
      <p:sp>
        <p:nvSpPr>
          <p:cNvPr id="6" name="TextBox 5"/>
          <p:cNvSpPr txBox="1"/>
          <p:nvPr/>
        </p:nvSpPr>
        <p:spPr>
          <a:xfrm>
            <a:off x="308900" y="4551502"/>
            <a:ext cx="6258076" cy="1938992"/>
          </a:xfrm>
          <a:prstGeom prst="rect">
            <a:avLst/>
          </a:prstGeom>
          <a:solidFill>
            <a:schemeClr val="accent2"/>
          </a:solidFill>
        </p:spPr>
        <p:txBody>
          <a:bodyPr wrap="square" rtlCol="0">
            <a:spAutoFit/>
          </a:bodyPr>
          <a:lstStyle/>
          <a:p>
            <a:pPr algn="just"/>
            <a:r>
              <a:rPr lang="en-US" sz="2400" dirty="0">
                <a:latin typeface="Cambria"/>
                <a:cs typeface="Cambria"/>
              </a:rPr>
              <a:t>The recording of electrical activity along the scalp, which, in clinical contexts, refers to the recording of the brain's spontaneous electrical activity over a short period of time known as EEG means ______________________ .</a:t>
            </a:r>
          </a:p>
        </p:txBody>
      </p:sp>
      <p:sp>
        <p:nvSpPr>
          <p:cNvPr id="7" name="TextBox 6"/>
          <p:cNvSpPr txBox="1"/>
          <p:nvPr/>
        </p:nvSpPr>
        <p:spPr>
          <a:xfrm>
            <a:off x="320341" y="2460010"/>
            <a:ext cx="8532873" cy="1938992"/>
          </a:xfrm>
          <a:prstGeom prst="rect">
            <a:avLst/>
          </a:prstGeom>
          <a:solidFill>
            <a:schemeClr val="accent2">
              <a:lumMod val="60000"/>
              <a:lumOff val="40000"/>
            </a:schemeClr>
          </a:solidFill>
        </p:spPr>
        <p:txBody>
          <a:bodyPr wrap="square" rtlCol="0">
            <a:spAutoFit/>
          </a:bodyPr>
          <a:lstStyle/>
          <a:p>
            <a:r>
              <a:rPr lang="en-US" sz="2400" dirty="0">
                <a:latin typeface="Cambria"/>
                <a:cs typeface="Cambria"/>
              </a:rPr>
              <a:t>The same recording can be also performed on the baby’s heart, it is then called ______________________ and abbreviated as FECG. Together with it </a:t>
            </a:r>
            <a:r>
              <a:rPr lang="en-US" sz="2400" i="1" dirty="0" err="1">
                <a:latin typeface="Cambria"/>
                <a:cs typeface="Cambria"/>
              </a:rPr>
              <a:t>cardiotocography</a:t>
            </a:r>
            <a:r>
              <a:rPr lang="en-US" sz="2400" dirty="0">
                <a:latin typeface="Cambria"/>
                <a:cs typeface="Cambria"/>
              </a:rPr>
              <a:t> (CTG) is performed. These recording methods provide modest help for mothers and babies when continuous monitoring is needed during </a:t>
            </a:r>
            <a:r>
              <a:rPr lang="en-US" sz="2400" dirty="0" err="1">
                <a:latin typeface="Cambria"/>
                <a:cs typeface="Cambria"/>
              </a:rPr>
              <a:t>labour</a:t>
            </a:r>
            <a:r>
              <a:rPr lang="en-US" sz="2400" dirty="0">
                <a:latin typeface="Cambria"/>
                <a:cs typeface="Cambria"/>
              </a:rPr>
              <a:t>.</a:t>
            </a:r>
          </a:p>
        </p:txBody>
      </p:sp>
    </p:spTree>
    <p:extLst>
      <p:ext uri="{BB962C8B-B14F-4D97-AF65-F5344CB8AC3E}">
        <p14:creationId xmlns:p14="http://schemas.microsoft.com/office/powerpoint/2010/main" val="56258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577" y="32331"/>
            <a:ext cx="7201461" cy="461665"/>
          </a:xfrm>
          <a:prstGeom prst="rect">
            <a:avLst/>
          </a:prstGeom>
          <a:noFill/>
        </p:spPr>
        <p:txBody>
          <a:bodyPr wrap="none" rtlCol="0">
            <a:spAutoFit/>
          </a:bodyPr>
          <a:lstStyle/>
          <a:p>
            <a:r>
              <a:rPr lang="en-US" sz="2400" b="1" dirty="0"/>
              <a:t>MATCH DEFINITIONS WITH GREEK COMBINING FORMS</a:t>
            </a:r>
          </a:p>
        </p:txBody>
      </p:sp>
      <p:sp>
        <p:nvSpPr>
          <p:cNvPr id="3" name="TextBox 2"/>
          <p:cNvSpPr txBox="1"/>
          <p:nvPr/>
        </p:nvSpPr>
        <p:spPr>
          <a:xfrm>
            <a:off x="263136" y="640747"/>
            <a:ext cx="6107982" cy="769441"/>
          </a:xfrm>
          <a:prstGeom prst="rect">
            <a:avLst/>
          </a:prstGeom>
          <a:solidFill>
            <a:schemeClr val="accent3">
              <a:lumMod val="40000"/>
              <a:lumOff val="60000"/>
            </a:schemeClr>
          </a:solidFill>
        </p:spPr>
        <p:txBody>
          <a:bodyPr wrap="square" rtlCol="0">
            <a:spAutoFit/>
          </a:bodyPr>
          <a:lstStyle/>
          <a:p>
            <a:r>
              <a:rPr lang="en-US" sz="2200" dirty="0">
                <a:latin typeface="Cambria"/>
                <a:cs typeface="Cambria"/>
              </a:rPr>
              <a:t>The benign tumor made up of newly formed blood vessels is </a:t>
            </a:r>
            <a:r>
              <a:rPr lang="en-US" sz="2200" b="1" dirty="0">
                <a:solidFill>
                  <a:srgbClr val="FF0000"/>
                </a:solidFill>
                <a:latin typeface="Cambria"/>
                <a:cs typeface="Cambria"/>
              </a:rPr>
              <a:t>?</a:t>
            </a:r>
          </a:p>
        </p:txBody>
      </p:sp>
      <p:sp>
        <p:nvSpPr>
          <p:cNvPr id="4" name="TextBox 3"/>
          <p:cNvSpPr txBox="1"/>
          <p:nvPr/>
        </p:nvSpPr>
        <p:spPr>
          <a:xfrm>
            <a:off x="274577" y="4567064"/>
            <a:ext cx="6096541" cy="769441"/>
          </a:xfrm>
          <a:prstGeom prst="rect">
            <a:avLst/>
          </a:prstGeom>
          <a:solidFill>
            <a:schemeClr val="accent3">
              <a:lumMod val="40000"/>
              <a:lumOff val="60000"/>
            </a:schemeClr>
          </a:solidFill>
        </p:spPr>
        <p:txBody>
          <a:bodyPr wrap="square" rtlCol="0">
            <a:spAutoFit/>
          </a:bodyPr>
          <a:lstStyle/>
          <a:p>
            <a:r>
              <a:rPr lang="en-US" sz="2200" dirty="0">
                <a:latin typeface="Cambria"/>
                <a:cs typeface="Cambria"/>
              </a:rPr>
              <a:t>Condition in which excess cerebrospinal fluid accumulates in the ventricles of the brain is </a:t>
            </a:r>
            <a:r>
              <a:rPr lang="en-US" sz="2200" b="1" dirty="0">
                <a:solidFill>
                  <a:srgbClr val="FF0000"/>
                </a:solidFill>
                <a:latin typeface="Cambria"/>
                <a:cs typeface="Cambria"/>
              </a:rPr>
              <a:t>?</a:t>
            </a:r>
            <a:r>
              <a:rPr lang="en-US" sz="2200" dirty="0">
                <a:latin typeface="Cambria"/>
                <a:cs typeface="Cambria"/>
              </a:rPr>
              <a:t> </a:t>
            </a:r>
          </a:p>
        </p:txBody>
      </p:sp>
      <p:sp>
        <p:nvSpPr>
          <p:cNvPr id="5" name="TextBox 4"/>
          <p:cNvSpPr txBox="1"/>
          <p:nvPr/>
        </p:nvSpPr>
        <p:spPr>
          <a:xfrm>
            <a:off x="274577" y="1542651"/>
            <a:ext cx="6096541" cy="430887"/>
          </a:xfrm>
          <a:prstGeom prst="rect">
            <a:avLst/>
          </a:prstGeom>
          <a:solidFill>
            <a:schemeClr val="accent3">
              <a:lumMod val="60000"/>
              <a:lumOff val="40000"/>
            </a:schemeClr>
          </a:solidFill>
        </p:spPr>
        <p:txBody>
          <a:bodyPr wrap="square" rtlCol="0">
            <a:spAutoFit/>
          </a:bodyPr>
          <a:lstStyle/>
          <a:p>
            <a:r>
              <a:rPr lang="en-US" sz="2200" dirty="0">
                <a:latin typeface="Cambria"/>
                <a:cs typeface="Cambria"/>
              </a:rPr>
              <a:t>The surgical removal of fat beneath the skin is </a:t>
            </a:r>
            <a:r>
              <a:rPr lang="en-US" sz="2200" b="1" dirty="0">
                <a:solidFill>
                  <a:srgbClr val="FF0000"/>
                </a:solidFill>
                <a:latin typeface="Cambria"/>
                <a:cs typeface="Cambria"/>
              </a:rPr>
              <a:t>?</a:t>
            </a:r>
            <a:r>
              <a:rPr lang="en-US" sz="2200" dirty="0">
                <a:latin typeface="Cambria"/>
                <a:cs typeface="Cambria"/>
              </a:rPr>
              <a:t> </a:t>
            </a:r>
          </a:p>
        </p:txBody>
      </p:sp>
      <p:sp>
        <p:nvSpPr>
          <p:cNvPr id="6" name="TextBox 5"/>
          <p:cNvSpPr txBox="1"/>
          <p:nvPr/>
        </p:nvSpPr>
        <p:spPr>
          <a:xfrm>
            <a:off x="274577" y="6325224"/>
            <a:ext cx="6096541" cy="430887"/>
          </a:xfrm>
          <a:prstGeom prst="rect">
            <a:avLst/>
          </a:prstGeom>
          <a:solidFill>
            <a:schemeClr val="accent3">
              <a:lumMod val="40000"/>
              <a:lumOff val="60000"/>
            </a:schemeClr>
          </a:solidFill>
        </p:spPr>
        <p:txBody>
          <a:bodyPr wrap="square" rtlCol="0">
            <a:spAutoFit/>
          </a:bodyPr>
          <a:lstStyle/>
          <a:p>
            <a:r>
              <a:rPr lang="en-US" sz="2200" dirty="0">
                <a:latin typeface="Cambria"/>
                <a:cs typeface="Cambria"/>
              </a:rPr>
              <a:t>An accumulation of pus in the Fallopian tube is </a:t>
            </a:r>
            <a:r>
              <a:rPr lang="en-US" sz="2200" b="1" dirty="0">
                <a:solidFill>
                  <a:srgbClr val="FF0000"/>
                </a:solidFill>
                <a:latin typeface="Cambria"/>
                <a:cs typeface="Cambria"/>
              </a:rPr>
              <a:t>?</a:t>
            </a:r>
            <a:r>
              <a:rPr lang="en-US" sz="2200" dirty="0">
                <a:latin typeface="Cambria"/>
                <a:cs typeface="Cambria"/>
              </a:rPr>
              <a:t> </a:t>
            </a:r>
          </a:p>
        </p:txBody>
      </p:sp>
      <p:sp>
        <p:nvSpPr>
          <p:cNvPr id="7" name="TextBox 6"/>
          <p:cNvSpPr txBox="1"/>
          <p:nvPr/>
        </p:nvSpPr>
        <p:spPr>
          <a:xfrm>
            <a:off x="274577" y="5433531"/>
            <a:ext cx="6096541" cy="769441"/>
          </a:xfrm>
          <a:prstGeom prst="rect">
            <a:avLst/>
          </a:prstGeom>
          <a:solidFill>
            <a:schemeClr val="accent3">
              <a:lumMod val="60000"/>
              <a:lumOff val="40000"/>
            </a:schemeClr>
          </a:solidFill>
        </p:spPr>
        <p:txBody>
          <a:bodyPr wrap="square" rtlCol="0">
            <a:spAutoFit/>
          </a:bodyPr>
          <a:lstStyle/>
          <a:p>
            <a:r>
              <a:rPr lang="en-US" sz="2200" dirty="0">
                <a:latin typeface="Cambria"/>
                <a:cs typeface="Cambria"/>
              </a:rPr>
              <a:t>The surgical removal of a kidney stone through an incision into the kidney is </a:t>
            </a:r>
            <a:r>
              <a:rPr lang="en-US" sz="2200" b="1" dirty="0">
                <a:solidFill>
                  <a:srgbClr val="FF0000"/>
                </a:solidFill>
                <a:latin typeface="Cambria"/>
                <a:cs typeface="Cambria"/>
              </a:rPr>
              <a:t>?</a:t>
            </a:r>
          </a:p>
        </p:txBody>
      </p:sp>
      <p:sp>
        <p:nvSpPr>
          <p:cNvPr id="8" name="TextBox 7"/>
          <p:cNvSpPr txBox="1"/>
          <p:nvPr/>
        </p:nvSpPr>
        <p:spPr>
          <a:xfrm>
            <a:off x="274577" y="2091580"/>
            <a:ext cx="6096541" cy="1107996"/>
          </a:xfrm>
          <a:prstGeom prst="rect">
            <a:avLst/>
          </a:prstGeom>
          <a:solidFill>
            <a:schemeClr val="accent3">
              <a:lumMod val="40000"/>
              <a:lumOff val="60000"/>
            </a:schemeClr>
          </a:solidFill>
        </p:spPr>
        <p:txBody>
          <a:bodyPr wrap="square" rtlCol="0">
            <a:spAutoFit/>
          </a:bodyPr>
          <a:lstStyle/>
          <a:p>
            <a:r>
              <a:rPr lang="en-US" sz="2200" dirty="0">
                <a:latin typeface="Cambria"/>
                <a:cs typeface="Cambria"/>
              </a:rPr>
              <a:t>A toxic condition resulting from renal failure in which kidney function is compromised and urea is retained in the blood is </a:t>
            </a:r>
            <a:r>
              <a:rPr lang="en-US" sz="2200" b="1" dirty="0">
                <a:solidFill>
                  <a:srgbClr val="FF0000"/>
                </a:solidFill>
                <a:latin typeface="Cambria"/>
                <a:cs typeface="Cambria"/>
              </a:rPr>
              <a:t>?</a:t>
            </a:r>
            <a:r>
              <a:rPr lang="en-US" sz="2200" dirty="0">
                <a:latin typeface="Cambria"/>
                <a:cs typeface="Cambria"/>
              </a:rPr>
              <a:t> </a:t>
            </a:r>
          </a:p>
        </p:txBody>
      </p:sp>
      <p:sp>
        <p:nvSpPr>
          <p:cNvPr id="9" name="TextBox 8"/>
          <p:cNvSpPr txBox="1"/>
          <p:nvPr/>
        </p:nvSpPr>
        <p:spPr>
          <a:xfrm>
            <a:off x="274577" y="3332018"/>
            <a:ext cx="6096541" cy="1107996"/>
          </a:xfrm>
          <a:prstGeom prst="rect">
            <a:avLst/>
          </a:prstGeom>
          <a:solidFill>
            <a:schemeClr val="accent3">
              <a:lumMod val="60000"/>
              <a:lumOff val="40000"/>
            </a:schemeClr>
          </a:solidFill>
        </p:spPr>
        <p:txBody>
          <a:bodyPr wrap="square" rtlCol="0">
            <a:spAutoFit/>
          </a:bodyPr>
          <a:lstStyle/>
          <a:p>
            <a:r>
              <a:rPr lang="en-US" sz="2200" dirty="0">
                <a:latin typeface="Cambria"/>
                <a:cs typeface="Cambria"/>
              </a:rPr>
              <a:t>The burning sensation caused by the return of acidic stomach contents into the </a:t>
            </a:r>
            <a:r>
              <a:rPr lang="en-US" sz="2200" dirty="0" err="1">
                <a:latin typeface="Cambria"/>
                <a:cs typeface="Cambria"/>
              </a:rPr>
              <a:t>oesophagus</a:t>
            </a:r>
            <a:r>
              <a:rPr lang="en-US" sz="2200" dirty="0">
                <a:latin typeface="Cambria"/>
                <a:cs typeface="Cambria"/>
              </a:rPr>
              <a:t> is called heartburn or </a:t>
            </a:r>
            <a:r>
              <a:rPr lang="en-US" sz="2200" b="1" dirty="0">
                <a:solidFill>
                  <a:srgbClr val="FF0000"/>
                </a:solidFill>
                <a:latin typeface="Cambria"/>
                <a:cs typeface="Cambria"/>
              </a:rPr>
              <a:t>?</a:t>
            </a:r>
          </a:p>
        </p:txBody>
      </p:sp>
      <p:sp>
        <p:nvSpPr>
          <p:cNvPr id="11" name="TextBox 10"/>
          <p:cNvSpPr txBox="1"/>
          <p:nvPr/>
        </p:nvSpPr>
        <p:spPr>
          <a:xfrm>
            <a:off x="7267332" y="3317139"/>
            <a:ext cx="1557629" cy="461665"/>
          </a:xfrm>
          <a:prstGeom prst="rect">
            <a:avLst/>
          </a:prstGeom>
          <a:noFill/>
          <a:ln w="3175" cmpd="sng">
            <a:solidFill>
              <a:schemeClr val="accent2"/>
            </a:solidFill>
          </a:ln>
        </p:spPr>
        <p:txBody>
          <a:bodyPr wrap="none" rtlCol="0">
            <a:spAutoFit/>
          </a:bodyPr>
          <a:lstStyle/>
          <a:p>
            <a:r>
              <a:rPr lang="en-US" sz="2400" b="1" i="1" dirty="0" err="1">
                <a:latin typeface="Cambria"/>
                <a:cs typeface="Cambria"/>
              </a:rPr>
              <a:t>Haem</a:t>
            </a:r>
            <a:r>
              <a:rPr lang="en-US" sz="2400" b="1" i="1" dirty="0">
                <a:latin typeface="Cambria"/>
                <a:cs typeface="Cambria"/>
              </a:rPr>
              <a:t>-at-</a:t>
            </a:r>
          </a:p>
        </p:txBody>
      </p:sp>
      <p:sp>
        <p:nvSpPr>
          <p:cNvPr id="12" name="TextBox 11"/>
          <p:cNvSpPr txBox="1"/>
          <p:nvPr/>
        </p:nvSpPr>
        <p:spPr>
          <a:xfrm>
            <a:off x="7267332" y="4043719"/>
            <a:ext cx="1044418" cy="461665"/>
          </a:xfrm>
          <a:prstGeom prst="rect">
            <a:avLst/>
          </a:prstGeom>
          <a:noFill/>
          <a:ln w="3175" cmpd="sng">
            <a:solidFill>
              <a:schemeClr val="accent2"/>
            </a:solidFill>
          </a:ln>
        </p:spPr>
        <p:txBody>
          <a:bodyPr wrap="none" rtlCol="0">
            <a:spAutoFit/>
          </a:bodyPr>
          <a:lstStyle/>
          <a:p>
            <a:r>
              <a:rPr lang="en-US" sz="2400" b="1" i="1" dirty="0" err="1">
                <a:latin typeface="Cambria"/>
                <a:cs typeface="Cambria"/>
              </a:rPr>
              <a:t>Hydr</a:t>
            </a:r>
            <a:r>
              <a:rPr lang="en-US" sz="2400" b="1" i="1" dirty="0">
                <a:latin typeface="Cambria"/>
                <a:cs typeface="Cambria"/>
              </a:rPr>
              <a:t>-</a:t>
            </a:r>
          </a:p>
        </p:txBody>
      </p:sp>
      <p:sp>
        <p:nvSpPr>
          <p:cNvPr id="13" name="TextBox 12"/>
          <p:cNvSpPr txBox="1"/>
          <p:nvPr/>
        </p:nvSpPr>
        <p:spPr>
          <a:xfrm>
            <a:off x="7267332" y="4770299"/>
            <a:ext cx="794500" cy="461665"/>
          </a:xfrm>
          <a:prstGeom prst="rect">
            <a:avLst/>
          </a:prstGeom>
          <a:noFill/>
          <a:ln w="3175" cmpd="sng">
            <a:solidFill>
              <a:schemeClr val="accent2"/>
            </a:solidFill>
          </a:ln>
        </p:spPr>
        <p:txBody>
          <a:bodyPr wrap="none" rtlCol="0">
            <a:spAutoFit/>
          </a:bodyPr>
          <a:lstStyle/>
          <a:p>
            <a:r>
              <a:rPr lang="en-US" sz="2400" b="1" i="1" dirty="0">
                <a:latin typeface="Cambria"/>
                <a:cs typeface="Cambria"/>
              </a:rPr>
              <a:t>Lip-</a:t>
            </a:r>
          </a:p>
        </p:txBody>
      </p:sp>
      <p:sp>
        <p:nvSpPr>
          <p:cNvPr id="14" name="TextBox 13"/>
          <p:cNvSpPr txBox="1"/>
          <p:nvPr/>
        </p:nvSpPr>
        <p:spPr>
          <a:xfrm>
            <a:off x="7267332" y="2590559"/>
            <a:ext cx="909014" cy="461665"/>
          </a:xfrm>
          <a:prstGeom prst="rect">
            <a:avLst/>
          </a:prstGeom>
          <a:noFill/>
          <a:ln w="3175" cmpd="sng">
            <a:solidFill>
              <a:schemeClr val="accent2"/>
            </a:solidFill>
          </a:ln>
        </p:spPr>
        <p:txBody>
          <a:bodyPr wrap="none" rtlCol="0">
            <a:spAutoFit/>
          </a:bodyPr>
          <a:lstStyle/>
          <a:p>
            <a:r>
              <a:rPr lang="en-US" sz="2400" b="1" i="1" dirty="0" err="1">
                <a:latin typeface="Cambria"/>
                <a:cs typeface="Cambria"/>
              </a:rPr>
              <a:t>Lith</a:t>
            </a:r>
            <a:r>
              <a:rPr lang="en-US" sz="2400" b="1" i="1" dirty="0">
                <a:latin typeface="Cambria"/>
                <a:cs typeface="Cambria"/>
              </a:rPr>
              <a:t>-</a:t>
            </a:r>
          </a:p>
        </p:txBody>
      </p:sp>
      <p:sp>
        <p:nvSpPr>
          <p:cNvPr id="15" name="TextBox 14"/>
          <p:cNvSpPr txBox="1"/>
          <p:nvPr/>
        </p:nvSpPr>
        <p:spPr>
          <a:xfrm>
            <a:off x="7267332" y="1137399"/>
            <a:ext cx="699522" cy="461665"/>
          </a:xfrm>
          <a:prstGeom prst="rect">
            <a:avLst/>
          </a:prstGeom>
          <a:noFill/>
          <a:ln w="3175" cmpd="sng">
            <a:solidFill>
              <a:schemeClr val="accent2"/>
            </a:solidFill>
          </a:ln>
        </p:spPr>
        <p:txBody>
          <a:bodyPr wrap="none" rtlCol="0">
            <a:spAutoFit/>
          </a:bodyPr>
          <a:lstStyle/>
          <a:p>
            <a:r>
              <a:rPr lang="en-US" sz="2400" b="1" i="1" dirty="0" err="1">
                <a:latin typeface="Cambria"/>
                <a:cs typeface="Cambria"/>
              </a:rPr>
              <a:t>Py</a:t>
            </a:r>
            <a:r>
              <a:rPr lang="en-US" sz="2400" b="1" i="1" dirty="0">
                <a:latin typeface="Cambria"/>
                <a:cs typeface="Cambria"/>
              </a:rPr>
              <a:t>-</a:t>
            </a:r>
          </a:p>
        </p:txBody>
      </p:sp>
      <p:sp>
        <p:nvSpPr>
          <p:cNvPr id="17" name="TextBox 16"/>
          <p:cNvSpPr txBox="1"/>
          <p:nvPr/>
        </p:nvSpPr>
        <p:spPr>
          <a:xfrm>
            <a:off x="7267332" y="1863979"/>
            <a:ext cx="839885" cy="461665"/>
          </a:xfrm>
          <a:prstGeom prst="rect">
            <a:avLst/>
          </a:prstGeom>
          <a:noFill/>
          <a:ln w="3175" cmpd="sng">
            <a:solidFill>
              <a:schemeClr val="accent2"/>
            </a:solidFill>
          </a:ln>
        </p:spPr>
        <p:txBody>
          <a:bodyPr wrap="none" rtlCol="0">
            <a:spAutoFit/>
          </a:bodyPr>
          <a:lstStyle/>
          <a:p>
            <a:r>
              <a:rPr lang="en-US" sz="2400" b="1" i="1" dirty="0" err="1">
                <a:latin typeface="Cambria"/>
                <a:cs typeface="Cambria"/>
              </a:rPr>
              <a:t>Pyr</a:t>
            </a:r>
            <a:r>
              <a:rPr lang="en-US" sz="2400" b="1" i="1" dirty="0">
                <a:latin typeface="Cambria"/>
                <a:cs typeface="Cambria"/>
              </a:rPr>
              <a:t>-</a:t>
            </a:r>
          </a:p>
        </p:txBody>
      </p:sp>
      <p:sp>
        <p:nvSpPr>
          <p:cNvPr id="18" name="TextBox 17"/>
          <p:cNvSpPr txBox="1"/>
          <p:nvPr/>
        </p:nvSpPr>
        <p:spPr>
          <a:xfrm>
            <a:off x="7267332" y="5496880"/>
            <a:ext cx="703730" cy="461665"/>
          </a:xfrm>
          <a:prstGeom prst="rect">
            <a:avLst/>
          </a:prstGeom>
          <a:noFill/>
          <a:ln w="3175" cmpd="sng">
            <a:solidFill>
              <a:schemeClr val="accent2"/>
            </a:solidFill>
          </a:ln>
        </p:spPr>
        <p:txBody>
          <a:bodyPr wrap="none" rtlCol="0">
            <a:spAutoFit/>
          </a:bodyPr>
          <a:lstStyle/>
          <a:p>
            <a:r>
              <a:rPr lang="en-US" sz="2400" b="1" i="1" dirty="0">
                <a:latin typeface="Cambria"/>
                <a:cs typeface="Cambria"/>
              </a:rPr>
              <a:t>Ur-</a:t>
            </a:r>
          </a:p>
        </p:txBody>
      </p:sp>
      <p:cxnSp>
        <p:nvCxnSpPr>
          <p:cNvPr id="16" name="Straight Arrow Connector 15"/>
          <p:cNvCxnSpPr>
            <a:stCxn id="15" idx="1"/>
            <a:endCxn id="6" idx="3"/>
          </p:cNvCxnSpPr>
          <p:nvPr/>
        </p:nvCxnSpPr>
        <p:spPr>
          <a:xfrm flipH="1">
            <a:off x="6371118" y="1368232"/>
            <a:ext cx="896214" cy="51724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1"/>
            <a:endCxn id="9" idx="3"/>
          </p:cNvCxnSpPr>
          <p:nvPr/>
        </p:nvCxnSpPr>
        <p:spPr>
          <a:xfrm flipH="1">
            <a:off x="6371118" y="2094812"/>
            <a:ext cx="896214" cy="1791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4" idx="1"/>
            <a:endCxn id="7" idx="3"/>
          </p:cNvCxnSpPr>
          <p:nvPr/>
        </p:nvCxnSpPr>
        <p:spPr>
          <a:xfrm flipH="1">
            <a:off x="6371118" y="2821392"/>
            <a:ext cx="896214" cy="2996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1" idx="1"/>
            <a:endCxn id="3" idx="3"/>
          </p:cNvCxnSpPr>
          <p:nvPr/>
        </p:nvCxnSpPr>
        <p:spPr>
          <a:xfrm flipH="1" flipV="1">
            <a:off x="6371118" y="1025468"/>
            <a:ext cx="896214" cy="2522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1"/>
            <a:endCxn id="4" idx="3"/>
          </p:cNvCxnSpPr>
          <p:nvPr/>
        </p:nvCxnSpPr>
        <p:spPr>
          <a:xfrm flipH="1">
            <a:off x="6371118" y="4274552"/>
            <a:ext cx="896214" cy="677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3" idx="1"/>
            <a:endCxn id="5" idx="3"/>
          </p:cNvCxnSpPr>
          <p:nvPr/>
        </p:nvCxnSpPr>
        <p:spPr>
          <a:xfrm flipH="1" flipV="1">
            <a:off x="6371118" y="1758095"/>
            <a:ext cx="896214" cy="3243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1"/>
            <a:endCxn id="8" idx="3"/>
          </p:cNvCxnSpPr>
          <p:nvPr/>
        </p:nvCxnSpPr>
        <p:spPr>
          <a:xfrm flipH="1" flipV="1">
            <a:off x="6371118" y="2645578"/>
            <a:ext cx="896214" cy="3082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9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136" y="68651"/>
            <a:ext cx="8023200" cy="461665"/>
          </a:xfrm>
          <a:prstGeom prst="rect">
            <a:avLst/>
          </a:prstGeom>
          <a:noFill/>
        </p:spPr>
        <p:txBody>
          <a:bodyPr wrap="none" rtlCol="0">
            <a:spAutoFit/>
          </a:bodyPr>
          <a:lstStyle/>
          <a:p>
            <a:r>
              <a:rPr lang="en-US" sz="2400" b="1" dirty="0"/>
              <a:t>FORM COMPOUND TERMS WITH THE GIVEN GREEK ELEMENT</a:t>
            </a:r>
          </a:p>
        </p:txBody>
      </p:sp>
      <p:sp>
        <p:nvSpPr>
          <p:cNvPr id="3" name="TextBox 2"/>
          <p:cNvSpPr txBox="1"/>
          <p:nvPr/>
        </p:nvSpPr>
        <p:spPr>
          <a:xfrm>
            <a:off x="274577" y="673478"/>
            <a:ext cx="8580545" cy="954107"/>
          </a:xfrm>
          <a:prstGeom prst="rect">
            <a:avLst/>
          </a:prstGeom>
          <a:solidFill>
            <a:schemeClr val="accent4"/>
          </a:solidFill>
        </p:spPr>
        <p:txBody>
          <a:bodyPr wrap="square" rtlCol="0">
            <a:spAutoFit/>
          </a:bodyPr>
          <a:lstStyle/>
          <a:p>
            <a:r>
              <a:rPr lang="en-US" sz="2800" b="1" dirty="0"/>
              <a:t>-ALGIA</a:t>
            </a:r>
            <a:r>
              <a:rPr lang="en-US" sz="2800" dirty="0"/>
              <a:t>: “pain, ache, suffering” of the body part or organ</a:t>
            </a:r>
          </a:p>
          <a:p>
            <a:r>
              <a:rPr lang="en-US" sz="2800" dirty="0"/>
              <a:t>e. g. </a:t>
            </a:r>
            <a:r>
              <a:rPr lang="en-US" sz="2800" dirty="0" err="1">
                <a:solidFill>
                  <a:schemeClr val="bg1"/>
                </a:solidFill>
              </a:rPr>
              <a:t>dors</a:t>
            </a:r>
            <a:r>
              <a:rPr lang="en-US" sz="2800" dirty="0" err="1"/>
              <a:t>algia</a:t>
            </a:r>
            <a:r>
              <a:rPr lang="en-US" sz="2800" dirty="0"/>
              <a:t> – back pain</a:t>
            </a:r>
          </a:p>
        </p:txBody>
      </p:sp>
      <p:sp>
        <p:nvSpPr>
          <p:cNvPr id="4" name="TextBox 3"/>
          <p:cNvSpPr txBox="1"/>
          <p:nvPr/>
        </p:nvSpPr>
        <p:spPr>
          <a:xfrm>
            <a:off x="304353" y="1719307"/>
            <a:ext cx="2826615" cy="461665"/>
          </a:xfrm>
          <a:prstGeom prst="rect">
            <a:avLst/>
          </a:prstGeom>
          <a:noFill/>
        </p:spPr>
        <p:txBody>
          <a:bodyPr wrap="none" rtlCol="0">
            <a:spAutoFit/>
          </a:bodyPr>
          <a:lstStyle/>
          <a:p>
            <a:r>
              <a:rPr lang="en-US" sz="2400" dirty="0">
                <a:latin typeface="Cambria"/>
                <a:cs typeface="Cambria"/>
              </a:rPr>
              <a:t>Pain in the JOINT(S)</a:t>
            </a:r>
          </a:p>
        </p:txBody>
      </p:sp>
      <p:sp>
        <p:nvSpPr>
          <p:cNvPr id="5" name="TextBox 4"/>
          <p:cNvSpPr txBox="1"/>
          <p:nvPr/>
        </p:nvSpPr>
        <p:spPr>
          <a:xfrm>
            <a:off x="6847974" y="1685585"/>
            <a:ext cx="1750149" cy="461665"/>
          </a:xfrm>
          <a:prstGeom prst="rect">
            <a:avLst/>
          </a:prstGeom>
          <a:noFill/>
        </p:spPr>
        <p:txBody>
          <a:bodyPr wrap="none" rtlCol="0">
            <a:spAutoFit/>
          </a:bodyPr>
          <a:lstStyle/>
          <a:p>
            <a:r>
              <a:rPr lang="en-US" sz="2400" b="1" dirty="0" err="1">
                <a:solidFill>
                  <a:schemeClr val="accent5"/>
                </a:solidFill>
                <a:latin typeface="Cambria"/>
                <a:cs typeface="Cambria"/>
              </a:rPr>
              <a:t>Arthr-algia</a:t>
            </a:r>
            <a:endParaRPr lang="en-US" sz="2400" b="1" dirty="0">
              <a:solidFill>
                <a:schemeClr val="accent5"/>
              </a:solidFill>
              <a:latin typeface="Cambria"/>
              <a:cs typeface="Cambria"/>
            </a:endParaRPr>
          </a:p>
        </p:txBody>
      </p:sp>
      <p:sp>
        <p:nvSpPr>
          <p:cNvPr id="6" name="TextBox 5"/>
          <p:cNvSpPr txBox="1"/>
          <p:nvPr/>
        </p:nvSpPr>
        <p:spPr>
          <a:xfrm>
            <a:off x="304353" y="2285537"/>
            <a:ext cx="2194531" cy="461665"/>
          </a:xfrm>
          <a:prstGeom prst="rect">
            <a:avLst/>
          </a:prstGeom>
          <a:noFill/>
        </p:spPr>
        <p:txBody>
          <a:bodyPr wrap="none" rtlCol="0">
            <a:spAutoFit/>
          </a:bodyPr>
          <a:lstStyle/>
          <a:p>
            <a:r>
              <a:rPr lang="en-US" sz="2400" dirty="0">
                <a:latin typeface="Cambria"/>
                <a:cs typeface="Cambria"/>
              </a:rPr>
              <a:t>STOMACH pain</a:t>
            </a:r>
          </a:p>
        </p:txBody>
      </p:sp>
      <p:sp>
        <p:nvSpPr>
          <p:cNvPr id="7" name="TextBox 6"/>
          <p:cNvSpPr txBox="1"/>
          <p:nvPr/>
        </p:nvSpPr>
        <p:spPr>
          <a:xfrm>
            <a:off x="6861750" y="2254184"/>
            <a:ext cx="1736373" cy="461665"/>
          </a:xfrm>
          <a:prstGeom prst="rect">
            <a:avLst/>
          </a:prstGeom>
          <a:noFill/>
        </p:spPr>
        <p:txBody>
          <a:bodyPr wrap="none" rtlCol="0">
            <a:spAutoFit/>
          </a:bodyPr>
          <a:lstStyle/>
          <a:p>
            <a:r>
              <a:rPr lang="en-US" sz="2400" b="1" dirty="0" err="1">
                <a:solidFill>
                  <a:schemeClr val="accent5"/>
                </a:solidFill>
                <a:latin typeface="Cambria"/>
                <a:cs typeface="Cambria"/>
              </a:rPr>
              <a:t>Gastr-algia</a:t>
            </a:r>
            <a:endParaRPr lang="en-US" sz="2400" b="1" dirty="0">
              <a:solidFill>
                <a:schemeClr val="accent5"/>
              </a:solidFill>
              <a:latin typeface="Cambria"/>
              <a:cs typeface="Cambria"/>
            </a:endParaRPr>
          </a:p>
        </p:txBody>
      </p:sp>
      <p:sp>
        <p:nvSpPr>
          <p:cNvPr id="8" name="TextBox 7"/>
          <p:cNvSpPr txBox="1"/>
          <p:nvPr/>
        </p:nvSpPr>
        <p:spPr>
          <a:xfrm>
            <a:off x="304353" y="2851767"/>
            <a:ext cx="4714452" cy="461665"/>
          </a:xfrm>
          <a:prstGeom prst="rect">
            <a:avLst/>
          </a:prstGeom>
          <a:noFill/>
        </p:spPr>
        <p:txBody>
          <a:bodyPr wrap="none" rtlCol="0">
            <a:spAutoFit/>
          </a:bodyPr>
          <a:lstStyle/>
          <a:p>
            <a:r>
              <a:rPr lang="en-US" sz="2400" dirty="0">
                <a:latin typeface="Cambria"/>
                <a:cs typeface="Cambria"/>
              </a:rPr>
              <a:t>Pain along the course of NERVE(S)</a:t>
            </a:r>
          </a:p>
        </p:txBody>
      </p:sp>
      <p:sp>
        <p:nvSpPr>
          <p:cNvPr id="9" name="TextBox 8"/>
          <p:cNvSpPr txBox="1"/>
          <p:nvPr/>
        </p:nvSpPr>
        <p:spPr>
          <a:xfrm>
            <a:off x="6925870" y="2822783"/>
            <a:ext cx="1672253" cy="461665"/>
          </a:xfrm>
          <a:prstGeom prst="rect">
            <a:avLst/>
          </a:prstGeom>
          <a:noFill/>
        </p:spPr>
        <p:txBody>
          <a:bodyPr wrap="none" rtlCol="0">
            <a:spAutoFit/>
          </a:bodyPr>
          <a:lstStyle/>
          <a:p>
            <a:r>
              <a:rPr lang="en-US" sz="2400" b="1" dirty="0" err="1">
                <a:solidFill>
                  <a:schemeClr val="accent5"/>
                </a:solidFill>
                <a:latin typeface="Cambria"/>
                <a:cs typeface="Cambria"/>
              </a:rPr>
              <a:t>Neur-algia</a:t>
            </a:r>
            <a:endParaRPr lang="en-US" sz="2400" b="1" dirty="0">
              <a:solidFill>
                <a:schemeClr val="accent5"/>
              </a:solidFill>
              <a:latin typeface="Cambria"/>
              <a:cs typeface="Cambria"/>
            </a:endParaRPr>
          </a:p>
        </p:txBody>
      </p:sp>
      <p:sp>
        <p:nvSpPr>
          <p:cNvPr id="10" name="TextBox 9"/>
          <p:cNvSpPr txBox="1"/>
          <p:nvPr/>
        </p:nvSpPr>
        <p:spPr>
          <a:xfrm>
            <a:off x="304353" y="3417997"/>
            <a:ext cx="1768934" cy="461665"/>
          </a:xfrm>
          <a:prstGeom prst="rect">
            <a:avLst/>
          </a:prstGeom>
          <a:noFill/>
        </p:spPr>
        <p:txBody>
          <a:bodyPr wrap="none" rtlCol="0">
            <a:spAutoFit/>
          </a:bodyPr>
          <a:lstStyle/>
          <a:p>
            <a:r>
              <a:rPr lang="en-US" sz="2400" dirty="0" err="1">
                <a:latin typeface="Cambria"/>
                <a:cs typeface="Cambria"/>
              </a:rPr>
              <a:t>TOOTHache</a:t>
            </a:r>
            <a:endParaRPr lang="en-US" sz="2400" dirty="0">
              <a:latin typeface="Cambria"/>
              <a:cs typeface="Cambria"/>
            </a:endParaRPr>
          </a:p>
        </p:txBody>
      </p:sp>
      <p:sp>
        <p:nvSpPr>
          <p:cNvPr id="11" name="TextBox 10"/>
          <p:cNvSpPr txBox="1"/>
          <p:nvPr/>
        </p:nvSpPr>
        <p:spPr>
          <a:xfrm>
            <a:off x="6757505" y="3391382"/>
            <a:ext cx="1840618" cy="461665"/>
          </a:xfrm>
          <a:prstGeom prst="rect">
            <a:avLst/>
          </a:prstGeom>
          <a:noFill/>
        </p:spPr>
        <p:txBody>
          <a:bodyPr wrap="none" rtlCol="0">
            <a:spAutoFit/>
          </a:bodyPr>
          <a:lstStyle/>
          <a:p>
            <a:r>
              <a:rPr lang="en-US" sz="2400" b="1" dirty="0" err="1">
                <a:solidFill>
                  <a:schemeClr val="accent5"/>
                </a:solidFill>
                <a:latin typeface="Cambria"/>
                <a:cs typeface="Cambria"/>
              </a:rPr>
              <a:t>Odont-algia</a:t>
            </a:r>
            <a:endParaRPr lang="en-US" sz="2400" b="1" dirty="0">
              <a:solidFill>
                <a:schemeClr val="accent5"/>
              </a:solidFill>
              <a:latin typeface="Cambria"/>
              <a:cs typeface="Cambria"/>
            </a:endParaRPr>
          </a:p>
        </p:txBody>
      </p:sp>
      <p:sp>
        <p:nvSpPr>
          <p:cNvPr id="12" name="TextBox 11"/>
          <p:cNvSpPr txBox="1"/>
          <p:nvPr/>
        </p:nvSpPr>
        <p:spPr>
          <a:xfrm>
            <a:off x="304353" y="4550457"/>
            <a:ext cx="1574319" cy="461665"/>
          </a:xfrm>
          <a:prstGeom prst="rect">
            <a:avLst/>
          </a:prstGeom>
          <a:noFill/>
        </p:spPr>
        <p:txBody>
          <a:bodyPr wrap="none" rtlCol="0">
            <a:spAutoFit/>
          </a:bodyPr>
          <a:lstStyle/>
          <a:p>
            <a:r>
              <a:rPr lang="en-US" sz="2400" dirty="0" err="1">
                <a:latin typeface="Cambria"/>
                <a:cs typeface="Cambria"/>
              </a:rPr>
              <a:t>HEADache</a:t>
            </a:r>
            <a:endParaRPr lang="en-US" sz="2400" dirty="0">
              <a:latin typeface="Cambria"/>
              <a:cs typeface="Cambria"/>
            </a:endParaRPr>
          </a:p>
        </p:txBody>
      </p:sp>
      <p:sp>
        <p:nvSpPr>
          <p:cNvPr id="13" name="TextBox 12"/>
          <p:cNvSpPr txBox="1"/>
          <p:nvPr/>
        </p:nvSpPr>
        <p:spPr>
          <a:xfrm>
            <a:off x="6656566" y="4533494"/>
            <a:ext cx="1941557" cy="461665"/>
          </a:xfrm>
          <a:prstGeom prst="rect">
            <a:avLst/>
          </a:prstGeom>
          <a:noFill/>
        </p:spPr>
        <p:txBody>
          <a:bodyPr wrap="none" rtlCol="0">
            <a:spAutoFit/>
          </a:bodyPr>
          <a:lstStyle/>
          <a:p>
            <a:r>
              <a:rPr lang="en-US" sz="2400" b="1" dirty="0" err="1">
                <a:solidFill>
                  <a:schemeClr val="accent5"/>
                </a:solidFill>
                <a:latin typeface="Cambria"/>
                <a:cs typeface="Cambria"/>
              </a:rPr>
              <a:t>Cephal-algia</a:t>
            </a:r>
            <a:endParaRPr lang="en-US" sz="2400" b="1" dirty="0">
              <a:solidFill>
                <a:schemeClr val="accent5"/>
              </a:solidFill>
              <a:latin typeface="Cambria"/>
              <a:cs typeface="Cambria"/>
            </a:endParaRPr>
          </a:p>
        </p:txBody>
      </p:sp>
      <p:sp>
        <p:nvSpPr>
          <p:cNvPr id="14" name="TextBox 13"/>
          <p:cNvSpPr txBox="1"/>
          <p:nvPr/>
        </p:nvSpPr>
        <p:spPr>
          <a:xfrm>
            <a:off x="304353" y="3984227"/>
            <a:ext cx="2992526" cy="461665"/>
          </a:xfrm>
          <a:prstGeom prst="rect">
            <a:avLst/>
          </a:prstGeom>
          <a:noFill/>
        </p:spPr>
        <p:txBody>
          <a:bodyPr wrap="none" rtlCol="0">
            <a:spAutoFit/>
          </a:bodyPr>
          <a:lstStyle/>
          <a:p>
            <a:r>
              <a:rPr lang="en-US" sz="2400" dirty="0">
                <a:latin typeface="Cambria"/>
                <a:cs typeface="Cambria"/>
              </a:rPr>
              <a:t>Pain in the HIP JOINT</a:t>
            </a:r>
          </a:p>
        </p:txBody>
      </p:sp>
      <p:sp>
        <p:nvSpPr>
          <p:cNvPr id="15" name="TextBox 14"/>
          <p:cNvSpPr txBox="1"/>
          <p:nvPr/>
        </p:nvSpPr>
        <p:spPr>
          <a:xfrm>
            <a:off x="6950466" y="3896583"/>
            <a:ext cx="1482798" cy="461665"/>
          </a:xfrm>
          <a:prstGeom prst="rect">
            <a:avLst/>
          </a:prstGeom>
          <a:noFill/>
        </p:spPr>
        <p:txBody>
          <a:bodyPr wrap="none" rtlCol="0">
            <a:spAutoFit/>
          </a:bodyPr>
          <a:lstStyle/>
          <a:p>
            <a:r>
              <a:rPr lang="en-US" sz="2400" b="1" dirty="0">
                <a:solidFill>
                  <a:schemeClr val="accent5"/>
                </a:solidFill>
                <a:latin typeface="Cambria"/>
                <a:cs typeface="Cambria"/>
              </a:rPr>
              <a:t>Cox-</a:t>
            </a:r>
            <a:r>
              <a:rPr lang="en-US" sz="2400" b="1" dirty="0" err="1">
                <a:solidFill>
                  <a:schemeClr val="accent5"/>
                </a:solidFill>
                <a:latin typeface="Cambria"/>
                <a:cs typeface="Cambria"/>
              </a:rPr>
              <a:t>algia</a:t>
            </a:r>
            <a:endParaRPr lang="en-US" sz="2400" b="1" dirty="0">
              <a:solidFill>
                <a:schemeClr val="accent5"/>
              </a:solidFill>
              <a:latin typeface="Cambria"/>
              <a:cs typeface="Cambria"/>
            </a:endParaRPr>
          </a:p>
        </p:txBody>
      </p:sp>
      <p:sp>
        <p:nvSpPr>
          <p:cNvPr id="16" name="TextBox 15"/>
          <p:cNvSpPr txBox="1"/>
          <p:nvPr/>
        </p:nvSpPr>
        <p:spPr>
          <a:xfrm>
            <a:off x="304353" y="5116687"/>
            <a:ext cx="2753879" cy="461665"/>
          </a:xfrm>
          <a:prstGeom prst="rect">
            <a:avLst/>
          </a:prstGeom>
          <a:noFill/>
        </p:spPr>
        <p:txBody>
          <a:bodyPr wrap="none" rtlCol="0">
            <a:spAutoFit/>
          </a:bodyPr>
          <a:lstStyle/>
          <a:p>
            <a:r>
              <a:rPr lang="en-US" sz="2400" dirty="0">
                <a:latin typeface="Cambria"/>
                <a:cs typeface="Cambria"/>
              </a:rPr>
              <a:t>Pain in the UTERUS</a:t>
            </a:r>
          </a:p>
        </p:txBody>
      </p:sp>
      <p:sp>
        <p:nvSpPr>
          <p:cNvPr id="17" name="TextBox 16"/>
          <p:cNvSpPr txBox="1"/>
          <p:nvPr/>
        </p:nvSpPr>
        <p:spPr>
          <a:xfrm>
            <a:off x="6950466" y="5097179"/>
            <a:ext cx="1647657" cy="461665"/>
          </a:xfrm>
          <a:prstGeom prst="rect">
            <a:avLst/>
          </a:prstGeom>
          <a:noFill/>
        </p:spPr>
        <p:txBody>
          <a:bodyPr wrap="none" rtlCol="0">
            <a:spAutoFit/>
          </a:bodyPr>
          <a:lstStyle/>
          <a:p>
            <a:r>
              <a:rPr lang="en-US" sz="2400" b="1" dirty="0" err="1">
                <a:solidFill>
                  <a:schemeClr val="accent5"/>
                </a:solidFill>
                <a:latin typeface="Cambria"/>
                <a:cs typeface="Cambria"/>
              </a:rPr>
              <a:t>Metr-algia</a:t>
            </a:r>
            <a:endParaRPr lang="en-US" sz="2400" b="1" dirty="0">
              <a:solidFill>
                <a:schemeClr val="accent5"/>
              </a:solidFill>
              <a:latin typeface="Cambria"/>
              <a:cs typeface="Cambria"/>
            </a:endParaRPr>
          </a:p>
        </p:txBody>
      </p:sp>
      <p:sp>
        <p:nvSpPr>
          <p:cNvPr id="18" name="TextBox 17"/>
          <p:cNvSpPr txBox="1"/>
          <p:nvPr/>
        </p:nvSpPr>
        <p:spPr>
          <a:xfrm>
            <a:off x="304353" y="5682915"/>
            <a:ext cx="2734943" cy="461665"/>
          </a:xfrm>
          <a:prstGeom prst="rect">
            <a:avLst/>
          </a:prstGeom>
          <a:noFill/>
        </p:spPr>
        <p:txBody>
          <a:bodyPr wrap="none" rtlCol="0">
            <a:spAutoFit/>
          </a:bodyPr>
          <a:lstStyle/>
          <a:p>
            <a:r>
              <a:rPr lang="en-US" sz="2400" dirty="0">
                <a:latin typeface="Cambria"/>
                <a:cs typeface="Cambria"/>
              </a:rPr>
              <a:t>Pain in the BREAST</a:t>
            </a:r>
          </a:p>
        </p:txBody>
      </p:sp>
      <p:sp>
        <p:nvSpPr>
          <p:cNvPr id="19" name="TextBox 18"/>
          <p:cNvSpPr txBox="1"/>
          <p:nvPr/>
        </p:nvSpPr>
        <p:spPr>
          <a:xfrm>
            <a:off x="5036481" y="5665777"/>
            <a:ext cx="3561642" cy="461665"/>
          </a:xfrm>
          <a:prstGeom prst="rect">
            <a:avLst/>
          </a:prstGeom>
          <a:noFill/>
        </p:spPr>
        <p:txBody>
          <a:bodyPr wrap="none" rtlCol="0">
            <a:spAutoFit/>
          </a:bodyPr>
          <a:lstStyle/>
          <a:p>
            <a:r>
              <a:rPr lang="en-US" sz="2400" b="1" dirty="0">
                <a:solidFill>
                  <a:schemeClr val="accent5"/>
                </a:solidFill>
                <a:latin typeface="Cambria"/>
                <a:cs typeface="Cambria"/>
              </a:rPr>
              <a:t>Mast-</a:t>
            </a:r>
            <a:r>
              <a:rPr lang="en-US" sz="2400" b="1" dirty="0" err="1">
                <a:solidFill>
                  <a:schemeClr val="accent5"/>
                </a:solidFill>
                <a:latin typeface="Cambria"/>
                <a:cs typeface="Cambria"/>
              </a:rPr>
              <a:t>algia</a:t>
            </a:r>
            <a:r>
              <a:rPr lang="en-US" sz="2400" b="1" dirty="0">
                <a:solidFill>
                  <a:schemeClr val="accent5"/>
                </a:solidFill>
                <a:latin typeface="Cambria"/>
                <a:cs typeface="Cambria"/>
              </a:rPr>
              <a:t>/</a:t>
            </a:r>
            <a:r>
              <a:rPr lang="en-US" sz="2400" b="1" dirty="0" err="1">
                <a:solidFill>
                  <a:schemeClr val="accent5"/>
                </a:solidFill>
                <a:latin typeface="Cambria"/>
                <a:cs typeface="Cambria"/>
              </a:rPr>
              <a:t>Mamm-algia</a:t>
            </a:r>
            <a:endParaRPr lang="en-US" sz="2400" b="1" dirty="0">
              <a:solidFill>
                <a:schemeClr val="accent5"/>
              </a:solidFill>
              <a:latin typeface="Cambria"/>
              <a:cs typeface="Cambria"/>
            </a:endParaRPr>
          </a:p>
        </p:txBody>
      </p:sp>
      <p:sp>
        <p:nvSpPr>
          <p:cNvPr id="20" name="TextBox 19"/>
          <p:cNvSpPr txBox="1"/>
          <p:nvPr/>
        </p:nvSpPr>
        <p:spPr>
          <a:xfrm>
            <a:off x="323061" y="6225215"/>
            <a:ext cx="4135417" cy="461665"/>
          </a:xfrm>
          <a:prstGeom prst="rect">
            <a:avLst/>
          </a:prstGeom>
          <a:noFill/>
        </p:spPr>
        <p:txBody>
          <a:bodyPr wrap="none" rtlCol="0">
            <a:spAutoFit/>
          </a:bodyPr>
          <a:lstStyle/>
          <a:p>
            <a:r>
              <a:rPr lang="en-US" sz="2400" dirty="0">
                <a:latin typeface="Cambria"/>
                <a:cs typeface="Cambria"/>
              </a:rPr>
              <a:t>Pain in the SMALL INTESTINE</a:t>
            </a:r>
          </a:p>
        </p:txBody>
      </p:sp>
      <p:sp>
        <p:nvSpPr>
          <p:cNvPr id="21" name="TextBox 20"/>
          <p:cNvSpPr txBox="1"/>
          <p:nvPr/>
        </p:nvSpPr>
        <p:spPr>
          <a:xfrm>
            <a:off x="6847373" y="6174656"/>
            <a:ext cx="1750750" cy="461665"/>
          </a:xfrm>
          <a:prstGeom prst="rect">
            <a:avLst/>
          </a:prstGeom>
          <a:noFill/>
        </p:spPr>
        <p:txBody>
          <a:bodyPr wrap="none" rtlCol="0">
            <a:spAutoFit/>
          </a:bodyPr>
          <a:lstStyle/>
          <a:p>
            <a:r>
              <a:rPr lang="en-US" sz="2400" b="1" dirty="0">
                <a:solidFill>
                  <a:schemeClr val="accent5"/>
                </a:solidFill>
                <a:latin typeface="Cambria"/>
                <a:cs typeface="Cambria"/>
              </a:rPr>
              <a:t>Enter-</a:t>
            </a:r>
            <a:r>
              <a:rPr lang="en-US" sz="2400" b="1" dirty="0" err="1">
                <a:solidFill>
                  <a:schemeClr val="accent5"/>
                </a:solidFill>
                <a:latin typeface="Cambria"/>
                <a:cs typeface="Cambria"/>
              </a:rPr>
              <a:t>algia</a:t>
            </a:r>
            <a:endParaRPr lang="en-US" sz="2400" b="1" dirty="0">
              <a:solidFill>
                <a:schemeClr val="accent5"/>
              </a:solidFill>
              <a:latin typeface="Cambria"/>
              <a:cs typeface="Cambria"/>
            </a:endParaRPr>
          </a:p>
        </p:txBody>
      </p:sp>
    </p:spTree>
    <p:extLst>
      <p:ext uri="{BB962C8B-B14F-4D97-AF65-F5344CB8AC3E}">
        <p14:creationId xmlns:p14="http://schemas.microsoft.com/office/powerpoint/2010/main" val="10300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1" grpId="0"/>
    </p:bld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8361</TotalTime>
  <Words>1597</Words>
  <Application>Microsoft Office PowerPoint</Application>
  <PresentationFormat>Předvádění na obrazovce (4:3)</PresentationFormat>
  <Paragraphs>228</Paragraphs>
  <Slides>17</Slides>
  <Notes>10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Cambria</vt:lpstr>
      <vt:lpstr>Corbel</vt:lpstr>
      <vt:lpstr>Wingdings</vt:lpstr>
      <vt:lpstr>Spectrum</vt:lpstr>
      <vt:lpstr>Word Formation in MT II.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PREFIXES + SUFFIXES</dc:title>
  <dc:creator>Pepina Artimová</dc:creator>
  <cp:lastModifiedBy>Pavel Ševčík</cp:lastModifiedBy>
  <cp:revision>88</cp:revision>
  <dcterms:created xsi:type="dcterms:W3CDTF">2013-04-14T15:49:17Z</dcterms:created>
  <dcterms:modified xsi:type="dcterms:W3CDTF">2018-01-05T10:38:20Z</dcterms:modified>
</cp:coreProperties>
</file>