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3" r:id="rId4"/>
    <p:sldId id="274" r:id="rId5"/>
    <p:sldId id="276" r:id="rId6"/>
    <p:sldId id="275" r:id="rId7"/>
    <p:sldId id="277" r:id="rId8"/>
    <p:sldId id="279" r:id="rId9"/>
    <p:sldId id="259" r:id="rId10"/>
    <p:sldId id="280" r:id="rId11"/>
    <p:sldId id="282" r:id="rId12"/>
    <p:sldId id="270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A39"/>
    <a:srgbClr val="1CE0DC"/>
    <a:srgbClr val="9F0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7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463FA-9D0C-BD49-AEFD-922CF576952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D52B2-4BC9-6047-9C01-4115F7F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2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Xanthoderma</a:t>
            </a:r>
            <a:r>
              <a:rPr lang="en-US" dirty="0"/>
              <a:t> – melanin – </a:t>
            </a:r>
            <a:r>
              <a:rPr lang="en-US" dirty="0" err="1"/>
              <a:t>melanocytus</a:t>
            </a:r>
            <a:r>
              <a:rPr lang="en-US" dirty="0"/>
              <a:t> – </a:t>
            </a:r>
            <a:r>
              <a:rPr lang="en-US" dirty="0" err="1"/>
              <a:t>erythrocytopenia</a:t>
            </a:r>
            <a:r>
              <a:rPr lang="en-US" dirty="0"/>
              <a:t> – </a:t>
            </a:r>
            <a:r>
              <a:rPr lang="en-US" dirty="0" err="1"/>
              <a:t>chlorophyllum</a:t>
            </a:r>
            <a:r>
              <a:rPr lang="en-US" dirty="0"/>
              <a:t> (on) - </a:t>
            </a:r>
            <a:r>
              <a:rPr lang="en-US" dirty="0" err="1"/>
              <a:t>cyanobcteria</a:t>
            </a:r>
            <a:r>
              <a:rPr lang="en-US" dirty="0"/>
              <a:t> - leucorrhoea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16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Tetraplegia</a:t>
            </a:r>
            <a:r>
              <a:rPr lang="cs-CZ" dirty="0"/>
              <a:t> /</a:t>
            </a:r>
            <a:r>
              <a:rPr lang="cs-CZ" dirty="0" err="1"/>
              <a:t>quadruplegia</a:t>
            </a:r>
            <a:r>
              <a:rPr lang="cs-CZ" dirty="0"/>
              <a:t>, 2. </a:t>
            </a:r>
            <a:r>
              <a:rPr lang="cs-CZ" dirty="0" err="1"/>
              <a:t>diplegia</a:t>
            </a:r>
            <a:r>
              <a:rPr lang="cs-CZ" dirty="0"/>
              <a:t>, 3. </a:t>
            </a:r>
            <a:r>
              <a:rPr lang="cs-CZ" dirty="0" err="1"/>
              <a:t>hemiplegia</a:t>
            </a:r>
            <a:r>
              <a:rPr lang="cs-CZ" dirty="0"/>
              <a:t>, 4. </a:t>
            </a:r>
            <a:r>
              <a:rPr lang="cs-CZ" dirty="0" err="1"/>
              <a:t>triplegia</a:t>
            </a:r>
            <a:r>
              <a:rPr lang="cs-CZ" dirty="0"/>
              <a:t>, 5. </a:t>
            </a:r>
            <a:r>
              <a:rPr lang="cs-CZ" dirty="0" err="1"/>
              <a:t>monoplegia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17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Monoparesis</a:t>
            </a:r>
            <a:r>
              <a:rPr lang="en-US" dirty="0"/>
              <a:t> – </a:t>
            </a:r>
            <a:r>
              <a:rPr lang="en-US" dirty="0" err="1"/>
              <a:t>monoplegia</a:t>
            </a:r>
            <a:r>
              <a:rPr lang="en-US" dirty="0"/>
              <a:t> – </a:t>
            </a:r>
            <a:r>
              <a:rPr lang="en-US" dirty="0" err="1"/>
              <a:t>diplegia</a:t>
            </a:r>
            <a:r>
              <a:rPr lang="en-US" dirty="0"/>
              <a:t> – paraplegia – </a:t>
            </a:r>
            <a:r>
              <a:rPr lang="en-US" dirty="0" err="1"/>
              <a:t>paraparesis</a:t>
            </a:r>
            <a:r>
              <a:rPr lang="en-US" dirty="0"/>
              <a:t> –hemiplegia - </a:t>
            </a:r>
            <a:r>
              <a:rPr lang="en-US" dirty="0" err="1"/>
              <a:t>triplegia</a:t>
            </a:r>
            <a:r>
              <a:rPr lang="en-US" dirty="0"/>
              <a:t> – tetraplegia</a:t>
            </a:r>
            <a:r>
              <a:rPr lang="en-US" baseline="0" dirty="0"/>
              <a:t> (=quadriplegia, </a:t>
            </a:r>
            <a:r>
              <a:rPr lang="en-US" baseline="0" dirty="0" err="1"/>
              <a:t>quadruplegia</a:t>
            </a:r>
            <a:r>
              <a:rPr lang="en-US" baseline="0" dirty="0"/>
              <a:t>) – </a:t>
            </a:r>
            <a:r>
              <a:rPr lang="en-US" baseline="0" dirty="0" err="1"/>
              <a:t>tetraparesis</a:t>
            </a:r>
            <a:r>
              <a:rPr lang="en-US" baseline="0" dirty="0"/>
              <a:t> – panplegia - hemiparesis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4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macrodactylia</a:t>
            </a:r>
            <a:r>
              <a:rPr lang="cs-CZ" dirty="0"/>
              <a:t>, 2. </a:t>
            </a:r>
            <a:r>
              <a:rPr lang="cs-CZ" dirty="0" err="1"/>
              <a:t>syndactylia</a:t>
            </a:r>
            <a:r>
              <a:rPr lang="cs-CZ" dirty="0"/>
              <a:t>, 3. </a:t>
            </a:r>
            <a:r>
              <a:rPr lang="cs-CZ" dirty="0" err="1"/>
              <a:t>oligodactylia</a:t>
            </a:r>
            <a:r>
              <a:rPr lang="cs-CZ" dirty="0"/>
              <a:t>, 4. </a:t>
            </a:r>
            <a:r>
              <a:rPr lang="cs-CZ" dirty="0" err="1"/>
              <a:t>brachydactylia</a:t>
            </a:r>
            <a:r>
              <a:rPr lang="cs-CZ" dirty="0"/>
              <a:t>, 5. </a:t>
            </a:r>
            <a:r>
              <a:rPr lang="cs-CZ" dirty="0" err="1"/>
              <a:t>adactylia</a:t>
            </a:r>
            <a:r>
              <a:rPr lang="cs-CZ" dirty="0"/>
              <a:t>, 6. </a:t>
            </a:r>
            <a:r>
              <a:rPr lang="cs-CZ" dirty="0" err="1"/>
              <a:t>arachnodatylia</a:t>
            </a:r>
            <a:r>
              <a:rPr lang="cs-CZ" dirty="0"/>
              <a:t>, 7. </a:t>
            </a:r>
            <a:r>
              <a:rPr lang="cs-CZ" dirty="0" err="1"/>
              <a:t>polydactylia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81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6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Macro/</a:t>
            </a:r>
            <a:r>
              <a:rPr lang="en-US" dirty="0" err="1"/>
              <a:t>microsomia</a:t>
            </a:r>
            <a:r>
              <a:rPr lang="en-US" dirty="0"/>
              <a:t> – </a:t>
            </a:r>
            <a:r>
              <a:rPr lang="en-US" dirty="0" err="1"/>
              <a:t>tachy</a:t>
            </a:r>
            <a:r>
              <a:rPr lang="en-US" dirty="0"/>
              <a:t>/</a:t>
            </a:r>
            <a:r>
              <a:rPr lang="en-US" dirty="0" err="1"/>
              <a:t>bradycardia</a:t>
            </a:r>
            <a:r>
              <a:rPr lang="en-US" dirty="0"/>
              <a:t> –</a:t>
            </a:r>
            <a:r>
              <a:rPr lang="en-US" baseline="0" dirty="0"/>
              <a:t> </a:t>
            </a:r>
            <a:r>
              <a:rPr lang="en-US" baseline="0" dirty="0" err="1"/>
              <a:t>polyhydramnion</a:t>
            </a:r>
            <a:r>
              <a:rPr lang="en-US" baseline="0" dirty="0"/>
              <a:t>/</a:t>
            </a:r>
            <a:r>
              <a:rPr lang="en-US" baseline="0" dirty="0" err="1"/>
              <a:t>oligohydramnion</a:t>
            </a:r>
            <a:r>
              <a:rPr lang="en-US" baseline="0" dirty="0"/>
              <a:t> – </a:t>
            </a:r>
            <a:r>
              <a:rPr lang="en-US" baseline="0" dirty="0" err="1"/>
              <a:t>nephrosclerosis</a:t>
            </a:r>
            <a:r>
              <a:rPr lang="en-US" baseline="0" dirty="0"/>
              <a:t>/</a:t>
            </a:r>
            <a:r>
              <a:rPr lang="en-US" baseline="0" dirty="0" err="1"/>
              <a:t>nephromalacia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6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 Formation in MT III.</a:t>
            </a:r>
          </a:p>
        </p:txBody>
      </p:sp>
    </p:spTree>
    <p:extLst>
      <p:ext uri="{BB962C8B-B14F-4D97-AF65-F5344CB8AC3E}">
        <p14:creationId xmlns:p14="http://schemas.microsoft.com/office/powerpoint/2010/main" val="3940152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58" y="69271"/>
            <a:ext cx="387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CHOOSE THE CORRRECT 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823" y="635107"/>
            <a:ext cx="852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A. The term … describes excessive uterine bleeding at both usual time of menstrual periods and at other irregular intervals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0442" y="1477650"/>
            <a:ext cx="9123557" cy="369332"/>
            <a:chOff x="20442" y="1477650"/>
            <a:chExt cx="9123557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20442" y="1477650"/>
              <a:ext cx="212600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1.DYSMENORRHOEA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9648" y="1477650"/>
              <a:ext cx="2379039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2.HYPERMENORRHOEA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20344" y="1477650"/>
              <a:ext cx="250581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3.OLIGOMENORRHOEA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26158" y="1477650"/>
              <a:ext cx="2117841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4.MENORRHALGIA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8823" y="1977199"/>
            <a:ext cx="5262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B. The suffix … means surgical fixation.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2648366"/>
            <a:ext cx="9144000" cy="373781"/>
            <a:chOff x="0" y="2426694"/>
            <a:chExt cx="9144000" cy="373781"/>
          </a:xfrm>
        </p:grpSpPr>
        <p:sp>
          <p:nvSpPr>
            <p:cNvPr id="9" name="TextBox 8"/>
            <p:cNvSpPr txBox="1"/>
            <p:nvPr/>
          </p:nvSpPr>
          <p:spPr>
            <a:xfrm>
              <a:off x="0" y="2426694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1. -RRHAGIA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46444" y="2426694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2. -RRHAPHIA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20344" y="2431143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3. -RRHOEA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13748" y="2431143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4. –R(R)HEXIS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8823" y="2949958"/>
            <a:ext cx="8439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C. The term … describes low output of urine (between 100 and 400 ml/day).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1699" y="3823531"/>
            <a:ext cx="9144000" cy="373781"/>
            <a:chOff x="31699" y="3837334"/>
            <a:chExt cx="9144000" cy="373781"/>
          </a:xfrm>
        </p:grpSpPr>
        <p:sp>
          <p:nvSpPr>
            <p:cNvPr id="15" name="TextBox 14"/>
            <p:cNvSpPr txBox="1"/>
            <p:nvPr/>
          </p:nvSpPr>
          <p:spPr>
            <a:xfrm>
              <a:off x="31699" y="3837334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1. ANURIA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78143" y="3837334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2. HYPOURESIS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52043" y="3841783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3. OLIGURIA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5447" y="3841783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4. DIURESIS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8823" y="4292049"/>
            <a:ext cx="5912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D. The term … means bleeding from the ear.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202" y="4998696"/>
            <a:ext cx="9144000" cy="373781"/>
            <a:chOff x="3202" y="4809385"/>
            <a:chExt cx="9144000" cy="373781"/>
          </a:xfrm>
        </p:grpSpPr>
        <p:sp>
          <p:nvSpPr>
            <p:cNvPr id="20" name="TextBox 19"/>
            <p:cNvSpPr txBox="1"/>
            <p:nvPr/>
          </p:nvSpPr>
          <p:spPr>
            <a:xfrm>
              <a:off x="3202" y="4809385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1. OTOPYORRHOEA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49646" y="4809385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2. OTOMYCOSIS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3546" y="4813834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3. OTORRHAGIA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16950" y="4813834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4. OTOPEXIS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8823" y="5264809"/>
            <a:ext cx="8474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E.  The term … describes condition commonly known as swollen glands.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202" y="6173861"/>
            <a:ext cx="9144000" cy="373781"/>
            <a:chOff x="3202" y="6173861"/>
            <a:chExt cx="9144000" cy="373781"/>
          </a:xfrm>
        </p:grpSpPr>
        <p:sp>
          <p:nvSpPr>
            <p:cNvPr id="25" name="TextBox 24"/>
            <p:cNvSpPr txBox="1"/>
            <p:nvPr/>
          </p:nvSpPr>
          <p:spPr>
            <a:xfrm>
              <a:off x="3202" y="6173861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1. ANGINA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49646" y="6173861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2. ANGIITIS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23546" y="6178310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3. LYMPHANGIOMA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16950" y="6178310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4. LYMPHADENITIS</a:t>
              </a:r>
            </a:p>
          </p:txBody>
        </p:sp>
      </p:grpSp>
      <p:sp>
        <p:nvSpPr>
          <p:cNvPr id="12" name="Ovál 11">
            <a:extLst>
              <a:ext uri="{FF2B5EF4-FFF2-40B4-BE49-F238E27FC236}">
                <a16:creationId xmlns:a16="http://schemas.microsoft.com/office/drawing/2014/main" id="{5C8AC68D-7823-459C-B9CE-6614F9D27FCD}"/>
              </a:ext>
            </a:extLst>
          </p:cNvPr>
          <p:cNvSpPr/>
          <p:nvPr/>
        </p:nvSpPr>
        <p:spPr>
          <a:xfrm>
            <a:off x="2117843" y="1489972"/>
            <a:ext cx="2379039" cy="36933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3054D8D9-B753-4D23-B9C6-FE4E8440FF25}"/>
              </a:ext>
            </a:extLst>
          </p:cNvPr>
          <p:cNvSpPr/>
          <p:nvPr/>
        </p:nvSpPr>
        <p:spPr>
          <a:xfrm>
            <a:off x="2090092" y="2632235"/>
            <a:ext cx="1695845" cy="36933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C16B9074-04E2-406A-944B-8D6A5CCA092B}"/>
              </a:ext>
            </a:extLst>
          </p:cNvPr>
          <p:cNvSpPr/>
          <p:nvPr/>
        </p:nvSpPr>
        <p:spPr>
          <a:xfrm>
            <a:off x="4371548" y="3814538"/>
            <a:ext cx="1668305" cy="36933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B29E2559-689B-4388-9CCD-16E53C324D2D}"/>
              </a:ext>
            </a:extLst>
          </p:cNvPr>
          <p:cNvSpPr/>
          <p:nvPr/>
        </p:nvSpPr>
        <p:spPr>
          <a:xfrm>
            <a:off x="4414104" y="5003145"/>
            <a:ext cx="1935894" cy="36933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E8E373CC-E2EA-4274-919C-E0A14C118DA2}"/>
              </a:ext>
            </a:extLst>
          </p:cNvPr>
          <p:cNvSpPr/>
          <p:nvPr/>
        </p:nvSpPr>
        <p:spPr>
          <a:xfrm>
            <a:off x="0" y="6163895"/>
            <a:ext cx="1331495" cy="36933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0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  <p:bldP spid="19" grpId="0"/>
      <p:bldP spid="24" grpId="0"/>
      <p:bldP spid="1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97" y="69277"/>
            <a:ext cx="8009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EXPLAIN THE MEANING OF FOLLOWING COMPOUND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93" y="681027"/>
            <a:ext cx="635302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-IATRIA (gr. </a:t>
            </a:r>
            <a:r>
              <a:rPr lang="en-US" sz="2400" i="1" dirty="0" err="1">
                <a:latin typeface="Cambria"/>
                <a:cs typeface="Cambria"/>
              </a:rPr>
              <a:t>iatros</a:t>
            </a:r>
            <a:r>
              <a:rPr lang="en-US" sz="2400" dirty="0">
                <a:latin typeface="Cambria"/>
                <a:cs typeface="Cambria"/>
              </a:rPr>
              <a:t> healer, physician, treatment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748" y="1257368"/>
            <a:ext cx="8508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iatrogenes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p</a:t>
            </a:r>
            <a:r>
              <a:rPr lang="en-US" sz="2400" dirty="0" err="1">
                <a:latin typeface="Cambria"/>
                <a:cs typeface="Cambria"/>
              </a:rPr>
              <a:t>aediatria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g</a:t>
            </a:r>
            <a:r>
              <a:rPr lang="en-US" sz="2400" dirty="0" err="1">
                <a:latin typeface="Cambria"/>
                <a:cs typeface="Cambria"/>
              </a:rPr>
              <a:t>eriatria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p</a:t>
            </a:r>
            <a:r>
              <a:rPr lang="en-US" sz="2400" dirty="0" err="1">
                <a:latin typeface="Cambria"/>
                <a:cs typeface="Cambria"/>
              </a:rPr>
              <a:t>sychiatria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i</a:t>
            </a:r>
            <a:r>
              <a:rPr lang="en-US" sz="2400" dirty="0" err="1">
                <a:latin typeface="Cambria"/>
                <a:cs typeface="Cambria"/>
              </a:rPr>
              <a:t>atrophobia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93" y="1833709"/>
            <a:ext cx="4711546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THROMB- (gr. </a:t>
            </a:r>
            <a:r>
              <a:rPr lang="en-US" sz="2400" i="1" dirty="0" err="1">
                <a:latin typeface="Cambria"/>
                <a:cs typeface="Cambria"/>
              </a:rPr>
              <a:t>thrombos</a:t>
            </a:r>
            <a:r>
              <a:rPr lang="en-US" sz="2400" dirty="0">
                <a:latin typeface="Cambria"/>
                <a:cs typeface="Cambria"/>
              </a:rPr>
              <a:t> blood clot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748" y="2410050"/>
            <a:ext cx="83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thrombocytos</a:t>
            </a:r>
            <a:r>
              <a:rPr lang="en-US" sz="2400" dirty="0">
                <a:latin typeface="Cambria"/>
                <a:cs typeface="Cambria"/>
              </a:rPr>
              <a:t> 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 thrombosis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 thrombocytopenia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>
                <a:latin typeface="Cambria"/>
                <a:ea typeface="Zapf Dingbats"/>
                <a:cs typeface="Cambria"/>
                <a:sym typeface="Zapf Dingbats"/>
              </a:rPr>
              <a:t>thrombectomia</a:t>
            </a:r>
            <a:r>
              <a:rPr lang="en-US" sz="2400" dirty="0">
                <a:latin typeface="Cambria"/>
                <a:ea typeface="Zapf Dingbats"/>
                <a:cs typeface="Cambria"/>
                <a:sym typeface="Zapf Dingbat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thromboendocarditis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93" y="3355723"/>
            <a:ext cx="491673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MESO- (gr. </a:t>
            </a:r>
            <a:r>
              <a:rPr lang="en-US" sz="2400" i="1" dirty="0" err="1">
                <a:latin typeface="Cambria"/>
                <a:cs typeface="Cambria"/>
              </a:rPr>
              <a:t>mesos</a:t>
            </a:r>
            <a:r>
              <a:rPr lang="en-US" sz="2400" i="1" dirty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middle, secondary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748" y="3932064"/>
            <a:ext cx="83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mesoderma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 mesencephalon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mesogastralgia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mesosomia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mesosternum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mesosyphilis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93" y="4877737"/>
            <a:ext cx="9014757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-GENES/ GEN- (gr. </a:t>
            </a:r>
            <a:r>
              <a:rPr lang="en-US" sz="2400" i="1" dirty="0" err="1">
                <a:latin typeface="Cambria"/>
                <a:cs typeface="Cambria"/>
              </a:rPr>
              <a:t>gignesthai</a:t>
            </a:r>
            <a:r>
              <a:rPr lang="en-US" sz="2400" i="1" dirty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come into being, produce, have origin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748" y="5454081"/>
            <a:ext cx="83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genetica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cryptogenes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isogenes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pathogenes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carcinogenes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hepatogenes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274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372" y="683848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hysterectomiam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adnexectomiam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propter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uterum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myomatosum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magnum (2007)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372" y="1596224"/>
            <a:ext cx="8475355" cy="4924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mbria"/>
                <a:cs typeface="Cambria"/>
              </a:rPr>
              <a:t>2</a:t>
            </a:r>
            <a:r>
              <a:rPr lang="en-US" sz="2400" dirty="0">
                <a:latin typeface="Cambria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hemicolectomiam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l. sin. propter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sigmoid.,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CHT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2" y="2170046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3.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Cholecystolithiasis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microlithiasis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Haemangioma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lob. sin.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hepatis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72" y="3082422"/>
            <a:ext cx="8475355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4. </a:t>
            </a:r>
            <a:r>
              <a:rPr lang="en-US" sz="2400" dirty="0" err="1">
                <a:latin typeface="Cambria"/>
                <a:cs typeface="Cambria"/>
              </a:rPr>
              <a:t>Encephalopathia</a:t>
            </a:r>
            <a:r>
              <a:rPr lang="en-US" sz="2400" dirty="0">
                <a:latin typeface="Cambria"/>
                <a:cs typeface="Cambria"/>
              </a:rPr>
              <a:t>. St. post </a:t>
            </a:r>
            <a:r>
              <a:rPr lang="en-US" sz="2400" dirty="0" err="1">
                <a:latin typeface="Cambria"/>
                <a:cs typeface="Cambria"/>
              </a:rPr>
              <a:t>ictum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cerebri</a:t>
            </a:r>
            <a:r>
              <a:rPr lang="en-US" sz="2400" dirty="0">
                <a:latin typeface="Cambria"/>
                <a:cs typeface="Cambria"/>
              </a:rPr>
              <a:t> tempore </a:t>
            </a:r>
            <a:r>
              <a:rPr lang="en-US" sz="2400" dirty="0" err="1">
                <a:latin typeface="Cambria"/>
                <a:cs typeface="Cambria"/>
              </a:rPr>
              <a:t>remoto</a:t>
            </a:r>
            <a:r>
              <a:rPr lang="en-US" sz="2400" dirty="0">
                <a:latin typeface="Cambria"/>
                <a:cs typeface="Cambria"/>
              </a:rPr>
              <a:t>. Hemiparesis l. dx.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372" y="3994798"/>
            <a:ext cx="4869993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5. </a:t>
            </a:r>
            <a:r>
              <a:rPr lang="en-US" sz="2400" dirty="0" err="1">
                <a:latin typeface="Cambria"/>
                <a:cs typeface="Cambria"/>
              </a:rPr>
              <a:t>St.p</a:t>
            </a:r>
            <a:r>
              <a:rPr lang="en-US" sz="2400" dirty="0">
                <a:latin typeface="Cambria"/>
                <a:cs typeface="Cambria"/>
              </a:rPr>
              <a:t>. CHCE, APPE, HYE et AE </a:t>
            </a:r>
            <a:r>
              <a:rPr lang="en-US" sz="2400" dirty="0" err="1">
                <a:latin typeface="Cambria"/>
                <a:cs typeface="Cambria"/>
              </a:rPr>
              <a:t>bilat</a:t>
            </a:r>
            <a:r>
              <a:rPr lang="en-US" sz="2400" dirty="0">
                <a:latin typeface="Cambria"/>
                <a:cs typeface="Cambria"/>
              </a:rPr>
              <a:t>.</a:t>
            </a:r>
            <a:r>
              <a:rPr lang="en-US" sz="2400" dirty="0"/>
              <a:t>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" y="4537842"/>
            <a:ext cx="6664806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6. Paraplegia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extremitatum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infer.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bilat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.,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fr.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C6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72" y="5080886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7.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Haemopneumotorax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l. sin.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traumaticus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Fractura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costarum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VII.- X. l. sin.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372" y="5993264"/>
            <a:ext cx="8475355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8.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Carcinoma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mammae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dx. STP.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mastectomiam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cum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lymphadenectomia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therapia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hormonali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curatam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004" y="93130"/>
            <a:ext cx="496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READ AUTHENTIC MEDICAL RECORDS</a:t>
            </a:r>
          </a:p>
        </p:txBody>
      </p:sp>
    </p:spTree>
    <p:extLst>
      <p:ext uri="{BB962C8B-B14F-4D97-AF65-F5344CB8AC3E}">
        <p14:creationId xmlns:p14="http://schemas.microsoft.com/office/powerpoint/2010/main" val="604641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04" y="93130"/>
            <a:ext cx="496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READ AUTHENTIC MEDICAL RECORDS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372" y="729380"/>
            <a:ext cx="8475355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1.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Dystopia int.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caeci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Abdomen ad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observandum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2" y="1318578"/>
            <a:ext cx="8475355" cy="86177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mbria"/>
                <a:cs typeface="Cambria"/>
              </a:rPr>
              <a:t>2</a:t>
            </a:r>
            <a:r>
              <a:rPr lang="en-US" sz="2400" dirty="0">
                <a:latin typeface="Cambria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CHCE, hernia in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cicatrice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libera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Obstipatio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Operatio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gynaecologica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ante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annos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VII (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septem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72" y="2309662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3.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 post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panhysterectomiam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hernioplasticam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cicatrice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post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laparotomiam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72" y="3279845"/>
            <a:ext cx="8475355" cy="86177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mbria"/>
                <a:cs typeface="Cambria"/>
              </a:rPr>
              <a:t>4</a:t>
            </a:r>
            <a:r>
              <a:rPr lang="en-US" sz="2400" dirty="0">
                <a:latin typeface="Cambria"/>
                <a:cs typeface="Cambria"/>
              </a:rPr>
              <a:t>.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TU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ventriculi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magnum, ad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mesocolon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transversum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crescens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dolores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mesogastrii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lat.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utq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" y="4282474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5.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Thrombosis a. brachialis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susp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.,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fr.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colli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chirurgici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humeri l. sin.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72" y="5252657"/>
            <a:ext cx="8475355" cy="123110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mbria"/>
                <a:cs typeface="Cambria"/>
              </a:rPr>
              <a:t>6</a:t>
            </a:r>
            <a:r>
              <a:rPr lang="en-US" sz="2400" dirty="0">
                <a:latin typeface="Cambria"/>
                <a:cs typeface="Cambria"/>
              </a:rPr>
              <a:t>. </a:t>
            </a:r>
            <a:r>
              <a:rPr lang="en-US" sz="2400" dirty="0" err="1">
                <a:latin typeface="Cambria"/>
                <a:cs typeface="Cambria"/>
              </a:rPr>
              <a:t>Polycystosis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hepatis</a:t>
            </a:r>
            <a:r>
              <a:rPr lang="en-US" sz="2400" dirty="0">
                <a:latin typeface="Cambria"/>
                <a:cs typeface="Cambria"/>
              </a:rPr>
              <a:t>, </a:t>
            </a:r>
            <a:r>
              <a:rPr lang="en-US" sz="2400" dirty="0" err="1">
                <a:latin typeface="Cambria"/>
                <a:cs typeface="Cambria"/>
              </a:rPr>
              <a:t>Cholecystitis</a:t>
            </a:r>
            <a:r>
              <a:rPr lang="en-US" sz="2400" dirty="0">
                <a:latin typeface="Cambria"/>
                <a:cs typeface="Cambria"/>
              </a:rPr>
              <a:t>, </a:t>
            </a:r>
            <a:r>
              <a:rPr lang="en-US" sz="2400" dirty="0" err="1">
                <a:latin typeface="Cambria"/>
                <a:cs typeface="Cambria"/>
              </a:rPr>
              <a:t>pericholecystitis</a:t>
            </a:r>
            <a:r>
              <a:rPr lang="en-US" sz="2400" dirty="0">
                <a:latin typeface="Cambria"/>
                <a:cs typeface="Cambria"/>
              </a:rPr>
              <a:t>. </a:t>
            </a:r>
            <a:r>
              <a:rPr lang="en-US" sz="2400" dirty="0" err="1">
                <a:latin typeface="Cambria"/>
                <a:cs typeface="Cambria"/>
              </a:rPr>
              <a:t>Morbus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hypertonicus</a:t>
            </a:r>
            <a:r>
              <a:rPr lang="en-US" sz="2400" dirty="0">
                <a:latin typeface="Cambria"/>
                <a:cs typeface="Cambria"/>
              </a:rPr>
              <a:t>.  </a:t>
            </a:r>
            <a:r>
              <a:rPr lang="en-US" sz="2400" dirty="0" err="1">
                <a:latin typeface="Cambria"/>
                <a:cs typeface="Cambria"/>
              </a:rPr>
              <a:t>Hypothyreosis</a:t>
            </a:r>
            <a:r>
              <a:rPr lang="en-US" sz="2400" dirty="0">
                <a:latin typeface="Cambria"/>
                <a:cs typeface="Cambria"/>
              </a:rPr>
              <a:t>. St. p. </a:t>
            </a:r>
            <a:r>
              <a:rPr lang="en-US" sz="2400" dirty="0" err="1">
                <a:latin typeface="Cambria"/>
                <a:cs typeface="Cambria"/>
              </a:rPr>
              <a:t>thyreodectomiam</a:t>
            </a:r>
            <a:r>
              <a:rPr lang="en-US" sz="2400" dirty="0">
                <a:latin typeface="Cambria"/>
                <a:cs typeface="Cambria"/>
              </a:rPr>
              <a:t> propter M. </a:t>
            </a:r>
            <a:r>
              <a:rPr lang="en-US" sz="2400" dirty="0" err="1">
                <a:latin typeface="Cambria"/>
                <a:cs typeface="Cambria"/>
              </a:rPr>
              <a:t>Basedov</a:t>
            </a:r>
            <a:r>
              <a:rPr lang="en-US" sz="2400" dirty="0">
                <a:latin typeface="Cambria"/>
                <a:cs typeface="Cambria"/>
              </a:rPr>
              <a:t>, </a:t>
            </a:r>
            <a:r>
              <a:rPr lang="en-US" sz="2400" dirty="0" err="1">
                <a:latin typeface="Cambria"/>
                <a:cs typeface="Cambria"/>
              </a:rPr>
              <a:t>nicotinismus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3825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8379" y="1382277"/>
            <a:ext cx="1382346" cy="573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CAPUT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2303933" y="113504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3121534" y="154591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 flipV="1">
            <a:off x="1491951" y="156133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H="1" flipV="1">
            <a:off x="2298314" y="1972959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05" y="1436541"/>
            <a:ext cx="1507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capitulum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47962" y="1435890"/>
            <a:ext cx="129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capitalis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30204" y="685519"/>
            <a:ext cx="141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capitatus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63225" y="2220196"/>
            <a:ext cx="167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decapitatio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6091405" y="1396671"/>
            <a:ext cx="1652167" cy="5731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PSYCHE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938086" y="1149435"/>
            <a:ext cx="5620" cy="232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762806" y="156030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 flipV="1">
            <a:off x="6041095" y="157572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H="1" flipV="1">
            <a:off x="6938086" y="198735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4404310" y="1439493"/>
            <a:ext cx="166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psychologia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32029" y="1450284"/>
            <a:ext cx="14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psychosis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6043" y="699913"/>
            <a:ext cx="16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psychiatria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55714" y="2234590"/>
            <a:ext cx="2375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psychosomaticus</a:t>
            </a:r>
            <a:endParaRPr lang="en-US" sz="2400" i="1" dirty="0"/>
          </a:p>
        </p:txBody>
      </p:sp>
      <p:sp>
        <p:nvSpPr>
          <p:cNvPr id="23" name="Rectangle 22"/>
          <p:cNvSpPr/>
          <p:nvPr/>
        </p:nvSpPr>
        <p:spPr>
          <a:xfrm>
            <a:off x="3799529" y="3302179"/>
            <a:ext cx="1526059" cy="5731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FRANGERE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18264" y="3054943"/>
            <a:ext cx="0" cy="247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446397" y="3465816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 flipV="1">
            <a:off x="3671981" y="3481236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H="1" flipV="1">
            <a:off x="4623177" y="3892861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8" name="TextBox 27"/>
          <p:cNvSpPr txBox="1"/>
          <p:nvPr/>
        </p:nvSpPr>
        <p:spPr>
          <a:xfrm>
            <a:off x="2382068" y="3356443"/>
            <a:ext cx="1280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00"/>
                </a:solidFill>
              </a:rPr>
              <a:t>fractura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2825" y="3355792"/>
            <a:ext cx="113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fractus</a:t>
            </a:r>
            <a:endParaRPr lang="en-US" sz="2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61708" y="2605421"/>
            <a:ext cx="1303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infractio</a:t>
            </a:r>
            <a:endParaRPr lang="en-US" sz="2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66644" y="4117214"/>
            <a:ext cx="1326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refractio</a:t>
            </a:r>
            <a:endParaRPr lang="en-US" sz="2400" i="1" dirty="0"/>
          </a:p>
        </p:txBody>
      </p:sp>
      <p:sp>
        <p:nvSpPr>
          <p:cNvPr id="32" name="Rectangle 31"/>
          <p:cNvSpPr/>
          <p:nvPr/>
        </p:nvSpPr>
        <p:spPr>
          <a:xfrm>
            <a:off x="1595262" y="5102681"/>
            <a:ext cx="1382346" cy="5731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MORBUS</a:t>
            </a:r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H="1" flipV="1">
            <a:off x="2280816" y="485544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3098417" y="526631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 flipV="1">
            <a:off x="1468834" y="528173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H="1" flipV="1">
            <a:off x="2275197" y="569336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37" name="TextBox 36"/>
          <p:cNvSpPr txBox="1"/>
          <p:nvPr/>
        </p:nvSpPr>
        <p:spPr>
          <a:xfrm>
            <a:off x="-25517" y="5134967"/>
            <a:ext cx="1480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morbosus</a:t>
            </a:r>
            <a:endParaRPr lang="en-US" sz="24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124576" y="5134014"/>
            <a:ext cx="1653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morbositas</a:t>
            </a:r>
            <a:endParaRPr lang="en-US" sz="24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669223" y="4384996"/>
            <a:ext cx="120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morbilli</a:t>
            </a:r>
            <a:endParaRPr lang="en-US" sz="2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277193" y="5940600"/>
            <a:ext cx="1998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morbilliformis</a:t>
            </a:r>
            <a:endParaRPr lang="en-US" sz="2400" i="1" dirty="0"/>
          </a:p>
        </p:txBody>
      </p:sp>
      <p:sp>
        <p:nvSpPr>
          <p:cNvPr id="41" name="Rectangle 40"/>
          <p:cNvSpPr/>
          <p:nvPr/>
        </p:nvSpPr>
        <p:spPr>
          <a:xfrm>
            <a:off x="6184350" y="5093898"/>
            <a:ext cx="1382346" cy="5731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MORS</a:t>
            </a:r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H="1" flipV="1">
            <a:off x="6869904" y="4846661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7687505" y="5257535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 flipV="1">
            <a:off x="6057922" y="5272955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H="1" flipV="1">
            <a:off x="6864285" y="568458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6" name="TextBox 45"/>
          <p:cNvSpPr txBox="1"/>
          <p:nvPr/>
        </p:nvSpPr>
        <p:spPr>
          <a:xfrm>
            <a:off x="4801132" y="5125882"/>
            <a:ext cx="1288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mortalis</a:t>
            </a:r>
            <a:endParaRPr lang="en-US" sz="24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813933" y="5147511"/>
            <a:ext cx="130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mortuus</a:t>
            </a:r>
            <a:endParaRPr lang="en-US" sz="24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5946573" y="4397140"/>
            <a:ext cx="1863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immortalitas</a:t>
            </a:r>
            <a:endParaRPr lang="en-US" sz="24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5843999" y="5931817"/>
            <a:ext cx="203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mortinatalitas</a:t>
            </a:r>
            <a:endParaRPr lang="en-US" sz="24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00539" y="47664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EXPLAIN THE MEANING OF DERIVED WORDS</a:t>
            </a:r>
          </a:p>
        </p:txBody>
      </p:sp>
    </p:spTree>
    <p:extLst>
      <p:ext uri="{BB962C8B-B14F-4D97-AF65-F5344CB8AC3E}">
        <p14:creationId xmlns:p14="http://schemas.microsoft.com/office/powerpoint/2010/main" val="40165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9" grpId="0"/>
      <p:bldP spid="20" grpId="0"/>
      <p:bldP spid="21" grpId="0"/>
      <p:bldP spid="22" grpId="0"/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26" y="57208"/>
            <a:ext cx="560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MATCH THE ITEMS IN THE TWO COLUMNS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0140" y="746368"/>
            <a:ext cx="352449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mbria"/>
                <a:cs typeface="Cambria"/>
              </a:rPr>
              <a:t>Chrom</a:t>
            </a:r>
            <a:r>
              <a:rPr lang="en-US" sz="2800" dirty="0">
                <a:latin typeface="Cambria"/>
                <a:cs typeface="Cambria"/>
              </a:rPr>
              <a:t>-o-, </a:t>
            </a:r>
            <a:r>
              <a:rPr lang="en-US" sz="2800" dirty="0" err="1">
                <a:latin typeface="Cambria"/>
                <a:cs typeface="Cambria"/>
              </a:rPr>
              <a:t>chromat</a:t>
            </a:r>
            <a:r>
              <a:rPr lang="en-US" sz="2800" dirty="0">
                <a:latin typeface="Cambria"/>
                <a:cs typeface="Cambria"/>
              </a:rPr>
              <a:t>-o-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0140" y="1478419"/>
            <a:ext cx="145036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mbria"/>
                <a:cs typeface="Cambria"/>
              </a:rPr>
              <a:t>Chlor</a:t>
            </a:r>
            <a:r>
              <a:rPr lang="en-US" sz="2800" dirty="0">
                <a:latin typeface="Cambria"/>
                <a:cs typeface="Cambria"/>
              </a:rPr>
              <a:t>-o-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0140" y="2210470"/>
            <a:ext cx="1372341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/>
                <a:cs typeface="Cambria"/>
              </a:rPr>
              <a:t>Cyan-o-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140" y="2942521"/>
            <a:ext cx="1617801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mbria"/>
                <a:cs typeface="Cambria"/>
              </a:rPr>
              <a:t>Erythr</a:t>
            </a:r>
            <a:r>
              <a:rPr lang="en-US" sz="2800" dirty="0">
                <a:latin typeface="Cambria"/>
                <a:cs typeface="Cambria"/>
              </a:rPr>
              <a:t>-o-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0140" y="3674572"/>
            <a:ext cx="133815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mbria"/>
                <a:cs typeface="Cambria"/>
              </a:rPr>
              <a:t>Leuc</a:t>
            </a:r>
            <a:r>
              <a:rPr lang="en-US" sz="2800" dirty="0">
                <a:latin typeface="Cambria"/>
                <a:cs typeface="Cambria"/>
              </a:rPr>
              <a:t>-o-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140" y="4406623"/>
            <a:ext cx="151418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mbria"/>
                <a:cs typeface="Cambria"/>
              </a:rPr>
              <a:t>Xanth</a:t>
            </a:r>
            <a:r>
              <a:rPr lang="en-US" sz="2800" dirty="0">
                <a:latin typeface="Cambria"/>
                <a:cs typeface="Cambria"/>
              </a:rPr>
              <a:t>-o-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140" y="5138674"/>
            <a:ext cx="120542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mbria"/>
                <a:cs typeface="Cambria"/>
              </a:rPr>
              <a:t>Poli</a:t>
            </a:r>
            <a:r>
              <a:rPr lang="en-US" sz="2800" dirty="0">
                <a:latin typeface="Cambria"/>
                <a:cs typeface="Cambria"/>
              </a:rPr>
              <a:t>-o-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90623" y="779789"/>
            <a:ext cx="8751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Blue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7505" y="1503882"/>
            <a:ext cx="10182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Color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7736" y="2952068"/>
            <a:ext cx="11079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Green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7135" y="3676161"/>
            <a:ext cx="90859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Grey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8568" y="5124347"/>
            <a:ext cx="26294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White, colorless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8337" y="4400247"/>
            <a:ext cx="7873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Red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96" y="5848443"/>
            <a:ext cx="12362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Yellow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0140" y="5870722"/>
            <a:ext cx="1435634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mbria"/>
                <a:cs typeface="Cambria"/>
              </a:rPr>
              <a:t>Melan</a:t>
            </a:r>
            <a:r>
              <a:rPr lang="en-US" sz="2800" dirty="0">
                <a:latin typeface="Cambria"/>
                <a:cs typeface="Cambria"/>
              </a:rPr>
              <a:t>-o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63999" y="2227975"/>
            <a:ext cx="190308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Black, dark</a:t>
            </a:r>
          </a:p>
        </p:txBody>
      </p:sp>
      <p:cxnSp>
        <p:nvCxnSpPr>
          <p:cNvPr id="32" name="Straight Arrow Connector 31"/>
          <p:cNvCxnSpPr>
            <a:stCxn id="3" idx="3"/>
            <a:endCxn id="13" idx="1"/>
          </p:cNvCxnSpPr>
          <p:nvPr/>
        </p:nvCxnSpPr>
        <p:spPr>
          <a:xfrm>
            <a:off x="4404638" y="1007978"/>
            <a:ext cx="2442867" cy="757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  <a:endCxn id="14" idx="1"/>
          </p:cNvCxnSpPr>
          <p:nvPr/>
        </p:nvCxnSpPr>
        <p:spPr>
          <a:xfrm>
            <a:off x="2330502" y="1740029"/>
            <a:ext cx="4427234" cy="1473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3"/>
            <a:endCxn id="12" idx="1"/>
          </p:cNvCxnSpPr>
          <p:nvPr/>
        </p:nvCxnSpPr>
        <p:spPr>
          <a:xfrm flipV="1">
            <a:off x="2252481" y="1041399"/>
            <a:ext cx="4738142" cy="1430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3"/>
            <a:endCxn id="17" idx="1"/>
          </p:cNvCxnSpPr>
          <p:nvPr/>
        </p:nvCxnSpPr>
        <p:spPr>
          <a:xfrm>
            <a:off x="2497941" y="3204131"/>
            <a:ext cx="4580396" cy="1457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3"/>
            <a:endCxn id="16" idx="1"/>
          </p:cNvCxnSpPr>
          <p:nvPr/>
        </p:nvCxnSpPr>
        <p:spPr>
          <a:xfrm>
            <a:off x="2218292" y="3936182"/>
            <a:ext cx="3040276" cy="1449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3"/>
            <a:endCxn id="18" idx="1"/>
          </p:cNvCxnSpPr>
          <p:nvPr/>
        </p:nvCxnSpPr>
        <p:spPr>
          <a:xfrm>
            <a:off x="2394322" y="4668233"/>
            <a:ext cx="4235174" cy="1441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3"/>
            <a:endCxn id="15" idx="1"/>
          </p:cNvCxnSpPr>
          <p:nvPr/>
        </p:nvCxnSpPr>
        <p:spPr>
          <a:xfrm flipV="1">
            <a:off x="2085568" y="3937771"/>
            <a:ext cx="4871567" cy="1462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30" idx="1"/>
          </p:cNvCxnSpPr>
          <p:nvPr/>
        </p:nvCxnSpPr>
        <p:spPr>
          <a:xfrm flipV="1">
            <a:off x="2315774" y="2489585"/>
            <a:ext cx="3648225" cy="3642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4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39" y="55698"/>
            <a:ext cx="7243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FORM COMPOUND WORDS WITH NAMES OF COLOURS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667" y="724093"/>
            <a:ext cx="2473309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1.  A yellowish discoloration of the skin is known as .…….…….</a:t>
            </a:r>
            <a:r>
              <a:rPr lang="en-US" sz="2400" i="1" dirty="0">
                <a:latin typeface="Cambria"/>
                <a:cs typeface="Cambria"/>
              </a:rPr>
              <a:t>derma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977" y="724094"/>
            <a:ext cx="1840268" cy="158263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23529" y="735233"/>
            <a:ext cx="272955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2. A cell producing the dark pigment (…………...) is called ……………………</a:t>
            </a:r>
            <a:r>
              <a:rPr lang="en-US" sz="2400" i="1" dirty="0" err="1">
                <a:solidFill>
                  <a:schemeClr val="bg1"/>
                </a:solidFill>
                <a:latin typeface="Cambria"/>
                <a:cs typeface="Cambria"/>
              </a:rPr>
              <a:t>cytus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527" r="19294" b="10401"/>
          <a:stretch/>
        </p:blipFill>
        <p:spPr>
          <a:xfrm>
            <a:off x="7353081" y="746371"/>
            <a:ext cx="1515179" cy="1559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0808" y="2539896"/>
            <a:ext cx="2462168" cy="1569660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3. A decreased number of red blood cells is ………………..</a:t>
            </a:r>
            <a:r>
              <a:rPr lang="en-US" sz="2400" i="1" dirty="0" err="1">
                <a:solidFill>
                  <a:srgbClr val="FFFFFF"/>
                </a:solidFill>
                <a:latin typeface="Cambria"/>
                <a:cs typeface="Cambria"/>
              </a:rPr>
              <a:t>penia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15112"/>
          <a:stretch/>
        </p:blipFill>
        <p:spPr>
          <a:xfrm>
            <a:off x="2768050" y="2541258"/>
            <a:ext cx="1855479" cy="15628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9336" y="4355061"/>
            <a:ext cx="2729552" cy="230832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6. An excessive  discharge of white (or sometimes yellowish) mucus from the vagina is ………………..</a:t>
            </a:r>
            <a:r>
              <a:rPr lang="en-US" sz="2400" i="1" dirty="0" err="1">
                <a:latin typeface="Cambria"/>
                <a:cs typeface="Cambria"/>
              </a:rPr>
              <a:t>rrhoea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0700" r="18856"/>
          <a:stretch/>
        </p:blipFill>
        <p:spPr>
          <a:xfrm>
            <a:off x="7310618" y="4331967"/>
            <a:ext cx="1593122" cy="2342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090" y="4343619"/>
            <a:ext cx="2439886" cy="2308324"/>
          </a:xfrm>
          <a:prstGeom prst="rect">
            <a:avLst/>
          </a:prstGeom>
          <a:solidFill>
            <a:srgbClr val="1CE0D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5. A group of photosynthetic bacteria containing a blue pigment is ………….</a:t>
            </a:r>
            <a:r>
              <a:rPr lang="en-US" sz="2400" i="1" dirty="0">
                <a:latin typeface="Cambria"/>
                <a:cs typeface="Cambria"/>
              </a:rPr>
              <a:t>bacteria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21558"/>
          <a:stretch/>
        </p:blipFill>
        <p:spPr>
          <a:xfrm>
            <a:off x="2768649" y="4343619"/>
            <a:ext cx="1810687" cy="2308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6604" y="2539896"/>
            <a:ext cx="1564254" cy="15642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23529" y="2539896"/>
            <a:ext cx="2685359" cy="1569660"/>
          </a:xfrm>
          <a:prstGeom prst="rect">
            <a:avLst/>
          </a:prstGeom>
          <a:solidFill>
            <a:srgbClr val="71BA3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4. The green pigment of plant leaves and algae is ………………</a:t>
            </a:r>
            <a:r>
              <a:rPr lang="en-US" sz="2400" i="1" dirty="0" err="1">
                <a:latin typeface="Cambria"/>
                <a:cs typeface="Cambria"/>
              </a:rPr>
              <a:t>phyllum</a:t>
            </a:r>
            <a:endParaRPr lang="en-US" sz="24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404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254" y="68652"/>
            <a:ext cx="6849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NAME WHAT KIND OF “</a:t>
            </a:r>
            <a:r>
              <a:rPr lang="en-US" sz="2400" b="1" dirty="0">
                <a:solidFill>
                  <a:srgbClr val="528A02"/>
                </a:solidFill>
              </a:rPr>
              <a:t>-PLEGIA</a:t>
            </a:r>
            <a:r>
              <a:rPr lang="en-US" sz="2400" b="1" dirty="0"/>
              <a:t>” IS ON THE PICTURE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1465" y="1659075"/>
            <a:ext cx="9134023" cy="2974899"/>
            <a:chOff x="-1465" y="2048103"/>
            <a:chExt cx="9134023" cy="2974899"/>
          </a:xfrm>
        </p:grpSpPr>
        <p:grpSp>
          <p:nvGrpSpPr>
            <p:cNvPr id="13" name="Group 12"/>
            <p:cNvGrpSpPr/>
            <p:nvPr/>
          </p:nvGrpSpPr>
          <p:grpSpPr>
            <a:xfrm>
              <a:off x="-1465" y="2048103"/>
              <a:ext cx="9134023" cy="2974899"/>
              <a:chOff x="-1465" y="2048103"/>
              <a:chExt cx="9134023" cy="2974899"/>
            </a:xfrm>
          </p:grpSpPr>
          <p:pic>
            <p:nvPicPr>
              <p:cNvPr id="5" name="Picture 4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49" t="501" r="55795" b="52450"/>
              <a:stretch/>
            </p:blipFill>
            <p:spPr>
              <a:xfrm>
                <a:off x="-1465" y="2048103"/>
                <a:ext cx="1740451" cy="2974899"/>
              </a:xfrm>
              <a:prstGeom prst="rect">
                <a:avLst/>
              </a:prstGeom>
            </p:spPr>
          </p:pic>
          <p:pic>
            <p:nvPicPr>
              <p:cNvPr id="6" name="Picture 5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268" t="53222" r="221"/>
              <a:stretch/>
            </p:blipFill>
            <p:spPr>
              <a:xfrm>
                <a:off x="7413849" y="2048103"/>
                <a:ext cx="1718709" cy="2974899"/>
              </a:xfrm>
              <a:prstGeom prst="rect">
                <a:avLst/>
              </a:prstGeom>
            </p:spPr>
          </p:pic>
          <p:pic>
            <p:nvPicPr>
              <p:cNvPr id="9" name="Picture 8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002" r="68955"/>
              <a:stretch/>
            </p:blipFill>
            <p:spPr>
              <a:xfrm>
                <a:off x="3715816" y="2048103"/>
                <a:ext cx="1799674" cy="2974899"/>
              </a:xfrm>
              <a:prstGeom prst="rect">
                <a:avLst/>
              </a:prstGeom>
            </p:spPr>
          </p:pic>
          <p:pic>
            <p:nvPicPr>
              <p:cNvPr id="10" name="Picture 9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35" t="53055" r="35255" b="1231"/>
              <a:stretch/>
            </p:blipFill>
            <p:spPr>
              <a:xfrm>
                <a:off x="5579600" y="2048103"/>
                <a:ext cx="1758699" cy="2974899"/>
              </a:xfrm>
              <a:prstGeom prst="rect">
                <a:avLst/>
              </a:prstGeom>
            </p:spPr>
          </p:pic>
          <p:pic>
            <p:nvPicPr>
              <p:cNvPr id="7" name="Picture 6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58" t="502" r="18110" b="53716"/>
              <a:stretch/>
            </p:blipFill>
            <p:spPr>
              <a:xfrm>
                <a:off x="1814536" y="2048104"/>
                <a:ext cx="1814288" cy="2894806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3715816" y="2048103"/>
                <a:ext cx="0" cy="2974899"/>
              </a:xfrm>
              <a:prstGeom prst="line">
                <a:avLst/>
              </a:prstGeom>
              <a:ln w="381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240254" y="4027555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43085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246" y="4027555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31730" y="4076977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29830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74577" y="5034442"/>
            <a:ext cx="8580545" cy="1270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/>
                <a:cs typeface="Cambria"/>
              </a:rPr>
              <a:t>MONOPLEGIA            DIPLEGIA              TRIPLEGIA     </a:t>
            </a:r>
          </a:p>
          <a:p>
            <a:pPr algn="ctr"/>
            <a:r>
              <a:rPr lang="en-US" sz="2800" dirty="0">
                <a:latin typeface="Cambria"/>
                <a:cs typeface="Cambria"/>
              </a:rPr>
              <a:t> TETRAPLEGIA       HEMIPLEGIA          QUADRUPLEGIA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2121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97749" y="1075540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85468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1747" y="1052656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46500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/>
                <a:cs typeface="Cambria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723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1234132"/>
            <a:ext cx="8557663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Partial paralysis of a single limb or one part of the limb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Paralysis of a single extremity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Paralysis of corresponding parts on both sides of the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Complete paralysis of the lower half of the body including both legs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en-US" sz="2400" dirty="0">
                <a:latin typeface="Cambria"/>
                <a:cs typeface="Cambria"/>
              </a:rPr>
              <a:t>A slight paralysis or weakness of both legs	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Paralysis affecting only one side of the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Paralysis of an upper and a lower extremity and of the face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Paralysis of all four limbs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Muscular weakness affecting all four extremities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 Paralysis of the whole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 Weakness on one side of the body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609" y="662036"/>
            <a:ext cx="4536518" cy="461665"/>
          </a:xfrm>
          <a:prstGeom prst="rect">
            <a:avLst/>
          </a:prstGeom>
          <a:solidFill>
            <a:srgbClr val="71BA39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-PARESIS</a:t>
            </a:r>
            <a:r>
              <a:rPr lang="en-US" sz="2400" dirty="0">
                <a:latin typeface="Cambria"/>
                <a:cs typeface="Cambria"/>
              </a:rPr>
              <a:t> slight, partial paralysis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8782" y="662036"/>
            <a:ext cx="4229944" cy="461665"/>
          </a:xfrm>
          <a:prstGeom prst="rect">
            <a:avLst/>
          </a:prstGeom>
          <a:solidFill>
            <a:srgbClr val="71BA39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/>
                <a:cs typeface="Cambria"/>
              </a:rPr>
              <a:t>-PLEGIA</a:t>
            </a:r>
            <a:r>
              <a:rPr lang="en-US" sz="2400" dirty="0">
                <a:latin typeface="Cambria"/>
                <a:cs typeface="Cambria"/>
              </a:rPr>
              <a:t> stroke, total paralysis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4158" y="3089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490" y="78099"/>
            <a:ext cx="815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BASED ON DEFINITIONS FORM TERMS WITH GREEK ELEMENTS</a:t>
            </a:r>
          </a:p>
        </p:txBody>
      </p:sp>
    </p:spTree>
    <p:extLst>
      <p:ext uri="{BB962C8B-B14F-4D97-AF65-F5344CB8AC3E}">
        <p14:creationId xmlns:p14="http://schemas.microsoft.com/office/powerpoint/2010/main" val="175903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254" y="1087559"/>
            <a:ext cx="1940281" cy="1900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7180" y="5477491"/>
            <a:ext cx="8533414" cy="12926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Cambria"/>
                <a:cs typeface="Cambria"/>
              </a:rPr>
              <a:t>SYNDACTYLIA     POLYDACTYLIA       MACRODACTYLIA                                                                                                                                                                                                                                                           ARACHNODACTYLIA            ADACTYLIA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Cambria"/>
                <a:cs typeface="Cambria"/>
              </a:rPr>
              <a:t>BRACHYDACTYLIA     OLIGODACTYLIA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782" y="1094121"/>
            <a:ext cx="1996433" cy="19009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79" y="3062669"/>
            <a:ext cx="1985961" cy="1849064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98620" y="4576988"/>
            <a:ext cx="342061" cy="27460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9826" r="10924"/>
          <a:stretch/>
        </p:blipFill>
        <p:spPr>
          <a:xfrm>
            <a:off x="2459380" y="3071755"/>
            <a:ext cx="1968488" cy="18605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t="9915"/>
          <a:stretch/>
        </p:blipFill>
        <p:spPr>
          <a:xfrm>
            <a:off x="4634566" y="3071755"/>
            <a:ext cx="1952692" cy="18713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l="3088" r="62603" b="26171"/>
          <a:stretch/>
        </p:blipFill>
        <p:spPr>
          <a:xfrm>
            <a:off x="1328958" y="1110926"/>
            <a:ext cx="1974520" cy="19003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05923" y="91534"/>
            <a:ext cx="7196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NAME WHAT KIND OF “</a:t>
            </a:r>
            <a:r>
              <a:rPr lang="en-US" sz="2400" b="1" dirty="0">
                <a:solidFill>
                  <a:schemeClr val="accent5"/>
                </a:solidFill>
              </a:rPr>
              <a:t>-DACTYLIA</a:t>
            </a:r>
            <a:r>
              <a:rPr lang="en-US" sz="2400" b="1" dirty="0"/>
              <a:t>” IS ON THE PICTURE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29576" y="4977457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Cambria"/>
                <a:cs typeface="Cambria"/>
              </a:rPr>
              <a:t>4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41482" y="4981334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Cambria"/>
                <a:cs typeface="Cambria"/>
              </a:rPr>
              <a:t>5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09834" y="4977457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Cambria"/>
                <a:cs typeface="Cambria"/>
              </a:rPr>
              <a:t>6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4368" y="654713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50324" y="604633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98486" y="59766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3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4160" y="3071755"/>
            <a:ext cx="1996434" cy="190570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7581966" y="4992166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Cambria"/>
                <a:cs typeface="Cambria"/>
              </a:rPr>
              <a:t>7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1834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770585" y="836613"/>
            <a:ext cx="5627687" cy="54625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endParaRPr lang="sk-SK" sz="2800" b="1" dirty="0">
              <a:solidFill>
                <a:srgbClr val="CC33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endParaRPr lang="sk-SK" sz="2800" b="1" dirty="0">
              <a:solidFill>
                <a:srgbClr val="CC33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>
                <a:solidFill>
                  <a:srgbClr val="CC3300"/>
                </a:solidFill>
                <a:latin typeface="Cambria"/>
                <a:cs typeface="Cambria"/>
              </a:rPr>
              <a:t>Hyper _ _ _ _ _ _ _ </a:t>
            </a:r>
            <a:endParaRPr lang="sk-SK" sz="800" b="1" dirty="0">
              <a:solidFill>
                <a:srgbClr val="CC3300"/>
              </a:solidFill>
              <a:latin typeface="Cambria"/>
              <a:cs typeface="Cambria"/>
            </a:endParaRPr>
          </a:p>
          <a:p>
            <a:pPr marL="0" indent="0">
              <a:lnSpc>
                <a:spcPct val="90000"/>
              </a:lnSpc>
              <a:buNone/>
            </a:pPr>
            <a:endParaRPr lang="sk-SK" sz="2800" i="1" dirty="0">
              <a:solidFill>
                <a:srgbClr val="CC3300"/>
              </a:solidFill>
              <a:latin typeface="Cambria"/>
              <a:cs typeface="Cambria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>
                <a:solidFill>
                  <a:srgbClr val="FF6600"/>
                </a:solidFill>
                <a:latin typeface="Cambria"/>
                <a:cs typeface="Cambria"/>
              </a:rPr>
              <a:t>Febris, is, f. / Pyrexia, ae, f.</a:t>
            </a: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>
                <a:solidFill>
                  <a:srgbClr val="FFCC00"/>
                </a:solidFill>
                <a:latin typeface="Cambria"/>
                <a:cs typeface="Cambria"/>
              </a:rPr>
              <a:t>Sub_ _ _ _ _</a:t>
            </a:r>
          </a:p>
          <a:p>
            <a:pPr marL="0" indent="0">
              <a:lnSpc>
                <a:spcPct val="90000"/>
              </a:lnSpc>
              <a:buNone/>
            </a:pPr>
            <a:endParaRPr lang="sk-SK" sz="2000" dirty="0">
              <a:latin typeface="Cambria"/>
              <a:cs typeface="Cambria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>
                <a:solidFill>
                  <a:srgbClr val="3366FF"/>
                </a:solidFill>
                <a:latin typeface="Cambria"/>
                <a:cs typeface="Cambria"/>
              </a:rPr>
              <a:t>Hypo_ _ _ _ _ _ _</a:t>
            </a:r>
            <a:endParaRPr lang="sk-SK" sz="2800" i="1" dirty="0">
              <a:solidFill>
                <a:srgbClr val="3366FF"/>
              </a:solidFill>
              <a:latin typeface="Cambria"/>
              <a:cs typeface="Cambria"/>
            </a:endParaRP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8852859"/>
              </p:ext>
            </p:extLst>
          </p:nvPr>
        </p:nvGraphicFramePr>
        <p:xfrm>
          <a:off x="1690584" y="836612"/>
          <a:ext cx="1045550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Rastrový obrázek" r:id="rId5" imgW="609524" imgH="3400900" progId="Paint.Picture">
                  <p:embed/>
                </p:oleObj>
              </mc:Choice>
              <mc:Fallback>
                <p:oleObj name="Rastrový obrázek" r:id="rId5" imgW="609524" imgH="34009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584" y="836612"/>
                        <a:ext cx="1045550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303" y="58254"/>
            <a:ext cx="3393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FILL IN WHAT IS MISSING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4A70D43-F4EB-4CD6-86F0-E6E92A759C1B}"/>
              </a:ext>
            </a:extLst>
          </p:cNvPr>
          <p:cNvSpPr txBox="1"/>
          <p:nvPr/>
        </p:nvSpPr>
        <p:spPr>
          <a:xfrm>
            <a:off x="4046622" y="5202777"/>
            <a:ext cx="4580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/>
              <a:t> p y r  e x  i 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B228F47-66E3-403D-B193-7C1E585EA782}"/>
              </a:ext>
            </a:extLst>
          </p:cNvPr>
          <p:cNvSpPr txBox="1"/>
          <p:nvPr/>
        </p:nvSpPr>
        <p:spPr>
          <a:xfrm>
            <a:off x="4279232" y="2114672"/>
            <a:ext cx="4580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/>
              <a:t> p y r  e x  i 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1A6600-DB4C-49C1-9D19-188AD1699610}"/>
              </a:ext>
            </a:extLst>
          </p:cNvPr>
          <p:cNvSpPr txBox="1"/>
          <p:nvPr/>
        </p:nvSpPr>
        <p:spPr>
          <a:xfrm>
            <a:off x="3852702" y="4095447"/>
            <a:ext cx="4580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/>
              <a:t>f e b r i s</a:t>
            </a:r>
          </a:p>
        </p:txBody>
      </p:sp>
    </p:spTree>
    <p:extLst>
      <p:ext uri="{BB962C8B-B14F-4D97-AF65-F5344CB8AC3E}">
        <p14:creationId xmlns:p14="http://schemas.microsoft.com/office/powerpoint/2010/main" val="23152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41" y="45768"/>
            <a:ext cx="78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FILL IN MISSING COMPOUNDS AND DERIVE THE OPPOSITES.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273" y="3405172"/>
            <a:ext cx="8555182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i="1" dirty="0">
                <a:latin typeface="Cambria"/>
                <a:cs typeface="Cambria"/>
              </a:rPr>
              <a:t>_________________amnion</a:t>
            </a:r>
            <a:r>
              <a:rPr lang="en-US" sz="2600" dirty="0">
                <a:latin typeface="Cambria"/>
                <a:cs typeface="Cambria"/>
              </a:rPr>
              <a:t> is condition in which the pregnant uterus contains more than 2l of amniotic fluid. If there is not enough amniotic fluid, then it is </a:t>
            </a:r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273" y="2270023"/>
            <a:ext cx="8543637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Cambria"/>
                <a:cs typeface="Cambria"/>
              </a:rPr>
              <a:t>_________________ is a heart rate exceeding the normal range (over 100 BPM). The slow heart beat is </a:t>
            </a:r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600" dirty="0">
                <a:latin typeface="Cambria"/>
                <a:cs typeface="Cambria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437" y="734764"/>
            <a:ext cx="8520546" cy="1292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Cambria"/>
                <a:cs typeface="Cambria"/>
              </a:rPr>
              <a:t>_________________ which literally means "big body,” is a term used to describe a large newborn (weighting more than 4500 gr). Its opposite is </a:t>
            </a:r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818" y="4940432"/>
            <a:ext cx="8543637" cy="1692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Cambria"/>
                <a:cs typeface="Cambria"/>
              </a:rPr>
              <a:t>_________________ is a progressive disease of the kidneys that results from hardening of the small blood vessels in the kidneys. On the other side the abnormal softening of the kidney is </a:t>
            </a:r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9231362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11954</TotalTime>
  <Words>1042</Words>
  <Application>Microsoft Office PowerPoint</Application>
  <PresentationFormat>Předvádění na obrazovce (4:3)</PresentationFormat>
  <Paragraphs>164</Paragraphs>
  <Slides>13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Corbel</vt:lpstr>
      <vt:lpstr>Lucida Grande</vt:lpstr>
      <vt:lpstr>Wingdings</vt:lpstr>
      <vt:lpstr>Zapf Dingbats</vt:lpstr>
      <vt:lpstr>Spectrum</vt:lpstr>
      <vt:lpstr>Rastrový obrázek</vt:lpstr>
      <vt:lpstr>Word Formation in MT III.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Hokkaido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PREFIXES + SUFFIXES</dc:title>
  <dc:creator>Pepina Artimová</dc:creator>
  <cp:lastModifiedBy>Pavel Ševčík</cp:lastModifiedBy>
  <cp:revision>127</cp:revision>
  <dcterms:created xsi:type="dcterms:W3CDTF">2013-04-14T15:49:17Z</dcterms:created>
  <dcterms:modified xsi:type="dcterms:W3CDTF">2018-01-05T10:50:53Z</dcterms:modified>
</cp:coreProperties>
</file>