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6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2" r:id="rId9"/>
    <p:sldId id="264" r:id="rId10"/>
    <p:sldId id="265" r:id="rId11"/>
    <p:sldId id="266" r:id="rId12"/>
    <p:sldId id="267" r:id="rId13"/>
    <p:sldId id="268" r:id="rId14"/>
    <p:sldId id="283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4" r:id="rId26"/>
    <p:sldId id="285" r:id="rId27"/>
    <p:sldId id="286" r:id="rId28"/>
  </p:sldIdLst>
  <p:sldSz cx="9144000" cy="6858000" type="screen4x3"/>
  <p:notesSz cx="7559675" cy="10691813"/>
  <p:custDataLst>
    <p:tags r:id="rId31"/>
  </p:custDataLst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8" autoAdjust="0"/>
    <p:restoredTop sz="88439" autoAdjust="0"/>
  </p:normalViewPr>
  <p:slideViewPr>
    <p:cSldViewPr>
      <p:cViewPr varScale="1">
        <p:scale>
          <a:sx n="98" d="100"/>
          <a:sy n="98" d="100"/>
        </p:scale>
        <p:origin x="1446" y="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8526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83" cy="535190"/>
          </a:xfrm>
          <a:prstGeom prst="rect">
            <a:avLst/>
          </a:prstGeom>
        </p:spPr>
        <p:txBody>
          <a:bodyPr vert="horz" lIns="99788" tIns="49894" rIns="99788" bIns="4989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281227" y="0"/>
            <a:ext cx="3276683" cy="535190"/>
          </a:xfrm>
          <a:prstGeom prst="rect">
            <a:avLst/>
          </a:prstGeom>
        </p:spPr>
        <p:txBody>
          <a:bodyPr vert="horz" lIns="99788" tIns="49894" rIns="99788" bIns="49894" rtlCol="0"/>
          <a:lstStyle>
            <a:lvl1pPr algn="r">
              <a:defRPr sz="1300"/>
            </a:lvl1pPr>
          </a:lstStyle>
          <a:p>
            <a:fld id="{0ED544B0-4F0B-4A64-A243-5D8B542F2BFE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10156623"/>
            <a:ext cx="3276683" cy="535190"/>
          </a:xfrm>
          <a:prstGeom prst="rect">
            <a:avLst/>
          </a:prstGeom>
        </p:spPr>
        <p:txBody>
          <a:bodyPr vert="horz" lIns="99788" tIns="49894" rIns="99788" bIns="4989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281227" y="10156623"/>
            <a:ext cx="3276683" cy="535190"/>
          </a:xfrm>
          <a:prstGeom prst="rect">
            <a:avLst/>
          </a:prstGeom>
        </p:spPr>
        <p:txBody>
          <a:bodyPr vert="horz" lIns="99788" tIns="49894" rIns="99788" bIns="49894" rtlCol="0" anchor="b"/>
          <a:lstStyle>
            <a:lvl1pPr algn="r">
              <a:defRPr sz="1300"/>
            </a:lvl1pPr>
          </a:lstStyle>
          <a:p>
            <a:fld id="{B7FE8321-4898-4050-B379-AF835AB99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39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5"/>
            <a:ext cx="6046788" cy="4810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870" algn="l"/>
                <a:tab pos="1447739" algn="l"/>
                <a:tab pos="2171610" algn="l"/>
                <a:tab pos="2895479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870" algn="l"/>
                <a:tab pos="1447739" algn="l"/>
                <a:tab pos="2171610" algn="l"/>
                <a:tab pos="2895479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870" algn="l"/>
                <a:tab pos="1447739" algn="l"/>
                <a:tab pos="2171610" algn="l"/>
                <a:tab pos="2895479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870" algn="l"/>
                <a:tab pos="1447739" algn="l"/>
                <a:tab pos="2171610" algn="l"/>
                <a:tab pos="2895479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036B9FD6-39D9-4591-BCC1-C19166E550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446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1261BE3C-1EB8-4FFD-A6FA-F31EC4737D2B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222944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D802DDA8-7F50-4188-9C35-FA0A878921BF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4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66904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0E6B3779-570B-4EF3-8DA7-2261BB53FCDE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12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4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918818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338FF817-52D9-484F-9D06-D316D4192E0F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13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419217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1CDCBF00-E3F9-4BC5-A688-DA1DEDFAC10C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15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74084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5396626D-648C-4BAE-866F-C365ACD61DFC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16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291922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35FAB03B-CE4E-4525-8F0A-751446A25535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17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47213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EA6440D5-8D83-4E4A-9542-DB32E6957162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18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096439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AE00E189-374D-443C-9399-CE50B9547591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19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158495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1131CB16-2EE2-4416-B9A7-3376B03EF120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20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144517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8EE266DA-F7AE-414C-8832-9BB6670C403C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21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5807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3C15A26B-A33C-46C6-A374-24AF279D1144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4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968782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9D66433B-79B2-46BD-A80F-A9871A2ED529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22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8062390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3F82FAE6-6152-48A1-87B3-4E49335B4EFC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23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6396432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7790B539-0DA5-4711-8295-7FB4EF8B5149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24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3486255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67F3EF57-4C78-4F75-B6CE-693C25F7794D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25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000381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67F3EF57-4C78-4F75-B6CE-693C25F7794D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26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57061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433871ED-7FA9-4002-9463-AC0B77E31AD9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4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948444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0690F591-B53B-4BAB-9076-387E8281405E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4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03743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186F2D95-ACC2-4604-9D7F-C90BDB6FCCBE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70235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73A275D1-293C-48CB-B0F5-44A68FF476FB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4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13804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E54B634B-7BBF-4685-B4D5-1F343C7DC340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4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947890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4493918B-38AF-409D-AA86-EBEE187B2476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9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4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75937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56F45F7E-8D95-4D31-8ED0-97922D3C8FD1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10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4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22418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19.10.2011</a:t>
            </a:r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9C9EF0D-6E3B-477D-994D-A6060E26371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19.10.2011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CC0D9-F2DF-4058-BF2D-73F860A88B6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19.10.2011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92842-FEA2-4BAD-B5D1-41FE547A3BE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19.10.2011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8C2AF-38A3-4FED-AB0D-A02E14BD2F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536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19.10.2011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5BB37-4B87-4CDA-BB03-69077CC8AD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0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19.10.2011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99B6A-20D8-46DB-9EB4-9A11D70453B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19.10.2011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BC6650A1-63A3-4271-B39E-ED76C33F92C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19.10.2011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87E2E-D3F9-432D-A055-1AB50CB7646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19.10.2011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B222-0A1E-44C8-AEC6-6B30500202D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19.10.2011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FF1A2-AE9C-438D-97DF-B9FB2C777AD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19.10.2011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94940-267D-4851-B2B8-16EE4DFE29D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19.10.2011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FF163-0872-4106-9771-F29E20E0ABB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19.10.2011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F495DF65-0A68-499E-A6C3-8180A5F634F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cs-CZ" smtClean="0"/>
              <a:t>19.10.2011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C2E07F9-3764-4CB8-91FC-D24F1A3EF39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57200" y="1505930"/>
            <a:ext cx="8229600" cy="1491022"/>
          </a:xfrm>
        </p:spPr>
        <p:txBody>
          <a:bodyPr lIns="0" tIns="0" rIns="0" bIns="0" anchor="ctr">
            <a:normAutofit fontScale="90000"/>
          </a:bodyPr>
          <a:lstStyle/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Pharmacotherapy</a:t>
            </a:r>
            <a:r>
              <a:rPr lang="cs-CZ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of</a:t>
            </a:r>
            <a:r>
              <a:rPr lang="cs-CZ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P</a:t>
            </a:r>
            <a:r>
              <a:rPr lang="cs-CZ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ain</a:t>
            </a:r>
            <a:endParaRPr lang="cs-CZ" sz="5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99083"/>
            <a:ext cx="4609331" cy="339015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79" y="0"/>
            <a:ext cx="6192689" cy="62068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Other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Important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Analgesics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52413" y="764704"/>
            <a:ext cx="8640762" cy="57964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 marL="342900" indent="-2520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Propyphenazone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with paracetamol and caffeine</a:t>
            </a:r>
          </a:p>
          <a:p>
            <a:pPr marL="342900" indent="-2520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Metamizole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33800" indent="-3429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analgesic-antipyretic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mild antispasmodic effect</a:t>
            </a:r>
          </a:p>
          <a:p>
            <a:pPr marL="433800" indent="-3429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antiphlogistic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effect</a:t>
            </a:r>
          </a:p>
          <a:p>
            <a:pPr marL="433800" indent="-3429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myelotoxicity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changes in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BC)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→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only for short-term use </a:t>
            </a:r>
          </a:p>
          <a:p>
            <a:pPr marL="433800" indent="-3429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ombinations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with antispasmodics (e.g.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pitofenone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fenpiverinium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2520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cs-CZ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2520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Oxicams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long biological half-life:</a:t>
            </a:r>
          </a:p>
          <a:p>
            <a:pPr marL="548100" indent="-4572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Piroxicam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topical use, very long half-life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(high risk of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accumulation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if taken orally)</a:t>
            </a:r>
          </a:p>
          <a:p>
            <a:pPr marL="548100" indent="-4572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Meloxicam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preferential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effect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on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COX2</a:t>
            </a:r>
            <a:endParaRPr lang="en-U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291050" lvl="1" indent="-4572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joint diseases – good passage into synovial fluid</a:t>
            </a:r>
          </a:p>
          <a:p>
            <a:pPr marL="1291050" lvl="1" indent="-4572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eduction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GIT adverse effects</a:t>
            </a: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48100" indent="-4572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Lornoxicam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non-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selective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effect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COX</a:t>
            </a: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7" y="0"/>
            <a:ext cx="6336705" cy="54868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Preferential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COX2 </a:t>
            </a:r>
            <a:r>
              <a:rPr lang="cs-CZ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I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nhibitors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95535" y="660403"/>
            <a:ext cx="7861677" cy="566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COX1 &lt; COX2</a:t>
            </a:r>
          </a:p>
          <a:p>
            <a:pPr marL="548100" lvl="1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eduction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GIT adverse effects</a:t>
            </a:r>
          </a:p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nalgesic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antiphlogistic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antiaggregant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effect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cs-CZ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2520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Nimesulide</a:t>
            </a:r>
            <a:endParaRPr lang="cs-CZ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inhibits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also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collagenases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elastases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degrading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cartilages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ROS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scavenger</a:t>
            </a:r>
            <a:endParaRPr lang="cs-CZ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hepatotoxicity</a:t>
            </a:r>
            <a:r>
              <a:rPr lang="cs-CZ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→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short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-term use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15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days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marL="909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cs-CZ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eloxicam</a:t>
            </a:r>
            <a:endParaRPr lang="cs-CZ" sz="24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650786"/>
            <a:ext cx="3577580" cy="350602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2068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Selective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COX2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Inhibitors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= </a:t>
            </a:r>
            <a:r>
              <a:rPr lang="cs-CZ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C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oxibs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9388" y="1196975"/>
            <a:ext cx="8964612" cy="532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 marL="458787" indent="-45720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COX1 &lt;&lt;&lt; COX2</a:t>
            </a:r>
          </a:p>
          <a:p>
            <a:pPr marL="458787" indent="-45720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inimal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GIT 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adverse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effects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8787" indent="-45720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joint 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diseases</a:t>
            </a:r>
            <a:endParaRPr lang="cs-CZ" sz="2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8787" indent="-45720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cs-CZ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8787" indent="-45720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cardiovascular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AE 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thrombotic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diseases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due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inhibition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prostacyclin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endothelia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201737" lvl="1" indent="-45720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ontraindicated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patients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CVD</a:t>
            </a:r>
            <a:endParaRPr lang="cs-CZ" sz="2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201737" lvl="1" indent="-45720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some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them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withdrawn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lost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market 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authorisation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severe CV and skin AE </a:t>
            </a:r>
            <a:r>
              <a:rPr lang="cs-CZ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rofecoxib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8787" indent="-45720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cs-CZ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8787" indent="-45720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celecoxib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parecoxib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etoricoxib</a:t>
            </a:r>
            <a:endParaRPr lang="cs-CZ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221" y="1340768"/>
            <a:ext cx="3185687" cy="153859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8064896" cy="548680"/>
          </a:xfrm>
          <a:solidFill>
            <a:schemeClr val="bg1"/>
          </a:solidFill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Protection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against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NSAIDs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toxicity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0" y="764705"/>
            <a:ext cx="8569325" cy="5184576"/>
          </a:xfrm>
        </p:spPr>
        <p:txBody>
          <a:bodyPr lIns="0" tIns="0" rIns="0" bIns="0">
            <a:noAutofit/>
          </a:bodyPr>
          <a:lstStyle/>
          <a:p>
            <a:pPr marL="638175" indent="-457200" eaLnBrk="1" hangingPunct="1"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safe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dosage</a:t>
            </a:r>
            <a:endParaRPr lang="cs-CZ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38175" indent="-457200" eaLnBrk="1" hangingPunct="1"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fight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against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overuse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misuse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„dependence“</a:t>
            </a:r>
          </a:p>
          <a:p>
            <a:pPr marL="638175" indent="-457200" eaLnBrk="1" hangingPunct="1"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protection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cs-CZ" sz="2600" dirty="0" smtClean="0">
                <a:latin typeface="Arial" pitchFamily="34" charset="0"/>
                <a:cs typeface="Arial" pitchFamily="34" charset="0"/>
              </a:rPr>
            </a:br>
            <a:r>
              <a:rPr lang="cs-CZ" sz="2600" dirty="0" err="1" smtClean="0">
                <a:latin typeface="Arial" pitchFamily="34" charset="0"/>
                <a:cs typeface="Arial" pitchFamily="34" charset="0"/>
              </a:rPr>
              <a:t>gastric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and </a:t>
            </a:r>
            <a:br>
              <a:rPr lang="cs-CZ" sz="2600" dirty="0" smtClean="0">
                <a:latin typeface="Arial" pitchFamily="34" charset="0"/>
                <a:cs typeface="Arial" pitchFamily="34" charset="0"/>
              </a:rPr>
            </a:br>
            <a:r>
              <a:rPr lang="cs-CZ" sz="2600" dirty="0" err="1" smtClean="0">
                <a:latin typeface="Arial" pitchFamily="34" charset="0"/>
                <a:cs typeface="Arial" pitchFamily="34" charset="0"/>
              </a:rPr>
              <a:t>intestinal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latin typeface="Arial" pitchFamily="34" charset="0"/>
                <a:cs typeface="Arial" pitchFamily="34" charset="0"/>
              </a:rPr>
              <a:t>mucosa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2600" dirty="0" smtClean="0">
                <a:latin typeface="Arial" pitchFamily="34" charset="0"/>
                <a:cs typeface="Arial" pitchFamily="34" charset="0"/>
              </a:rPr>
              <a:t>(PPI – </a:t>
            </a:r>
            <a:r>
              <a:rPr lang="cs-CZ" sz="2600" dirty="0" err="1" smtClean="0">
                <a:latin typeface="Arial" pitchFamily="34" charset="0"/>
                <a:cs typeface="Arial" pitchFamily="34" charset="0"/>
              </a:rPr>
              <a:t>omeprazole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638175" indent="-457200" eaLnBrk="1" hangingPunct="1"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ducation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both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patients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health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professionals</a:t>
            </a:r>
            <a:endParaRPr lang="cs-CZ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38175" indent="-457200" eaLnBrk="1" hangingPunct="1"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voidance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600" dirty="0" err="1" smtClean="0">
                <a:latin typeface="Arial" pitchFamily="34" charset="0"/>
                <a:cs typeface="Arial" pitchFamily="34" charset="0"/>
              </a:rPr>
              <a:t>drug-drug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interactions</a:t>
            </a:r>
            <a:endParaRPr lang="cs-CZ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Obrázek 3" descr="graf umrti NSAID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231" y="1844824"/>
            <a:ext cx="5609382" cy="44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367240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Opioid</a:t>
            </a:r>
            <a:r>
              <a:rPr lang="cs-CZ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br>
              <a:rPr lang="cs-CZ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cs-CZ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analgesics</a:t>
            </a:r>
            <a:endParaRPr lang="cs-CZ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68760"/>
            <a:ext cx="36957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1403647" y="0"/>
            <a:ext cx="6768753" cy="548680"/>
          </a:xfrm>
          <a:solidFill>
            <a:schemeClr val="bg1"/>
          </a:solidFill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Opiod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analgesics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=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anodynes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27013" y="620688"/>
            <a:ext cx="8720137" cy="6237312"/>
          </a:xfrm>
        </p:spPr>
        <p:txBody>
          <a:bodyPr lIns="0" tIns="0" rIns="0" bIns="0">
            <a:noAutofit/>
          </a:bodyPr>
          <a:lstStyle/>
          <a:p>
            <a:pPr marL="431800" indent="-252000" eaLnBrk="1" hangingPunct="1">
              <a:lnSpc>
                <a:spcPct val="100000"/>
              </a:lnSpc>
              <a:spcBef>
                <a:spcPts val="0"/>
              </a:spcBef>
              <a:buSzPct val="45000"/>
              <a:buFont typeface="Wingdings" charset="2"/>
              <a:buChar char=""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OPIUM – </a:t>
            </a:r>
            <a:r>
              <a:rPr lang="cs-CZ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Papaver</a:t>
            </a:r>
            <a:r>
              <a:rPr lang="cs-CZ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somniferum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Papaveraceae</a:t>
            </a: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31800" indent="-252000" eaLnBrk="1" hangingPunct="1">
              <a:lnSpc>
                <a:spcPct val="100000"/>
              </a:lnSpc>
              <a:spcBef>
                <a:spcPts val="0"/>
              </a:spcBef>
              <a:buSzPct val="45000"/>
              <a:buFont typeface="Wingdings" charset="2"/>
              <a:buChar char=""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Bind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opiod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receptors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hanges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ion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homeostasis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neurons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→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hyperpolarization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inability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conduct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electrical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impulses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changes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 GABA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signalling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specific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parts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brain</a:t>
            </a:r>
          </a:p>
          <a:p>
            <a:pPr marL="179800" indent="0" eaLnBrk="1" hangingPunct="1">
              <a:lnSpc>
                <a:spcPct val="100000"/>
              </a:lnSpc>
              <a:spcBef>
                <a:spcPts val="0"/>
              </a:spcBef>
              <a:buSzPct val="45000"/>
              <a:buNone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9800" indent="0" eaLnBrk="1" hangingPunct="1">
              <a:lnSpc>
                <a:spcPct val="100000"/>
              </a:lnSpc>
              <a:spcBef>
                <a:spcPts val="0"/>
              </a:spcBef>
              <a:buSzPct val="45000"/>
              <a:buNone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OPIOID RECEPTORS:</a:t>
            </a:r>
          </a:p>
          <a:p>
            <a:pPr marL="179800" indent="0" eaLnBrk="1" hangingPunct="1">
              <a:lnSpc>
                <a:spcPct val="100000"/>
              </a:lnSpc>
              <a:spcBef>
                <a:spcPts val="0"/>
              </a:spcBef>
              <a:buSzPct val="45000"/>
              <a:buNone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cs-CZ" sz="1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9800" indent="0" eaLnBrk="1" hangingPunct="1">
              <a:lnSpc>
                <a:spcPct val="100000"/>
              </a:lnSpc>
              <a:spcBef>
                <a:spcPts val="0"/>
              </a:spcBef>
              <a:buSzPct val="45000"/>
              <a:buNone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μ [mu]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supraspinal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spinal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analgesia</a:t>
            </a: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9800" indent="0" eaLnBrk="1" hangingPunct="1">
              <a:lnSpc>
                <a:spcPct val="100000"/>
              </a:lnSpc>
              <a:spcBef>
                <a:spcPts val="0"/>
              </a:spcBef>
              <a:buSzPct val="45000"/>
              <a:buNone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cs-CZ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9800" indent="0" eaLnBrk="1" hangingPunct="1">
              <a:lnSpc>
                <a:spcPct val="100000"/>
              </a:lnSpc>
              <a:spcBef>
                <a:spcPts val="0"/>
              </a:spcBef>
              <a:buSzPct val="45000"/>
              <a:buNone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κ [kappa]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spinal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peripheral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analgesia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179800" indent="0" eaLnBrk="1" hangingPunct="1">
              <a:lnSpc>
                <a:spcPct val="100000"/>
              </a:lnSpc>
              <a:spcBef>
                <a:spcPts val="0"/>
              </a:spcBef>
              <a:buSzPct val="45000"/>
              <a:buNone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cs-CZ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9800" indent="0" eaLnBrk="1" hangingPunct="1">
              <a:lnSpc>
                <a:spcPct val="100000"/>
              </a:lnSpc>
              <a:spcBef>
                <a:spcPts val="0"/>
              </a:spcBef>
              <a:buSzPct val="45000"/>
              <a:buNone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 [delta]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spinal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analgesia</a:t>
            </a: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9800" indent="0" eaLnBrk="1" hangingPunct="1">
              <a:lnSpc>
                <a:spcPct val="100000"/>
              </a:lnSpc>
              <a:spcBef>
                <a:spcPts val="0"/>
              </a:spcBef>
              <a:buSzPct val="45000"/>
              <a:buNone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9800" indent="0" eaLnBrk="1" hangingPunct="1">
              <a:lnSpc>
                <a:spcPct val="100000"/>
              </a:lnSpc>
              <a:spcBef>
                <a:spcPts val="0"/>
              </a:spcBef>
              <a:buSzPct val="45000"/>
              <a:buNone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31800" indent="-252000" eaLnBrk="1" hangingPunct="1">
              <a:lnSpc>
                <a:spcPct val="100000"/>
              </a:lnSpc>
              <a:spcBef>
                <a:spcPts val="0"/>
              </a:spcBef>
              <a:buSzPct val="45000"/>
              <a:buFont typeface="Wingdings" charset="2"/>
              <a:buNone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 [sigma] –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dysphoria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hallucinations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changes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perception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(not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opioid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receptor, bud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some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opioids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have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affinity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5364" name="Line 3"/>
          <p:cNvSpPr>
            <a:spLocks noChangeShapeType="1"/>
          </p:cNvSpPr>
          <p:nvPr/>
        </p:nvSpPr>
        <p:spPr bwMode="auto">
          <a:xfrm>
            <a:off x="261143" y="5661248"/>
            <a:ext cx="8651875" cy="1587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1115616" y="1"/>
            <a:ext cx="6768752" cy="548679"/>
          </a:xfrm>
          <a:solidFill>
            <a:schemeClr val="bg1"/>
          </a:solidFill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Classification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of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O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pioids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3404" y="528048"/>
            <a:ext cx="8893175" cy="6044778"/>
          </a:xfrm>
        </p:spPr>
        <p:txBody>
          <a:bodyPr lIns="0" tIns="0" rIns="0" bIns="0">
            <a:normAutofit/>
          </a:bodyPr>
          <a:lstStyle/>
          <a:p>
            <a:pPr marL="179800" indent="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According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their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receptor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effects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31800" indent="-2520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1.)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Agonists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cs-CZ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strong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effect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morphine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pethidine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methadone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fentanyl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b) medium and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mild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effect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codeine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dextropropoxyphene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31800" indent="-2520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2.)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Partial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agonists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buprenorphine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b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		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agonists-antagonists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butorphanol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31800" indent="-2520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3.)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Atypical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opioids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tramadol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tilidine,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tapentadol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31800" indent="-2520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4.)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Antagonists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naloxone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naltrexone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79800" indent="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9800" indent="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According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their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origin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endogenous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enkephalins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endorphins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dynorphins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b) natural (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morphine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codeine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…)</a:t>
            </a:r>
            <a:b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semisynthetic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oxycodon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dihydrocodeine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…)</a:t>
            </a:r>
            <a:b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d)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synthetic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pethidine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butorphanol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methadone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fentanyl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...)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1547664" y="1"/>
            <a:ext cx="6408712" cy="548679"/>
          </a:xfrm>
          <a:solidFill>
            <a:schemeClr val="bg1"/>
          </a:solidFill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Opioid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A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gonists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: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Effects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79388" y="548680"/>
            <a:ext cx="8964612" cy="6309320"/>
          </a:xfrm>
        </p:spPr>
        <p:txBody>
          <a:bodyPr lIns="0" tIns="0" rIns="0" bIns="0">
            <a:normAutofit/>
          </a:bodyPr>
          <a:lstStyle/>
          <a:p>
            <a:pPr marL="360000" indent="-360000" eaLnBrk="1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mostly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originate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activation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μ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receptors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Central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effects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marL="360000" indent="-360000" eaLnBrk="1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depression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CNS: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sedation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→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somnolence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→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coma</a:t>
            </a: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0000" indent="-360000" eaLnBrk="1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epression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breathing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↓ sensitivity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respiratory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center</a:t>
            </a:r>
          </a:p>
          <a:p>
            <a:pPr marL="360000" indent="-360000" eaLnBrk="1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ntitussive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effect</a:t>
            </a:r>
            <a:r>
              <a:rPr lang="cs-CZ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↓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sensitivity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cough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center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60000" indent="-360000" eaLnBrk="1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emesis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nausea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first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doses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irritation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area </a:t>
            </a:r>
            <a:r>
              <a:rPr lang="cs-CZ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postrema</a:t>
            </a:r>
            <a:endParaRPr lang="cs-CZ" sz="24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0000" indent="-360000" eaLnBrk="1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miosis</a:t>
            </a:r>
            <a:r>
              <a:rPr lang="cs-CZ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via </a:t>
            </a:r>
            <a:r>
              <a:rPr lang="cs-CZ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n. </a:t>
            </a:r>
            <a:r>
              <a:rPr lang="cs-CZ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oculomotorius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60000" indent="-36000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changes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cs-CZ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hormonal</a:t>
            </a:r>
            <a:r>
              <a:rPr lang="cs-CZ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levels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cortisol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ADH,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GnRH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→ FSH,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LH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testosteron…)</a:t>
            </a: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ClrTx/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Peripheral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effects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marL="360000" indent="-36000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↑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smooth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muscle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tone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–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constipation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urine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retention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spasm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sphincters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in GIT and GUT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contraindicated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colics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!)</a:t>
            </a: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0000" indent="-36000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CVS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– histamine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liberation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vazodilation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postural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hypotension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360000" indent="-36000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RESP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–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possible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bronchoconstriction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(histamine)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360000" indent="-360000" eaLnBrk="1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"/>
            <a:ext cx="8229600" cy="476671"/>
          </a:xfrm>
          <a:solidFill>
            <a:schemeClr val="bg1"/>
          </a:solidFill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Opioid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Agonists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80975" y="692695"/>
            <a:ext cx="8832850" cy="6008143"/>
          </a:xfrm>
        </p:spPr>
        <p:txBody>
          <a:bodyPr lIns="0" tIns="0" rIns="0" bIns="0">
            <a:normAutofit lnSpcReduction="10000"/>
          </a:bodyPr>
          <a:lstStyle/>
          <a:p>
            <a:pPr marL="0" indent="0">
              <a:spcBef>
                <a:spcPts val="400"/>
              </a:spcBef>
              <a:spcAft>
                <a:spcPts val="400"/>
              </a:spcAft>
              <a:buClrTx/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Pharmacokinetics</a:t>
            </a: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dirty="0" err="1">
                <a:latin typeface="Arial" pitchFamily="34" charset="0"/>
                <a:cs typeface="Arial" pitchFamily="34" charset="0"/>
              </a:rPr>
              <a:t>g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ood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absorption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GIT</a:t>
            </a:r>
            <a:r>
              <a:rPr lang="cs-CZ" dirty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but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frequently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high</a:t>
            </a: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first</a:t>
            </a: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pass</a:t>
            </a: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effect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>
                <a:latin typeface="Arial" pitchFamily="34" charset="0"/>
                <a:cs typeface="Arial" pitchFamily="34" charset="0"/>
              </a:rPr>
              <a:t>(=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not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suitable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oral use)</a:t>
            </a:r>
          </a:p>
          <a:p>
            <a:pPr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dirty="0" err="1" smtClean="0">
                <a:latin typeface="Arial" pitchFamily="34" charset="0"/>
                <a:cs typeface="Arial" pitchFamily="34" charset="0"/>
              </a:rPr>
              <a:t>pharmacologically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active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metabolites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e.g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codeine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)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400"/>
              </a:spcBef>
              <a:spcAft>
                <a:spcPts val="400"/>
              </a:spcAft>
              <a:buClrTx/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Addictive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potential</a:t>
            </a:r>
            <a:endParaRPr lang="cs-CZ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dirty="0" err="1">
                <a:latin typeface="Arial" pitchFamily="34" charset="0"/>
                <a:cs typeface="Arial" pitchFamily="34" charset="0"/>
              </a:rPr>
              <a:t>d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ependency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producing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substances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olerance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need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doses</a:t>
            </a:r>
            <a:endParaRPr lang="cs-CZ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craving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another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dose</a:t>
            </a:r>
          </a:p>
          <a:p>
            <a:pPr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bstinence syndrome</a:t>
            </a:r>
          </a:p>
          <a:p>
            <a:pPr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Act </a:t>
            </a:r>
            <a:r>
              <a:rPr lang="en-US" dirty="0">
                <a:latin typeface="Arial" pitchFamily="34" charset="0"/>
                <a:cs typeface="Arial" pitchFamily="34" charset="0"/>
              </a:rPr>
              <a:t>No. 167/1998 Coll. on Dependency Producing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Substances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nstructions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prescription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use</a:t>
            </a:r>
          </a:p>
          <a:p>
            <a:pPr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methadone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substitution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therapy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addicted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848871" cy="476671"/>
          </a:xfrm>
          <a:solidFill>
            <a:schemeClr val="bg1"/>
          </a:solidFill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Opioid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Agonists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with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Strong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Effect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9375" y="764704"/>
            <a:ext cx="8957121" cy="5991696"/>
          </a:xfrm>
        </p:spPr>
        <p:txBody>
          <a:bodyPr lIns="0" tIns="0" rIns="0" bIns="0">
            <a:normAutofit/>
          </a:bodyPr>
          <a:lstStyle/>
          <a:p>
            <a:pPr marL="565150" indent="-457200" eaLnBrk="1" hangingPunct="1"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MORPHINE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10 mg i.m., s.c., p.o., 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lasts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4-5 h</a:t>
            </a:r>
          </a:p>
          <a:p>
            <a:pPr marL="565150" indent="-457200" eaLnBrk="1" hangingPunct="1"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METHADONE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longer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half-life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substitution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therapy</a:t>
            </a:r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65150" indent="-457200" eaLnBrk="1" hangingPunct="1"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OXYCODON, HYDROCODON</a:t>
            </a:r>
          </a:p>
          <a:p>
            <a:pPr marL="839470" lvl="1" indent="-457200"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paracetamol (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acetaminophen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565150" indent="-457200" eaLnBrk="1" hangingPunct="1"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PETHIDINE</a:t>
            </a:r>
          </a:p>
          <a:p>
            <a:pPr marL="107950" indent="0" eaLnBrk="1" hangingPunct="1">
              <a:buClrTx/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Fentanils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65150" indent="-457200" eaLnBrk="1" hangingPunct="1"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most 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effective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opioids</a:t>
            </a:r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65150" indent="-457200" eaLnBrk="1" hangingPunct="1"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lipophilic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→ 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good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absorption</a:t>
            </a:r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65150" indent="-457200"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shorter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effect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→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infusions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TTS</a:t>
            </a:r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65150" indent="-457200" eaLnBrk="1" hangingPunct="1"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nesthesiology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algesiology</a:t>
            </a:r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65150" indent="-457200" eaLnBrk="1" hangingPunct="1"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FENTANYL </a:t>
            </a:r>
            <a:r>
              <a:rPr lang="cs-CZ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</a:t>
            </a:r>
            <a:r>
              <a:rPr lang="cs-CZ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FENTANIL</a:t>
            </a:r>
          </a:p>
          <a:p>
            <a:pPr marL="565150" indent="-457200" eaLnBrk="1" hangingPunct="1"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SUFENTANIL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cs-CZ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500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times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more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effective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morphine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996952"/>
            <a:ext cx="3153139" cy="236485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2339752" y="0"/>
            <a:ext cx="4824536" cy="54868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The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Pain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Pathway</a:t>
            </a:r>
            <a:endParaRPr lang="cs-CZ" sz="3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07504" y="476672"/>
            <a:ext cx="8965183" cy="5877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 marL="342900" indent="-2520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1.)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eral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nociceptors</a:t>
            </a:r>
          </a:p>
          <a:p>
            <a:pPr marL="433800" indent="-3429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bradykinin, substance P, histamine, acetylcholine, serotonin, ↓ pH (H</a:t>
            </a:r>
            <a:r>
              <a:rPr lang="en-US" sz="24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prostaglandins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(inflammatory mediators)</a:t>
            </a:r>
          </a:p>
          <a:p>
            <a:pPr marL="342900" indent="-2520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2.)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Primary afferent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fibres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→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dorsal horn of spinal cord</a:t>
            </a:r>
          </a:p>
          <a:p>
            <a:pPr marL="433800" indent="-3429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substance P, neurokinin A, glutamate</a:t>
            </a:r>
          </a:p>
          <a:p>
            <a:pPr marL="433800" indent="-3429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Inhibition of pain transmission on spinal level =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descending pathways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from midbrain and medulla to dorsal horn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serotonine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noradrenaline,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GABA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enkefalins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…)</a:t>
            </a:r>
          </a:p>
          <a:p>
            <a:pPr marL="342900" indent="-2520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3.)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Spinothalamic and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spinorecticular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tract (spine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→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thalamus/brainstem reticular formation)</a:t>
            </a:r>
          </a:p>
          <a:p>
            <a:pPr marL="433800" indent="-3429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Localisation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 emotional aspects of pain</a:t>
            </a:r>
          </a:p>
          <a:p>
            <a:pPr marL="342900" indent="-2520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4.)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Thalamocortical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pathway (thalamus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→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cortex)</a:t>
            </a:r>
          </a:p>
          <a:p>
            <a:pPr marL="433800" indent="-3429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Localisation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cause of pain + coordination of a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resp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onse</a:t>
            </a:r>
            <a:endParaRPr lang="cs-CZ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640959" cy="548680"/>
          </a:xfrm>
          <a:solidFill>
            <a:schemeClr val="bg1"/>
          </a:solidFill>
        </p:spPr>
        <p:txBody>
          <a:bodyPr lIns="0" tIns="0" rIns="0" bIns="0" anchor="ctr">
            <a:normAutofit fontScale="90000"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Opioid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A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gonists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with</a:t>
            </a:r>
            <a:r>
              <a:rPr lang="cs-CZ" sz="3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Medium </a:t>
            </a:r>
            <a:r>
              <a:rPr lang="cs-CZ" sz="3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and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Mild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Effect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51520" y="692696"/>
            <a:ext cx="4397474" cy="4032448"/>
          </a:xfrm>
        </p:spPr>
        <p:txBody>
          <a:bodyPr lIns="0" tIns="0" rIns="0" bIns="0">
            <a:normAutofit/>
          </a:bodyPr>
          <a:lstStyle/>
          <a:p>
            <a:pPr marL="22320" indent="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CODEINE</a:t>
            </a:r>
          </a:p>
          <a:p>
            <a:pPr marL="47952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cs-CZ" sz="2400" dirty="0" err="1">
                <a:latin typeface="Arial" pitchFamily="34" charset="0"/>
                <a:cs typeface="Arial" pitchFamily="34" charset="0"/>
              </a:rPr>
              <a:t>m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etabolised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morphine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79520" indent="-457200"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cs-CZ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analgesic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–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combined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therapy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(paracetamol)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47952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antitussive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: 10-30 mg</a:t>
            </a:r>
          </a:p>
          <a:p>
            <a:pPr marL="1028160" lvl="2" indent="-457200"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decreases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secretion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bronchi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bronchioles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1028160" lvl="2" indent="-457200"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contraindicated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children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4648994" y="692696"/>
            <a:ext cx="4014788" cy="2165350"/>
          </a:xfrm>
        </p:spPr>
        <p:txBody>
          <a:bodyPr lIns="0" tIns="0" rIns="0" bIns="0">
            <a:normAutofit/>
          </a:bodyPr>
          <a:lstStyle/>
          <a:p>
            <a:pPr marL="22320" indent="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DIHYDROCODEINE</a:t>
            </a:r>
          </a:p>
          <a:p>
            <a:pPr marL="47952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cs-CZ" dirty="0" err="1">
                <a:latin typeface="Arial" pitchFamily="34" charset="0"/>
                <a:cs typeface="Arial" pitchFamily="34" charset="0"/>
              </a:rPr>
              <a:t>c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ancer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pain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47952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cs-CZ" dirty="0" err="1">
                <a:latin typeface="Arial" pitchFamily="34" charset="0"/>
                <a:cs typeface="Arial" pitchFamily="34" charset="0"/>
              </a:rPr>
              <a:t>t</a:t>
            </a:r>
            <a:r>
              <a:rPr lang="cs-CZ" sz="2600" dirty="0" err="1" smtClean="0">
                <a:latin typeface="Arial" pitchFamily="34" charset="0"/>
                <a:cs typeface="Arial" pitchFamily="34" charset="0"/>
              </a:rPr>
              <a:t>ablets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latin typeface="Arial" pitchFamily="34" charset="0"/>
                <a:cs typeface="Arial" pitchFamily="34" charset="0"/>
              </a:rPr>
              <a:t>prolonged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latin typeface="Arial" pitchFamily="34" charset="0"/>
                <a:cs typeface="Arial" pitchFamily="34" charset="0"/>
              </a:rPr>
              <a:t>release</a:t>
            </a:r>
            <a:endParaRPr lang="cs-CZ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60397"/>
            <a:ext cx="2371242" cy="158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02062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382" y="4484525"/>
            <a:ext cx="1798116" cy="177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712968" cy="476672"/>
          </a:xfrm>
          <a:solidFill>
            <a:schemeClr val="bg1"/>
          </a:solidFill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Partial</a:t>
            </a:r>
            <a:r>
              <a:rPr lang="cs-CZ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agonists</a:t>
            </a:r>
            <a:r>
              <a:rPr lang="cs-CZ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and </a:t>
            </a:r>
            <a:r>
              <a:rPr lang="cs-CZ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Agonists-Antagonists</a:t>
            </a:r>
            <a:endParaRPr lang="cs-CZ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692696"/>
            <a:ext cx="4896544" cy="4131146"/>
          </a:xfrm>
        </p:spPr>
        <p:txBody>
          <a:bodyPr lIns="0" tIns="0" rIns="0" bIns="0">
            <a:normAutofit/>
          </a:bodyPr>
          <a:lstStyle/>
          <a:p>
            <a:pPr marL="22320" indent="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BUPRENORPHINE</a:t>
            </a:r>
          </a:p>
          <a:p>
            <a:pPr marL="47952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partial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agonist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μ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opioid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receptors</a:t>
            </a:r>
            <a:endParaRPr lang="cs-CZ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7952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strong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FP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effect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parenteral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administration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buccal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tablets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7952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RMP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Suboxone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combination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therapy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naloxone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opioid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addiction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5370156" y="2105959"/>
            <a:ext cx="3496900" cy="4536504"/>
          </a:xfrm>
        </p:spPr>
        <p:txBody>
          <a:bodyPr lIns="0" tIns="0" rIns="0" bIns="0">
            <a:normAutofit/>
          </a:bodyPr>
          <a:lstStyle/>
          <a:p>
            <a:pPr marL="22320" indent="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BUTORPHANOL</a:t>
            </a:r>
          </a:p>
          <a:p>
            <a:pPr marL="22320" indent="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lang="cs-CZ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2320" indent="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PENTAZOCINE</a:t>
            </a:r>
          </a:p>
          <a:p>
            <a:pPr marL="47952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cs-CZ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κ a δ </a:t>
            </a:r>
            <a:r>
              <a:rPr lang="cs-CZ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agonist</a:t>
            </a:r>
            <a:endParaRPr lang="cs-CZ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7952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l-G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μ</a:t>
            </a:r>
            <a:r>
              <a:rPr lang="cs-CZ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antagonist</a:t>
            </a:r>
            <a:r>
              <a:rPr lang="cs-CZ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7952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mild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analgesic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effect</a:t>
            </a: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 marL="479520" indent="-457200"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l-G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cs-CZ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κ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activation</a:t>
            </a:r>
            <a:r>
              <a:rPr lang="cs-CZ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cs-CZ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hallucinations</a:t>
            </a:r>
            <a:r>
              <a:rPr lang="cs-CZ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euforia</a:t>
            </a:r>
            <a:r>
              <a:rPr lang="cs-CZ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dysforia</a:t>
            </a:r>
            <a:r>
              <a:rPr lang="cs-CZ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abnormal</a:t>
            </a:r>
            <a:r>
              <a:rPr lang="cs-CZ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dreams</a:t>
            </a:r>
            <a:endParaRPr lang="cs-CZ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12" y="4374211"/>
            <a:ext cx="2291295" cy="199800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577662" y="839835"/>
            <a:ext cx="3384376" cy="77931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↓ AE</a:t>
            </a:r>
            <a:r>
              <a:rPr lang="cs-CZ" sz="2400" dirty="0"/>
              <a:t>, ↓ </a:t>
            </a:r>
            <a:r>
              <a:rPr lang="cs-CZ" sz="2400" dirty="0" err="1" smtClean="0"/>
              <a:t>dependency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/>
              <a:t>mild</a:t>
            </a:r>
            <a:r>
              <a:rPr lang="cs-CZ" sz="2400" dirty="0" smtClean="0"/>
              <a:t> </a:t>
            </a:r>
            <a:r>
              <a:rPr lang="cs-CZ" sz="2400" dirty="0" err="1" smtClean="0"/>
              <a:t>analgesic</a:t>
            </a:r>
            <a:r>
              <a:rPr lang="cs-CZ" sz="2400" dirty="0" smtClean="0"/>
              <a:t> </a:t>
            </a:r>
            <a:r>
              <a:rPr lang="cs-CZ" sz="2400" dirty="0" err="1" smtClean="0"/>
              <a:t>effect</a:t>
            </a: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87615"/>
            <a:ext cx="2393328" cy="21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0"/>
            <a:ext cx="4680520" cy="548680"/>
          </a:xfrm>
          <a:solidFill>
            <a:schemeClr val="bg1"/>
          </a:solidFill>
        </p:spPr>
        <p:txBody>
          <a:bodyPr lIns="0" tIns="0" rIns="0" bIns="0" anchor="ctr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Atypical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Opioids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0675" y="836713"/>
            <a:ext cx="7995741" cy="5472607"/>
          </a:xfrm>
        </p:spPr>
        <p:txBody>
          <a:bodyPr lIns="0" tIns="0" rIns="0" bIns="0">
            <a:normAutofit/>
          </a:bodyPr>
          <a:lstStyle/>
          <a:p>
            <a:pPr marL="22320" indent="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TRAMADOL</a:t>
            </a:r>
          </a:p>
          <a:p>
            <a:pPr marL="47952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affinity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μ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receptors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cs-CZ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blockade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5-HT and NA re-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uptake</a:t>
            </a:r>
            <a:r>
              <a:rPr lang="cs-CZ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neurotransmitters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pain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pathway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7952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max. dose 600 mg</a:t>
            </a:r>
          </a:p>
          <a:p>
            <a:pPr marL="47952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requently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causes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nausea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emesis</a:t>
            </a:r>
            <a:endParaRPr lang="cs-CZ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7952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ral drops,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tablets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modified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release</a:t>
            </a:r>
            <a:endParaRPr lang="cs-CZ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7952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dirty="0" err="1" smtClean="0">
                <a:latin typeface="Arial" pitchFamily="34" charset="0"/>
                <a:cs typeface="Arial" pitchFamily="34" charset="0"/>
              </a:rPr>
              <a:t>advantages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: no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attenuation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respiratory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center </a:t>
            </a:r>
          </a:p>
          <a:p>
            <a:pPr marL="22320" indent="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			  n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constipation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2320" indent="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cs-CZ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2320" indent="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TILIDIN, TAPENTADOL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2339752" y="0"/>
            <a:ext cx="4896544" cy="548679"/>
          </a:xfrm>
          <a:solidFill>
            <a:schemeClr val="bg1"/>
          </a:solidFill>
        </p:spPr>
        <p:txBody>
          <a:bodyPr lIns="0" tIns="0" rIns="0" bIns="0" anchor="ctr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Opioid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Antagonists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60350" y="620688"/>
            <a:ext cx="8674100" cy="6023000"/>
          </a:xfrm>
        </p:spPr>
        <p:txBody>
          <a:bodyPr lIns="0" tIns="0" rIns="0" bIns="0">
            <a:normAutofit/>
          </a:bodyPr>
          <a:lstStyle/>
          <a:p>
            <a:pPr marL="360000" indent="-3600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treatment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acute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opioid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intoxication</a:t>
            </a: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overdosing</a:t>
            </a:r>
            <a:endParaRPr lang="cs-CZ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0000" indent="-3600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600" dirty="0" err="1" smtClean="0">
                <a:latin typeface="Arial" pitchFamily="34" charset="0"/>
                <a:cs typeface="Arial" pitchFamily="34" charset="0"/>
              </a:rPr>
              <a:t>reatment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addiction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opioids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, heroin</a:t>
            </a:r>
          </a:p>
          <a:p>
            <a:pPr marL="360000" indent="-3600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treatment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alcohol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addiction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nalmefene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60000" indent="-3600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quick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effect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(in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minutes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lasts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2-3 h</a:t>
            </a:r>
          </a:p>
          <a:p>
            <a:pPr marL="360000" indent="-3600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arenteral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use, oral use (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nalmefene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60000" indent="-3600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cs-CZ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NALOXONE</a:t>
            </a:r>
          </a:p>
          <a:p>
            <a:pPr marL="0" indent="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NALTREXONE</a:t>
            </a:r>
          </a:p>
          <a:p>
            <a:pPr marL="0" indent="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cs-CZ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NALMEFENE</a:t>
            </a:r>
            <a:endParaRPr lang="cs-CZ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68960"/>
            <a:ext cx="4727575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548680"/>
          </a:xfrm>
          <a:solidFill>
            <a:schemeClr val="bg1"/>
          </a:solidFill>
        </p:spPr>
        <p:txBody>
          <a:bodyPr lIns="0" tIns="0" rIns="0" bIns="0" anchor="ctr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Strategy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in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the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Treatment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of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Pain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340768"/>
            <a:ext cx="3356297" cy="4248820"/>
          </a:xfrm>
        </p:spPr>
        <p:txBody>
          <a:bodyPr lIns="0" tIns="0" rIns="0" bIns="0"/>
          <a:lstStyle/>
          <a:p>
            <a:pPr marL="0" indent="0" eaLnBrk="1" hangingPunct="1"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CAUSAL TREATMENT</a:t>
            </a:r>
          </a:p>
          <a:p>
            <a:pPr eaLnBrk="1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cause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pain</a:t>
            </a:r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SYMPTOMATIC TREATMENT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dirty="0" err="1" smtClean="0">
                <a:latin typeface="Arial" pitchFamily="34" charset="0"/>
                <a:cs typeface="Arial" pitchFamily="34" charset="0"/>
              </a:rPr>
              <a:t>pain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itself</a:t>
            </a:r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960" y="904826"/>
            <a:ext cx="5308527" cy="5360368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779912" y="726811"/>
            <a:ext cx="3103350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PAIN LADDER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1763688" y="0"/>
            <a:ext cx="6120680" cy="548680"/>
          </a:xfrm>
          <a:solidFill>
            <a:schemeClr val="bg1"/>
          </a:solidFill>
        </p:spPr>
        <p:txBody>
          <a:bodyPr lIns="0" tIns="0" rIns="0" bIns="0" anchor="ctr">
            <a:normAutofit fontScale="90000"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Anti-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rheumatics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–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Therapy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of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RA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23528" y="548680"/>
            <a:ext cx="8640960" cy="6192688"/>
          </a:xfrm>
        </p:spPr>
        <p:txBody>
          <a:bodyPr lIns="0" tIns="0" rIns="0" bIns="0">
            <a:noAutofit/>
          </a:bodyPr>
          <a:lstStyle/>
          <a:p>
            <a:pPr marL="22320" indent="0" eaLnBrk="1" hangingPunct="1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cs-CZ" sz="2400" u="sng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DMARDs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cs-CZ" sz="2400" i="1" dirty="0" err="1" smtClean="0">
                <a:latin typeface="Arial" pitchFamily="34" charset="0"/>
                <a:cs typeface="Arial" pitchFamily="34" charset="0"/>
              </a:rPr>
              <a:t>disease-modifying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 smtClean="0">
                <a:latin typeface="Arial" pitchFamily="34" charset="0"/>
                <a:cs typeface="Arial" pitchFamily="34" charset="0"/>
              </a:rPr>
              <a:t>antirheumatic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 smtClean="0">
                <a:latin typeface="Arial" pitchFamily="34" charset="0"/>
                <a:cs typeface="Arial" pitchFamily="34" charset="0"/>
              </a:rPr>
              <a:t>drugs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65220" indent="-342900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SULFASALAZINE</a:t>
            </a:r>
          </a:p>
          <a:p>
            <a:pPr marL="639540" lvl="1" indent="-342900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/>
            </a:pPr>
            <a:r>
              <a:rPr lang="cs-CZ" dirty="0" err="1">
                <a:latin typeface="Arial" pitchFamily="34" charset="0"/>
                <a:cs typeface="Arial" pitchFamily="34" charset="0"/>
              </a:rPr>
              <a:t>b</a:t>
            </a:r>
            <a:r>
              <a:rPr lang="cs-CZ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owel</a:t>
            </a: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microflora</a:t>
            </a: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decomposition</a:t>
            </a: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→ 5-aminosalicylic acid and </a:t>
            </a:r>
            <a:r>
              <a:rPr lang="cs-CZ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sulfapyridine</a:t>
            </a:r>
            <a:endParaRPr lang="cs-CZ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5220" indent="-342900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GOLD COMPOUNDS </a:t>
            </a:r>
          </a:p>
          <a:p>
            <a:pPr marL="639540" lvl="1" indent="-342900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/>
            </a:pPr>
            <a:r>
              <a:rPr lang="cs-CZ" dirty="0" err="1" smtClean="0">
                <a:latin typeface="Arial" pitchFamily="34" charset="0"/>
                <a:cs typeface="Arial" pitchFamily="34" charset="0"/>
              </a:rPr>
              <a:t>e.g</a:t>
            </a: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sodium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aurothiomalate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marL="639540" lvl="1" indent="-342900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/>
            </a:pPr>
            <a:r>
              <a:rPr lang="cs-CZ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nhibition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phagocytosis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365220" indent="-342900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CHOLOROQUIN </a:t>
            </a:r>
          </a:p>
          <a:p>
            <a:pPr marL="639540" lvl="1" indent="-342900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/>
            </a:pPr>
            <a:r>
              <a:rPr lang="cs-CZ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originally</a:t>
            </a: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for</a:t>
            </a: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treatment</a:t>
            </a: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and </a:t>
            </a:r>
            <a:r>
              <a:rPr lang="cs-CZ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prevention</a:t>
            </a: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of</a:t>
            </a: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malaria</a:t>
            </a:r>
            <a:endParaRPr lang="cs-CZ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39540" lvl="1" indent="-342900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/>
            </a:pPr>
            <a:r>
              <a:rPr lang="cs-CZ" dirty="0" err="1" smtClean="0">
                <a:latin typeface="Arial" pitchFamily="34" charset="0"/>
                <a:cs typeface="Arial" pitchFamily="34" charset="0"/>
              </a:rPr>
              <a:t>inhibition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chemotaxis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leukocytes</a:t>
            </a:r>
            <a:endParaRPr lang="cs-CZ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5220" indent="-342900" eaLnBrk="1" hangingPunct="1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METHOTREXATE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/>
            </a:pPr>
            <a:r>
              <a:rPr lang="cs-CZ" dirty="0" err="1" smtClean="0">
                <a:latin typeface="Arial" pitchFamily="34" charset="0"/>
                <a:cs typeface="Arial" pitchFamily="34" charset="0"/>
              </a:rPr>
              <a:t>immunosupressive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therapy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/>
            </a:pPr>
            <a:r>
              <a:rPr lang="cs-CZ" dirty="0" err="1" smtClean="0">
                <a:effectLst/>
                <a:latin typeface="Arial" pitchFamily="34" charset="0"/>
                <a:cs typeface="Arial" pitchFamily="34" charset="0"/>
              </a:rPr>
              <a:t>folic</a:t>
            </a:r>
            <a:r>
              <a:rPr lang="cs-CZ" dirty="0" smtClean="0">
                <a:effectLst/>
                <a:latin typeface="Arial" pitchFamily="34" charset="0"/>
                <a:cs typeface="Arial" pitchFamily="34" charset="0"/>
              </a:rPr>
              <a:t> acid antimetabolite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</a:pP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dosis as 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cytostatic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</a:pP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ighly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</a:pP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ffect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starts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3-4 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220" indent="-342900" eaLnBrk="1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cs-CZ" sz="24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8204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1763688" y="0"/>
            <a:ext cx="6120680" cy="548680"/>
          </a:xfrm>
          <a:solidFill>
            <a:schemeClr val="bg1"/>
          </a:solidFill>
        </p:spPr>
        <p:txBody>
          <a:bodyPr lIns="0" tIns="0" rIns="0" bIns="0" anchor="ctr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Anti-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rheumatics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323528" y="692696"/>
            <a:ext cx="8820472" cy="5976663"/>
          </a:xfrm>
        </p:spPr>
        <p:txBody>
          <a:bodyPr lIns="0" tIns="0" rIns="0" bIns="0">
            <a:noAutofit/>
          </a:bodyPr>
          <a:lstStyle/>
          <a:p>
            <a:pPr marL="22320" indent="0" eaLnBrk="1" hangingPunct="1">
              <a:lnSpc>
                <a:spcPct val="100000"/>
              </a:lnSpc>
              <a:spcBef>
                <a:spcPts val="400"/>
              </a:spcBef>
              <a:buNone/>
              <a:defRPr/>
            </a:pPr>
            <a:r>
              <a:rPr lang="cs-CZ" sz="2200" u="sng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Targeted</a:t>
            </a:r>
            <a:r>
              <a:rPr lang="cs-CZ" sz="2200" u="sng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cs-CZ" sz="2200" u="sng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therapy</a:t>
            </a:r>
            <a:r>
              <a:rPr lang="cs-CZ" sz="2200" u="sng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365220" indent="-342900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Targeted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interference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immune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cells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mediators</a:t>
            </a: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 marL="365220" indent="-342900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Monoclonal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antibodies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genetically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engineered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proteins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pPr marL="365220" indent="-342900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Expensive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prescribed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conventional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treatment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fails</a:t>
            </a:r>
            <a:endParaRPr lang="cs-CZ" sz="2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5220" indent="-342900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Mechanisms</a:t>
            </a:r>
            <a:r>
              <a:rPr lang="cs-CZ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action</a:t>
            </a:r>
            <a:r>
              <a:rPr lang="cs-CZ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marL="639540" lvl="1" indent="-342900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anti-TNF-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drugs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ADALIMUMAB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200" dirty="0" err="1">
                <a:latin typeface="Arial" pitchFamily="34" charset="0"/>
                <a:cs typeface="Arial" pitchFamily="34" charset="0"/>
              </a:rPr>
              <a:t>infliximab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200" dirty="0" err="1">
                <a:latin typeface="Arial" pitchFamily="34" charset="0"/>
                <a:cs typeface="Arial" pitchFamily="34" charset="0"/>
              </a:rPr>
              <a:t>etanercept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200" dirty="0" err="1">
                <a:latin typeface="Arial" pitchFamily="34" charset="0"/>
                <a:cs typeface="Arial" pitchFamily="34" charset="0"/>
              </a:rPr>
              <a:t>certolizumab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200" dirty="0" err="1">
                <a:latin typeface="Arial" pitchFamily="34" charset="0"/>
                <a:cs typeface="Arial" pitchFamily="34" charset="0"/>
              </a:rPr>
              <a:t>golimumab</a:t>
            </a:r>
            <a:endParaRPr lang="cs-CZ" sz="2200" dirty="0">
              <a:latin typeface="Arial" pitchFamily="34" charset="0"/>
              <a:cs typeface="Arial" pitchFamily="34" charset="0"/>
            </a:endParaRPr>
          </a:p>
          <a:p>
            <a:pPr marL="639540" lvl="1" indent="-342900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200" dirty="0" err="1">
                <a:latin typeface="Arial" pitchFamily="34" charset="0"/>
                <a:cs typeface="Arial" pitchFamily="34" charset="0"/>
              </a:rPr>
              <a:t>b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lockade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IL-6 receptor: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tocilizumab</a:t>
            </a:r>
            <a:endParaRPr lang="cs-CZ" sz="2200" dirty="0">
              <a:latin typeface="Arial" pitchFamily="34" charset="0"/>
              <a:cs typeface="Arial" pitchFamily="34" charset="0"/>
            </a:endParaRPr>
          </a:p>
          <a:p>
            <a:pPr marL="639540" lvl="1" indent="-342900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200" dirty="0" err="1">
                <a:latin typeface="Arial" pitchFamily="34" charset="0"/>
                <a:cs typeface="Arial" pitchFamily="34" charset="0"/>
              </a:rPr>
              <a:t>b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lockade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IL-1 receptor: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anakinra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2200" dirty="0">
              <a:latin typeface="Arial" pitchFamily="34" charset="0"/>
              <a:cs typeface="Arial" pitchFamily="34" charset="0"/>
            </a:endParaRPr>
          </a:p>
          <a:p>
            <a:pPr marL="639540" lvl="1" indent="-342900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nterference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T and 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B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lymphocytes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abatacept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200" dirty="0" err="1">
                <a:latin typeface="Arial" pitchFamily="34" charset="0"/>
                <a:cs typeface="Arial" pitchFamily="34" charset="0"/>
              </a:rPr>
              <a:t>rituximab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22320" indent="0" eaLnBrk="1" hangingPunct="1">
              <a:lnSpc>
                <a:spcPct val="100000"/>
              </a:lnSpc>
              <a:spcBef>
                <a:spcPts val="400"/>
              </a:spcBef>
              <a:buNone/>
              <a:defRPr/>
            </a:pPr>
            <a:r>
              <a:rPr lang="cs-CZ" sz="2400" u="sng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NSAIDs</a:t>
            </a:r>
            <a:r>
              <a:rPr lang="cs-CZ" sz="2400" u="sng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365220" indent="-342900" eaLnBrk="1" hangingPunct="1">
              <a:lnSpc>
                <a:spcPct val="100000"/>
              </a:lnSpc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4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Alleviation</a:t>
            </a:r>
            <a:r>
              <a:rPr lang="cs-CZ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of</a:t>
            </a:r>
            <a:r>
              <a:rPr lang="cs-CZ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morning</a:t>
            </a:r>
            <a:r>
              <a:rPr lang="cs-CZ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joint </a:t>
            </a:r>
            <a:r>
              <a:rPr lang="cs-CZ" sz="24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stiffness</a:t>
            </a:r>
            <a:r>
              <a:rPr lang="cs-CZ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365220" indent="-342900" eaLnBrk="1" hangingPunct="1">
              <a:lnSpc>
                <a:spcPct val="100000"/>
              </a:lnSpc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4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Analgesic</a:t>
            </a:r>
            <a:r>
              <a:rPr lang="cs-CZ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and </a:t>
            </a:r>
            <a:r>
              <a:rPr lang="cs-CZ" sz="24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antiinflammatory</a:t>
            </a:r>
            <a:r>
              <a:rPr lang="cs-CZ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effect</a:t>
            </a:r>
            <a:endParaRPr lang="cs-CZ" sz="24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5220" indent="-342900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DICLOFENAC, IBUPROFEN; MELOXICAM, CELECOXIB </a:t>
            </a:r>
            <a:b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others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</a:t>
            </a:r>
            <a:endParaRPr lang="cs-CZ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578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55576" y="0"/>
            <a:ext cx="7560840" cy="54867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Antiuratics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– </a:t>
            </a:r>
            <a:r>
              <a:rPr lang="cs-CZ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T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herapy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of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Gout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>
          <a:xfrm>
            <a:off x="250825" y="548680"/>
            <a:ext cx="8642350" cy="5975945"/>
          </a:xfrm>
        </p:spPr>
        <p:txBody>
          <a:bodyPr>
            <a:normAutofit/>
          </a:bodyPr>
          <a:lstStyle/>
          <a:p>
            <a:pPr marL="22320" indent="0">
              <a:lnSpc>
                <a:spcPct val="110000"/>
              </a:lnSpc>
              <a:spcBef>
                <a:spcPts val="0"/>
              </a:spcBef>
              <a:buClrTx/>
              <a:buSzPct val="100000"/>
              <a:buNone/>
              <a:defRPr/>
            </a:pPr>
            <a:r>
              <a:rPr lang="cs-CZ" sz="24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Chronic</a:t>
            </a:r>
            <a:r>
              <a:rPr lang="cs-CZ" sz="2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therapy</a:t>
            </a:r>
            <a:r>
              <a:rPr lang="cs-CZ" sz="2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65220" indent="-342900" eaLnBrk="1" hangingPunct="1">
              <a:lnSpc>
                <a:spcPct val="11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inhibition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uric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acid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synthesis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inhibition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xanthinoxidase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ALLOPURINOL, FEBUXOSTAT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marL="365220" indent="-342900" eaLnBrk="1" hangingPunct="1">
              <a:lnSpc>
                <a:spcPct val="11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diet – 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proteins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salt,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caffeine</a:t>
            </a: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5220" indent="-342900" eaLnBrk="1" hangingPunct="1">
              <a:lnSpc>
                <a:spcPct val="11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4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reatment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pain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NSAIDs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2320" indent="0">
              <a:lnSpc>
                <a:spcPct val="110000"/>
              </a:lnSpc>
              <a:spcBef>
                <a:spcPts val="0"/>
              </a:spcBef>
              <a:buClrTx/>
              <a:buSzPct val="100000"/>
              <a:buNone/>
              <a:defRPr/>
            </a:pPr>
            <a:r>
              <a:rPr lang="cs-CZ" sz="24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Acute</a:t>
            </a:r>
            <a:r>
              <a:rPr lang="cs-CZ" sz="2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gout</a:t>
            </a:r>
            <a:r>
              <a:rPr lang="cs-CZ" sz="2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attack</a:t>
            </a:r>
            <a:r>
              <a:rPr lang="cs-CZ" sz="2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65220" indent="-342900">
              <a:lnSpc>
                <a:spcPct val="11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nfection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dehydration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consumation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alcohol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meat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pPr marL="365220" indent="-342900">
              <a:lnSpc>
                <a:spcPct val="11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strong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pain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hyperesthesia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inability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move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 marL="365220" indent="-342900" eaLnBrk="1" hangingPunct="1">
              <a:lnSpc>
                <a:spcPct val="11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COLCHICINE</a:t>
            </a:r>
            <a:r>
              <a:rPr lang="cs-CZ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639540" lvl="1" indent="-342900">
              <a:lnSpc>
                <a:spcPct val="11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 err="1">
                <a:latin typeface="Arial" pitchFamily="34" charset="0"/>
                <a:cs typeface="Arial" pitchFamily="34" charset="0"/>
              </a:rPr>
              <a:t>b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tubulin 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phygocytes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inhibition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their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migration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→ 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inhibition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inflammation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joint</a:t>
            </a:r>
          </a:p>
          <a:p>
            <a:pPr marL="639540" lvl="1" indent="-342900">
              <a:lnSpc>
                <a:spcPct val="11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nfluences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other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cells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epithelia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– AE: 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diarrhea</a:t>
            </a:r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5220" indent="-342900" eaLnBrk="1" hangingPunct="1">
              <a:lnSpc>
                <a:spcPct val="11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GLUCOCORTICOIDs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inj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intraarticularly</a:t>
            </a: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5220" indent="-342900" eaLnBrk="1" hangingPunct="1">
              <a:lnSpc>
                <a:spcPct val="11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NSAIDs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e.g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indomethacin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uricosuric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effect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726"/>
            <a:ext cx="9144000" cy="589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5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3419872" y="1"/>
            <a:ext cx="2232248" cy="62068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NSAIDs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79388" y="620689"/>
            <a:ext cx="8964612" cy="59046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 marL="433800" indent="-3429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Non-steroidal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antiinflammatory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drugs</a:t>
            </a:r>
          </a:p>
          <a:p>
            <a:pPr marL="433800" indent="-3429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Inhibition of cy</a:t>
            </a:r>
            <a:r>
              <a:rPr lang="cs-CZ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looxygenase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= ↓ prostaglandins</a:t>
            </a:r>
          </a:p>
          <a:p>
            <a:pPr marL="433800" indent="-3429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Treatment of „common“ pain, inflammatory diseases (gout, rheumatoid arthritis etc.), reduction of fever, combination of analgesics in stronger pain</a:t>
            </a:r>
          </a:p>
          <a:p>
            <a:pPr marL="433800" indent="-3429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Administration –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p.o.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rectal, topical, parenteral</a:t>
            </a:r>
          </a:p>
          <a:p>
            <a:pPr marL="433800" indent="-3429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Binding to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plasma proteins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possible interactions</a:t>
            </a:r>
          </a:p>
          <a:p>
            <a:pPr marL="433800" indent="-3429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Good GIT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absorption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p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assage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into the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synovial fluid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through BBB, placenta…</a:t>
            </a:r>
          </a:p>
          <a:p>
            <a:pPr marL="909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cs-CZ" sz="1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09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Classification: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1.) NON-SELECTIVE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(COX1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~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COX2)  </a:t>
            </a:r>
          </a:p>
          <a:p>
            <a:pPr marL="909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     	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2.) </a:t>
            </a: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PREFERENTIAL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(COX1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COX2) </a:t>
            </a:r>
          </a:p>
          <a:p>
            <a:pPr marL="909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     	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3.) S</a:t>
            </a: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ELECTIVE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(COX1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&lt;&lt;&lt;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COX2) </a:t>
            </a: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184192"/>
            <a:ext cx="5092483" cy="3485168"/>
          </a:xfrm>
          <a:prstGeom prst="rect">
            <a:avLst/>
          </a:prstGeom>
        </p:spPr>
      </p:pic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2555776" y="0"/>
            <a:ext cx="3941266" cy="52129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Cyclooxygenase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79388" y="692697"/>
            <a:ext cx="8712200" cy="57604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 marL="458787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Isoenzymes: physiological, inducible, (CNS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58787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8787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COX1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protection of gastric mucosa, kidney vasodilation, aggregation of thrombocytes </a:t>
            </a:r>
          </a:p>
          <a:p>
            <a:pPr marL="458787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COX2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site of inflammation, expressed due to ILs and TNF-α</a:t>
            </a:r>
          </a:p>
          <a:p>
            <a:pPr marL="458787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COX3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CNS?</a:t>
            </a: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3243263" y="646113"/>
            <a:ext cx="1992312" cy="490537"/>
          </a:xfrm>
        </p:spPr>
        <p:txBody>
          <a:bodyPr lIns="0" tIns="0" rIns="0" bIns="0" anchor="ctr"/>
          <a:lstStyle/>
          <a:p>
            <a:pPr algn="ctr" eaLnBrk="1" hangingPunct="1">
              <a:tabLst>
                <a:tab pos="723900" algn="l"/>
                <a:tab pos="1447800" algn="l"/>
              </a:tabLst>
            </a:pP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Phospholipids</a:t>
            </a: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3289300" y="1741488"/>
            <a:ext cx="2219324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 hangingPunct="1">
              <a:lnSpc>
                <a:spcPct val="102000"/>
              </a:lnSpc>
            </a:pPr>
            <a:r>
              <a:rPr lang="cs-CZ" sz="2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Arachidonic</a:t>
            </a:r>
            <a:r>
              <a:rPr lang="cs-CZ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acid</a:t>
            </a:r>
            <a:endParaRPr lang="cs-CZ" sz="2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250826" y="2478088"/>
            <a:ext cx="2198688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 hangingPunct="1">
              <a:lnSpc>
                <a:spcPct val="102000"/>
              </a:lnSpc>
            </a:pP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Cyclic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endoperoxides</a:t>
            </a:r>
            <a:endParaRPr lang="cs-CZ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162800" y="3644900"/>
            <a:ext cx="1981201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hangingPunct="1">
              <a:lnSpc>
                <a:spcPct val="102000"/>
              </a:lnSpc>
              <a:tabLst>
                <a:tab pos="723900" algn="l"/>
                <a:tab pos="1447800" algn="l"/>
              </a:tabLst>
              <a:defRPr/>
            </a:pPr>
            <a:r>
              <a:rPr lang="cs-CZ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LEUKOTRIENS</a:t>
            </a:r>
            <a:endParaRPr lang="cs-CZ" sz="2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50825" y="3789363"/>
            <a:ext cx="2530475" cy="481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hangingPunct="1">
              <a:lnSpc>
                <a:spcPct val="102000"/>
              </a:lnSpc>
              <a:tabLst>
                <a:tab pos="723900" algn="l"/>
                <a:tab pos="1447800" algn="l"/>
              </a:tabLst>
              <a:defRPr/>
            </a:pPr>
            <a:r>
              <a:rPr lang="cs-CZ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PROSTAGLANDINS</a:t>
            </a:r>
            <a:endParaRPr lang="cs-CZ" sz="21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843212" y="4005263"/>
            <a:ext cx="2232843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hangingPunct="1">
              <a:lnSpc>
                <a:spcPct val="102000"/>
              </a:lnSpc>
              <a:tabLst>
                <a:tab pos="723900" algn="l"/>
                <a:tab pos="1447800" algn="l"/>
              </a:tabLst>
              <a:defRPr/>
            </a:pPr>
            <a:r>
              <a:rPr lang="cs-CZ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PROSTACYCLIN</a:t>
            </a:r>
            <a:endParaRPr lang="cs-CZ" sz="2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219700" y="4292600"/>
            <a:ext cx="1992313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hangingPunct="1">
              <a:lnSpc>
                <a:spcPct val="102000"/>
              </a:lnSpc>
              <a:tabLst>
                <a:tab pos="723900" algn="l"/>
                <a:tab pos="1447800" algn="l"/>
              </a:tabLst>
              <a:defRPr/>
            </a:pPr>
            <a:r>
              <a:rPr lang="cs-CZ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TROMBOXANS</a:t>
            </a:r>
            <a:endParaRPr lang="cs-CZ" sz="2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Line 8"/>
          <p:cNvSpPr>
            <a:spLocks noChangeShapeType="1"/>
          </p:cNvSpPr>
          <p:nvPr/>
        </p:nvSpPr>
        <p:spPr bwMode="auto">
          <a:xfrm flipH="1">
            <a:off x="4227513" y="406400"/>
            <a:ext cx="7937" cy="331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4" name="Line 9"/>
          <p:cNvSpPr>
            <a:spLocks noChangeShapeType="1"/>
          </p:cNvSpPr>
          <p:nvPr/>
        </p:nvSpPr>
        <p:spPr bwMode="auto">
          <a:xfrm>
            <a:off x="4251324" y="1046163"/>
            <a:ext cx="33337" cy="727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5" name="Line 10"/>
          <p:cNvSpPr>
            <a:spLocks noChangeShapeType="1"/>
          </p:cNvSpPr>
          <p:nvPr/>
        </p:nvSpPr>
        <p:spPr bwMode="auto">
          <a:xfrm flipH="1">
            <a:off x="2066452" y="2244726"/>
            <a:ext cx="1756247" cy="43614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6" name="Line 11"/>
          <p:cNvSpPr>
            <a:spLocks noChangeShapeType="1"/>
          </p:cNvSpPr>
          <p:nvPr/>
        </p:nvSpPr>
        <p:spPr bwMode="auto">
          <a:xfrm>
            <a:off x="5278439" y="2549525"/>
            <a:ext cx="1884362" cy="1111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7" name="Line 12"/>
          <p:cNvSpPr>
            <a:spLocks noChangeShapeType="1"/>
          </p:cNvSpPr>
          <p:nvPr/>
        </p:nvSpPr>
        <p:spPr bwMode="auto">
          <a:xfrm flipH="1">
            <a:off x="1403350" y="3284538"/>
            <a:ext cx="53975" cy="5953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8" name="Line 13"/>
          <p:cNvSpPr>
            <a:spLocks noChangeShapeType="1"/>
          </p:cNvSpPr>
          <p:nvPr/>
        </p:nvSpPr>
        <p:spPr bwMode="auto">
          <a:xfrm>
            <a:off x="2205038" y="3217863"/>
            <a:ext cx="1214437" cy="787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9" name="Line 14"/>
          <p:cNvSpPr>
            <a:spLocks noChangeShapeType="1"/>
          </p:cNvSpPr>
          <p:nvPr/>
        </p:nvSpPr>
        <p:spPr bwMode="auto">
          <a:xfrm>
            <a:off x="2114550" y="2808288"/>
            <a:ext cx="3854450" cy="1477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6132513" y="2346752"/>
            <a:ext cx="815975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hangingPunct="1">
              <a:lnSpc>
                <a:spcPct val="102000"/>
              </a:lnSpc>
              <a:tabLst>
                <a:tab pos="723900" algn="l"/>
              </a:tabLst>
              <a:defRPr/>
            </a:pP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LOX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1993433" y="1918494"/>
            <a:ext cx="815975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hangingPunct="1">
              <a:lnSpc>
                <a:spcPct val="102000"/>
              </a:lnSpc>
              <a:tabLst>
                <a:tab pos="723900" algn="l"/>
              </a:tabLst>
              <a:defRPr/>
            </a:pP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COX</a:t>
            </a:r>
          </a:p>
        </p:txBody>
      </p:sp>
      <p:sp>
        <p:nvSpPr>
          <p:cNvPr id="6162" name="Text Box 17"/>
          <p:cNvSpPr txBox="1">
            <a:spLocks noChangeArrowheads="1"/>
          </p:cNvSpPr>
          <p:nvPr/>
        </p:nvSpPr>
        <p:spPr bwMode="auto">
          <a:xfrm>
            <a:off x="3232150" y="0"/>
            <a:ext cx="2276474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 hangingPunct="1">
              <a:lnSpc>
                <a:spcPct val="102000"/>
              </a:lnSpc>
            </a:pP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Essential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FA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4427984" y="1125538"/>
            <a:ext cx="2796728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hangingPunct="1">
              <a:lnSpc>
                <a:spcPct val="102000"/>
              </a:lnSpc>
              <a:tabLst>
                <a:tab pos="723900" algn="l"/>
                <a:tab pos="1447800" algn="l"/>
              </a:tabLst>
              <a:defRPr/>
            </a:pPr>
            <a:r>
              <a:rPr lang="cs-CZ" sz="2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Phospholipase</a:t>
            </a:r>
            <a:r>
              <a:rPr lang="cs-CZ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A2</a:t>
            </a:r>
          </a:p>
        </p:txBody>
      </p:sp>
      <p:sp>
        <p:nvSpPr>
          <p:cNvPr id="6164" name="Text Box 19"/>
          <p:cNvSpPr txBox="1">
            <a:spLocks noChangeArrowheads="1"/>
          </p:cNvSpPr>
          <p:nvPr/>
        </p:nvSpPr>
        <p:spPr bwMode="auto">
          <a:xfrm>
            <a:off x="5652120" y="505406"/>
            <a:ext cx="3491881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lnSpc>
                <a:spcPct val="102000"/>
              </a:lnSpc>
            </a:pPr>
            <a: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NOXIOUS STIMULI</a:t>
            </a:r>
            <a: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LIPOCORTIN (ANNEXIN) </a:t>
            </a:r>
            <a:endParaRPr lang="cs-CZ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65" name="Line 20"/>
          <p:cNvSpPr>
            <a:spLocks noChangeShapeType="1"/>
          </p:cNvSpPr>
          <p:nvPr/>
        </p:nvSpPr>
        <p:spPr bwMode="auto">
          <a:xfrm flipH="1" flipV="1">
            <a:off x="7451724" y="1163638"/>
            <a:ext cx="396639" cy="558006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6660232" y="1609725"/>
            <a:ext cx="2376264" cy="5357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hangingPunct="1">
              <a:lnSpc>
                <a:spcPct val="102000"/>
              </a:lnSpc>
              <a:tabLst>
                <a:tab pos="723900" algn="l"/>
                <a:tab pos="1447800" algn="l"/>
              </a:tabLst>
              <a:defRPr/>
            </a:pPr>
            <a:r>
              <a:rPr lang="cs-CZ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Glucocorticoids</a:t>
            </a:r>
            <a:endParaRPr lang="cs-CZ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827584" y="1349375"/>
            <a:ext cx="1434604" cy="744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hangingPunct="1">
              <a:lnSpc>
                <a:spcPct val="102000"/>
              </a:lnSpc>
              <a:tabLst>
                <a:tab pos="723900" algn="l"/>
              </a:tabLst>
              <a:defRPr/>
            </a:pPr>
            <a:r>
              <a:rPr lang="cs-CZ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NSAIDs</a:t>
            </a: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– </a:t>
            </a:r>
            <a:r>
              <a:rPr lang="cs-C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169" name="Text Box 24"/>
          <p:cNvSpPr txBox="1">
            <a:spLocks noChangeArrowheads="1"/>
          </p:cNvSpPr>
          <p:nvPr/>
        </p:nvSpPr>
        <p:spPr bwMode="auto">
          <a:xfrm>
            <a:off x="7451725" y="4149725"/>
            <a:ext cx="1431925" cy="121602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lnSpc>
                <a:spcPct val="102000"/>
              </a:lnSpc>
            </a:pPr>
            <a: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allergy</a:t>
            </a: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leucotaxis</a:t>
            </a:r>
            <a:endParaRPr lang="cs-CZ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70" name="Text Box 25"/>
          <p:cNvSpPr txBox="1">
            <a:spLocks noChangeArrowheads="1"/>
          </p:cNvSpPr>
          <p:nvPr/>
        </p:nvSpPr>
        <p:spPr bwMode="auto">
          <a:xfrm>
            <a:off x="2843213" y="4437062"/>
            <a:ext cx="2376487" cy="158422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lnSpc>
                <a:spcPct val="102000"/>
              </a:lnSpc>
            </a:pP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s-CZ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vasodilation</a:t>
            </a: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s-CZ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inhibition</a:t>
            </a: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s-CZ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thrombocytes</a:t>
            </a: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s-CZ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aggregation</a:t>
            </a:r>
            <a:endParaRPr lang="cs-CZ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71" name="Text Box 26"/>
          <p:cNvSpPr txBox="1">
            <a:spLocks noChangeArrowheads="1"/>
          </p:cNvSpPr>
          <p:nvPr/>
        </p:nvSpPr>
        <p:spPr bwMode="auto">
          <a:xfrm>
            <a:off x="5278438" y="4733925"/>
            <a:ext cx="2077220" cy="128736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lnSpc>
                <a:spcPct val="102000"/>
              </a:lnSpc>
            </a:pPr>
            <a:r>
              <a:rPr lang="cs-CZ" sz="2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1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vasoconstriction</a:t>
            </a:r>
            <a:r>
              <a:rPr lang="cs-CZ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cs-CZ" sz="2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↑ </a:t>
            </a:r>
            <a:r>
              <a:rPr lang="cs-CZ" sz="21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thrombocytes</a:t>
            </a:r>
            <a:r>
              <a:rPr lang="cs-CZ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1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aggregation</a:t>
            </a:r>
            <a:endParaRPr lang="cs-CZ" sz="2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72" name="Text Box 27"/>
          <p:cNvSpPr txBox="1">
            <a:spLocks noChangeArrowheads="1"/>
          </p:cNvSpPr>
          <p:nvPr/>
        </p:nvSpPr>
        <p:spPr bwMode="auto">
          <a:xfrm>
            <a:off x="179388" y="4221163"/>
            <a:ext cx="2520950" cy="2414587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indent="-250825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lnSpc>
                <a:spcPct val="102000"/>
              </a:lnSpc>
            </a:pP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pain</a:t>
            </a: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inflammation</a:t>
            </a: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↓ </a:t>
            </a:r>
            <a:r>
              <a:rPr lang="cs-CZ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HCl</a:t>
            </a:r>
            <a: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↑ </a:t>
            </a:r>
            <a:r>
              <a:rPr lang="cs-CZ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gastric</a:t>
            </a: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mucus</a:t>
            </a: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uterus </a:t>
            </a:r>
            <a:r>
              <a:rPr lang="cs-CZ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contractions</a:t>
            </a: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↑ </a:t>
            </a:r>
            <a:r>
              <a:rPr lang="cs-CZ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kidney</a:t>
            </a: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perfusion</a:t>
            </a: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↑ </a:t>
            </a:r>
            <a:r>
              <a:rPr lang="cs-CZ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excretion</a:t>
            </a: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Na</a:t>
            </a:r>
            <a:r>
              <a:rPr lang="cs-CZ" sz="22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cs-CZ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water</a:t>
            </a:r>
            <a:endParaRPr lang="cs-CZ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8" grpId="0"/>
      <p:bldP spid="8196" grpId="0"/>
      <p:bldP spid="8197" grpId="0"/>
      <p:bldP spid="8198" grpId="0"/>
      <p:bldP spid="8199" grpId="0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8207" grpId="0"/>
      <p:bldP spid="8208" grpId="0"/>
      <p:bldP spid="6162" grpId="0"/>
      <p:bldP spid="8210" grpId="0"/>
      <p:bldP spid="6164" grpId="0"/>
      <p:bldP spid="6165" grpId="0" animBg="1"/>
      <p:bldP spid="8213" grpId="0"/>
      <p:bldP spid="8215" grpId="0"/>
      <p:bldP spid="6169" grpId="0" animBg="1"/>
      <p:bldP spid="6170" grpId="0" animBg="1"/>
      <p:bldP spid="6171" grpId="0" animBg="1"/>
      <p:bldP spid="61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547664" y="0"/>
            <a:ext cx="6048672" cy="62068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Acetylsalicylic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acid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52413" y="620688"/>
            <a:ext cx="8640762" cy="61206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on-selective,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irreversible COX inhibitor</a:t>
            </a:r>
          </a:p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lasmatic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esterases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ASA → SA + AA</a:t>
            </a:r>
          </a:p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30-100 mg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antiaggregant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500 mg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analgesic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antipyretic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over 1000 mg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antiphlogistic</a:t>
            </a: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astric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absorption, possible irritation a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ulceration of GIT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MoA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acidity), renal excretion</a:t>
            </a:r>
          </a:p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ontraindication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children up to 12 years old –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Rey</a:t>
            </a:r>
            <a:r>
              <a:rPr lang="cs-CZ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‘s syndrome</a:t>
            </a:r>
            <a:r>
              <a:rPr lang="cs-CZ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gastric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ulcers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asthma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before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surgery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elderly</a:t>
            </a:r>
            <a:r>
              <a:rPr lang="cs-CZ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– more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susceptible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to AE</a:t>
            </a:r>
          </a:p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„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spirin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asthma“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leucotriens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predominance</a:t>
            </a: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ther</a:t>
            </a: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salicylates</a:t>
            </a: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choline </a:t>
            </a:r>
            <a:r>
              <a:rPr lang="cs-CZ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salicylate</a:t>
            </a: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sulfasalazine</a:t>
            </a: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293096"/>
            <a:ext cx="2766766" cy="172000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259632" y="-1"/>
            <a:ext cx="7056784" cy="69269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Paracetamol (</a:t>
            </a:r>
            <a:r>
              <a:rPr lang="cs-CZ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A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cetaminophen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)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07504" y="836713"/>
            <a:ext cx="8928992" cy="56164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nalge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-antipyretic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without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antiphlogistic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antiaggregant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activity, no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gastrotoxicity</a:t>
            </a:r>
            <a:endParaRPr lang="en-US" sz="2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echanism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action unclear:</a:t>
            </a:r>
          </a:p>
          <a:p>
            <a:pPr marL="1291050" lvl="1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COX3? serotonin? TRPV ion channels?</a:t>
            </a:r>
          </a:p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ose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10-15 mg/kg – frequently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underdosed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ax. dose 4000 mg (8 tablets à 500 mg)</a:t>
            </a:r>
          </a:p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epatotoxicity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NAPQI,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detoxi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cation by glutathione</a:t>
            </a:r>
            <a:endParaRPr lang="cs-CZ" sz="2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291050" lvl="1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verdosing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N-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acetylcysteine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therapy</a:t>
            </a:r>
            <a:endParaRPr lang="en-US" sz="2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combinations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with tramadol,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codein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propyphenazone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antispasmodics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suitable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children, elderly</a:t>
            </a:r>
            <a:endParaRPr lang="en-US" sz="3200" b="1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396095"/>
            <a:ext cx="2195736" cy="119008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764704"/>
            <a:ext cx="1674782" cy="167478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20" y="5301208"/>
            <a:ext cx="1338284" cy="1338284"/>
          </a:xfrm>
          <a:prstGeom prst="rect">
            <a:avLst/>
          </a:prstGeom>
        </p:spPr>
      </p:pic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1619673" y="8749"/>
            <a:ext cx="5904656" cy="53993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Acetic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Acid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Derivatives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21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064896" cy="597666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Diclophenac</a:t>
            </a: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oint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diseases →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passage into synovial fluid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</a:pP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shorter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half-life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capsules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prolonged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release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</a:pP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ardiotoxicity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higher doses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contraindication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cs-CZ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Aceclofenac</a:t>
            </a:r>
            <a:endParaRPr lang="cs-CZ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oral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use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only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in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treatment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joint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diseases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</a:pP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relatively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low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gastrotoxicity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</a:pPr>
            <a:r>
              <a:rPr lang="cs-CZ" sz="2400" dirty="0" err="1">
                <a:latin typeface="Arial" pitchFamily="34" charset="0"/>
                <a:cs typeface="Arial" pitchFamily="34" charset="0"/>
              </a:rPr>
              <a:t>a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lso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contraindicated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patients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CVD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Indomethacin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effect, only for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short-term treatment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</a:pPr>
            <a:r>
              <a:rPr lang="cs-CZ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ricosuric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effect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↑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excretion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uric acid in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urine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891540" lvl="2" indent="-342900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</a:pP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used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acute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gout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attack</a:t>
            </a: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↑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gastrotoxicity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changes in blood count, headache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CNS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disorders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them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very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frequent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</a:pP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ontraindicated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for children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070" y="2439486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39" y="0"/>
            <a:ext cx="6840761" cy="54868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Propionic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Acid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Derivatives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52413" y="692696"/>
            <a:ext cx="8640762" cy="42491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 marL="909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Ibupro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good tolerability, safe</a:t>
            </a:r>
          </a:p>
          <a:p>
            <a:pPr marL="433800" indent="-3429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200-400 mg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analge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antipyretic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33800" indent="-3429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1400-1600 mg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antiphlogistic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33800" indent="-3429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max. dose 2400 mg</a:t>
            </a:r>
            <a:endParaRPr lang="cs-CZ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33800" indent="-3429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suitable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for children</a:t>
            </a:r>
          </a:p>
          <a:p>
            <a:pPr marL="909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Ketoprofen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topical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use (skin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phototoxicity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!)</a:t>
            </a:r>
            <a:endParaRPr lang="cs-CZ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909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Dexketoprofen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– oral use</a:t>
            </a:r>
          </a:p>
          <a:p>
            <a:pPr marL="909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Flurbiprofen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topical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oral use (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lozenges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pastilles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909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Naproxen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relatively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gastrotoxicity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longer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half-life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good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headache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toothache</a:t>
            </a:r>
            <a:endParaRPr lang="cs-CZ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587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cs-CZ" sz="24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97152"/>
            <a:ext cx="2413901" cy="167116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351" y="4941889"/>
            <a:ext cx="2987824" cy="110446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179" y="5052830"/>
            <a:ext cx="2279904" cy="130454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a45f764c-4eb1-48f4-aaca-1cac89b20347.md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1767</TotalTime>
  <Words>1472</Words>
  <Application>Microsoft Office PowerPoint</Application>
  <PresentationFormat>Předvádění na obrazovce (4:3)</PresentationFormat>
  <Paragraphs>311</Paragraphs>
  <Slides>27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8" baseType="lpstr">
      <vt:lpstr>SimSun</vt:lpstr>
      <vt:lpstr>Arial</vt:lpstr>
      <vt:lpstr>Arial Black</vt:lpstr>
      <vt:lpstr>Calibri</vt:lpstr>
      <vt:lpstr>Century Gothic</vt:lpstr>
      <vt:lpstr>Franklin Gothic Book</vt:lpstr>
      <vt:lpstr>Perpetua</vt:lpstr>
      <vt:lpstr>Times New Roman</vt:lpstr>
      <vt:lpstr>Wingdings</vt:lpstr>
      <vt:lpstr>Wingdings 2</vt:lpstr>
      <vt:lpstr>Jmění</vt:lpstr>
      <vt:lpstr>Pharmacotherapy of Pain</vt:lpstr>
      <vt:lpstr>The Pain Pathway</vt:lpstr>
      <vt:lpstr>NSAIDs</vt:lpstr>
      <vt:lpstr>Cyclooxygenase</vt:lpstr>
      <vt:lpstr>Phospholipids</vt:lpstr>
      <vt:lpstr>Acetylsalicylic acid</vt:lpstr>
      <vt:lpstr>Paracetamol (Acetaminophen)</vt:lpstr>
      <vt:lpstr>Acetic Acid Derivatives</vt:lpstr>
      <vt:lpstr>Propionic Acid Derivatives</vt:lpstr>
      <vt:lpstr>Other Important Analgesics</vt:lpstr>
      <vt:lpstr>Preferential COX2 Inhibitors</vt:lpstr>
      <vt:lpstr>Selective COX2 Inhibitors = Coxibs</vt:lpstr>
      <vt:lpstr>Protection against NSAIDs toxicity</vt:lpstr>
      <vt:lpstr>Opioid  analgesics</vt:lpstr>
      <vt:lpstr>Opiod analgesics = anodynes</vt:lpstr>
      <vt:lpstr>Classification of Opioids</vt:lpstr>
      <vt:lpstr>Opioid Agonists: Effects</vt:lpstr>
      <vt:lpstr>Opioid Agonists</vt:lpstr>
      <vt:lpstr>Opioid Agonists with Strong Effect</vt:lpstr>
      <vt:lpstr>Opioid Agonists with Medium and Mild Effect </vt:lpstr>
      <vt:lpstr>Partial agonists and Agonists-Antagonists</vt:lpstr>
      <vt:lpstr>Atypical Opioids</vt:lpstr>
      <vt:lpstr>Opioid Antagonists</vt:lpstr>
      <vt:lpstr>Strategy in the Treatment of Pain</vt:lpstr>
      <vt:lpstr>Anti-rheumatics – Therapy of RA</vt:lpstr>
      <vt:lpstr>Anti-rheumatics</vt:lpstr>
      <vt:lpstr>Antiuratics – Therapy of Gout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Léčba bolesti  - NSAIDs -  - opioidní analgetika -  - antirevmatika a antiuratika -</dc:title>
  <dc:creator>Merhautová</dc:creator>
  <cp:lastModifiedBy>Leoš Landa</cp:lastModifiedBy>
  <cp:revision>110</cp:revision>
  <cp:lastPrinted>2015-10-26T09:02:24Z</cp:lastPrinted>
  <dcterms:created xsi:type="dcterms:W3CDTF">1601-01-01T00:00:00Z</dcterms:created>
  <dcterms:modified xsi:type="dcterms:W3CDTF">2017-11-15T13:09:38Z</dcterms:modified>
</cp:coreProperties>
</file>