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311" r:id="rId16"/>
    <p:sldId id="312" r:id="rId17"/>
    <p:sldId id="313" r:id="rId18"/>
    <p:sldId id="314" r:id="rId19"/>
    <p:sldId id="278" r:id="rId20"/>
    <p:sldId id="279" r:id="rId21"/>
    <p:sldId id="297" r:id="rId22"/>
    <p:sldId id="309" r:id="rId23"/>
    <p:sldId id="310" r:id="rId24"/>
    <p:sldId id="280" r:id="rId25"/>
    <p:sldId id="281" r:id="rId26"/>
    <p:sldId id="296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315" r:id="rId36"/>
    <p:sldId id="298" r:id="rId37"/>
    <p:sldId id="302" r:id="rId38"/>
    <p:sldId id="303" r:id="rId39"/>
    <p:sldId id="301" r:id="rId40"/>
  </p:sldIdLst>
  <p:sldSz cx="12192000" cy="6858000"/>
  <p:notesSz cx="6858000" cy="9144000"/>
  <p:custDataLst>
    <p:tags r:id="rId42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81F3AF8-292B-49B6-9BD9-2E3DB556F80D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2322D3A-073E-4BFA-B82A-9F1C85A54D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5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5B6B74-8E07-4546-8B1F-E1B8C4585AEF}" type="slidenum">
              <a:rPr lang="cs-CZ" altLang="cs-CZ" sz="1200"/>
              <a:pPr algn="r"/>
              <a:t>1</a:t>
            </a:fld>
            <a:endParaRPr lang="cs-CZ" altLang="cs-CZ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72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DF39BA-5542-490A-8992-CAE998D4BA91}" type="slidenum">
              <a:rPr lang="cs-CZ" altLang="cs-CZ" sz="1200"/>
              <a:pPr algn="r"/>
              <a:t>29</a:t>
            </a:fld>
            <a:endParaRPr lang="cs-CZ" altLang="cs-CZ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88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A1581E-8789-4659-BC85-1C26CAAE702F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altLang="cs-CZ"/>
          </a:p>
        </p:txBody>
      </p:sp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852CCE-E55E-4766-A8E5-71708518C0F7}" type="slidenum">
              <a:rPr lang="cs-CZ" altLang="cs-CZ" sz="1200"/>
              <a:pPr algn="r"/>
              <a:t>39</a:t>
            </a:fld>
            <a:endParaRPr lang="cs-CZ" altLang="cs-CZ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1644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3DDFEE-94C2-499F-8E8D-897774D61EF2}" type="slidenum">
              <a:rPr lang="cs-CZ" altLang="cs-CZ" sz="1200"/>
              <a:pPr algn="r"/>
              <a:t>11</a:t>
            </a:fld>
            <a:endParaRPr lang="cs-CZ" altLang="cs-CZ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5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BC5CC8-9E2C-43A1-B3D7-4174B1EB6EDB}" type="slidenum">
              <a:rPr lang="cs-CZ" altLang="cs-CZ" sz="1200"/>
              <a:pPr algn="r"/>
              <a:t>14</a:t>
            </a:fld>
            <a:endParaRPr lang="cs-CZ" altLang="cs-CZ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8685B5-F459-499F-A364-A0CB561CCDB2}" type="slidenum">
              <a:rPr lang="cs-CZ" altLang="cs-CZ" sz="1200">
                <a:latin typeface="Calibri" pitchFamily="34" charset="0"/>
              </a:rPr>
              <a:pPr algn="r"/>
              <a:t>17</a:t>
            </a:fld>
            <a:endParaRPr lang="cs-CZ" altLang="cs-CZ" sz="1200">
              <a:latin typeface="Calibri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2964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CAA034-AD3E-4A27-A9C6-5F48AC381475}" type="slidenum">
              <a:rPr lang="cs-CZ" altLang="cs-CZ" sz="1200">
                <a:latin typeface="Calibri" pitchFamily="34" charset="0"/>
              </a:rPr>
              <a:pPr algn="r"/>
              <a:t>18</a:t>
            </a:fld>
            <a:endParaRPr lang="cs-CZ" altLang="cs-CZ" sz="1200">
              <a:latin typeface="Calibri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CAD70D-B8C7-4507-9B36-74C55D45F963}" type="slidenum">
              <a:rPr lang="cs-CZ" altLang="cs-CZ" sz="1200"/>
              <a:pPr algn="r"/>
              <a:t>18</a:t>
            </a:fld>
            <a:endParaRPr lang="cs-CZ" altLang="cs-CZ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5968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7DD863-F49B-4746-832E-83822C0C627A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altLang="cs-CZ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8153D2-218A-4BF6-9252-AC146A109908}" type="slidenum">
              <a:rPr lang="cs-CZ" altLang="cs-CZ" sz="1200"/>
              <a:pPr algn="r"/>
              <a:t>21</a:t>
            </a:fld>
            <a:endParaRPr lang="cs-CZ" altLang="cs-CZ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5639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cs-CZ" smtClean="0">
              <a:latin typeface="Arial" charset="0"/>
            </a:endParaRPr>
          </a:p>
        </p:txBody>
      </p:sp>
      <p:sp>
        <p:nvSpPr>
          <p:cNvPr id="49155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9AA45F-F72A-43EB-A5A9-02C82446A923}" type="slidenum">
              <a:rPr lang="cs-CZ" altLang="cs-CZ" sz="1200"/>
              <a:pPr algn="r"/>
              <a:t>24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898697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2F4459-0A05-4FE9-A0E2-F7AC9D7F309C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altLang="cs-CZ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C86AEC-A615-493C-B584-711E8AE85ED2}" type="slidenum">
              <a:rPr lang="cs-CZ" altLang="cs-CZ" sz="1200"/>
              <a:pPr algn="r"/>
              <a:t>26</a:t>
            </a:fld>
            <a:endParaRPr lang="cs-CZ" altLang="cs-CZ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6652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977F01-264B-40D4-AE11-3FAB28613E27}" type="slidenum">
              <a:rPr lang="cs-CZ" altLang="cs-CZ" sz="1200"/>
              <a:pPr algn="r"/>
              <a:t>27</a:t>
            </a:fld>
            <a:endParaRPr lang="cs-CZ" altLang="cs-CZ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7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AA2DD-7B9C-4B5B-8A55-5A015F7944FE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DA3CD-82CB-4AE8-8B94-D066EAC688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60791-AA92-431D-86CA-AB61787D0BC7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A57E-A617-4533-922A-843AE50AB1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03018-A3C9-4D33-BB51-4A42D81BE9BA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0EA9-1591-4328-8315-D47B4FD1F0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FA6E-BAB5-4665-872B-72C7308943C1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7563-9224-42D3-B85F-6A4F97287E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1A98-AEB6-4068-A3E2-6C391486088A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5A79-285F-4D8E-8635-3090922EE5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F4C2-7BFC-496E-AFD4-13978EFB4D97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81262-1AA8-491C-8114-B3ABA301FC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97AB-5F96-46E9-997C-4B91272EA96B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602CF-3E97-4F06-A6C8-E1BF776980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4879-279A-4CFA-8606-17ED8EFA3B17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EFFF-D86E-43FB-AA03-DFD7E21469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C60AD-547A-47B8-8DA9-E53E78DAA4BA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1848-F613-402E-854C-5ED78BA3E1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F3F4-6429-4D76-9E4B-3D79469DE737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55C7E-D919-42AA-8D1E-4856ACD49A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D2253-F20E-43C6-A1C7-620C73744294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7C4B0-C62E-49C7-8978-C75A2C80DB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2457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33A654-DAA9-4E0D-AF6E-E0289DAD4853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DEC57E-9E13-4580-BD10-6872EF43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7"/>
          <p:cNvSpPr txBox="1">
            <a:spLocks noChangeArrowheads="1"/>
          </p:cNvSpPr>
          <p:nvPr/>
        </p:nvSpPr>
        <p:spPr bwMode="auto">
          <a:xfrm>
            <a:off x="1524000" y="579438"/>
            <a:ext cx="4355680" cy="464742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342900" indent="-342900"/>
            <a:r>
              <a:rPr lang="cs-CZ" altLang="cs-CZ" sz="3200" b="1" dirty="0" err="1">
                <a:solidFill>
                  <a:srgbClr val="800000"/>
                </a:solidFill>
              </a:rPr>
              <a:t>Splanchnocranium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</a:p>
          <a:p>
            <a:pPr marL="342900" indent="-342900"/>
            <a:r>
              <a:rPr lang="cs-CZ" altLang="cs-CZ" sz="2000" dirty="0">
                <a:solidFill>
                  <a:srgbClr val="800000"/>
                </a:solidFill>
              </a:rPr>
              <a:t>          (</a:t>
            </a:r>
            <a:r>
              <a:rPr lang="cs-CZ" altLang="cs-CZ" sz="2000" dirty="0" err="1">
                <a:solidFill>
                  <a:srgbClr val="800000"/>
                </a:solidFill>
              </a:rPr>
              <a:t>viscerocranium</a:t>
            </a:r>
            <a:r>
              <a:rPr lang="cs-CZ" altLang="cs-CZ" sz="2000" dirty="0">
                <a:solidFill>
                  <a:srgbClr val="800000"/>
                </a:solidFill>
              </a:rPr>
              <a:t>)</a:t>
            </a:r>
          </a:p>
          <a:p>
            <a:pPr marL="342900" indent="-342900"/>
            <a:endParaRPr lang="cs-CZ" altLang="cs-CZ" sz="2400" b="1" dirty="0"/>
          </a:p>
          <a:p>
            <a:pPr marL="342900" indent="-342900">
              <a:buFontTx/>
              <a:buAutoNum type="arabicPeriod"/>
            </a:pPr>
            <a:r>
              <a:rPr lang="cs-CZ" altLang="cs-CZ" sz="2000" b="1" dirty="0" err="1" smtClean="0"/>
              <a:t>Maxilla</a:t>
            </a:r>
            <a:endParaRPr lang="cs-CZ" altLang="cs-CZ" sz="2000" b="1" dirty="0"/>
          </a:p>
          <a:p>
            <a:pPr marL="342900" indent="-342900">
              <a:buFontTx/>
              <a:buAutoNum type="arabicPeriod"/>
            </a:pPr>
            <a:r>
              <a:rPr lang="cs-CZ" altLang="cs-CZ" sz="2000" b="1" dirty="0"/>
              <a:t>Os </a:t>
            </a:r>
            <a:r>
              <a:rPr lang="cs-CZ" altLang="cs-CZ" sz="2000" b="1" dirty="0" err="1"/>
              <a:t>nasale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Nasal</a:t>
            </a:r>
            <a:r>
              <a:rPr lang="cs-CZ" altLang="cs-CZ" sz="1600" b="1" i="1" dirty="0"/>
              <a:t> bone)</a:t>
            </a:r>
          </a:p>
          <a:p>
            <a:pPr marL="342900" indent="-342900">
              <a:buFontTx/>
              <a:buAutoNum type="arabicPeriod"/>
            </a:pPr>
            <a:r>
              <a:rPr lang="cs-CZ" altLang="cs-CZ" sz="2000" b="1" dirty="0"/>
              <a:t>Os </a:t>
            </a:r>
            <a:r>
              <a:rPr lang="cs-CZ" altLang="cs-CZ" sz="2000" b="1" dirty="0" err="1"/>
              <a:t>lacrimale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Lacrimal</a:t>
            </a:r>
            <a:r>
              <a:rPr lang="cs-CZ" altLang="cs-CZ" sz="1600" b="1" i="1" dirty="0"/>
              <a:t> bone)</a:t>
            </a:r>
          </a:p>
          <a:p>
            <a:pPr marL="342900" indent="-342900">
              <a:buFontTx/>
              <a:buAutoNum type="arabicPeriod"/>
            </a:pPr>
            <a:r>
              <a:rPr lang="cs-CZ" altLang="cs-CZ" sz="2000" b="1" dirty="0"/>
              <a:t>Os </a:t>
            </a:r>
            <a:r>
              <a:rPr lang="cs-CZ" altLang="cs-CZ" sz="2000" b="1" dirty="0" err="1"/>
              <a:t>zygomaticum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Zygomatic</a:t>
            </a:r>
            <a:r>
              <a:rPr lang="cs-CZ" altLang="cs-CZ" sz="1600" b="1" i="1" dirty="0"/>
              <a:t> bone)</a:t>
            </a:r>
          </a:p>
          <a:p>
            <a:pPr marL="342900" indent="-342900">
              <a:buFontTx/>
              <a:buAutoNum type="arabicPeriod"/>
            </a:pPr>
            <a:r>
              <a:rPr lang="cs-CZ" altLang="cs-CZ" sz="2000" b="1" dirty="0" err="1"/>
              <a:t>Vomer</a:t>
            </a:r>
            <a:endParaRPr lang="cs-CZ" altLang="cs-CZ" sz="2000" b="1" dirty="0"/>
          </a:p>
          <a:p>
            <a:pPr marL="342900" indent="-342900">
              <a:buFontTx/>
              <a:buAutoNum type="arabicPeriod"/>
            </a:pPr>
            <a:r>
              <a:rPr lang="cs-CZ" altLang="cs-CZ" sz="2000" b="1" dirty="0"/>
              <a:t>Os </a:t>
            </a:r>
            <a:r>
              <a:rPr lang="cs-CZ" altLang="cs-CZ" sz="2000" b="1" dirty="0" err="1"/>
              <a:t>palatinum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(Palatine bone)</a:t>
            </a:r>
          </a:p>
          <a:p>
            <a:pPr marL="342900" indent="-342900">
              <a:buFontTx/>
              <a:buAutoNum type="arabicPeriod" startAt="8"/>
            </a:pPr>
            <a:r>
              <a:rPr lang="cs-CZ" altLang="cs-CZ" sz="2000" b="1" dirty="0" err="1"/>
              <a:t>Concha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nasalis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inferior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Inferior</a:t>
            </a:r>
            <a:r>
              <a:rPr lang="cs-CZ" altLang="cs-CZ" sz="1600" b="1" i="1" dirty="0"/>
              <a:t> </a:t>
            </a:r>
          </a:p>
          <a:p>
            <a:pPr marL="342900" indent="-342900"/>
            <a:r>
              <a:rPr lang="cs-CZ" altLang="cs-CZ" sz="1600" b="1" i="1" dirty="0"/>
              <a:t>       </a:t>
            </a:r>
            <a:r>
              <a:rPr lang="cs-CZ" altLang="cs-CZ" sz="1600" b="1" i="1" dirty="0" err="1"/>
              <a:t>nasal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concha</a:t>
            </a:r>
            <a:r>
              <a:rPr lang="cs-CZ" altLang="cs-CZ" sz="1600" b="1" i="1" dirty="0"/>
              <a:t> – </a:t>
            </a:r>
            <a:r>
              <a:rPr lang="cs-CZ" altLang="cs-CZ" sz="1600" b="1" i="1" dirty="0" err="1"/>
              <a:t>turbinate</a:t>
            </a:r>
            <a:r>
              <a:rPr lang="cs-CZ" altLang="cs-CZ" sz="1600" b="1" i="1" dirty="0"/>
              <a:t>)</a:t>
            </a:r>
            <a:r>
              <a:rPr lang="cs-CZ" altLang="cs-CZ" sz="2000" b="1" i="1" dirty="0"/>
              <a:t> </a:t>
            </a:r>
          </a:p>
          <a:p>
            <a:pPr marL="342900" indent="-342900">
              <a:buFontTx/>
              <a:buAutoNum type="arabicPeriod" startAt="9"/>
            </a:pPr>
            <a:r>
              <a:rPr lang="cs-CZ" altLang="cs-CZ" sz="2000" b="1" dirty="0"/>
              <a:t>Mandibula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mandible</a:t>
            </a:r>
            <a:r>
              <a:rPr lang="cs-CZ" altLang="cs-CZ" sz="1600" b="1" i="1" dirty="0"/>
              <a:t>)</a:t>
            </a:r>
          </a:p>
          <a:p>
            <a:pPr marL="342900" indent="-342900"/>
            <a:r>
              <a:rPr lang="cs-CZ" altLang="cs-CZ" sz="2000" b="1" dirty="0"/>
              <a:t>10. Os </a:t>
            </a:r>
            <a:r>
              <a:rPr lang="cs-CZ" altLang="cs-CZ" sz="2000" b="1" dirty="0" err="1"/>
              <a:t>hyoideum</a:t>
            </a:r>
            <a:r>
              <a:rPr lang="cs-CZ" altLang="cs-CZ" b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Hyoid</a:t>
            </a:r>
            <a:r>
              <a:rPr lang="cs-CZ" altLang="cs-CZ" sz="1600" b="1" i="1" dirty="0"/>
              <a:t> bone)</a:t>
            </a:r>
          </a:p>
          <a:p>
            <a:pPr marL="342900" indent="-342900"/>
            <a:endParaRPr lang="cs-CZ" altLang="cs-CZ" sz="2000" b="1" dirty="0"/>
          </a:p>
        </p:txBody>
      </p:sp>
      <p:pic>
        <p:nvPicPr>
          <p:cNvPr id="14338" name="Picture 2" descr="http://www.tk.de/rochelexikon/pics/s28080.015-1.jpg"/>
          <p:cNvPicPr>
            <a:picLocks noChangeAspect="1" noChangeArrowheads="1"/>
          </p:cNvPicPr>
          <p:nvPr/>
        </p:nvPicPr>
        <p:blipFill>
          <a:blip r:embed="rId4"/>
          <a:srcRect r="15828"/>
          <a:stretch>
            <a:fillRect/>
          </a:stretch>
        </p:blipFill>
        <p:spPr bwMode="auto">
          <a:xfrm>
            <a:off x="6166180" y="109151"/>
            <a:ext cx="2469910" cy="354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http://www.tk.de/rochelexikon/pics/s34256.000-2.jpg"/>
          <p:cNvPicPr>
            <a:picLocks noChangeAspect="1" noChangeArrowheads="1"/>
          </p:cNvPicPr>
          <p:nvPr/>
        </p:nvPicPr>
        <p:blipFill>
          <a:blip r:embed="rId5"/>
          <a:srcRect r="11940"/>
          <a:stretch>
            <a:fillRect/>
          </a:stretch>
        </p:blipFill>
        <p:spPr bwMode="auto">
          <a:xfrm>
            <a:off x="9029700" y="579439"/>
            <a:ext cx="2896484" cy="307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http://www.tk.de/rochelexikon/pics/s34257.000-1.jpg"/>
          <p:cNvPicPr>
            <a:picLocks noChangeAspect="1" noChangeArrowheads="1"/>
          </p:cNvPicPr>
          <p:nvPr/>
        </p:nvPicPr>
        <p:blipFill>
          <a:blip r:embed="rId6"/>
          <a:srcRect r="11385" b="53111"/>
          <a:stretch>
            <a:fillRect/>
          </a:stretch>
        </p:blipFill>
        <p:spPr bwMode="auto">
          <a:xfrm>
            <a:off x="5556040" y="4067267"/>
            <a:ext cx="2165350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ejmout"/>
          <p:cNvPicPr>
            <a:picLocks noChangeAspect="1" noChangeArrowheads="1"/>
          </p:cNvPicPr>
          <p:nvPr/>
        </p:nvPicPr>
        <p:blipFill>
          <a:blip r:embed="rId7"/>
          <a:srcRect t="44539" b="5499"/>
          <a:stretch>
            <a:fillRect/>
          </a:stretch>
        </p:blipFill>
        <p:spPr bwMode="auto">
          <a:xfrm>
            <a:off x="9943726" y="3743325"/>
            <a:ext cx="2036763" cy="204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/>
          <a:srcRect r="14171"/>
          <a:stretch>
            <a:fillRect/>
          </a:stretch>
        </p:blipFill>
        <p:spPr bwMode="auto">
          <a:xfrm>
            <a:off x="7910648" y="3911600"/>
            <a:ext cx="200107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1793875" y="173038"/>
            <a:ext cx="79672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Lamina </a:t>
            </a:r>
            <a:r>
              <a:rPr lang="cs-CZ" altLang="cs-CZ" sz="2400" b="1" dirty="0" err="1">
                <a:solidFill>
                  <a:srgbClr val="800000"/>
                </a:solidFill>
              </a:rPr>
              <a:t>perpendicularis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i="1" dirty="0">
                <a:solidFill>
                  <a:srgbClr val="800000"/>
                </a:solidFill>
              </a:rPr>
              <a:t>(</a:t>
            </a:r>
            <a:r>
              <a:rPr lang="cs-CZ" altLang="cs-CZ" i="1" dirty="0" err="1">
                <a:solidFill>
                  <a:srgbClr val="800000"/>
                </a:solidFill>
              </a:rPr>
              <a:t>Perpendicular</a:t>
            </a:r>
            <a:r>
              <a:rPr lang="cs-CZ" altLang="cs-CZ" i="1" dirty="0">
                <a:solidFill>
                  <a:srgbClr val="800000"/>
                </a:solidFill>
              </a:rPr>
              <a:t> lamina)</a:t>
            </a:r>
            <a:r>
              <a:rPr lang="cs-CZ" altLang="cs-CZ" sz="2800" i="1" dirty="0">
                <a:solidFill>
                  <a:srgbClr val="800000"/>
                </a:solidFill>
              </a:rPr>
              <a:t> </a:t>
            </a:r>
            <a:r>
              <a:rPr lang="cs-CZ" altLang="cs-CZ" sz="2000" dirty="0" err="1">
                <a:solidFill>
                  <a:srgbClr val="800000"/>
                </a:solidFill>
              </a:rPr>
              <a:t>of</a:t>
            </a:r>
            <a:r>
              <a:rPr lang="cs-CZ" altLang="cs-CZ" sz="2000" dirty="0">
                <a:solidFill>
                  <a:srgbClr val="800000"/>
                </a:solidFill>
              </a:rPr>
              <a:t> palatine bone</a:t>
            </a:r>
          </a:p>
          <a:p>
            <a:r>
              <a:rPr lang="cs-CZ" altLang="cs-CZ" b="1" dirty="0" err="1"/>
              <a:t>Crista</a:t>
            </a:r>
            <a:r>
              <a:rPr lang="cs-CZ" altLang="cs-CZ" b="1" dirty="0"/>
              <a:t> </a:t>
            </a:r>
            <a:r>
              <a:rPr lang="cs-CZ" altLang="cs-CZ" b="1" dirty="0" err="1"/>
              <a:t>ethmoidalis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Ethmoid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 </a:t>
            </a:r>
            <a:endParaRPr lang="cs-CZ" altLang="cs-CZ" b="1" dirty="0" smtClean="0"/>
          </a:p>
          <a:p>
            <a:r>
              <a:rPr lang="cs-CZ" altLang="cs-CZ" b="1" dirty="0" err="1" smtClean="0"/>
              <a:t>Crista</a:t>
            </a:r>
            <a:r>
              <a:rPr lang="cs-CZ" altLang="cs-CZ" b="1" dirty="0" smtClean="0"/>
              <a:t> </a:t>
            </a:r>
            <a:r>
              <a:rPr lang="cs-CZ" altLang="cs-CZ" b="1" dirty="0" err="1"/>
              <a:t>conchalis</a:t>
            </a:r>
            <a:r>
              <a:rPr lang="cs-CZ" altLang="cs-CZ" b="1" dirty="0"/>
              <a:t> </a:t>
            </a:r>
            <a:r>
              <a:rPr lang="cs-CZ" altLang="cs-CZ" i="1" dirty="0"/>
              <a:t>- </a:t>
            </a:r>
            <a:r>
              <a:rPr lang="cs-CZ" altLang="cs-CZ" sz="1600" i="1" dirty="0" err="1"/>
              <a:t>Conchal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 (</a:t>
            </a:r>
            <a:r>
              <a:rPr lang="cs-CZ" altLang="cs-CZ" sz="1600" i="1" dirty="0" err="1"/>
              <a:t>turbinate</a:t>
            </a:r>
            <a:r>
              <a:rPr lang="cs-CZ" altLang="cs-CZ" sz="1600" i="1" dirty="0"/>
              <a:t>) </a:t>
            </a:r>
          </a:p>
          <a:p>
            <a:endParaRPr lang="cs-CZ" altLang="cs-CZ" b="1" dirty="0" smtClean="0"/>
          </a:p>
          <a:p>
            <a:r>
              <a:rPr lang="cs-CZ" altLang="cs-CZ" b="1" dirty="0" err="1" smtClean="0"/>
              <a:t>Processus</a:t>
            </a:r>
            <a:r>
              <a:rPr lang="cs-CZ" altLang="cs-CZ" b="1" dirty="0" smtClean="0"/>
              <a:t> </a:t>
            </a:r>
            <a:r>
              <a:rPr lang="cs-CZ" altLang="cs-CZ" b="1" dirty="0" err="1"/>
              <a:t>orbitalis</a:t>
            </a:r>
            <a:r>
              <a:rPr lang="cs-CZ" altLang="cs-CZ" b="1" dirty="0"/>
              <a:t> et </a:t>
            </a:r>
            <a:r>
              <a:rPr lang="cs-CZ" altLang="cs-CZ" b="1" dirty="0" err="1"/>
              <a:t>sphenoidalis</a:t>
            </a:r>
            <a:r>
              <a:rPr lang="cs-CZ" altLang="cs-CZ" b="1" dirty="0"/>
              <a:t> </a:t>
            </a:r>
            <a:r>
              <a:rPr lang="cs-CZ" altLang="cs-CZ" sz="1600" i="1" dirty="0"/>
              <a:t>(Orbital and 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</a:p>
          <a:p>
            <a:r>
              <a:rPr lang="cs-CZ" altLang="cs-CZ" b="1" dirty="0" err="1" smtClean="0"/>
              <a:t>Incisura</a:t>
            </a:r>
            <a:r>
              <a:rPr lang="cs-CZ" altLang="cs-CZ" b="1" dirty="0" smtClean="0"/>
              <a:t> </a:t>
            </a:r>
            <a:r>
              <a:rPr lang="cs-CZ" altLang="cs-CZ" b="1" dirty="0" err="1"/>
              <a:t>sphenopalatina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Sphenopalatine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notch</a:t>
            </a:r>
            <a:r>
              <a:rPr lang="cs-CZ" altLang="cs-CZ" sz="1600" i="1" dirty="0"/>
              <a:t>) </a:t>
            </a:r>
          </a:p>
          <a:p>
            <a:r>
              <a:rPr lang="cs-CZ" altLang="cs-CZ" b="1" dirty="0" err="1"/>
              <a:t>Foramen</a:t>
            </a:r>
            <a:r>
              <a:rPr lang="cs-CZ" altLang="cs-CZ" b="1" dirty="0"/>
              <a:t> </a:t>
            </a:r>
            <a:r>
              <a:rPr lang="cs-CZ" altLang="cs-CZ" b="1" dirty="0" err="1"/>
              <a:t>sphenopalatinum</a:t>
            </a:r>
            <a:r>
              <a:rPr lang="cs-CZ" altLang="cs-CZ" sz="16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Sphenopalatine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foramen</a:t>
            </a:r>
            <a:r>
              <a:rPr lang="cs-CZ" altLang="cs-CZ" sz="1600" i="1" dirty="0"/>
              <a:t>) </a:t>
            </a:r>
          </a:p>
          <a:p>
            <a:endParaRPr lang="cs-CZ" altLang="cs-CZ" sz="2000" dirty="0"/>
          </a:p>
          <a:p>
            <a:r>
              <a:rPr lang="cs-CZ" altLang="cs-CZ" b="1" dirty="0" err="1"/>
              <a:t>Processus</a:t>
            </a:r>
            <a:r>
              <a:rPr lang="cs-CZ" altLang="cs-CZ" b="1" dirty="0"/>
              <a:t> </a:t>
            </a:r>
            <a:r>
              <a:rPr lang="cs-CZ" altLang="cs-CZ" b="1" dirty="0" err="1"/>
              <a:t>pyramidalis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Pyramidal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 </a:t>
            </a:r>
          </a:p>
          <a:p>
            <a:r>
              <a:rPr lang="cs-CZ" altLang="cs-CZ" b="1" dirty="0" err="1"/>
              <a:t>Foramina</a:t>
            </a:r>
            <a:r>
              <a:rPr lang="cs-CZ" altLang="cs-CZ" b="1" dirty="0"/>
              <a:t> </a:t>
            </a:r>
            <a:r>
              <a:rPr lang="cs-CZ" altLang="cs-CZ" b="1" dirty="0" err="1"/>
              <a:t>palatina</a:t>
            </a:r>
            <a:r>
              <a:rPr lang="cs-CZ" altLang="cs-CZ" b="1" dirty="0"/>
              <a:t> </a:t>
            </a:r>
            <a:r>
              <a:rPr lang="cs-CZ" altLang="cs-CZ" b="1" dirty="0" err="1"/>
              <a:t>minora</a:t>
            </a:r>
            <a:r>
              <a:rPr lang="cs-CZ" altLang="cs-CZ" b="1" dirty="0"/>
              <a:t> et </a:t>
            </a:r>
            <a:r>
              <a:rPr lang="cs-CZ" altLang="cs-CZ" b="1" dirty="0" err="1"/>
              <a:t>canales</a:t>
            </a:r>
            <a:r>
              <a:rPr lang="cs-CZ" altLang="cs-CZ" b="1" dirty="0"/>
              <a:t> </a:t>
            </a:r>
            <a:r>
              <a:rPr lang="cs-CZ" altLang="cs-CZ" b="1" dirty="0" err="1"/>
              <a:t>palatini</a:t>
            </a:r>
            <a:r>
              <a:rPr lang="cs-CZ" altLang="cs-CZ" b="1" dirty="0"/>
              <a:t> </a:t>
            </a:r>
            <a:r>
              <a:rPr lang="cs-CZ" altLang="cs-CZ" b="1" dirty="0" err="1"/>
              <a:t>minores</a:t>
            </a:r>
            <a:endParaRPr lang="cs-CZ" altLang="cs-CZ" b="1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Lesser</a:t>
            </a:r>
            <a:r>
              <a:rPr lang="cs-CZ" altLang="cs-CZ" sz="1600" i="1" dirty="0"/>
              <a:t> palatine </a:t>
            </a:r>
            <a:r>
              <a:rPr lang="cs-CZ" altLang="cs-CZ" sz="1600" i="1" dirty="0" err="1"/>
              <a:t>foramina</a:t>
            </a:r>
            <a:r>
              <a:rPr lang="cs-CZ" altLang="cs-CZ" sz="1600" i="1" dirty="0"/>
              <a:t> and </a:t>
            </a:r>
            <a:r>
              <a:rPr lang="cs-CZ" altLang="cs-CZ" sz="1600" i="1" dirty="0" err="1"/>
              <a:t>canals</a:t>
            </a:r>
            <a:r>
              <a:rPr lang="cs-CZ" altLang="cs-CZ" sz="1600" i="1" dirty="0"/>
              <a:t>)</a:t>
            </a:r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1400" y="1008063"/>
            <a:ext cx="1501775" cy="22875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125" y="3475038"/>
            <a:ext cx="1450975" cy="21748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/>
          <a:srcRect b="47250"/>
          <a:stretch>
            <a:fillRect/>
          </a:stretch>
        </p:blipFill>
        <p:spPr bwMode="auto">
          <a:xfrm>
            <a:off x="962025" y="3490913"/>
            <a:ext cx="3082925" cy="22574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7" name="Picture 6" descr="Fossa pterygopalati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92038" y="3181350"/>
            <a:ext cx="1633537" cy="29035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6"/>
          <a:srcRect r="14171"/>
          <a:stretch>
            <a:fillRect/>
          </a:stretch>
        </p:blipFill>
        <p:spPr bwMode="auto">
          <a:xfrm>
            <a:off x="5200650" y="3479800"/>
            <a:ext cx="2038350" cy="22574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7"/>
          <a:srcRect b="10188"/>
          <a:stretch>
            <a:fillRect/>
          </a:stretch>
        </p:blipFill>
        <p:spPr bwMode="auto">
          <a:xfrm>
            <a:off x="7366000" y="3514725"/>
            <a:ext cx="2232025" cy="22367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575" y="3171825"/>
            <a:ext cx="3487738" cy="26527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1525" y="3171825"/>
            <a:ext cx="3168650" cy="20510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9010650" y="1362075"/>
          <a:ext cx="1930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Fotografie" r:id="rId6" imgW="12038095" imgH="8040222" progId="MSPhotoEd.3">
                  <p:embed/>
                </p:oleObj>
              </mc:Choice>
              <mc:Fallback>
                <p:oleObj name="Fotografie" r:id="rId6" imgW="12038095" imgH="8040222" progId="MSPhotoEd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650" y="1362075"/>
                        <a:ext cx="1930400" cy="12890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00575" y="828675"/>
            <a:ext cx="3487738" cy="22177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60" name="Text Box 10"/>
          <p:cNvSpPr txBox="1">
            <a:spLocks noChangeArrowheads="1"/>
          </p:cNvSpPr>
          <p:nvPr/>
        </p:nvSpPr>
        <p:spPr bwMode="auto">
          <a:xfrm>
            <a:off x="287338" y="633413"/>
            <a:ext cx="3763962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800000"/>
                </a:solidFill>
              </a:rPr>
              <a:t>Mandibula</a:t>
            </a:r>
            <a:r>
              <a:rPr lang="cs-CZ" altLang="cs-CZ" sz="2800" dirty="0">
                <a:solidFill>
                  <a:srgbClr val="800000"/>
                </a:solidFill>
              </a:rPr>
              <a:t> </a:t>
            </a:r>
            <a:r>
              <a:rPr lang="cs-CZ" altLang="cs-CZ" sz="2800" i="1" dirty="0">
                <a:solidFill>
                  <a:srgbClr val="800000"/>
                </a:solidFill>
              </a:rPr>
              <a:t>(</a:t>
            </a:r>
            <a:r>
              <a:rPr lang="cs-CZ" altLang="cs-CZ" sz="2800" i="1" dirty="0" err="1">
                <a:solidFill>
                  <a:srgbClr val="800000"/>
                </a:solidFill>
              </a:rPr>
              <a:t>mandible</a:t>
            </a:r>
            <a:r>
              <a:rPr lang="cs-CZ" altLang="cs-CZ" sz="2800" i="1" dirty="0">
                <a:solidFill>
                  <a:srgbClr val="800000"/>
                </a:solidFill>
              </a:rPr>
              <a:t>)</a:t>
            </a:r>
          </a:p>
          <a:p>
            <a:r>
              <a:rPr lang="cs-CZ" altLang="cs-CZ" sz="2000" dirty="0"/>
              <a:t>1. </a:t>
            </a:r>
            <a:r>
              <a:rPr lang="cs-CZ" altLang="cs-CZ" sz="2000" b="1" dirty="0"/>
              <a:t>Corpus </a:t>
            </a:r>
            <a:r>
              <a:rPr lang="cs-CZ" altLang="cs-CZ" sz="2000" dirty="0" err="1"/>
              <a:t>mandibulae</a:t>
            </a:r>
            <a:r>
              <a:rPr lang="cs-CZ" altLang="cs-CZ" sz="2000" b="1" dirty="0"/>
              <a:t> </a:t>
            </a:r>
            <a:r>
              <a:rPr lang="cs-CZ" altLang="cs-CZ" i="1" dirty="0"/>
              <a:t>- </a:t>
            </a:r>
            <a:r>
              <a:rPr lang="cs-CZ" altLang="cs-CZ" dirty="0"/>
              <a:t>body</a:t>
            </a:r>
            <a:endParaRPr lang="cs-CZ" altLang="cs-CZ" i="1" dirty="0"/>
          </a:p>
          <a:p>
            <a:r>
              <a:rPr lang="cs-CZ" altLang="cs-CZ" sz="2000" dirty="0"/>
              <a:t>2. </a:t>
            </a:r>
            <a:r>
              <a:rPr lang="cs-CZ" altLang="cs-CZ" sz="2000" b="1" dirty="0" err="1"/>
              <a:t>Ramus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mandibulae</a:t>
            </a:r>
            <a:endParaRPr lang="cs-CZ" altLang="cs-CZ" sz="2000" dirty="0"/>
          </a:p>
          <a:p>
            <a:r>
              <a:rPr lang="cs-CZ" altLang="cs-CZ" sz="2000" dirty="0"/>
              <a:t>3. </a:t>
            </a:r>
            <a:r>
              <a:rPr lang="cs-CZ" altLang="cs-CZ" sz="2000" b="1" dirty="0" err="1"/>
              <a:t>Angulus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mandibulae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angle</a:t>
            </a:r>
            <a:r>
              <a:rPr lang="cs-CZ" altLang="cs-CZ" i="1" dirty="0"/>
              <a:t>)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1774825" y="549275"/>
            <a:ext cx="551304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1. Corpus </a:t>
            </a:r>
            <a:r>
              <a:rPr lang="cs-CZ" altLang="cs-CZ" sz="2400" b="1" dirty="0" err="1">
                <a:solidFill>
                  <a:srgbClr val="800000"/>
                </a:solidFill>
              </a:rPr>
              <a:t>mandibulae</a:t>
            </a:r>
            <a:r>
              <a:rPr lang="cs-CZ" altLang="cs-CZ" sz="2400" b="1" dirty="0"/>
              <a:t> </a:t>
            </a:r>
            <a:r>
              <a:rPr lang="cs-CZ" altLang="cs-CZ" i="1" dirty="0">
                <a:solidFill>
                  <a:srgbClr val="C00000"/>
                </a:solidFill>
              </a:rPr>
              <a:t>(Body) </a:t>
            </a:r>
          </a:p>
          <a:p>
            <a:endParaRPr lang="cs-CZ" altLang="cs-CZ" sz="2000" dirty="0"/>
          </a:p>
          <a:p>
            <a:r>
              <a:rPr lang="cs-CZ" altLang="cs-CZ" sz="2000" b="1" dirty="0" err="1"/>
              <a:t>Fossae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digastricae</a:t>
            </a:r>
            <a:r>
              <a:rPr lang="cs-CZ" altLang="cs-CZ" sz="2000" b="1" i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Digastric</a:t>
            </a:r>
            <a:r>
              <a:rPr lang="cs-CZ" altLang="cs-CZ" i="1" dirty="0"/>
              <a:t> </a:t>
            </a:r>
            <a:r>
              <a:rPr lang="cs-CZ" altLang="cs-CZ" i="1" dirty="0" err="1"/>
              <a:t>fossae</a:t>
            </a:r>
            <a:r>
              <a:rPr lang="cs-CZ" altLang="cs-CZ" i="1" dirty="0"/>
              <a:t>)</a:t>
            </a:r>
          </a:p>
          <a:p>
            <a:r>
              <a:rPr lang="cs-CZ" altLang="cs-CZ" sz="2000" b="1" dirty="0"/>
              <a:t>Spina </a:t>
            </a:r>
            <a:r>
              <a:rPr lang="cs-CZ" altLang="cs-CZ" sz="2000" b="1" dirty="0" err="1"/>
              <a:t>mentalis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Mental</a:t>
            </a:r>
            <a:r>
              <a:rPr lang="cs-CZ" altLang="cs-CZ" i="1" dirty="0"/>
              <a:t> spina)</a:t>
            </a:r>
            <a:r>
              <a:rPr lang="cs-CZ" altLang="cs-CZ" b="1" i="1" dirty="0"/>
              <a:t> </a:t>
            </a:r>
            <a:endParaRPr lang="cs-CZ" altLang="cs-CZ" sz="2000" b="1" i="1" dirty="0"/>
          </a:p>
          <a:p>
            <a:r>
              <a:rPr lang="cs-CZ" altLang="cs-CZ" sz="2000" b="1" dirty="0"/>
              <a:t>Linea </a:t>
            </a:r>
            <a:r>
              <a:rPr lang="cs-CZ" altLang="cs-CZ" sz="2000" b="1" dirty="0" err="1"/>
              <a:t>mylohyoidea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Mylohyoid</a:t>
            </a:r>
            <a:r>
              <a:rPr lang="cs-CZ" altLang="cs-CZ" i="1" dirty="0"/>
              <a:t> line) </a:t>
            </a:r>
            <a:endParaRPr lang="cs-CZ" altLang="cs-CZ" sz="2000" i="1" dirty="0"/>
          </a:p>
          <a:p>
            <a:r>
              <a:rPr lang="cs-CZ" altLang="cs-CZ" sz="2000" b="1" dirty="0"/>
              <a:t>Fovea </a:t>
            </a:r>
            <a:r>
              <a:rPr lang="cs-CZ" altLang="cs-CZ" sz="2000" b="1" dirty="0" err="1"/>
              <a:t>sublingualis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Sublingual</a:t>
            </a:r>
            <a:r>
              <a:rPr lang="cs-CZ" altLang="cs-CZ" i="1" dirty="0"/>
              <a:t> </a:t>
            </a:r>
            <a:r>
              <a:rPr lang="cs-CZ" altLang="cs-CZ" i="1" dirty="0" err="1"/>
              <a:t>fossa</a:t>
            </a:r>
            <a:r>
              <a:rPr lang="cs-CZ" altLang="cs-CZ" sz="2000" i="1" dirty="0"/>
              <a:t>)</a:t>
            </a:r>
          </a:p>
          <a:p>
            <a:r>
              <a:rPr lang="cs-CZ" altLang="cs-CZ" sz="2000" b="1" dirty="0"/>
              <a:t>Fovea </a:t>
            </a:r>
            <a:r>
              <a:rPr lang="cs-CZ" altLang="cs-CZ" sz="2000" b="1" dirty="0" err="1"/>
              <a:t>submandibularis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Submandibular</a:t>
            </a:r>
            <a:r>
              <a:rPr lang="cs-CZ" altLang="cs-CZ" i="1" dirty="0"/>
              <a:t> </a:t>
            </a:r>
            <a:r>
              <a:rPr lang="cs-CZ" altLang="cs-CZ" i="1" dirty="0" err="1"/>
              <a:t>fossa</a:t>
            </a:r>
            <a:r>
              <a:rPr lang="cs-CZ" altLang="cs-CZ" i="1" dirty="0"/>
              <a:t>)</a:t>
            </a:r>
            <a:r>
              <a:rPr lang="cs-CZ" altLang="cs-CZ" b="1" i="1" dirty="0"/>
              <a:t> </a:t>
            </a:r>
            <a:endParaRPr lang="cs-CZ" altLang="cs-CZ" sz="2000" b="1" i="1" dirty="0"/>
          </a:p>
          <a:p>
            <a:endParaRPr lang="cs-CZ" altLang="cs-CZ" sz="2000" b="1" i="1" dirty="0"/>
          </a:p>
          <a:p>
            <a:r>
              <a:rPr lang="cs-CZ" altLang="cs-CZ" sz="2000" b="1" dirty="0" err="1"/>
              <a:t>Protuberantia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mentalis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Mental</a:t>
            </a:r>
            <a:r>
              <a:rPr lang="cs-CZ" altLang="cs-CZ" i="1" dirty="0"/>
              <a:t> protuberance</a:t>
            </a:r>
            <a:r>
              <a:rPr lang="cs-CZ" altLang="cs-CZ" sz="2400" i="1" dirty="0"/>
              <a:t>)</a:t>
            </a:r>
            <a:endParaRPr lang="cs-CZ" altLang="cs-CZ" sz="2000" i="1" dirty="0"/>
          </a:p>
          <a:p>
            <a:r>
              <a:rPr lang="cs-CZ" altLang="cs-CZ" sz="2000" b="1" dirty="0" err="1"/>
              <a:t>Tuberculum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mentale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Mental</a:t>
            </a:r>
            <a:r>
              <a:rPr lang="cs-CZ" altLang="cs-CZ" i="1" dirty="0"/>
              <a:t> </a:t>
            </a:r>
            <a:r>
              <a:rPr lang="cs-CZ" altLang="cs-CZ" i="1" dirty="0" err="1"/>
              <a:t>tubercle</a:t>
            </a:r>
            <a:r>
              <a:rPr lang="cs-CZ" altLang="cs-CZ" sz="2000" i="1" dirty="0"/>
              <a:t>)</a:t>
            </a:r>
          </a:p>
          <a:p>
            <a:r>
              <a:rPr lang="cs-CZ" altLang="cs-CZ" sz="2000" b="1" dirty="0" err="1"/>
              <a:t>Foramen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mentale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Mental</a:t>
            </a:r>
            <a:r>
              <a:rPr lang="cs-CZ" altLang="cs-CZ" i="1" dirty="0"/>
              <a:t> </a:t>
            </a:r>
            <a:r>
              <a:rPr lang="cs-CZ" altLang="cs-CZ" i="1" dirty="0" err="1"/>
              <a:t>foramen</a:t>
            </a:r>
            <a:r>
              <a:rPr lang="cs-CZ" altLang="cs-CZ" i="1" dirty="0"/>
              <a:t>)</a:t>
            </a:r>
            <a:endParaRPr lang="cs-CZ" altLang="cs-CZ" sz="2000" i="1" dirty="0"/>
          </a:p>
          <a:p>
            <a:endParaRPr lang="cs-CZ" altLang="cs-CZ" sz="2000" i="1" dirty="0"/>
          </a:p>
          <a:p>
            <a:r>
              <a:rPr lang="cs-CZ" altLang="cs-CZ" sz="2000" b="1" dirty="0" err="1"/>
              <a:t>Processus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alveolaris</a:t>
            </a:r>
            <a:r>
              <a:rPr lang="cs-CZ" altLang="cs-CZ" sz="2000" b="1" i="1" dirty="0"/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Alveolar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i="1" dirty="0"/>
              <a:t>)</a:t>
            </a:r>
            <a:endParaRPr lang="cs-CZ" altLang="cs-CZ" sz="2000" i="1" dirty="0"/>
          </a:p>
          <a:p>
            <a:r>
              <a:rPr lang="cs-CZ" altLang="cs-CZ" b="1" dirty="0" err="1"/>
              <a:t>A</a:t>
            </a:r>
            <a:r>
              <a:rPr lang="cs-CZ" altLang="cs-CZ" sz="2000" b="1" dirty="0" err="1"/>
              <a:t>lveoli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dentales</a:t>
            </a:r>
            <a:r>
              <a:rPr lang="cs-CZ" altLang="cs-CZ" sz="2000" b="1" i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dental</a:t>
            </a:r>
            <a:r>
              <a:rPr lang="cs-CZ" altLang="cs-CZ" i="1" dirty="0"/>
              <a:t> </a:t>
            </a:r>
            <a:r>
              <a:rPr lang="cs-CZ" altLang="cs-CZ" i="1" dirty="0" err="1"/>
              <a:t>alveoli</a:t>
            </a:r>
            <a:r>
              <a:rPr lang="cs-CZ" altLang="cs-CZ" i="1" dirty="0"/>
              <a:t>, juga, septa)</a:t>
            </a:r>
          </a:p>
          <a:p>
            <a:r>
              <a:rPr lang="cs-CZ" altLang="cs-CZ" sz="2000" b="1" dirty="0" err="1"/>
              <a:t>Trigonum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retromolare</a:t>
            </a:r>
            <a:r>
              <a:rPr lang="cs-CZ" altLang="cs-CZ" sz="2000" b="1" i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retromolar</a:t>
            </a:r>
            <a:r>
              <a:rPr lang="cs-CZ" altLang="cs-CZ" i="1" dirty="0"/>
              <a:t> trigon!)</a:t>
            </a:r>
            <a:endParaRPr lang="en-US" altLang="cs-CZ" i="1" dirty="0"/>
          </a:p>
          <a:p>
            <a:endParaRPr lang="cs-CZ" altLang="cs-CZ" sz="2000" dirty="0"/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4943" y="2274888"/>
            <a:ext cx="2554287" cy="19431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4943" y="549275"/>
            <a:ext cx="2524125" cy="16335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27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0630" y="4310064"/>
            <a:ext cx="2768600" cy="17605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graphicFrame>
        <p:nvGraphicFramePr>
          <p:cNvPr id="327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23858"/>
              </p:ext>
            </p:extLst>
          </p:nvPr>
        </p:nvGraphicFramePr>
        <p:xfrm>
          <a:off x="10359230" y="4310064"/>
          <a:ext cx="1398588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Fotografie" r:id="rId6" imgW="12038095" imgH="8040222" progId="MSPhotoEd.3">
                  <p:embed/>
                </p:oleObj>
              </mc:Choice>
              <mc:Fallback>
                <p:oleObj name="Fotografie" r:id="rId6" imgW="12038095" imgH="8040222" progId="MSPhotoEd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9230" y="4310064"/>
                        <a:ext cx="1398588" cy="9334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1165225" y="106363"/>
            <a:ext cx="5418471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solidFill>
                  <a:srgbClr val="800000"/>
                </a:solidFill>
              </a:rPr>
              <a:t>Ramus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mandibulae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000" i="1" dirty="0">
                <a:solidFill>
                  <a:srgbClr val="800000"/>
                </a:solidFill>
              </a:rPr>
              <a:t>(</a:t>
            </a:r>
            <a:r>
              <a:rPr lang="cs-CZ" altLang="cs-CZ" sz="2000" i="1" dirty="0" err="1">
                <a:solidFill>
                  <a:srgbClr val="800000"/>
                </a:solidFill>
              </a:rPr>
              <a:t>Mandibular</a:t>
            </a:r>
            <a:r>
              <a:rPr lang="cs-CZ" altLang="cs-CZ" sz="2000" i="1" dirty="0">
                <a:solidFill>
                  <a:srgbClr val="800000"/>
                </a:solidFill>
              </a:rPr>
              <a:t> </a:t>
            </a:r>
            <a:r>
              <a:rPr lang="cs-CZ" altLang="cs-CZ" sz="2000" i="1" dirty="0" err="1">
                <a:solidFill>
                  <a:srgbClr val="800000"/>
                </a:solidFill>
              </a:rPr>
              <a:t>ramus</a:t>
            </a:r>
            <a:r>
              <a:rPr lang="cs-CZ" altLang="cs-CZ" sz="2000" i="1" dirty="0">
                <a:solidFill>
                  <a:srgbClr val="800000"/>
                </a:solidFill>
              </a:rPr>
              <a:t>)</a:t>
            </a:r>
            <a:endParaRPr lang="cs-CZ" altLang="cs-CZ" sz="2800" i="1" dirty="0">
              <a:solidFill>
                <a:srgbClr val="800000"/>
              </a:solidFill>
            </a:endParaRPr>
          </a:p>
          <a:p>
            <a:endParaRPr lang="cs-CZ" altLang="cs-CZ" sz="2000" dirty="0"/>
          </a:p>
          <a:p>
            <a:r>
              <a:rPr lang="cs-CZ" altLang="cs-CZ" sz="2000" b="1" dirty="0" smtClean="0">
                <a:solidFill>
                  <a:srgbClr val="FF0000"/>
                </a:solidFill>
              </a:rPr>
              <a:t>1)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Processus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condylaris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i="1" dirty="0"/>
              <a:t>(</a:t>
            </a:r>
            <a:r>
              <a:rPr lang="cs-CZ" altLang="cs-CZ" i="1" dirty="0" err="1"/>
              <a:t>Condylar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sz="2000" i="1" dirty="0"/>
              <a:t>)</a:t>
            </a:r>
          </a:p>
          <a:p>
            <a:r>
              <a:rPr lang="cs-CZ" altLang="cs-CZ" b="1" dirty="0" err="1" smtClean="0"/>
              <a:t>caput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mandibulae</a:t>
            </a:r>
            <a:r>
              <a:rPr lang="cs-CZ" altLang="cs-CZ" dirty="0" smtClean="0"/>
              <a:t> </a:t>
            </a:r>
            <a:r>
              <a:rPr lang="cs-CZ" altLang="cs-CZ" i="1" dirty="0" smtClean="0"/>
              <a:t>– </a:t>
            </a:r>
            <a:r>
              <a:rPr lang="cs-CZ" altLang="cs-CZ" i="1" dirty="0" err="1" smtClean="0"/>
              <a:t>head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of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mandible</a:t>
            </a:r>
            <a:endParaRPr lang="cs-CZ" altLang="cs-CZ" dirty="0" smtClean="0"/>
          </a:p>
          <a:p>
            <a:r>
              <a:rPr lang="cs-CZ" altLang="cs-CZ" b="1" dirty="0" err="1" smtClean="0"/>
              <a:t>collum</a:t>
            </a:r>
            <a:r>
              <a:rPr lang="cs-CZ" altLang="cs-CZ" dirty="0" smtClean="0"/>
              <a:t> </a:t>
            </a:r>
            <a:r>
              <a:rPr lang="cs-CZ" altLang="cs-CZ" i="1" dirty="0" smtClean="0"/>
              <a:t>– </a:t>
            </a:r>
            <a:r>
              <a:rPr lang="cs-CZ" altLang="cs-CZ" i="1" dirty="0" err="1" smtClean="0"/>
              <a:t>neck</a:t>
            </a:r>
            <a:r>
              <a:rPr lang="cs-CZ" altLang="cs-CZ" i="1" dirty="0" smtClean="0"/>
              <a:t>   </a:t>
            </a:r>
          </a:p>
          <a:p>
            <a:r>
              <a:rPr lang="cs-CZ" altLang="cs-CZ" b="1" dirty="0" smtClean="0"/>
              <a:t>fovea </a:t>
            </a:r>
            <a:r>
              <a:rPr lang="cs-CZ" altLang="cs-CZ" b="1" dirty="0" err="1"/>
              <a:t>pterygoidea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pterygoid</a:t>
            </a:r>
            <a:r>
              <a:rPr lang="cs-CZ" altLang="cs-CZ" i="1" dirty="0"/>
              <a:t> fovea</a:t>
            </a:r>
            <a:r>
              <a:rPr lang="cs-CZ" altLang="cs-CZ" i="1" dirty="0" smtClean="0"/>
              <a:t>)</a:t>
            </a:r>
          </a:p>
          <a:p>
            <a:endParaRPr lang="cs-CZ" altLang="cs-CZ" i="1" dirty="0" smtClean="0"/>
          </a:p>
          <a:p>
            <a:r>
              <a:rPr lang="cs-CZ" altLang="cs-CZ" sz="2000" b="1" dirty="0" err="1"/>
              <a:t>Incisura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mandibulae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Mandibular</a:t>
            </a:r>
            <a:r>
              <a:rPr lang="cs-CZ" altLang="cs-CZ" i="1" dirty="0"/>
              <a:t> </a:t>
            </a:r>
            <a:r>
              <a:rPr lang="cs-CZ" altLang="cs-CZ" i="1" dirty="0" err="1"/>
              <a:t>notch</a:t>
            </a:r>
            <a:r>
              <a:rPr lang="cs-CZ" altLang="cs-CZ" i="1" dirty="0"/>
              <a:t>)</a:t>
            </a:r>
          </a:p>
          <a:p>
            <a:endParaRPr lang="cs-CZ" altLang="cs-CZ" i="1" dirty="0"/>
          </a:p>
          <a:p>
            <a:r>
              <a:rPr lang="cs-CZ" altLang="cs-CZ" sz="2000" b="1" dirty="0" smtClean="0">
                <a:solidFill>
                  <a:srgbClr val="FF0000"/>
                </a:solidFill>
              </a:rPr>
              <a:t>2)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Processus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coronoideus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Coronoid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i="1" dirty="0"/>
              <a:t>)</a:t>
            </a:r>
          </a:p>
          <a:p>
            <a:endParaRPr lang="cs-CZ" altLang="cs-CZ" dirty="0"/>
          </a:p>
          <a:p>
            <a:r>
              <a:rPr lang="cs-CZ" altLang="cs-CZ" sz="2000" b="1" dirty="0" err="1" smtClean="0"/>
              <a:t>Foramen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mandibulae</a:t>
            </a:r>
            <a:endParaRPr lang="cs-CZ" altLang="cs-CZ" sz="2000" b="1" dirty="0"/>
          </a:p>
          <a:p>
            <a:r>
              <a:rPr lang="cs-CZ" altLang="cs-CZ" sz="2000" i="1" dirty="0"/>
              <a:t>(</a:t>
            </a:r>
            <a:r>
              <a:rPr lang="cs-CZ" altLang="cs-CZ" sz="2000" i="1" dirty="0" err="1"/>
              <a:t>canalis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mandibulae</a:t>
            </a:r>
            <a:r>
              <a:rPr lang="cs-CZ" altLang="cs-CZ" sz="2000" i="1" dirty="0"/>
              <a:t> - </a:t>
            </a:r>
            <a:r>
              <a:rPr lang="cs-CZ" altLang="cs-CZ" i="1" dirty="0" err="1"/>
              <a:t>mandibular</a:t>
            </a:r>
            <a:r>
              <a:rPr lang="cs-CZ" altLang="cs-CZ" i="1" dirty="0"/>
              <a:t> </a:t>
            </a:r>
            <a:r>
              <a:rPr lang="cs-CZ" altLang="cs-CZ" i="1" dirty="0" err="1"/>
              <a:t>canal</a:t>
            </a:r>
            <a:r>
              <a:rPr lang="cs-CZ" altLang="cs-CZ" sz="2000" i="1" dirty="0"/>
              <a:t>)</a:t>
            </a:r>
          </a:p>
          <a:p>
            <a:r>
              <a:rPr lang="cs-CZ" altLang="cs-CZ" sz="2000" dirty="0" err="1" smtClean="0"/>
              <a:t>lingula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mandibulae</a:t>
            </a:r>
            <a:endParaRPr lang="cs-CZ" altLang="cs-CZ" sz="2000" dirty="0"/>
          </a:p>
          <a:p>
            <a:r>
              <a:rPr lang="cs-CZ" altLang="cs-CZ" b="1" dirty="0" err="1" smtClean="0"/>
              <a:t>sulcus</a:t>
            </a:r>
            <a:r>
              <a:rPr lang="cs-CZ" altLang="cs-CZ" b="1" dirty="0" smtClean="0"/>
              <a:t> </a:t>
            </a:r>
            <a:r>
              <a:rPr lang="cs-CZ" altLang="cs-CZ" b="1" dirty="0" err="1"/>
              <a:t>mylohyoideus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Mylohyoid</a:t>
            </a:r>
            <a:r>
              <a:rPr lang="cs-CZ" altLang="cs-CZ" i="1" dirty="0"/>
              <a:t> </a:t>
            </a:r>
            <a:r>
              <a:rPr lang="cs-CZ" altLang="cs-CZ" i="1" dirty="0" err="1"/>
              <a:t>groove</a:t>
            </a:r>
            <a:r>
              <a:rPr lang="cs-CZ" altLang="cs-CZ" i="1" dirty="0"/>
              <a:t>)</a:t>
            </a:r>
            <a:endParaRPr lang="cs-CZ" altLang="cs-CZ" sz="2000" i="1" dirty="0"/>
          </a:p>
          <a:p>
            <a:endParaRPr lang="cs-CZ" altLang="cs-CZ" sz="2000" dirty="0"/>
          </a:p>
          <a:p>
            <a:r>
              <a:rPr lang="cs-CZ" altLang="cs-CZ" sz="2000" b="1" dirty="0" smtClean="0">
                <a:solidFill>
                  <a:srgbClr val="C00000"/>
                </a:solidFill>
              </a:rPr>
              <a:t>3)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Angulus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mandibulae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Mandibular</a:t>
            </a:r>
            <a:r>
              <a:rPr lang="cs-CZ" altLang="cs-CZ" i="1" dirty="0"/>
              <a:t> </a:t>
            </a:r>
            <a:r>
              <a:rPr lang="cs-CZ" altLang="cs-CZ" i="1" dirty="0" err="1"/>
              <a:t>angle</a:t>
            </a:r>
            <a:r>
              <a:rPr lang="cs-CZ" altLang="cs-CZ" i="1" dirty="0"/>
              <a:t>)</a:t>
            </a:r>
          </a:p>
          <a:p>
            <a:r>
              <a:rPr lang="cs-CZ" altLang="cs-CZ" b="1" dirty="0" err="1"/>
              <a:t>Tuberositas</a:t>
            </a:r>
            <a:r>
              <a:rPr lang="cs-CZ" altLang="cs-CZ" b="1" dirty="0"/>
              <a:t> </a:t>
            </a:r>
            <a:r>
              <a:rPr lang="cs-CZ" altLang="cs-CZ" b="1" dirty="0" err="1"/>
              <a:t>masseterica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Masseteric</a:t>
            </a:r>
            <a:r>
              <a:rPr lang="cs-CZ" altLang="cs-CZ" i="1" dirty="0"/>
              <a:t> </a:t>
            </a:r>
            <a:r>
              <a:rPr lang="cs-CZ" altLang="cs-CZ" i="1" dirty="0" err="1"/>
              <a:t>tuberosity</a:t>
            </a:r>
            <a:r>
              <a:rPr lang="cs-CZ" altLang="cs-CZ" i="1" dirty="0"/>
              <a:t>)</a:t>
            </a:r>
          </a:p>
          <a:p>
            <a:r>
              <a:rPr lang="cs-CZ" altLang="cs-CZ" b="1" dirty="0" err="1"/>
              <a:t>Tuberositas</a:t>
            </a:r>
            <a:r>
              <a:rPr lang="cs-CZ" altLang="cs-CZ" b="1" dirty="0"/>
              <a:t> </a:t>
            </a:r>
            <a:r>
              <a:rPr lang="cs-CZ" altLang="cs-CZ" b="1" dirty="0" err="1"/>
              <a:t>pterygoidea</a:t>
            </a:r>
            <a:r>
              <a:rPr lang="cs-CZ" altLang="cs-CZ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Pterygoid</a:t>
            </a:r>
            <a:r>
              <a:rPr lang="cs-CZ" altLang="cs-CZ" i="1" dirty="0"/>
              <a:t> </a:t>
            </a:r>
            <a:r>
              <a:rPr lang="cs-CZ" altLang="cs-CZ" i="1" dirty="0" err="1"/>
              <a:t>tuberosity</a:t>
            </a:r>
            <a:r>
              <a:rPr lang="cs-CZ" altLang="cs-CZ" i="1" dirty="0"/>
              <a:t>)</a:t>
            </a:r>
          </a:p>
        </p:txBody>
      </p:sp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8338" y="604838"/>
            <a:ext cx="3408362" cy="2593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276" y="3365500"/>
            <a:ext cx="3459162" cy="22383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cxnSp>
        <p:nvCxnSpPr>
          <p:cNvPr id="5" name="Přímá spojnice se šipkou 4"/>
          <p:cNvCxnSpPr/>
          <p:nvPr/>
        </p:nvCxnSpPr>
        <p:spPr>
          <a:xfrm flipV="1">
            <a:off x="5143500" y="1460500"/>
            <a:ext cx="4838700" cy="4413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1" descr="os nasale_NEW"/>
          <p:cNvPicPr>
            <a:picLocks noChangeAspect="1" noChangeArrowheads="1"/>
          </p:cNvPicPr>
          <p:nvPr/>
        </p:nvPicPr>
        <p:blipFill>
          <a:blip r:embed="rId3"/>
          <a:srcRect l="1247" t="3853" r="1247"/>
          <a:stretch>
            <a:fillRect/>
          </a:stretch>
        </p:blipFill>
        <p:spPr bwMode="auto">
          <a:xfrm>
            <a:off x="4940505" y="720209"/>
            <a:ext cx="22336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5341562" y="233204"/>
            <a:ext cx="1358064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</a:t>
            </a:r>
            <a:r>
              <a:rPr lang="cs-CZ" alt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nasale</a:t>
            </a:r>
            <a:endParaRPr lang="cs-CZ" altLang="cs-CZ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altLang="cs-CZ" sz="16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Nasal</a:t>
            </a:r>
            <a:r>
              <a:rPr lang="cs-CZ" altLang="cs-CZ" sz="16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bone)</a:t>
            </a:r>
            <a:endParaRPr lang="cs-CZ" altLang="cs-CZ" sz="16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Picture 18" descr="os lacrimale_NE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9F4"/>
              </a:clrFrom>
              <a:clrTo>
                <a:srgbClr val="FAF9F4">
                  <a:alpha val="0"/>
                </a:srgbClr>
              </a:clrTo>
            </a:clrChange>
          </a:blip>
          <a:srcRect l="2466" t="3947" r="2466" b="3947"/>
          <a:stretch>
            <a:fillRect/>
          </a:stretch>
        </p:blipFill>
        <p:spPr bwMode="auto">
          <a:xfrm>
            <a:off x="1968500" y="668337"/>
            <a:ext cx="2197100" cy="2659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266745" y="224989"/>
            <a:ext cx="2600325" cy="611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lacrimale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sz="16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altLang="cs-CZ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Crista</a:t>
            </a:r>
            <a:r>
              <a:rPr lang="cs-CZ" altLang="cs-CZ" sz="16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lacrimalis</a:t>
            </a:r>
            <a:r>
              <a:rPr lang="cs-CZ" altLang="cs-CZ" sz="16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posterior</a:t>
            </a:r>
            <a:r>
              <a:rPr lang="cs-CZ" altLang="cs-CZ" sz="16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4821" name="Picture 4" descr="Scan01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5988" y="628650"/>
            <a:ext cx="261937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550661" y="259318"/>
            <a:ext cx="215956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cs-CZ" alt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zygomaticum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129108" y="3480356"/>
            <a:ext cx="88569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Vomer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4" name="Picture 11" descr="vomer_N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1975" y="3752850"/>
            <a:ext cx="2130425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7" descr="sejmout"/>
          <p:cNvPicPr>
            <a:picLocks noChangeAspect="1" noChangeArrowheads="1"/>
          </p:cNvPicPr>
          <p:nvPr/>
        </p:nvPicPr>
        <p:blipFill>
          <a:blip r:embed="rId7"/>
          <a:srcRect t="44539" b="5499"/>
          <a:stretch>
            <a:fillRect/>
          </a:stretch>
        </p:blipFill>
        <p:spPr bwMode="auto">
          <a:xfrm>
            <a:off x="7375525" y="3752850"/>
            <a:ext cx="2509838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07141" y="3380938"/>
            <a:ext cx="164660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hyoideum</a:t>
            </a:r>
            <a:endParaRPr lang="cs-CZ" alt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7" name="Obrázek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5038" y="3992563"/>
            <a:ext cx="22764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039763" y="3425142"/>
            <a:ext cx="3121367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cs-CZ" alt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cs-CZ" alt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Concha</a:t>
            </a:r>
            <a:r>
              <a:rPr lang="cs-CZ" alt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nasalis</a:t>
            </a:r>
            <a:r>
              <a:rPr lang="cs-CZ" alt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inferior</a:t>
            </a:r>
            <a:endParaRPr lang="cs-CZ" altLang="cs-CZ" b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(</a:t>
            </a:r>
            <a:r>
              <a:rPr lang="cs-CZ" altLang="cs-CZ" sz="1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processus</a:t>
            </a:r>
            <a:r>
              <a:rPr lang="cs-CZ" altLang="cs-CZ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maxillaris</a:t>
            </a:r>
            <a:r>
              <a:rPr lang="cs-CZ" altLang="cs-CZ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cs-CZ" altLang="cs-CZ" sz="1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30" name="Picture 7"/>
          <p:cNvPicPr>
            <a:picLocks noChangeAspect="1" noChangeArrowheads="1"/>
          </p:cNvPicPr>
          <p:nvPr/>
        </p:nvPicPr>
        <p:blipFill>
          <a:blip r:embed="rId9"/>
          <a:srcRect r="17702"/>
          <a:stretch>
            <a:fillRect/>
          </a:stretch>
        </p:blipFill>
        <p:spPr bwMode="auto">
          <a:xfrm>
            <a:off x="301624" y="3849688"/>
            <a:ext cx="1495425" cy="15621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" name="Picture 9" descr="Scan00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500" y="939620"/>
            <a:ext cx="1671475" cy="149062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12888" y="1030288"/>
            <a:ext cx="28892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rgbClr val="800000"/>
                </a:solidFill>
                <a:latin typeface="Calibri" pitchFamily="34" charset="0"/>
              </a:rPr>
              <a:t>Os lacrimale</a:t>
            </a:r>
          </a:p>
          <a:p>
            <a:endParaRPr lang="cs-CZ" altLang="cs-CZ" sz="2000" b="1">
              <a:solidFill>
                <a:srgbClr val="800000"/>
              </a:solidFill>
              <a:latin typeface="Calibri" pitchFamily="34" charset="0"/>
            </a:endParaRPr>
          </a:p>
          <a:p>
            <a:r>
              <a:rPr lang="cs-CZ" altLang="cs-CZ" sz="2000" b="1">
                <a:latin typeface="Calibri" pitchFamily="34" charset="0"/>
              </a:rPr>
              <a:t>Crista lacrimalis posterior</a:t>
            </a:r>
          </a:p>
          <a:p>
            <a:r>
              <a:rPr lang="cs-CZ" altLang="cs-CZ" i="1">
                <a:latin typeface="Calibri" pitchFamily="34" charset="0"/>
              </a:rPr>
              <a:t>(Posterior lacrimal crest)</a:t>
            </a:r>
          </a:p>
          <a:p>
            <a:r>
              <a:rPr lang="cs-CZ" altLang="cs-CZ" sz="2000" b="1">
                <a:latin typeface="Calibri" pitchFamily="34" charset="0"/>
              </a:rPr>
              <a:t>Sulcus lacrimalis</a:t>
            </a:r>
          </a:p>
          <a:p>
            <a:r>
              <a:rPr lang="cs-CZ" altLang="cs-CZ" i="1">
                <a:latin typeface="Calibri" pitchFamily="34" charset="0"/>
              </a:rPr>
              <a:t>(Lacrimal groove)</a:t>
            </a:r>
          </a:p>
          <a:p>
            <a:r>
              <a:rPr lang="cs-CZ" altLang="cs-CZ" sz="2000" b="1">
                <a:latin typeface="Calibri" pitchFamily="34" charset="0"/>
              </a:rPr>
              <a:t>Fossa sacci lacrimalis</a:t>
            </a:r>
          </a:p>
          <a:p>
            <a:r>
              <a:rPr lang="cs-CZ" altLang="cs-CZ" i="1">
                <a:latin typeface="Calibri" pitchFamily="34" charset="0"/>
              </a:rPr>
              <a:t>(Fossa of lacrimal sac)</a:t>
            </a:r>
            <a:r>
              <a:rPr lang="cs-CZ" altLang="cs-CZ" sz="2000" b="1" i="1">
                <a:latin typeface="Calibri" pitchFamily="34" charset="0"/>
              </a:rPr>
              <a:t> </a:t>
            </a:r>
          </a:p>
          <a:p>
            <a:r>
              <a:rPr lang="cs-CZ" altLang="cs-CZ" sz="2000" b="1">
                <a:latin typeface="Calibri" pitchFamily="34" charset="0"/>
              </a:rPr>
              <a:t>Canalis nasolacrimalis</a:t>
            </a:r>
          </a:p>
          <a:p>
            <a:r>
              <a:rPr lang="cs-CZ" altLang="cs-CZ" i="1">
                <a:latin typeface="Calibri" pitchFamily="34" charset="0"/>
              </a:rPr>
              <a:t>(Nasolacrimal canal)</a:t>
            </a:r>
          </a:p>
          <a:p>
            <a:r>
              <a:rPr lang="cs-CZ" altLang="cs-CZ" sz="1600" b="1">
                <a:latin typeface="Calibri" pitchFamily="34" charset="0"/>
              </a:rPr>
              <a:t> 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/>
          <a:srcRect b="30998"/>
          <a:stretch>
            <a:fillRect/>
          </a:stretch>
        </p:blipFill>
        <p:spPr bwMode="auto">
          <a:xfrm>
            <a:off x="5443538" y="3246438"/>
            <a:ext cx="3306762" cy="30273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 r="15628"/>
          <a:stretch>
            <a:fillRect/>
          </a:stretch>
        </p:blipFill>
        <p:spPr bwMode="auto">
          <a:xfrm>
            <a:off x="9251950" y="557213"/>
            <a:ext cx="2344738" cy="28432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5410200" y="544513"/>
            <a:ext cx="3340100" cy="2528887"/>
            <a:chOff x="378" y="2584"/>
            <a:chExt cx="2309" cy="1641"/>
          </a:xfrm>
        </p:grpSpPr>
        <p:pic>
          <p:nvPicPr>
            <p:cNvPr id="70662" name="Picture 6" descr="Scan010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8" y="2584"/>
              <a:ext cx="2309" cy="1641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70663" name="Rectangle 7"/>
            <p:cNvSpPr>
              <a:spLocks noChangeArrowheads="1"/>
            </p:cNvSpPr>
            <p:nvPr/>
          </p:nvSpPr>
          <p:spPr bwMode="auto">
            <a:xfrm>
              <a:off x="386" y="4038"/>
              <a:ext cx="420" cy="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70664" name="Rectangle 8"/>
            <p:cNvSpPr>
              <a:spLocks noChangeArrowheads="1"/>
            </p:cNvSpPr>
            <p:nvPr/>
          </p:nvSpPr>
          <p:spPr bwMode="auto">
            <a:xfrm>
              <a:off x="392" y="2592"/>
              <a:ext cx="576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pic>
        <p:nvPicPr>
          <p:cNvPr id="70665" name="Picture 9" descr="Scan00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4488" y="3673475"/>
            <a:ext cx="2362200" cy="21066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8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5838" y="4291013"/>
            <a:ext cx="2062162" cy="24241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1683" name="Text Box 7"/>
          <p:cNvSpPr txBox="1">
            <a:spLocks noChangeArrowheads="1"/>
          </p:cNvSpPr>
          <p:nvPr/>
        </p:nvSpPr>
        <p:spPr bwMode="auto">
          <a:xfrm>
            <a:off x="1703388" y="476250"/>
            <a:ext cx="5456237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i="1" dirty="0">
                <a:solidFill>
                  <a:srgbClr val="800000"/>
                </a:solidFill>
              </a:rPr>
              <a:t>Os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zygomaticum</a:t>
            </a:r>
            <a:r>
              <a:rPr lang="cs-CZ" altLang="cs-CZ" b="1" i="1" dirty="0">
                <a:solidFill>
                  <a:srgbClr val="800000"/>
                </a:solidFill>
              </a:rPr>
              <a:t> </a:t>
            </a:r>
            <a:r>
              <a:rPr lang="cs-CZ" altLang="cs-CZ" dirty="0">
                <a:solidFill>
                  <a:srgbClr val="800000"/>
                </a:solidFill>
              </a:rPr>
              <a:t>(</a:t>
            </a:r>
            <a:r>
              <a:rPr lang="cs-CZ" altLang="cs-CZ" dirty="0" err="1">
                <a:solidFill>
                  <a:srgbClr val="800000"/>
                </a:solidFill>
              </a:rPr>
              <a:t>Zygomatic</a:t>
            </a:r>
            <a:r>
              <a:rPr lang="cs-CZ" altLang="cs-CZ" dirty="0">
                <a:solidFill>
                  <a:srgbClr val="800000"/>
                </a:solidFill>
              </a:rPr>
              <a:t> bone)</a:t>
            </a:r>
          </a:p>
          <a:p>
            <a:endParaRPr lang="cs-CZ" altLang="cs-CZ" dirty="0">
              <a:solidFill>
                <a:srgbClr val="800000"/>
              </a:solidFill>
            </a:endParaRPr>
          </a:p>
          <a:p>
            <a:r>
              <a:rPr lang="cs-CZ" altLang="cs-CZ" sz="2000" b="1" dirty="0">
                <a:solidFill>
                  <a:srgbClr val="C00000"/>
                </a:solidFill>
              </a:rPr>
              <a:t>Corpus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zygomatici</a:t>
            </a:r>
            <a:r>
              <a:rPr lang="cs-CZ" altLang="cs-CZ" dirty="0"/>
              <a:t> </a:t>
            </a:r>
            <a:r>
              <a:rPr lang="cs-CZ" altLang="cs-CZ" i="1" dirty="0"/>
              <a:t>(Body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zygomatic</a:t>
            </a:r>
            <a:r>
              <a:rPr lang="cs-CZ" altLang="cs-CZ" i="1" dirty="0"/>
              <a:t> bone)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Facies </a:t>
            </a:r>
            <a:r>
              <a:rPr lang="cs-CZ" altLang="cs-CZ" sz="2000" b="1" dirty="0" err="1"/>
              <a:t>lateralis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Lateral</a:t>
            </a:r>
            <a:r>
              <a:rPr lang="cs-CZ" altLang="cs-CZ" i="1" dirty="0"/>
              <a:t> </a:t>
            </a:r>
            <a:r>
              <a:rPr lang="cs-CZ" altLang="cs-CZ" i="1" dirty="0" err="1"/>
              <a:t>surface</a:t>
            </a:r>
            <a:r>
              <a:rPr lang="cs-CZ" altLang="cs-CZ" i="1" dirty="0"/>
              <a:t>)</a:t>
            </a:r>
            <a:r>
              <a:rPr lang="cs-CZ" altLang="cs-CZ" sz="2000" b="1" i="1" dirty="0"/>
              <a:t> </a:t>
            </a:r>
          </a:p>
          <a:p>
            <a:r>
              <a:rPr lang="cs-CZ" altLang="cs-CZ" sz="2000" b="1" i="1" dirty="0"/>
              <a:t>(</a:t>
            </a:r>
            <a:r>
              <a:rPr lang="cs-CZ" altLang="cs-CZ" sz="2000" b="1" i="1" dirty="0" err="1"/>
              <a:t>foramen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zygomaticofaciale</a:t>
            </a:r>
            <a:r>
              <a:rPr lang="cs-CZ" altLang="cs-CZ" sz="2000" b="1" i="1" dirty="0"/>
              <a:t>)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Facies </a:t>
            </a:r>
            <a:r>
              <a:rPr lang="cs-CZ" altLang="cs-CZ" sz="2000" b="1" dirty="0" err="1"/>
              <a:t>orbitalis</a:t>
            </a:r>
            <a:r>
              <a:rPr lang="cs-CZ" altLang="cs-CZ" b="1" dirty="0"/>
              <a:t> </a:t>
            </a:r>
            <a:r>
              <a:rPr lang="cs-CZ" altLang="cs-CZ" i="1" dirty="0"/>
              <a:t>(Orbital </a:t>
            </a:r>
            <a:r>
              <a:rPr lang="cs-CZ" altLang="cs-CZ" i="1" dirty="0" err="1"/>
              <a:t>surface</a:t>
            </a:r>
            <a:r>
              <a:rPr lang="cs-CZ" altLang="cs-CZ" i="1" dirty="0"/>
              <a:t>)</a:t>
            </a:r>
            <a:r>
              <a:rPr lang="cs-CZ" altLang="cs-CZ" sz="2000" b="1" i="1" dirty="0"/>
              <a:t> </a:t>
            </a:r>
          </a:p>
          <a:p>
            <a:r>
              <a:rPr lang="cs-CZ" altLang="cs-CZ" sz="2000" b="1" dirty="0"/>
              <a:t>(</a:t>
            </a:r>
            <a:r>
              <a:rPr lang="cs-CZ" altLang="cs-CZ" sz="2000" b="1" dirty="0" err="1"/>
              <a:t>foramen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zygomaticoorbitale</a:t>
            </a:r>
            <a:r>
              <a:rPr lang="cs-CZ" altLang="cs-CZ" sz="2000" b="1" dirty="0"/>
              <a:t>)</a:t>
            </a:r>
          </a:p>
          <a:p>
            <a:endParaRPr lang="cs-CZ" altLang="cs-CZ" sz="2000" b="1" i="1" dirty="0"/>
          </a:p>
          <a:p>
            <a:r>
              <a:rPr lang="cs-CZ" altLang="cs-CZ" sz="2000" b="1" dirty="0"/>
              <a:t>Facies </a:t>
            </a:r>
            <a:r>
              <a:rPr lang="cs-CZ" altLang="cs-CZ" sz="2000" b="1" dirty="0" err="1"/>
              <a:t>temporalis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Temporal</a:t>
            </a:r>
            <a:r>
              <a:rPr lang="cs-CZ" altLang="cs-CZ" i="1" dirty="0"/>
              <a:t> </a:t>
            </a:r>
            <a:r>
              <a:rPr lang="cs-CZ" altLang="cs-CZ" i="1" dirty="0" err="1"/>
              <a:t>surface</a:t>
            </a:r>
            <a:r>
              <a:rPr lang="cs-CZ" altLang="cs-CZ" i="1" dirty="0"/>
              <a:t>)</a:t>
            </a:r>
            <a:r>
              <a:rPr lang="cs-CZ" altLang="cs-CZ" sz="2000" b="1" i="1" dirty="0"/>
              <a:t> </a:t>
            </a:r>
          </a:p>
          <a:p>
            <a:r>
              <a:rPr lang="cs-CZ" altLang="cs-CZ" sz="2000" b="1" dirty="0"/>
              <a:t>(</a:t>
            </a:r>
            <a:r>
              <a:rPr lang="cs-CZ" altLang="cs-CZ" sz="2000" b="1" dirty="0" err="1"/>
              <a:t>foramen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zygomaticotemporale</a:t>
            </a:r>
            <a:r>
              <a:rPr lang="cs-CZ" altLang="cs-CZ" sz="2000" b="1" dirty="0"/>
              <a:t>)</a:t>
            </a:r>
          </a:p>
          <a:p>
            <a:endParaRPr lang="cs-CZ" altLang="cs-CZ" sz="2000" b="1" dirty="0"/>
          </a:p>
          <a:p>
            <a:r>
              <a:rPr lang="cs-CZ" altLang="cs-CZ" sz="2000" b="1" dirty="0" err="1">
                <a:solidFill>
                  <a:srgbClr val="C00000"/>
                </a:solidFill>
              </a:rPr>
              <a:t>Processus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temporalis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Temporal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i="1" dirty="0"/>
              <a:t>)</a:t>
            </a:r>
            <a:r>
              <a:rPr lang="cs-CZ" altLang="cs-CZ" b="1" i="1" dirty="0"/>
              <a:t> </a:t>
            </a:r>
          </a:p>
          <a:p>
            <a:r>
              <a:rPr lang="cs-CZ" altLang="cs-CZ" sz="2000" b="1" dirty="0" err="1">
                <a:solidFill>
                  <a:srgbClr val="C00000"/>
                </a:solidFill>
              </a:rPr>
              <a:t>Processus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frontalis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Frontal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i="1" dirty="0"/>
              <a:t>)</a:t>
            </a:r>
          </a:p>
          <a:p>
            <a:r>
              <a:rPr lang="cs-CZ" altLang="cs-CZ" sz="2000" b="1" dirty="0" err="1">
                <a:solidFill>
                  <a:srgbClr val="C00000"/>
                </a:solidFill>
              </a:rPr>
              <a:t>Processus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maxillaris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Maxillary</a:t>
            </a:r>
            <a:r>
              <a:rPr lang="cs-CZ" altLang="cs-CZ" i="1" dirty="0"/>
              <a:t> </a:t>
            </a:r>
            <a:r>
              <a:rPr lang="cs-CZ" altLang="cs-CZ" i="1" dirty="0" err="1"/>
              <a:t>process</a:t>
            </a:r>
            <a:r>
              <a:rPr lang="cs-CZ" altLang="cs-CZ" i="1" dirty="0"/>
              <a:t>)</a:t>
            </a:r>
          </a:p>
          <a:p>
            <a:endParaRPr lang="cs-CZ" altLang="cs-CZ" sz="2000" b="1" i="1" dirty="0"/>
          </a:p>
          <a:p>
            <a:r>
              <a:rPr lang="cs-CZ" altLang="cs-CZ" sz="2000" b="1" dirty="0" err="1"/>
              <a:t>Arcus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zygomaticus</a:t>
            </a:r>
            <a:r>
              <a:rPr lang="cs-CZ" altLang="cs-CZ" dirty="0"/>
              <a:t>  </a:t>
            </a:r>
            <a:r>
              <a:rPr lang="cs-CZ" altLang="cs-CZ" i="1" dirty="0"/>
              <a:t>(</a:t>
            </a:r>
            <a:r>
              <a:rPr lang="cs-CZ" altLang="cs-CZ" i="1" dirty="0" err="1"/>
              <a:t>Zygomatic</a:t>
            </a:r>
            <a:r>
              <a:rPr lang="cs-CZ" altLang="cs-CZ" i="1" dirty="0"/>
              <a:t> arch)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1844675"/>
            <a:ext cx="2447925" cy="2590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1685" name="Picture 4" descr="Scan01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3788" y="0"/>
            <a:ext cx="1954212" cy="20637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52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 r="14171"/>
          <a:stretch>
            <a:fillRect/>
          </a:stretch>
        </p:blipFill>
        <p:spPr bwMode="auto">
          <a:xfrm>
            <a:off x="7094538" y="222250"/>
            <a:ext cx="4665662" cy="51625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69888" y="606425"/>
            <a:ext cx="48244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solidFill>
                  <a:srgbClr val="800000"/>
                </a:solidFill>
                <a:latin typeface="Calibri" pitchFamily="34" charset="0"/>
              </a:rPr>
              <a:t>Concha</a:t>
            </a:r>
            <a:r>
              <a:rPr lang="cs-CZ" altLang="cs-CZ" sz="2400" b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itchFamily="34" charset="0"/>
              </a:rPr>
              <a:t>nasalis</a:t>
            </a:r>
            <a:r>
              <a:rPr lang="cs-CZ" altLang="cs-CZ" sz="2400" b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itchFamily="34" charset="0"/>
              </a:rPr>
              <a:t>inferior</a:t>
            </a:r>
            <a:endParaRPr lang="cs-CZ" altLang="cs-CZ" sz="2400" b="1" dirty="0">
              <a:solidFill>
                <a:srgbClr val="800000"/>
              </a:solidFill>
              <a:latin typeface="Calibri" pitchFamily="34" charset="0"/>
            </a:endParaRPr>
          </a:p>
          <a:p>
            <a:r>
              <a:rPr lang="cs-CZ" altLang="cs-CZ" b="1" i="1" dirty="0">
                <a:solidFill>
                  <a:srgbClr val="800000"/>
                </a:solidFill>
                <a:latin typeface="Calibri" pitchFamily="34" charset="0"/>
              </a:rPr>
              <a:t>        (</a:t>
            </a:r>
            <a:r>
              <a:rPr lang="cs-CZ" altLang="cs-CZ" b="1" i="1" dirty="0" err="1">
                <a:solidFill>
                  <a:srgbClr val="800000"/>
                </a:solidFill>
                <a:latin typeface="Calibri" pitchFamily="34" charset="0"/>
              </a:rPr>
              <a:t>inferior</a:t>
            </a:r>
            <a:r>
              <a:rPr lang="cs-CZ" altLang="cs-CZ" b="1" i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cs-CZ" altLang="cs-CZ" b="1" i="1" dirty="0" err="1">
                <a:solidFill>
                  <a:srgbClr val="800000"/>
                </a:solidFill>
                <a:latin typeface="Calibri" pitchFamily="34" charset="0"/>
              </a:rPr>
              <a:t>nasal</a:t>
            </a:r>
            <a:r>
              <a:rPr lang="cs-CZ" altLang="cs-CZ" b="1" i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cs-CZ" altLang="cs-CZ" b="1" i="1" dirty="0" err="1">
                <a:solidFill>
                  <a:srgbClr val="800000"/>
                </a:solidFill>
                <a:latin typeface="Calibri" pitchFamily="34" charset="0"/>
              </a:rPr>
              <a:t>concha</a:t>
            </a:r>
            <a:r>
              <a:rPr lang="cs-CZ" altLang="cs-CZ" b="1" i="1" dirty="0">
                <a:solidFill>
                  <a:srgbClr val="800000"/>
                </a:solidFill>
                <a:latin typeface="Calibri" pitchFamily="34" charset="0"/>
              </a:rPr>
              <a:t>)</a:t>
            </a:r>
          </a:p>
          <a:p>
            <a:endParaRPr lang="cs-CZ" altLang="cs-CZ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altLang="cs-CZ" sz="2000" b="1" dirty="0" err="1">
                <a:latin typeface="Calibri" pitchFamily="34" charset="0"/>
              </a:rPr>
              <a:t>Processus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itchFamily="34" charset="0"/>
              </a:rPr>
              <a:t>maxillaris</a:t>
            </a:r>
            <a:r>
              <a:rPr lang="cs-CZ" altLang="cs-CZ" sz="2000" b="1" dirty="0">
                <a:latin typeface="Calibri" pitchFamily="34" charset="0"/>
              </a:rPr>
              <a:t>, </a:t>
            </a:r>
            <a:r>
              <a:rPr lang="cs-CZ" altLang="cs-CZ" sz="2000" b="1" dirty="0" err="1">
                <a:latin typeface="Calibri" pitchFamily="34" charset="0"/>
              </a:rPr>
              <a:t>lacrimalis</a:t>
            </a:r>
            <a:r>
              <a:rPr lang="cs-CZ" altLang="cs-CZ" sz="2000" b="1" dirty="0">
                <a:latin typeface="Calibri" pitchFamily="34" charset="0"/>
              </a:rPr>
              <a:t>, </a:t>
            </a:r>
            <a:r>
              <a:rPr lang="cs-CZ" altLang="cs-CZ" sz="2000" b="1" dirty="0" err="1">
                <a:latin typeface="Calibri" pitchFamily="34" charset="0"/>
              </a:rPr>
              <a:t>ethmoidalis</a:t>
            </a:r>
            <a:endParaRPr lang="cs-CZ" altLang="cs-CZ" sz="2000" b="1" dirty="0">
              <a:latin typeface="Calibri" pitchFamily="34" charset="0"/>
            </a:endParaRPr>
          </a:p>
          <a:p>
            <a:r>
              <a:rPr lang="cs-CZ" altLang="cs-CZ" sz="2000" b="1" i="1" dirty="0">
                <a:latin typeface="Calibri" pitchFamily="34" charset="0"/>
              </a:rPr>
              <a:t>(</a:t>
            </a:r>
            <a:r>
              <a:rPr lang="cs-CZ" altLang="cs-CZ" sz="2000" b="1" i="1" dirty="0" err="1">
                <a:latin typeface="Calibri" pitchFamily="34" charset="0"/>
              </a:rPr>
              <a:t>maxillary</a:t>
            </a:r>
            <a:r>
              <a:rPr lang="cs-CZ" altLang="cs-CZ" sz="2000" b="1" i="1" dirty="0">
                <a:latin typeface="Calibri" pitchFamily="34" charset="0"/>
              </a:rPr>
              <a:t>, </a:t>
            </a:r>
            <a:r>
              <a:rPr lang="cs-CZ" altLang="cs-CZ" sz="2000" b="1" i="1" dirty="0" err="1">
                <a:latin typeface="Calibri" pitchFamily="34" charset="0"/>
              </a:rPr>
              <a:t>lacrimal</a:t>
            </a:r>
            <a:r>
              <a:rPr lang="cs-CZ" altLang="cs-CZ" sz="2000" b="1" i="1" dirty="0">
                <a:latin typeface="Calibri" pitchFamily="34" charset="0"/>
              </a:rPr>
              <a:t> and </a:t>
            </a:r>
            <a:r>
              <a:rPr lang="cs-CZ" altLang="cs-CZ" sz="2000" b="1" i="1" dirty="0" err="1">
                <a:latin typeface="Calibri" pitchFamily="34" charset="0"/>
              </a:rPr>
              <a:t>ethmoid</a:t>
            </a:r>
            <a:r>
              <a:rPr lang="cs-CZ" altLang="cs-CZ" sz="2000" b="1" i="1" dirty="0">
                <a:latin typeface="Calibri" pitchFamily="34" charset="0"/>
              </a:rPr>
              <a:t> </a:t>
            </a:r>
            <a:r>
              <a:rPr lang="cs-CZ" altLang="cs-CZ" sz="2000" b="1" i="1" dirty="0" err="1">
                <a:latin typeface="Calibri" pitchFamily="34" charset="0"/>
              </a:rPr>
              <a:t>process</a:t>
            </a:r>
            <a:r>
              <a:rPr lang="cs-CZ" altLang="cs-CZ" sz="2000" b="1" i="1" dirty="0">
                <a:latin typeface="Calibri" pitchFamily="34" charset="0"/>
              </a:rPr>
              <a:t>)</a:t>
            </a: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V="1">
            <a:off x="6681788" y="3275013"/>
            <a:ext cx="1471612" cy="777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2709" name="Picture 5" descr="Scan0019"/>
          <p:cNvPicPr>
            <a:picLocks noChangeAspect="1" noChangeArrowheads="1"/>
          </p:cNvPicPr>
          <p:nvPr/>
        </p:nvPicPr>
        <p:blipFill>
          <a:blip r:embed="rId4"/>
          <a:srcRect b="79747"/>
          <a:stretch>
            <a:fillRect/>
          </a:stretch>
        </p:blipFill>
        <p:spPr bwMode="auto">
          <a:xfrm>
            <a:off x="312738" y="2405063"/>
            <a:ext cx="6573837" cy="17383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5478463" y="549275"/>
            <a:ext cx="457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7794625" y="566738"/>
            <a:ext cx="358775" cy="23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5"/>
          <p:cNvSpPr txBox="1">
            <a:spLocks noChangeArrowheads="1"/>
          </p:cNvSpPr>
          <p:nvPr/>
        </p:nvSpPr>
        <p:spPr bwMode="auto">
          <a:xfrm>
            <a:off x="1258888" y="1179513"/>
            <a:ext cx="37798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Os </a:t>
            </a:r>
            <a:r>
              <a:rPr lang="cs-CZ" altLang="cs-CZ" sz="2400" b="1" dirty="0" err="1">
                <a:solidFill>
                  <a:srgbClr val="800000"/>
                </a:solidFill>
              </a:rPr>
              <a:t>hyoideum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i="1" dirty="0">
                <a:solidFill>
                  <a:srgbClr val="800000"/>
                </a:solidFill>
              </a:rPr>
              <a:t>(</a:t>
            </a:r>
            <a:r>
              <a:rPr lang="cs-CZ" altLang="cs-CZ" i="1" dirty="0" err="1">
                <a:solidFill>
                  <a:srgbClr val="800000"/>
                </a:solidFill>
              </a:rPr>
              <a:t>Hyoid</a:t>
            </a:r>
            <a:r>
              <a:rPr lang="cs-CZ" altLang="cs-CZ" i="1" dirty="0">
                <a:solidFill>
                  <a:srgbClr val="800000"/>
                </a:solidFill>
              </a:rPr>
              <a:t> bone</a:t>
            </a:r>
            <a:r>
              <a:rPr lang="cs-CZ" altLang="cs-CZ" sz="2400" i="1" dirty="0">
                <a:solidFill>
                  <a:srgbClr val="800000"/>
                </a:solidFill>
              </a:rPr>
              <a:t>)</a:t>
            </a:r>
            <a:endParaRPr lang="cs-CZ" altLang="cs-CZ" sz="2400" b="1" i="1" dirty="0">
              <a:solidFill>
                <a:srgbClr val="800000"/>
              </a:solidFill>
            </a:endParaRPr>
          </a:p>
          <a:p>
            <a:endParaRPr lang="cs-CZ" altLang="cs-CZ" sz="2000" b="1" dirty="0">
              <a:solidFill>
                <a:srgbClr val="800000"/>
              </a:solidFill>
            </a:endParaRPr>
          </a:p>
          <a:p>
            <a:endParaRPr lang="cs-CZ" altLang="cs-CZ" sz="2000" b="1" dirty="0">
              <a:solidFill>
                <a:srgbClr val="800000"/>
              </a:solidFill>
            </a:endParaRPr>
          </a:p>
          <a:p>
            <a:endParaRPr lang="cs-CZ" altLang="cs-CZ" sz="2000" b="1" dirty="0">
              <a:solidFill>
                <a:srgbClr val="800000"/>
              </a:solidFill>
            </a:endParaRPr>
          </a:p>
          <a:p>
            <a:r>
              <a:rPr lang="cs-CZ" altLang="cs-CZ" sz="2000" b="1" dirty="0"/>
              <a:t>1. C</a:t>
            </a:r>
            <a:r>
              <a:rPr lang="cs-CZ" altLang="cs-CZ" b="1" dirty="0"/>
              <a:t>orpus </a:t>
            </a:r>
            <a:r>
              <a:rPr lang="cs-CZ" altLang="cs-CZ" b="1" dirty="0" err="1"/>
              <a:t>ossis</a:t>
            </a:r>
            <a:r>
              <a:rPr lang="cs-CZ" altLang="cs-CZ" b="1" dirty="0"/>
              <a:t> </a:t>
            </a:r>
            <a:r>
              <a:rPr lang="cs-CZ" altLang="cs-CZ" b="1" dirty="0" err="1"/>
              <a:t>hyoidei</a:t>
            </a:r>
            <a:r>
              <a:rPr lang="cs-CZ" altLang="cs-CZ" b="1" i="1" dirty="0"/>
              <a:t> - </a:t>
            </a:r>
            <a:r>
              <a:rPr lang="cs-CZ" altLang="cs-CZ" i="1" dirty="0"/>
              <a:t>body</a:t>
            </a:r>
          </a:p>
          <a:p>
            <a:r>
              <a:rPr lang="cs-CZ" altLang="cs-CZ" sz="2000" b="1" dirty="0"/>
              <a:t>2. </a:t>
            </a:r>
            <a:r>
              <a:rPr lang="cs-CZ" altLang="cs-CZ" sz="2000" b="1" dirty="0" err="1"/>
              <a:t>C</a:t>
            </a:r>
            <a:r>
              <a:rPr lang="cs-CZ" altLang="cs-CZ" b="1" dirty="0" err="1"/>
              <a:t>ornua</a:t>
            </a:r>
            <a:r>
              <a:rPr lang="cs-CZ" altLang="cs-CZ" b="1" dirty="0"/>
              <a:t> </a:t>
            </a:r>
            <a:r>
              <a:rPr lang="cs-CZ" altLang="cs-CZ" b="1" dirty="0" err="1"/>
              <a:t>minora</a:t>
            </a:r>
            <a:r>
              <a:rPr lang="cs-CZ" altLang="cs-CZ" b="1" i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Lesser</a:t>
            </a:r>
            <a:r>
              <a:rPr lang="cs-CZ" altLang="cs-CZ" i="1" dirty="0"/>
              <a:t> </a:t>
            </a:r>
            <a:r>
              <a:rPr lang="cs-CZ" altLang="cs-CZ" i="1" dirty="0" err="1"/>
              <a:t>horns</a:t>
            </a:r>
            <a:r>
              <a:rPr lang="cs-CZ" altLang="cs-CZ" i="1" dirty="0"/>
              <a:t>)</a:t>
            </a:r>
            <a:r>
              <a:rPr lang="cs-CZ" altLang="cs-CZ" sz="2000" b="1" i="1" dirty="0"/>
              <a:t> </a:t>
            </a:r>
          </a:p>
          <a:p>
            <a:r>
              <a:rPr lang="cs-CZ" altLang="cs-CZ" sz="2000" b="1" dirty="0"/>
              <a:t>3. </a:t>
            </a:r>
            <a:r>
              <a:rPr lang="cs-CZ" altLang="cs-CZ" b="1" dirty="0" err="1"/>
              <a:t>Cornua</a:t>
            </a:r>
            <a:r>
              <a:rPr lang="cs-CZ" altLang="cs-CZ" b="1" dirty="0"/>
              <a:t> majora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Greater</a:t>
            </a:r>
            <a:r>
              <a:rPr lang="cs-CZ" altLang="cs-CZ" i="1" dirty="0"/>
              <a:t> </a:t>
            </a:r>
            <a:r>
              <a:rPr lang="cs-CZ" altLang="cs-CZ" i="1" dirty="0" err="1"/>
              <a:t>horns</a:t>
            </a:r>
            <a:r>
              <a:rPr lang="cs-CZ" altLang="cs-CZ" i="1" dirty="0"/>
              <a:t>)</a:t>
            </a:r>
            <a:r>
              <a:rPr lang="cs-CZ" altLang="cs-CZ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4755" name="Picture 7" descr="sejmout"/>
          <p:cNvPicPr>
            <a:picLocks noChangeAspect="1" noChangeArrowheads="1"/>
          </p:cNvPicPr>
          <p:nvPr/>
        </p:nvPicPr>
        <p:blipFill>
          <a:blip r:embed="rId3"/>
          <a:srcRect b="5499"/>
          <a:stretch>
            <a:fillRect/>
          </a:stretch>
        </p:blipFill>
        <p:spPr bwMode="auto">
          <a:xfrm>
            <a:off x="6389688" y="265113"/>
            <a:ext cx="3362325" cy="6400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0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30175" y="376238"/>
            <a:ext cx="4645025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Cavities</a:t>
            </a:r>
            <a:r>
              <a:rPr lang="cs-CZ" altLang="cs-CZ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28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of</a:t>
            </a:r>
            <a:r>
              <a:rPr lang="cs-CZ" altLang="cs-CZ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cs-CZ" altLang="cs-CZ" sz="28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skull</a:t>
            </a: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1524000" y="2378075"/>
            <a:ext cx="2241550" cy="611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Calvaria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/>
              <a:t>frons, vertex,occiput</a:t>
            </a:r>
          </a:p>
        </p:txBody>
      </p:sp>
      <p:pic>
        <p:nvPicPr>
          <p:cNvPr id="44035" name="Picture 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3" y="3178175"/>
            <a:ext cx="2573337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6" name="Group 29"/>
          <p:cNvGrpSpPr>
            <a:grpSpLocks/>
          </p:cNvGrpSpPr>
          <p:nvPr/>
        </p:nvGrpSpPr>
        <p:grpSpPr bwMode="auto">
          <a:xfrm>
            <a:off x="3816350" y="288925"/>
            <a:ext cx="3357563" cy="3305175"/>
            <a:chOff x="1247" y="482"/>
            <a:chExt cx="2949" cy="2919"/>
          </a:xfrm>
        </p:grpSpPr>
        <p:pic>
          <p:nvPicPr>
            <p:cNvPr id="4405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7" y="482"/>
              <a:ext cx="2949" cy="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Line 6"/>
            <p:cNvSpPr>
              <a:spLocks noChangeShapeType="1"/>
            </p:cNvSpPr>
            <p:nvPr/>
          </p:nvSpPr>
          <p:spPr bwMode="auto">
            <a:xfrm>
              <a:off x="1564" y="1344"/>
              <a:ext cx="2178" cy="12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6743700" y="2376488"/>
            <a:ext cx="3611563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Basis cranii </a:t>
            </a:r>
            <a:r>
              <a:rPr lang="cs-CZ" altLang="cs-CZ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(interna et externa)</a:t>
            </a:r>
          </a:p>
        </p:txBody>
      </p:sp>
      <p:grpSp>
        <p:nvGrpSpPr>
          <p:cNvPr id="44038" name="Group 4"/>
          <p:cNvGrpSpPr>
            <a:grpSpLocks/>
          </p:cNvGrpSpPr>
          <p:nvPr/>
        </p:nvGrpSpPr>
        <p:grpSpPr bwMode="auto">
          <a:xfrm>
            <a:off x="5656263" y="3268663"/>
            <a:ext cx="2579687" cy="3371850"/>
            <a:chOff x="2154" y="419"/>
            <a:chExt cx="3101" cy="3901"/>
          </a:xfrm>
        </p:grpSpPr>
        <p:grpSp>
          <p:nvGrpSpPr>
            <p:cNvPr id="44051" name="Group 5"/>
            <p:cNvGrpSpPr>
              <a:grpSpLocks/>
            </p:cNvGrpSpPr>
            <p:nvPr/>
          </p:nvGrpSpPr>
          <p:grpSpPr bwMode="auto">
            <a:xfrm>
              <a:off x="2154" y="419"/>
              <a:ext cx="3101" cy="3901"/>
              <a:chOff x="2154" y="419"/>
              <a:chExt cx="3101" cy="3901"/>
            </a:xfrm>
          </p:grpSpPr>
          <p:pic>
            <p:nvPicPr>
              <p:cNvPr id="44053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54" y="419"/>
                <a:ext cx="3101" cy="3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>
                <a:off x="3425" y="1886"/>
                <a:ext cx="544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5" name="Arc 8"/>
              <p:cNvSpPr>
                <a:spLocks/>
              </p:cNvSpPr>
              <p:nvPr/>
            </p:nvSpPr>
            <p:spPr bwMode="auto">
              <a:xfrm rot="-1681657">
                <a:off x="2375" y="1539"/>
                <a:ext cx="941" cy="716"/>
              </a:xfrm>
              <a:custGeom>
                <a:avLst/>
                <a:gdLst>
                  <a:gd name="G0" fmla="+- 15764 0 0"/>
                  <a:gd name="G1" fmla="+- 21600 0 0"/>
                  <a:gd name="G2" fmla="+- 21600 0 0"/>
                  <a:gd name="T0" fmla="*/ 0 w 37265"/>
                  <a:gd name="T1" fmla="*/ 6833 h 21600"/>
                  <a:gd name="T2" fmla="*/ 37265 w 37265"/>
                  <a:gd name="T3" fmla="*/ 19532 h 21600"/>
                  <a:gd name="T4" fmla="*/ 15764 w 3726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265" h="21600" fill="none" extrusionOk="0">
                    <a:moveTo>
                      <a:pt x="0" y="6833"/>
                    </a:moveTo>
                    <a:cubicBezTo>
                      <a:pt x="4083" y="2473"/>
                      <a:pt x="9790" y="0"/>
                      <a:pt x="15764" y="0"/>
                    </a:cubicBezTo>
                    <a:cubicBezTo>
                      <a:pt x="26892" y="0"/>
                      <a:pt x="36199" y="8454"/>
                      <a:pt x="37264" y="19532"/>
                    </a:cubicBezTo>
                  </a:path>
                  <a:path w="37265" h="21600" stroke="0" extrusionOk="0">
                    <a:moveTo>
                      <a:pt x="0" y="6833"/>
                    </a:moveTo>
                    <a:cubicBezTo>
                      <a:pt x="4083" y="2473"/>
                      <a:pt x="9790" y="0"/>
                      <a:pt x="15764" y="0"/>
                    </a:cubicBezTo>
                    <a:cubicBezTo>
                      <a:pt x="26892" y="0"/>
                      <a:pt x="36199" y="8454"/>
                      <a:pt x="37264" y="19532"/>
                    </a:cubicBezTo>
                    <a:lnTo>
                      <a:pt x="15764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alt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6" name="Arc 9"/>
              <p:cNvSpPr>
                <a:spLocks/>
              </p:cNvSpPr>
              <p:nvPr/>
            </p:nvSpPr>
            <p:spPr bwMode="auto">
              <a:xfrm rot="-1218635">
                <a:off x="4099" y="1602"/>
                <a:ext cx="910" cy="746"/>
              </a:xfrm>
              <a:custGeom>
                <a:avLst/>
                <a:gdLst>
                  <a:gd name="G0" fmla="+- 4582 0 0"/>
                  <a:gd name="G1" fmla="+- 21600 0 0"/>
                  <a:gd name="G2" fmla="+- 21600 0 0"/>
                  <a:gd name="T0" fmla="*/ 0 w 26116"/>
                  <a:gd name="T1" fmla="*/ 492 h 21600"/>
                  <a:gd name="T2" fmla="*/ 26116 w 26116"/>
                  <a:gd name="T3" fmla="*/ 19916 h 21600"/>
                  <a:gd name="T4" fmla="*/ 4582 w 2611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116" h="21600" fill="none" extrusionOk="0">
                    <a:moveTo>
                      <a:pt x="-1" y="491"/>
                    </a:moveTo>
                    <a:cubicBezTo>
                      <a:pt x="1505" y="164"/>
                      <a:pt x="3041" y="0"/>
                      <a:pt x="4582" y="0"/>
                    </a:cubicBezTo>
                    <a:cubicBezTo>
                      <a:pt x="15858" y="0"/>
                      <a:pt x="25237" y="8674"/>
                      <a:pt x="26116" y="19915"/>
                    </a:cubicBezTo>
                  </a:path>
                  <a:path w="26116" h="21600" stroke="0" extrusionOk="0">
                    <a:moveTo>
                      <a:pt x="-1" y="491"/>
                    </a:moveTo>
                    <a:cubicBezTo>
                      <a:pt x="1505" y="164"/>
                      <a:pt x="3041" y="0"/>
                      <a:pt x="4582" y="0"/>
                    </a:cubicBezTo>
                    <a:cubicBezTo>
                      <a:pt x="15858" y="0"/>
                      <a:pt x="25237" y="8674"/>
                      <a:pt x="26116" y="19915"/>
                    </a:cubicBezTo>
                    <a:lnTo>
                      <a:pt x="4582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 flipH="1">
                <a:off x="2381" y="2116"/>
                <a:ext cx="1134" cy="1269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3559" y="2116"/>
                <a:ext cx="275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833" y="2116"/>
              <a:ext cx="1086" cy="1313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44039" name="Group 5"/>
          <p:cNvGrpSpPr>
            <a:grpSpLocks/>
          </p:cNvGrpSpPr>
          <p:nvPr/>
        </p:nvGrpSpPr>
        <p:grpSpPr bwMode="auto">
          <a:xfrm>
            <a:off x="8247063" y="3179763"/>
            <a:ext cx="2347912" cy="3351212"/>
            <a:chOff x="2880" y="164"/>
            <a:chExt cx="2710" cy="3764"/>
          </a:xfrm>
        </p:grpSpPr>
        <p:grpSp>
          <p:nvGrpSpPr>
            <p:cNvPr id="44041" name="Group 6"/>
            <p:cNvGrpSpPr>
              <a:grpSpLocks/>
            </p:cNvGrpSpPr>
            <p:nvPr/>
          </p:nvGrpSpPr>
          <p:grpSpPr bwMode="auto">
            <a:xfrm>
              <a:off x="2880" y="164"/>
              <a:ext cx="2710" cy="3764"/>
              <a:chOff x="2835" y="210"/>
              <a:chExt cx="2710" cy="3764"/>
            </a:xfrm>
          </p:grpSpPr>
          <p:grpSp>
            <p:nvGrpSpPr>
              <p:cNvPr id="44043" name="Group 7"/>
              <p:cNvGrpSpPr>
                <a:grpSpLocks/>
              </p:cNvGrpSpPr>
              <p:nvPr/>
            </p:nvGrpSpPr>
            <p:grpSpPr bwMode="auto">
              <a:xfrm>
                <a:off x="2835" y="210"/>
                <a:ext cx="2710" cy="3764"/>
                <a:chOff x="2789" y="300"/>
                <a:chExt cx="2710" cy="3764"/>
              </a:xfrm>
            </p:grpSpPr>
            <p:grpSp>
              <p:nvGrpSpPr>
                <p:cNvPr id="44045" name="Group 8"/>
                <p:cNvGrpSpPr>
                  <a:grpSpLocks/>
                </p:cNvGrpSpPr>
                <p:nvPr/>
              </p:nvGrpSpPr>
              <p:grpSpPr bwMode="auto">
                <a:xfrm>
                  <a:off x="2789" y="300"/>
                  <a:ext cx="2710" cy="3764"/>
                  <a:chOff x="2789" y="300"/>
                  <a:chExt cx="2710" cy="3764"/>
                </a:xfrm>
              </p:grpSpPr>
              <p:grpSp>
                <p:nvGrpSpPr>
                  <p:cNvPr id="4404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2789" y="300"/>
                    <a:ext cx="2710" cy="3764"/>
                    <a:chOff x="2789" y="300"/>
                    <a:chExt cx="2710" cy="3764"/>
                  </a:xfrm>
                </p:grpSpPr>
                <p:pic>
                  <p:nvPicPr>
                    <p:cNvPr id="4404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/>
                    <a:stretch>
                      <a:fillRect/>
                    </a:stretch>
                  </p:blipFill>
                  <p:spPr bwMode="auto">
                    <a:xfrm>
                      <a:off x="2789" y="300"/>
                      <a:ext cx="2710" cy="37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1707"/>
                      <a:ext cx="815" cy="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3300"/>
                      </a:solidFill>
                      <a:prstDash val="sysDot"/>
                      <a:round/>
                      <a:headEnd/>
                      <a:tailEnd/>
                    </a:ln>
                    <a:effectLst/>
                    <a:ex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cs-CZ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7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198" y="890"/>
                    <a:ext cx="544" cy="817"/>
                  </a:xfrm>
                  <a:prstGeom prst="line">
                    <a:avLst/>
                  </a:prstGeom>
                  <a:noFill/>
                  <a:ln w="76200">
                    <a:solidFill>
                      <a:srgbClr val="FF3300"/>
                    </a:solidFill>
                    <a:prstDash val="sysDot"/>
                    <a:round/>
                    <a:headEnd/>
                    <a:tailEnd/>
                  </a:ln>
                  <a:effectLst/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</p:grp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513" y="937"/>
                  <a:ext cx="590" cy="770"/>
                </a:xfrm>
                <a:prstGeom prst="line">
                  <a:avLst/>
                </a:prstGeom>
                <a:noFill/>
                <a:ln w="76200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</p:grp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 flipH="1">
                <a:off x="2881" y="2205"/>
                <a:ext cx="1314" cy="499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4285" y="2159"/>
              <a:ext cx="1270" cy="455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4040" name="Text Box 3"/>
          <p:cNvSpPr txBox="1">
            <a:spLocks noChangeArrowheads="1"/>
          </p:cNvSpPr>
          <p:nvPr/>
        </p:nvSpPr>
        <p:spPr bwMode="auto">
          <a:xfrm>
            <a:off x="5911850" y="2817813"/>
            <a:ext cx="4381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2"/>
                </a:solidFill>
              </a:rPr>
              <a:t>Fossa cranii anterior, media, 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593198" y="95250"/>
            <a:ext cx="561564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altLang="cs-CZ" sz="2800" dirty="0">
                <a:solidFill>
                  <a:srgbClr val="FFFF00"/>
                </a:solidFill>
              </a:rPr>
              <a:t>   </a:t>
            </a:r>
            <a:r>
              <a:rPr lang="cs-CZ" altLang="cs-CZ" sz="3200" b="1" dirty="0" err="1">
                <a:solidFill>
                  <a:srgbClr val="800000"/>
                </a:solidFill>
              </a:rPr>
              <a:t>Maxilla</a:t>
            </a:r>
            <a:r>
              <a:rPr lang="cs-CZ" altLang="cs-CZ" sz="32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</a:rPr>
              <a:t>(</a:t>
            </a:r>
            <a:r>
              <a:rPr lang="cs-CZ" altLang="cs-CZ" sz="2000" b="1" dirty="0" err="1">
                <a:solidFill>
                  <a:srgbClr val="800000"/>
                </a:solidFill>
              </a:rPr>
              <a:t>dextra</a:t>
            </a:r>
            <a:r>
              <a:rPr lang="cs-CZ" altLang="cs-CZ" sz="2000" b="1" dirty="0">
                <a:solidFill>
                  <a:srgbClr val="800000"/>
                </a:solidFill>
              </a:rPr>
              <a:t> et </a:t>
            </a:r>
            <a:r>
              <a:rPr lang="cs-CZ" altLang="cs-CZ" sz="2000" b="1" dirty="0" err="1">
                <a:solidFill>
                  <a:srgbClr val="800000"/>
                </a:solidFill>
              </a:rPr>
              <a:t>sinistra</a:t>
            </a:r>
            <a:r>
              <a:rPr lang="cs-CZ" altLang="cs-CZ" sz="2000" b="1" dirty="0">
                <a:solidFill>
                  <a:srgbClr val="800000"/>
                </a:solidFill>
              </a:rPr>
              <a:t>)</a:t>
            </a:r>
          </a:p>
          <a:p>
            <a:pPr marL="342900" indent="-342900"/>
            <a:endParaRPr lang="cs-CZ" altLang="cs-CZ" sz="2000" b="1" dirty="0">
              <a:solidFill>
                <a:srgbClr val="8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cs-CZ" altLang="cs-CZ" sz="2000" b="1" dirty="0">
                <a:solidFill>
                  <a:srgbClr val="800000"/>
                </a:solidFill>
              </a:rPr>
              <a:t>Corpus </a:t>
            </a:r>
            <a:r>
              <a:rPr lang="cs-CZ" altLang="cs-CZ" sz="2000" b="1" dirty="0" err="1">
                <a:solidFill>
                  <a:srgbClr val="800000"/>
                </a:solidFill>
              </a:rPr>
              <a:t>maxillae</a:t>
            </a:r>
            <a:r>
              <a:rPr lang="cs-CZ" altLang="cs-CZ" sz="2000" b="1" i="1" dirty="0">
                <a:solidFill>
                  <a:srgbClr val="800000"/>
                </a:solidFill>
              </a:rPr>
              <a:t> </a:t>
            </a:r>
            <a:r>
              <a:rPr lang="cs-CZ" altLang="cs-CZ" b="1" i="1" dirty="0">
                <a:solidFill>
                  <a:srgbClr val="800000"/>
                </a:solidFill>
              </a:rPr>
              <a:t>(Body </a:t>
            </a:r>
            <a:r>
              <a:rPr lang="cs-CZ" altLang="cs-CZ" b="1" i="1" dirty="0" err="1">
                <a:solidFill>
                  <a:srgbClr val="800000"/>
                </a:solidFill>
              </a:rPr>
              <a:t>of</a:t>
            </a:r>
            <a:r>
              <a:rPr lang="cs-CZ" altLang="cs-CZ" b="1" i="1" dirty="0">
                <a:solidFill>
                  <a:srgbClr val="800000"/>
                </a:solidFill>
              </a:rPr>
              <a:t> </a:t>
            </a:r>
            <a:r>
              <a:rPr lang="cs-CZ" altLang="cs-CZ" b="1" i="1" dirty="0" err="1">
                <a:solidFill>
                  <a:srgbClr val="800000"/>
                </a:solidFill>
              </a:rPr>
              <a:t>maxilla</a:t>
            </a:r>
            <a:r>
              <a:rPr lang="cs-CZ" altLang="cs-CZ" b="1" i="1" dirty="0">
                <a:solidFill>
                  <a:srgbClr val="800000"/>
                </a:solidFill>
              </a:rPr>
              <a:t>)</a:t>
            </a:r>
            <a:r>
              <a:rPr lang="cs-CZ" altLang="cs-CZ" sz="2000" i="1" dirty="0"/>
              <a:t> </a:t>
            </a:r>
            <a:r>
              <a:rPr lang="cs-CZ" altLang="cs-CZ" sz="2000" dirty="0" err="1"/>
              <a:t>with</a:t>
            </a:r>
            <a:endParaRPr lang="cs-CZ" altLang="cs-CZ" sz="2000" dirty="0"/>
          </a:p>
          <a:p>
            <a:pPr marL="342900" indent="-342900"/>
            <a:r>
              <a:rPr lang="cs-CZ" altLang="cs-CZ" dirty="0"/>
              <a:t>      </a:t>
            </a:r>
            <a:r>
              <a:rPr lang="cs-CZ" altLang="cs-CZ" sz="2000" i="1" dirty="0"/>
              <a:t>sinus </a:t>
            </a:r>
            <a:r>
              <a:rPr lang="cs-CZ" altLang="cs-CZ" sz="2000" i="1" dirty="0" err="1"/>
              <a:t>maxillaris</a:t>
            </a:r>
            <a:r>
              <a:rPr lang="cs-CZ" altLang="cs-CZ" i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maxillary</a:t>
            </a:r>
            <a:r>
              <a:rPr lang="cs-CZ" altLang="cs-CZ" sz="1600" i="1" dirty="0"/>
              <a:t> sinus)</a:t>
            </a:r>
          </a:p>
          <a:p>
            <a:pPr marL="342900" indent="-342900"/>
            <a:r>
              <a:rPr lang="cs-CZ" altLang="cs-CZ" sz="2000" dirty="0"/>
              <a:t>a) </a:t>
            </a:r>
            <a:r>
              <a:rPr lang="cs-CZ" altLang="cs-CZ" b="1" dirty="0"/>
              <a:t>Facies </a:t>
            </a:r>
            <a:r>
              <a:rPr lang="cs-CZ" altLang="cs-CZ" b="1" dirty="0" err="1"/>
              <a:t>orbitalis</a:t>
            </a:r>
            <a:r>
              <a:rPr lang="cs-CZ" altLang="cs-CZ" b="1" dirty="0"/>
              <a:t> </a:t>
            </a:r>
            <a:r>
              <a:rPr lang="cs-CZ" altLang="cs-CZ" b="1" dirty="0" err="1"/>
              <a:t>corporis</a:t>
            </a:r>
            <a:r>
              <a:rPr lang="cs-CZ" altLang="cs-CZ" b="1" dirty="0"/>
              <a:t> </a:t>
            </a:r>
            <a:r>
              <a:rPr lang="cs-CZ" altLang="cs-CZ" b="1" dirty="0" err="1"/>
              <a:t>maxillae</a:t>
            </a:r>
            <a:r>
              <a:rPr lang="cs-CZ" altLang="cs-CZ" b="1" dirty="0"/>
              <a:t> </a:t>
            </a:r>
            <a:r>
              <a:rPr lang="cs-CZ" altLang="cs-CZ" sz="1600" i="1" dirty="0"/>
              <a:t>(orbital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)</a:t>
            </a:r>
            <a:endParaRPr lang="cs-CZ" altLang="cs-CZ" sz="1600" dirty="0"/>
          </a:p>
          <a:p>
            <a:pPr marL="342900" indent="-342900"/>
            <a:r>
              <a:rPr lang="cs-CZ" altLang="cs-CZ" sz="2000" dirty="0"/>
              <a:t>b) </a:t>
            </a:r>
            <a:r>
              <a:rPr lang="cs-CZ" altLang="cs-CZ" b="1" dirty="0"/>
              <a:t>Facies </a:t>
            </a:r>
            <a:r>
              <a:rPr lang="cs-CZ" altLang="cs-CZ" b="1" dirty="0" err="1"/>
              <a:t>anterior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anterior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)</a:t>
            </a:r>
          </a:p>
          <a:p>
            <a:pPr marL="342900" indent="-342900"/>
            <a:r>
              <a:rPr lang="cs-CZ" altLang="cs-CZ" sz="2000" dirty="0"/>
              <a:t>c) </a:t>
            </a:r>
            <a:r>
              <a:rPr lang="cs-CZ" altLang="cs-CZ" b="1" dirty="0"/>
              <a:t>Facies </a:t>
            </a:r>
            <a:r>
              <a:rPr lang="cs-CZ" altLang="cs-CZ" b="1" dirty="0" err="1"/>
              <a:t>nasalis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)</a:t>
            </a:r>
          </a:p>
          <a:p>
            <a:pPr marL="342900" indent="-342900"/>
            <a:r>
              <a:rPr lang="cs-CZ" altLang="cs-CZ" sz="2000" dirty="0"/>
              <a:t>d) </a:t>
            </a:r>
            <a:r>
              <a:rPr lang="cs-CZ" altLang="cs-CZ" b="1" dirty="0"/>
              <a:t>Facies </a:t>
            </a:r>
            <a:r>
              <a:rPr lang="cs-CZ" altLang="cs-CZ" b="1" dirty="0" err="1"/>
              <a:t>infratemporalis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infratemporal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)</a:t>
            </a:r>
          </a:p>
          <a:p>
            <a:pPr marL="342900" indent="-342900"/>
            <a:endParaRPr lang="cs-CZ" altLang="cs-CZ" sz="2000" b="1" dirty="0"/>
          </a:p>
          <a:p>
            <a:pPr marL="342900" indent="-342900"/>
            <a:r>
              <a:rPr lang="cs-CZ" altLang="cs-CZ" sz="2000" b="1" dirty="0">
                <a:solidFill>
                  <a:srgbClr val="800000"/>
                </a:solidFill>
              </a:rPr>
              <a:t>2. </a:t>
            </a:r>
            <a:r>
              <a:rPr lang="cs-CZ" altLang="cs-CZ" sz="2000" b="1" dirty="0" err="1">
                <a:solidFill>
                  <a:srgbClr val="800000"/>
                </a:solidFill>
              </a:rPr>
              <a:t>Processes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of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maxilla</a:t>
            </a:r>
            <a:endParaRPr lang="cs-CZ" altLang="cs-CZ" sz="2000" b="1" dirty="0">
              <a:solidFill>
                <a:srgbClr val="800000"/>
              </a:solidFill>
            </a:endParaRPr>
          </a:p>
          <a:p>
            <a:pPr marL="342900" indent="-342900"/>
            <a:r>
              <a:rPr lang="cs-CZ" altLang="cs-CZ" sz="2000" dirty="0"/>
              <a:t>a) </a:t>
            </a:r>
            <a:r>
              <a:rPr lang="cs-CZ" altLang="cs-CZ" b="1" dirty="0" err="1"/>
              <a:t>Processus</a:t>
            </a:r>
            <a:r>
              <a:rPr lang="cs-CZ" altLang="cs-CZ" b="1" dirty="0"/>
              <a:t> </a:t>
            </a:r>
            <a:r>
              <a:rPr lang="cs-CZ" altLang="cs-CZ" b="1" dirty="0" err="1"/>
              <a:t>frontalis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Frontal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 </a:t>
            </a:r>
          </a:p>
          <a:p>
            <a:pPr marL="342900" indent="-342900"/>
            <a:r>
              <a:rPr lang="cs-CZ" altLang="cs-CZ" sz="2000" dirty="0"/>
              <a:t>b) </a:t>
            </a:r>
            <a:r>
              <a:rPr lang="cs-CZ" altLang="cs-CZ" b="1" dirty="0" err="1"/>
              <a:t>Processus</a:t>
            </a:r>
            <a:r>
              <a:rPr lang="cs-CZ" altLang="cs-CZ" b="1" dirty="0"/>
              <a:t> </a:t>
            </a:r>
            <a:r>
              <a:rPr lang="cs-CZ" altLang="cs-CZ" b="1" dirty="0" err="1"/>
              <a:t>zygomaticus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Zygomatic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</a:p>
          <a:p>
            <a:pPr marL="342900" indent="-342900"/>
            <a:r>
              <a:rPr lang="cs-CZ" altLang="cs-CZ" sz="2000" dirty="0"/>
              <a:t>c) </a:t>
            </a:r>
            <a:r>
              <a:rPr lang="cs-CZ" altLang="cs-CZ" b="1" dirty="0" err="1"/>
              <a:t>Processus</a:t>
            </a:r>
            <a:r>
              <a:rPr lang="cs-CZ" altLang="cs-CZ" b="1" dirty="0"/>
              <a:t> </a:t>
            </a:r>
            <a:r>
              <a:rPr lang="cs-CZ" altLang="cs-CZ" b="1" dirty="0" err="1"/>
              <a:t>alveolaris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Alveolar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</a:p>
          <a:p>
            <a:pPr marL="342900" indent="-342900"/>
            <a:r>
              <a:rPr lang="cs-CZ" altLang="cs-CZ" sz="2000" dirty="0"/>
              <a:t>d) </a:t>
            </a:r>
            <a:r>
              <a:rPr lang="cs-CZ" altLang="cs-CZ" b="1" dirty="0" err="1"/>
              <a:t>Processus</a:t>
            </a:r>
            <a:r>
              <a:rPr lang="cs-CZ" altLang="cs-CZ" b="1" dirty="0"/>
              <a:t> </a:t>
            </a:r>
            <a:r>
              <a:rPr lang="cs-CZ" altLang="cs-CZ" b="1" dirty="0" err="1"/>
              <a:t>palatinus</a:t>
            </a:r>
            <a:r>
              <a:rPr lang="cs-CZ" altLang="cs-CZ" b="1" dirty="0"/>
              <a:t> </a:t>
            </a:r>
            <a:r>
              <a:rPr lang="cs-CZ" altLang="cs-CZ" sz="1600" i="1" dirty="0"/>
              <a:t>(Palatine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0763" y="654050"/>
            <a:ext cx="2111375" cy="24685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 b="11664"/>
          <a:stretch>
            <a:fillRect/>
          </a:stretch>
        </p:blipFill>
        <p:spPr bwMode="auto">
          <a:xfrm>
            <a:off x="9656762" y="3756025"/>
            <a:ext cx="2225675" cy="16319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 l="26250" r="26250" b="66150"/>
          <a:stretch>
            <a:fillRect/>
          </a:stretch>
        </p:blipFill>
        <p:spPr bwMode="auto">
          <a:xfrm>
            <a:off x="7370763" y="3214688"/>
            <a:ext cx="2195512" cy="21732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37" name="Picture 8" descr="Scan01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55738" cy="18145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39" name="Picture 2" descr="http://www.tk.de/rochelexikon/pics/s28080.015-1.jpg"/>
          <p:cNvPicPr>
            <a:picLocks noChangeAspect="1" noChangeArrowheads="1"/>
          </p:cNvPicPr>
          <p:nvPr/>
        </p:nvPicPr>
        <p:blipFill>
          <a:blip r:embed="rId6"/>
          <a:srcRect r="15828"/>
          <a:stretch>
            <a:fillRect/>
          </a:stretch>
        </p:blipFill>
        <p:spPr bwMode="auto">
          <a:xfrm>
            <a:off x="9558338" y="25985"/>
            <a:ext cx="239553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838" y="1268413"/>
            <a:ext cx="3717925" cy="36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037013" y="301625"/>
            <a:ext cx="3095625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FOSSAE CRANII</a:t>
            </a:r>
            <a:r>
              <a:rPr lang="cs-CZ" alt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92125" y="1268413"/>
            <a:ext cx="4176713" cy="40934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FOSSA TEMPORALIS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FOSSA INFRATEMPORALIS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FOSSA PTERYGOPALATINA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ORBITA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CAVITAS NASI </a:t>
            </a:r>
            <a:r>
              <a:rPr lang="cs-CZ" altLang="cs-CZ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OSSEA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(bone </a:t>
            </a:r>
            <a:r>
              <a:rPr lang="cs-CZ" altLang="cs-CZ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nasal</a:t>
            </a: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cavity</a:t>
            </a: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altLang="cs-CZ" b="0" i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CAVUM </a:t>
            </a:r>
            <a:r>
              <a:rPr lang="cs-CZ" altLang="cs-CZ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ORIS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altLang="cs-CZ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mouth</a:t>
            </a: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b="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cavity</a:t>
            </a:r>
            <a:r>
              <a:rPr lang="cs-CZ" altLang="cs-CZ" b="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altLang="cs-CZ" b="0" i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388" y="4057877"/>
            <a:ext cx="2311400" cy="26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6788" y="301625"/>
            <a:ext cx="2907168" cy="42592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0" y="1114425"/>
            <a:ext cx="3802063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2052638" y="5060950"/>
            <a:ext cx="229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 b="1"/>
              <a:t>Fossa temporalis</a:t>
            </a:r>
          </a:p>
          <a:p>
            <a:r>
              <a:rPr lang="cs-CZ" altLang="cs-CZ" sz="2000" b="1" i="1"/>
              <a:t>(temporal fossa)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1288" y="1109663"/>
            <a:ext cx="33782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445250" y="4994275"/>
            <a:ext cx="2847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 b="1"/>
              <a:t>Fossa infratemporalis</a:t>
            </a:r>
          </a:p>
          <a:p>
            <a:r>
              <a:rPr lang="cs-CZ" altLang="cs-CZ" sz="2000" b="1" i="1"/>
              <a:t>(infratemporal fossa)</a:t>
            </a:r>
          </a:p>
        </p:txBody>
      </p:sp>
      <p:sp>
        <p:nvSpPr>
          <p:cNvPr id="46085" name="Line 9"/>
          <p:cNvSpPr>
            <a:spLocks noChangeShapeType="1"/>
          </p:cNvSpPr>
          <p:nvPr/>
        </p:nvSpPr>
        <p:spPr bwMode="auto">
          <a:xfrm flipV="1">
            <a:off x="8069263" y="2469356"/>
            <a:ext cx="549275" cy="94456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6086" name="Line 10"/>
          <p:cNvSpPr>
            <a:spLocks noChangeShapeType="1"/>
          </p:cNvSpPr>
          <p:nvPr/>
        </p:nvSpPr>
        <p:spPr bwMode="auto">
          <a:xfrm flipH="1">
            <a:off x="3505200" y="2087563"/>
            <a:ext cx="533400" cy="85407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0038" y="1184275"/>
            <a:ext cx="3921125" cy="38830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92125" y="0"/>
            <a:ext cx="7547259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 err="1">
                <a:solidFill>
                  <a:srgbClr val="C00000"/>
                </a:solidFill>
              </a:rPr>
              <a:t>Fossa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</a:rPr>
              <a:t>temporalis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000" i="1" dirty="0">
                <a:solidFill>
                  <a:srgbClr val="C00000"/>
                </a:solidFill>
              </a:rPr>
              <a:t>(</a:t>
            </a:r>
            <a:r>
              <a:rPr lang="cs-CZ" altLang="cs-CZ" sz="2000" i="1" dirty="0" err="1">
                <a:solidFill>
                  <a:srgbClr val="C00000"/>
                </a:solidFill>
              </a:rPr>
              <a:t>temporal</a:t>
            </a:r>
            <a:r>
              <a:rPr lang="cs-CZ" altLang="cs-CZ" sz="2000" i="1" dirty="0">
                <a:solidFill>
                  <a:srgbClr val="C00000"/>
                </a:solidFill>
              </a:rPr>
              <a:t> </a:t>
            </a:r>
            <a:r>
              <a:rPr lang="cs-CZ" altLang="cs-CZ" sz="2000" i="1" dirty="0" err="1">
                <a:solidFill>
                  <a:srgbClr val="C00000"/>
                </a:solidFill>
              </a:rPr>
              <a:t>fossa</a:t>
            </a:r>
            <a:r>
              <a:rPr lang="cs-CZ" altLang="cs-CZ" sz="2000" i="1" dirty="0">
                <a:solidFill>
                  <a:srgbClr val="C00000"/>
                </a:solidFill>
              </a:rPr>
              <a:t>)</a:t>
            </a:r>
          </a:p>
          <a:p>
            <a:r>
              <a:rPr lang="cs-CZ" altLang="cs-CZ" sz="1600" dirty="0" err="1"/>
              <a:t>Content</a:t>
            </a:r>
            <a:r>
              <a:rPr lang="cs-CZ" altLang="cs-CZ" sz="1600" dirty="0"/>
              <a:t>: m. </a:t>
            </a:r>
            <a:r>
              <a:rPr lang="cs-CZ" altLang="cs-CZ" sz="1600" dirty="0" err="1"/>
              <a:t>temporalis</a:t>
            </a:r>
            <a:r>
              <a:rPr lang="cs-CZ" altLang="cs-CZ" sz="1600" dirty="0"/>
              <a:t> + </a:t>
            </a:r>
            <a:r>
              <a:rPr lang="cs-CZ" altLang="cs-CZ" sz="1600" dirty="0" err="1"/>
              <a:t>nerves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vessels</a:t>
            </a:r>
            <a:endParaRPr lang="cs-CZ" altLang="cs-CZ" sz="1600" dirty="0"/>
          </a:p>
          <a:p>
            <a:endParaRPr lang="cs-CZ" altLang="cs-CZ" sz="16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Medial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dirty="0" smtClean="0"/>
              <a:t>linea </a:t>
            </a:r>
            <a:r>
              <a:rPr lang="cs-CZ" altLang="cs-CZ" dirty="0" err="1"/>
              <a:t>temporalis</a:t>
            </a:r>
            <a:r>
              <a:rPr lang="cs-CZ" altLang="cs-CZ" dirty="0"/>
              <a:t> superior  </a:t>
            </a:r>
            <a:r>
              <a:rPr lang="cs-CZ" altLang="cs-CZ" sz="1600" i="1" dirty="0"/>
              <a:t>(superior </a:t>
            </a:r>
            <a:r>
              <a:rPr lang="cs-CZ" altLang="cs-CZ" sz="1600" i="1" dirty="0" err="1"/>
              <a:t>temporal</a:t>
            </a:r>
            <a:r>
              <a:rPr lang="cs-CZ" altLang="cs-CZ" sz="1600" i="1" dirty="0"/>
              <a:t> line)</a:t>
            </a:r>
            <a:r>
              <a:rPr lang="cs-CZ" altLang="cs-CZ" sz="2000" i="1" dirty="0"/>
              <a:t> </a:t>
            </a:r>
          </a:p>
          <a:p>
            <a:r>
              <a:rPr lang="cs-CZ" altLang="cs-CZ" dirty="0" smtClean="0"/>
              <a:t>facies </a:t>
            </a:r>
            <a:r>
              <a:rPr lang="cs-CZ" altLang="cs-CZ" dirty="0" err="1"/>
              <a:t>temporalis</a:t>
            </a:r>
            <a:r>
              <a:rPr lang="cs-CZ" altLang="cs-CZ" dirty="0"/>
              <a:t> </a:t>
            </a:r>
            <a:r>
              <a:rPr lang="cs-CZ" altLang="cs-CZ" dirty="0" err="1"/>
              <a:t>alae</a:t>
            </a:r>
            <a:r>
              <a:rPr lang="cs-CZ" altLang="cs-CZ" dirty="0"/>
              <a:t> </a:t>
            </a:r>
            <a:r>
              <a:rPr lang="cs-CZ" altLang="cs-CZ" dirty="0" err="1"/>
              <a:t>majoris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sphenoidalis</a:t>
            </a:r>
            <a:endParaRPr lang="cs-CZ" altLang="cs-CZ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temporal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greater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wing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bone)</a:t>
            </a:r>
            <a:r>
              <a:rPr lang="cs-CZ" altLang="cs-CZ" sz="2000" i="1" dirty="0"/>
              <a:t> </a:t>
            </a:r>
          </a:p>
          <a:p>
            <a:r>
              <a:rPr lang="cs-CZ" altLang="cs-CZ" dirty="0" err="1" smtClean="0"/>
              <a:t>pars</a:t>
            </a:r>
            <a:r>
              <a:rPr lang="cs-CZ" altLang="cs-CZ" dirty="0" smtClean="0"/>
              <a:t> </a:t>
            </a:r>
            <a:r>
              <a:rPr lang="cs-CZ" altLang="cs-CZ" dirty="0" err="1"/>
              <a:t>squamosa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temporalis</a:t>
            </a:r>
            <a:endParaRPr lang="cs-CZ" altLang="cs-CZ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squamous</a:t>
            </a:r>
            <a:r>
              <a:rPr lang="cs-CZ" altLang="cs-CZ" sz="1600" i="1" dirty="0"/>
              <a:t> part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temporal</a:t>
            </a:r>
            <a:r>
              <a:rPr lang="cs-CZ" altLang="cs-CZ" sz="1600" i="1" dirty="0"/>
              <a:t> bone)</a:t>
            </a:r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Ventral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dirty="0" smtClean="0"/>
              <a:t>facies </a:t>
            </a:r>
            <a:r>
              <a:rPr lang="cs-CZ" altLang="cs-CZ" dirty="0" err="1"/>
              <a:t>temporalis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zygomatici</a:t>
            </a:r>
            <a:r>
              <a:rPr lang="cs-CZ" altLang="cs-CZ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temporal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zygomatic</a:t>
            </a:r>
            <a:r>
              <a:rPr lang="cs-CZ" altLang="cs-CZ" sz="1600" i="1" dirty="0"/>
              <a:t> bone)</a:t>
            </a:r>
          </a:p>
          <a:p>
            <a:r>
              <a:rPr lang="cs-CZ" altLang="cs-CZ" dirty="0" err="1" smtClean="0"/>
              <a:t>processus</a:t>
            </a:r>
            <a:r>
              <a:rPr lang="cs-CZ" altLang="cs-CZ" dirty="0" smtClean="0"/>
              <a:t> </a:t>
            </a:r>
            <a:r>
              <a:rPr lang="cs-CZ" altLang="cs-CZ" dirty="0" err="1"/>
              <a:t>zygomaticus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frontalis</a:t>
            </a:r>
            <a:r>
              <a:rPr lang="cs-CZ" altLang="cs-CZ" dirty="0"/>
              <a:t> </a:t>
            </a:r>
            <a:endParaRPr lang="cs-CZ" altLang="cs-CZ" sz="2000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zygomatic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frontal</a:t>
            </a:r>
            <a:r>
              <a:rPr lang="cs-CZ" altLang="cs-CZ" sz="1600" i="1" dirty="0"/>
              <a:t> bone) </a:t>
            </a:r>
          </a:p>
          <a:p>
            <a:endParaRPr lang="cs-CZ" altLang="cs-CZ" sz="16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Lateral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dirty="0" err="1" smtClean="0"/>
              <a:t>arcus</a:t>
            </a:r>
            <a:r>
              <a:rPr lang="cs-CZ" altLang="cs-CZ" dirty="0" smtClean="0"/>
              <a:t> </a:t>
            </a:r>
            <a:r>
              <a:rPr lang="cs-CZ" altLang="cs-CZ" dirty="0" err="1"/>
              <a:t>zygomaticus</a:t>
            </a:r>
            <a:r>
              <a:rPr lang="cs-CZ" altLang="cs-CZ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zygomatic</a:t>
            </a:r>
            <a:r>
              <a:rPr lang="cs-CZ" altLang="cs-CZ" sz="1600" i="1" dirty="0"/>
              <a:t> arch)</a:t>
            </a:r>
          </a:p>
          <a:p>
            <a:endParaRPr lang="cs-CZ" altLang="cs-CZ" sz="2000" dirty="0"/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H="1">
            <a:off x="9305925" y="2314575"/>
            <a:ext cx="1050925" cy="88423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0775" y="982663"/>
            <a:ext cx="38639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135188" y="260350"/>
            <a:ext cx="5816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990033"/>
                </a:solidFill>
              </a:rPr>
              <a:t>Fossa infratemporalis </a:t>
            </a:r>
            <a:r>
              <a:rPr lang="cs-CZ" altLang="cs-CZ" sz="2000" i="1">
                <a:solidFill>
                  <a:srgbClr val="990033"/>
                </a:solidFill>
              </a:rPr>
              <a:t>(infratemporal fossa)</a:t>
            </a:r>
          </a:p>
          <a:p>
            <a:r>
              <a:rPr lang="cs-CZ" altLang="cs-CZ"/>
              <a:t>Content: mm. pterygoidei + nerves and vessels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524000" y="1290638"/>
            <a:ext cx="6215063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solidFill>
                  <a:srgbClr val="990033"/>
                </a:solidFill>
              </a:rPr>
              <a:t>Upper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sz="2000" dirty="0" err="1"/>
              <a:t>Crista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infratemporalis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majoris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ossis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sphenoidalis</a:t>
            </a:r>
            <a:endParaRPr lang="cs-CZ" altLang="cs-CZ" sz="2000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infratemporal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greater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wing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bone)</a:t>
            </a:r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Medial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sz="2000" dirty="0"/>
              <a:t>Lamina </a:t>
            </a:r>
            <a:r>
              <a:rPr lang="cs-CZ" altLang="cs-CZ" sz="2000" dirty="0" err="1"/>
              <a:t>lateralis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pterygoidei</a:t>
            </a:r>
            <a:r>
              <a:rPr lang="cs-CZ" altLang="cs-CZ" sz="2000" dirty="0"/>
              <a:t> </a:t>
            </a:r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lateral</a:t>
            </a:r>
            <a:r>
              <a:rPr lang="cs-CZ" altLang="cs-CZ" sz="1600" i="1" dirty="0"/>
              <a:t> lamina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pterygoid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</a:p>
          <a:p>
            <a:endParaRPr lang="cs-CZ" altLang="cs-CZ" sz="1600" i="1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Ventral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sz="2000" dirty="0"/>
              <a:t>Facies </a:t>
            </a:r>
            <a:r>
              <a:rPr lang="cs-CZ" altLang="cs-CZ" sz="2000" dirty="0" err="1"/>
              <a:t>infratemporalis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corporis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maxillae</a:t>
            </a:r>
            <a:endParaRPr lang="cs-CZ" altLang="cs-CZ" sz="2000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infratemporal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maxillar</a:t>
            </a:r>
            <a:r>
              <a:rPr lang="cs-CZ" altLang="cs-CZ" sz="1600" i="1" dirty="0"/>
              <a:t> body)</a:t>
            </a:r>
          </a:p>
          <a:p>
            <a:endParaRPr lang="cs-CZ" altLang="cs-CZ" sz="16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Lateral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sz="2000" dirty="0" err="1"/>
              <a:t>Ramus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mandibulae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mandibular</a:t>
            </a:r>
            <a:r>
              <a:rPr lang="cs-CZ" altLang="cs-CZ" sz="1600" i="1" dirty="0"/>
              <a:t> </a:t>
            </a:r>
            <a:r>
              <a:rPr lang="cs-CZ" altLang="cs-CZ" sz="1600" i="1" dirty="0" err="1" smtClean="0"/>
              <a:t>branch</a:t>
            </a:r>
            <a:r>
              <a:rPr lang="cs-CZ" altLang="cs-CZ" sz="1600" i="1" dirty="0" smtClean="0"/>
              <a:t>) </a:t>
            </a:r>
            <a:endParaRPr lang="cs-CZ" altLang="cs-CZ" sz="1600" i="1" dirty="0"/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 flipV="1">
            <a:off x="8275638" y="2682875"/>
            <a:ext cx="411162" cy="26050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V="1">
            <a:off x="9782175" y="2562225"/>
            <a:ext cx="152400" cy="1552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10010775" y="2265363"/>
            <a:ext cx="306388" cy="1825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71200" y="86228"/>
            <a:ext cx="1216820" cy="12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1703388" y="260350"/>
            <a:ext cx="7056437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 err="1">
                <a:solidFill>
                  <a:srgbClr val="990033"/>
                </a:solidFill>
              </a:rPr>
              <a:t>Fossa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pterygopalatina</a:t>
            </a:r>
            <a:r>
              <a:rPr lang="cs-CZ" altLang="cs-CZ" b="1" dirty="0">
                <a:solidFill>
                  <a:srgbClr val="990033"/>
                </a:solidFill>
              </a:rPr>
              <a:t> </a:t>
            </a:r>
            <a:r>
              <a:rPr lang="cs-CZ" altLang="cs-CZ" i="1" dirty="0">
                <a:solidFill>
                  <a:srgbClr val="990033"/>
                </a:solidFill>
              </a:rPr>
              <a:t>(</a:t>
            </a:r>
            <a:r>
              <a:rPr lang="cs-CZ" altLang="cs-CZ" i="1" dirty="0" err="1">
                <a:solidFill>
                  <a:srgbClr val="990033"/>
                </a:solidFill>
              </a:rPr>
              <a:t>pterygopalatine</a:t>
            </a:r>
            <a:r>
              <a:rPr lang="cs-CZ" altLang="cs-CZ" i="1" dirty="0">
                <a:solidFill>
                  <a:srgbClr val="990033"/>
                </a:solidFill>
              </a:rPr>
              <a:t> </a:t>
            </a:r>
            <a:r>
              <a:rPr lang="cs-CZ" altLang="cs-CZ" i="1" dirty="0" err="1">
                <a:solidFill>
                  <a:srgbClr val="990033"/>
                </a:solidFill>
              </a:rPr>
              <a:t>fossa</a:t>
            </a:r>
            <a:r>
              <a:rPr lang="cs-CZ" altLang="cs-CZ" i="1" dirty="0">
                <a:solidFill>
                  <a:srgbClr val="990033"/>
                </a:solidFill>
              </a:rPr>
              <a:t>)</a:t>
            </a:r>
          </a:p>
          <a:p>
            <a:r>
              <a:rPr lang="cs-CZ" altLang="cs-CZ" dirty="0" err="1" smtClean="0"/>
              <a:t>Content</a:t>
            </a:r>
            <a:r>
              <a:rPr lang="cs-CZ" altLang="cs-CZ" dirty="0"/>
              <a:t>: </a:t>
            </a:r>
            <a:r>
              <a:rPr lang="cs-CZ" altLang="cs-CZ" dirty="0" err="1"/>
              <a:t>vessels</a:t>
            </a:r>
            <a:r>
              <a:rPr lang="cs-CZ" altLang="cs-CZ" dirty="0"/>
              <a:t> and </a:t>
            </a:r>
            <a:r>
              <a:rPr lang="cs-CZ" altLang="cs-CZ" dirty="0" err="1"/>
              <a:t>nerves</a:t>
            </a:r>
            <a:endParaRPr lang="cs-CZ" altLang="cs-CZ" dirty="0"/>
          </a:p>
          <a:p>
            <a:endParaRPr lang="cs-CZ" altLang="cs-CZ" dirty="0">
              <a:solidFill>
                <a:srgbClr val="FF9900"/>
              </a:solidFill>
            </a:endParaRPr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Upper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dirty="0"/>
              <a:t>Facies </a:t>
            </a:r>
            <a:r>
              <a:rPr lang="cs-CZ" altLang="cs-CZ" dirty="0" err="1"/>
              <a:t>maxillaris</a:t>
            </a:r>
            <a:r>
              <a:rPr lang="cs-CZ" altLang="cs-CZ" dirty="0"/>
              <a:t> </a:t>
            </a:r>
            <a:r>
              <a:rPr lang="cs-CZ" altLang="cs-CZ" dirty="0" err="1"/>
              <a:t>alae</a:t>
            </a:r>
            <a:r>
              <a:rPr lang="cs-CZ" altLang="cs-CZ" dirty="0"/>
              <a:t> </a:t>
            </a:r>
            <a:r>
              <a:rPr lang="cs-CZ" altLang="cs-CZ" dirty="0" err="1"/>
              <a:t>majoris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sphenoidalis</a:t>
            </a:r>
            <a:endParaRPr lang="cs-CZ" altLang="cs-CZ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maxillar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surface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greater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wing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bone) </a:t>
            </a:r>
          </a:p>
          <a:p>
            <a:endParaRPr lang="cs-CZ" altLang="cs-CZ" sz="16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Medial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dirty="0"/>
              <a:t>Lamina </a:t>
            </a:r>
            <a:r>
              <a:rPr lang="cs-CZ" altLang="cs-CZ" dirty="0" err="1"/>
              <a:t>perpendicularis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palatini</a:t>
            </a:r>
            <a:endParaRPr lang="cs-CZ" altLang="cs-CZ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perpendicular</a:t>
            </a:r>
            <a:r>
              <a:rPr lang="cs-CZ" altLang="cs-CZ" sz="1600" i="1" dirty="0"/>
              <a:t> plate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palatine bone)</a:t>
            </a:r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Ventral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dirty="0"/>
              <a:t>tuber </a:t>
            </a:r>
            <a:r>
              <a:rPr lang="cs-CZ" altLang="cs-CZ" dirty="0" err="1"/>
              <a:t>maxillae</a:t>
            </a:r>
            <a:endParaRPr lang="cs-CZ" altLang="cs-CZ" sz="1600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maxilla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Dorsal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pterygoideus</a:t>
            </a:r>
            <a:r>
              <a:rPr lang="cs-CZ" altLang="cs-CZ" dirty="0"/>
              <a:t> </a:t>
            </a:r>
            <a:r>
              <a:rPr lang="cs-CZ" altLang="cs-CZ" dirty="0" err="1"/>
              <a:t>ossis</a:t>
            </a:r>
            <a:r>
              <a:rPr lang="cs-CZ" altLang="cs-CZ" dirty="0"/>
              <a:t> </a:t>
            </a:r>
            <a:r>
              <a:rPr lang="cs-CZ" altLang="cs-CZ" dirty="0" err="1"/>
              <a:t>sphenoidalis</a:t>
            </a:r>
            <a:endParaRPr lang="cs-CZ" altLang="cs-CZ" dirty="0"/>
          </a:p>
          <a:p>
            <a:r>
              <a:rPr lang="cs-CZ" altLang="cs-CZ" sz="1600" i="1" dirty="0"/>
              <a:t>(</a:t>
            </a:r>
            <a:r>
              <a:rPr lang="cs-CZ" altLang="cs-CZ" sz="1600" i="1" dirty="0" err="1"/>
              <a:t>pterygoid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bone)</a:t>
            </a:r>
            <a:endParaRPr lang="cs-CZ" altLang="cs-CZ" sz="2000" i="1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6725" y="2420938"/>
            <a:ext cx="3635375" cy="41021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8131" name="Line 4"/>
          <p:cNvSpPr>
            <a:spLocks noChangeShapeType="1"/>
          </p:cNvSpPr>
          <p:nvPr/>
        </p:nvSpPr>
        <p:spPr bwMode="auto">
          <a:xfrm flipV="1">
            <a:off x="9028113" y="4176713"/>
            <a:ext cx="198437" cy="4635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4650" y="333375"/>
            <a:ext cx="1057275" cy="15843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135" name="Picture 8" descr="Scan0007"/>
          <p:cNvPicPr>
            <a:picLocks noChangeAspect="1" noChangeArrowheads="1"/>
          </p:cNvPicPr>
          <p:nvPr/>
        </p:nvPicPr>
        <p:blipFill>
          <a:blip r:embed="rId5"/>
          <a:srcRect l="2457" t="2974" r="8598" b="1488"/>
          <a:stretch>
            <a:fillRect/>
          </a:stretch>
        </p:blipFill>
        <p:spPr bwMode="auto">
          <a:xfrm>
            <a:off x="7854950" y="193675"/>
            <a:ext cx="1150938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1028700" y="241300"/>
            <a:ext cx="10744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400" b="1" dirty="0" err="1">
                <a:solidFill>
                  <a:srgbClr val="990033"/>
                </a:solidFill>
              </a:rPr>
              <a:t>Fossa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pterygopalatina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Pterygopalatine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fossa</a:t>
            </a:r>
            <a:r>
              <a:rPr lang="cs-CZ" altLang="cs-CZ" sz="1600" i="1" dirty="0">
                <a:solidFill>
                  <a:srgbClr val="990033"/>
                </a:solidFill>
              </a:rPr>
              <a:t>)</a:t>
            </a:r>
            <a:r>
              <a:rPr lang="cs-CZ" altLang="cs-CZ" sz="1600" i="1" dirty="0"/>
              <a:t> </a:t>
            </a:r>
            <a:r>
              <a:rPr lang="cs-CZ" altLang="cs-CZ" sz="2000" dirty="0"/>
              <a:t>has </a:t>
            </a:r>
            <a:r>
              <a:rPr lang="cs-CZ" altLang="cs-CZ" sz="2000" dirty="0" err="1"/>
              <a:t>connection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: </a:t>
            </a:r>
          </a:p>
          <a:p>
            <a:endParaRPr lang="cs-CZ" altLang="cs-CZ" sz="2000" dirty="0"/>
          </a:p>
          <a:p>
            <a:r>
              <a:rPr lang="cs-CZ" altLang="cs-CZ" sz="2000" dirty="0"/>
              <a:t>1) </a:t>
            </a:r>
            <a:r>
              <a:rPr lang="cs-CZ" altLang="cs-CZ" sz="2000" b="1" dirty="0" err="1"/>
              <a:t>Fossa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cranii</a:t>
            </a:r>
            <a:r>
              <a:rPr lang="cs-CZ" altLang="cs-CZ" sz="2000" b="1" dirty="0"/>
              <a:t> media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middle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cranial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fossa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  <a:r>
              <a:rPr lang="cs-CZ" altLang="cs-CZ" sz="2000" dirty="0"/>
              <a:t>by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foramen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rotundum</a:t>
            </a:r>
            <a:endParaRPr lang="cs-CZ" altLang="cs-CZ" sz="2000" dirty="0">
              <a:solidFill>
                <a:srgbClr val="990033"/>
              </a:solidFill>
            </a:endParaRPr>
          </a:p>
          <a:p>
            <a:r>
              <a:rPr lang="cs-CZ" altLang="cs-CZ" sz="2000" dirty="0"/>
              <a:t>2) </a:t>
            </a:r>
            <a:r>
              <a:rPr lang="cs-CZ" altLang="cs-CZ" sz="2000" b="1" dirty="0" err="1"/>
              <a:t>Cavum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oris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(oral </a:t>
            </a:r>
            <a:r>
              <a:rPr lang="cs-CZ" altLang="cs-CZ" sz="1600" i="1" dirty="0" err="1"/>
              <a:t>cavity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  <a:r>
              <a:rPr lang="cs-CZ" altLang="cs-CZ" sz="2000" dirty="0"/>
              <a:t>by</a:t>
            </a:r>
            <a:r>
              <a:rPr lang="cs-CZ" altLang="cs-CZ" sz="2000" dirty="0">
                <a:solidFill>
                  <a:srgbClr val="FFFF00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canalis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palatinus</a:t>
            </a:r>
            <a:r>
              <a:rPr lang="cs-CZ" altLang="cs-CZ" sz="2000" dirty="0">
                <a:solidFill>
                  <a:srgbClr val="990033"/>
                </a:solidFill>
              </a:rPr>
              <a:t> major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greater</a:t>
            </a:r>
            <a:r>
              <a:rPr lang="cs-CZ" altLang="cs-CZ" sz="1600" i="1" dirty="0">
                <a:solidFill>
                  <a:srgbClr val="990033"/>
                </a:solidFill>
              </a:rPr>
              <a:t> palatine </a:t>
            </a:r>
            <a:r>
              <a:rPr lang="cs-CZ" altLang="cs-CZ" sz="1600" i="1" dirty="0" err="1">
                <a:solidFill>
                  <a:srgbClr val="990033"/>
                </a:solidFill>
              </a:rPr>
              <a:t>canal</a:t>
            </a:r>
            <a:r>
              <a:rPr lang="cs-CZ" altLang="cs-CZ" sz="1600" i="1" dirty="0">
                <a:solidFill>
                  <a:srgbClr val="990033"/>
                </a:solidFill>
              </a:rPr>
              <a:t>)</a:t>
            </a:r>
            <a:r>
              <a:rPr lang="cs-CZ" altLang="cs-CZ" sz="2000" i="1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sz="2000" dirty="0"/>
              <a:t>3) </a:t>
            </a:r>
            <a:r>
              <a:rPr lang="cs-CZ" altLang="cs-CZ" sz="2000" b="1" dirty="0" err="1"/>
              <a:t>Orbita</a:t>
            </a:r>
            <a:r>
              <a:rPr lang="cs-CZ" altLang="cs-CZ" sz="2000" b="1" dirty="0"/>
              <a:t> </a:t>
            </a:r>
            <a:r>
              <a:rPr lang="cs-CZ" altLang="cs-CZ" sz="2000" dirty="0"/>
              <a:t>by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fissura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orbitalis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inferior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i="1" dirty="0">
                <a:solidFill>
                  <a:srgbClr val="990033"/>
                </a:solidFill>
              </a:rPr>
              <a:t>(</a:t>
            </a:r>
            <a:r>
              <a:rPr lang="cs-CZ" altLang="cs-CZ" i="1" dirty="0" err="1">
                <a:solidFill>
                  <a:srgbClr val="990033"/>
                </a:solidFill>
              </a:rPr>
              <a:t>inferior</a:t>
            </a:r>
            <a:r>
              <a:rPr lang="cs-CZ" altLang="cs-CZ" i="1" dirty="0">
                <a:solidFill>
                  <a:srgbClr val="990033"/>
                </a:solidFill>
              </a:rPr>
              <a:t> orbital </a:t>
            </a:r>
            <a:r>
              <a:rPr lang="cs-CZ" altLang="cs-CZ" i="1" dirty="0" err="1">
                <a:solidFill>
                  <a:srgbClr val="990033"/>
                </a:solidFill>
              </a:rPr>
              <a:t>fissure</a:t>
            </a:r>
            <a:r>
              <a:rPr lang="cs-CZ" altLang="cs-CZ" i="1" dirty="0">
                <a:solidFill>
                  <a:srgbClr val="990033"/>
                </a:solidFill>
              </a:rPr>
              <a:t>)</a:t>
            </a:r>
            <a:r>
              <a:rPr lang="cs-CZ" altLang="cs-CZ" i="1" dirty="0"/>
              <a:t> </a:t>
            </a:r>
            <a:endParaRPr lang="cs-CZ" altLang="cs-CZ" sz="2000" i="1" dirty="0">
              <a:solidFill>
                <a:srgbClr val="FFFF00"/>
              </a:solidFill>
            </a:endParaRPr>
          </a:p>
          <a:p>
            <a:r>
              <a:rPr lang="cs-CZ" altLang="cs-CZ" sz="2000" dirty="0"/>
              <a:t>4) </a:t>
            </a:r>
            <a:r>
              <a:rPr lang="cs-CZ" altLang="cs-CZ" sz="2000" b="1" dirty="0" err="1"/>
              <a:t>Cavum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nasi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osseum</a:t>
            </a:r>
            <a:r>
              <a:rPr lang="cs-CZ" altLang="cs-CZ" sz="2000" b="1" dirty="0"/>
              <a:t> </a:t>
            </a:r>
            <a:r>
              <a:rPr lang="cs-CZ" altLang="cs-CZ" sz="1600" i="1" dirty="0" smtClean="0"/>
              <a:t>(bone </a:t>
            </a:r>
            <a:r>
              <a:rPr lang="cs-CZ" altLang="cs-CZ" sz="1600" i="1" dirty="0" err="1" smtClean="0"/>
              <a:t>nasal</a:t>
            </a:r>
            <a:r>
              <a:rPr lang="cs-CZ" altLang="cs-CZ" sz="1600" i="1" dirty="0" smtClean="0"/>
              <a:t> </a:t>
            </a:r>
            <a:r>
              <a:rPr lang="cs-CZ" altLang="cs-CZ" sz="1600" i="1" dirty="0" err="1"/>
              <a:t>cavity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  <a:r>
              <a:rPr lang="cs-CZ" altLang="cs-CZ" sz="2000" dirty="0"/>
              <a:t>by</a:t>
            </a:r>
            <a:r>
              <a:rPr lang="cs-CZ" altLang="cs-CZ" sz="2000" dirty="0">
                <a:solidFill>
                  <a:srgbClr val="FFFF00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foramen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sphenopalatinum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sphenopalatine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foramen</a:t>
            </a:r>
            <a:r>
              <a:rPr lang="cs-CZ" altLang="cs-CZ" sz="1600" i="1" dirty="0">
                <a:solidFill>
                  <a:srgbClr val="990033"/>
                </a:solidFill>
              </a:rPr>
              <a:t>)</a:t>
            </a:r>
            <a:r>
              <a:rPr lang="cs-CZ" altLang="cs-CZ" sz="2000" dirty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sz="2000" dirty="0"/>
              <a:t>5) </a:t>
            </a:r>
            <a:r>
              <a:rPr lang="cs-CZ" altLang="cs-CZ" sz="2000" b="1" dirty="0" err="1"/>
              <a:t>External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surface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basis</a:t>
            </a:r>
            <a:r>
              <a:rPr lang="cs-CZ" altLang="cs-CZ" sz="2000" b="1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skull</a:t>
            </a:r>
            <a:r>
              <a:rPr lang="cs-CZ" altLang="cs-CZ" sz="2000" dirty="0">
                <a:solidFill>
                  <a:srgbClr val="FFFF00"/>
                </a:solidFill>
              </a:rPr>
              <a:t> </a:t>
            </a:r>
            <a:r>
              <a:rPr lang="cs-CZ" altLang="cs-CZ" sz="2000" dirty="0">
                <a:solidFill>
                  <a:srgbClr val="990033"/>
                </a:solidFill>
              </a:rPr>
              <a:t>by </a:t>
            </a:r>
            <a:r>
              <a:rPr lang="cs-CZ" altLang="cs-CZ" sz="2000" dirty="0" err="1">
                <a:solidFill>
                  <a:srgbClr val="990033"/>
                </a:solidFill>
              </a:rPr>
              <a:t>canalis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000" dirty="0" err="1">
                <a:solidFill>
                  <a:srgbClr val="990033"/>
                </a:solidFill>
              </a:rPr>
              <a:t>pterygoideus</a:t>
            </a:r>
            <a:r>
              <a:rPr lang="cs-CZ" altLang="cs-CZ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pterygoid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canal</a:t>
            </a:r>
            <a:r>
              <a:rPr lang="cs-CZ" altLang="cs-CZ" sz="1600" i="1" dirty="0">
                <a:solidFill>
                  <a:srgbClr val="990033"/>
                </a:solidFill>
              </a:rPr>
              <a:t>) </a:t>
            </a:r>
          </a:p>
          <a:p>
            <a:r>
              <a:rPr lang="cs-CZ" altLang="cs-CZ" sz="2000" dirty="0">
                <a:solidFill>
                  <a:srgbClr val="990033"/>
                </a:solidFill>
              </a:rPr>
              <a:t>                                                                    </a:t>
            </a:r>
          </a:p>
          <a:p>
            <a:endParaRPr lang="cs-CZ" altLang="cs-CZ" sz="2000" dirty="0">
              <a:solidFill>
                <a:srgbClr val="990033"/>
              </a:solidFill>
            </a:endParaRP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/>
          <a:srcRect r="15237"/>
          <a:stretch>
            <a:fillRect/>
          </a:stretch>
        </p:blipFill>
        <p:spPr bwMode="auto">
          <a:xfrm>
            <a:off x="9531350" y="2989263"/>
            <a:ext cx="2241550" cy="27098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/>
          <a:srcRect b="47250"/>
          <a:stretch>
            <a:fillRect/>
          </a:stretch>
        </p:blipFill>
        <p:spPr bwMode="auto">
          <a:xfrm>
            <a:off x="4429125" y="2989263"/>
            <a:ext cx="2447925" cy="17938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2879" y="2989263"/>
            <a:ext cx="2322642" cy="26209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1" name="Picture 8" descr="Scan0007"/>
          <p:cNvPicPr>
            <a:picLocks noChangeAspect="1" noChangeArrowheads="1"/>
          </p:cNvPicPr>
          <p:nvPr/>
        </p:nvPicPr>
        <p:blipFill>
          <a:blip r:embed="rId5"/>
          <a:srcRect l="2457" t="2974" r="8598" b="1488"/>
          <a:stretch>
            <a:fillRect/>
          </a:stretch>
        </p:blipFill>
        <p:spPr bwMode="auto">
          <a:xfrm>
            <a:off x="2745516" y="2996407"/>
            <a:ext cx="1476729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74963"/>
            <a:ext cx="257968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41413" y="258763"/>
            <a:ext cx="4160837" cy="6096000"/>
          </a:xfrm>
          <a:ln w="38100">
            <a:solidFill>
              <a:schemeClr val="bg2"/>
            </a:solidFill>
          </a:ln>
        </p:spPr>
      </p:pic>
      <p:pic>
        <p:nvPicPr>
          <p:cNvPr id="51202" name="Picture 7"/>
          <p:cNvPicPr>
            <a:picLocks noChangeAspect="1" noChangeArrowheads="1"/>
          </p:cNvPicPr>
          <p:nvPr/>
        </p:nvPicPr>
        <p:blipFill>
          <a:blip r:embed="rId4"/>
          <a:srcRect b="30998"/>
          <a:stretch>
            <a:fillRect/>
          </a:stretch>
        </p:blipFill>
        <p:spPr bwMode="auto">
          <a:xfrm>
            <a:off x="7307263" y="258763"/>
            <a:ext cx="3554413" cy="325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1203" name="Text Box 8"/>
          <p:cNvSpPr txBox="1">
            <a:spLocks noChangeArrowheads="1"/>
          </p:cNvSpPr>
          <p:nvPr/>
        </p:nvSpPr>
        <p:spPr bwMode="auto">
          <a:xfrm>
            <a:off x="5749925" y="258763"/>
            <a:ext cx="1242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 err="1" smtClean="0">
                <a:solidFill>
                  <a:srgbClr val="C00000"/>
                </a:solidFill>
              </a:rPr>
              <a:t>Orbita</a:t>
            </a:r>
            <a:endParaRPr lang="cs-CZ" altLang="cs-CZ" sz="2800" b="1" dirty="0" smtClean="0">
              <a:solidFill>
                <a:srgbClr val="C00000"/>
              </a:solidFill>
            </a:endParaRPr>
          </a:p>
          <a:p>
            <a:r>
              <a:rPr lang="cs-CZ" altLang="cs-CZ" sz="2000" i="1" dirty="0" smtClean="0"/>
              <a:t>   (orbit)</a:t>
            </a:r>
            <a:endParaRPr lang="cs-CZ" altLang="cs-CZ" sz="2000" i="1" dirty="0"/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5"/>
          <a:srcRect r="18558"/>
          <a:stretch>
            <a:fillRect/>
          </a:stretch>
        </p:blipFill>
        <p:spPr bwMode="auto">
          <a:xfrm>
            <a:off x="7307263" y="3605213"/>
            <a:ext cx="2751137" cy="288035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/>
          <p:cNvSpPr txBox="1">
            <a:spLocks noChangeArrowheads="1"/>
          </p:cNvSpPr>
          <p:nvPr/>
        </p:nvSpPr>
        <p:spPr bwMode="auto">
          <a:xfrm>
            <a:off x="1524000" y="579438"/>
            <a:ext cx="8388350" cy="55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800" b="1" dirty="0" err="1">
                <a:solidFill>
                  <a:srgbClr val="990033"/>
                </a:solidFill>
              </a:rPr>
              <a:t>Cavitas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nasi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ossea</a:t>
            </a:r>
            <a:endParaRPr lang="cs-CZ" altLang="cs-CZ" sz="2800" b="1" dirty="0">
              <a:solidFill>
                <a:srgbClr val="990033"/>
              </a:solidFill>
            </a:endParaRPr>
          </a:p>
          <a:p>
            <a:r>
              <a:rPr lang="cs-CZ" altLang="cs-CZ" sz="2800" i="1" dirty="0" smtClean="0">
                <a:solidFill>
                  <a:srgbClr val="990033"/>
                </a:solidFill>
              </a:rPr>
              <a:t>(</a:t>
            </a:r>
            <a:r>
              <a:rPr lang="cs-CZ" altLang="cs-CZ" sz="2400" i="1" dirty="0" smtClean="0">
                <a:solidFill>
                  <a:srgbClr val="990033"/>
                </a:solidFill>
              </a:rPr>
              <a:t>bone </a:t>
            </a:r>
            <a:r>
              <a:rPr lang="cs-CZ" altLang="cs-CZ" sz="2400" i="1" dirty="0" err="1" smtClean="0">
                <a:solidFill>
                  <a:srgbClr val="990033"/>
                </a:solidFill>
              </a:rPr>
              <a:t>nasal</a:t>
            </a:r>
            <a:r>
              <a:rPr lang="cs-CZ" altLang="cs-CZ" sz="2400" i="1" dirty="0" smtClean="0">
                <a:solidFill>
                  <a:srgbClr val="990033"/>
                </a:solidFill>
              </a:rPr>
              <a:t> </a:t>
            </a:r>
            <a:r>
              <a:rPr lang="cs-CZ" altLang="cs-CZ" sz="2400" i="1" dirty="0" err="1">
                <a:solidFill>
                  <a:srgbClr val="990033"/>
                </a:solidFill>
              </a:rPr>
              <a:t>cavity</a:t>
            </a:r>
            <a:r>
              <a:rPr lang="cs-CZ" altLang="cs-CZ" sz="2800" i="1" dirty="0">
                <a:solidFill>
                  <a:srgbClr val="990033"/>
                </a:solidFill>
              </a:rPr>
              <a:t>)</a:t>
            </a:r>
          </a:p>
          <a:p>
            <a:endParaRPr lang="cs-CZ" altLang="cs-CZ" sz="2800" dirty="0">
              <a:solidFill>
                <a:schemeClr val="bg1"/>
              </a:solidFill>
            </a:endParaRPr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Entrance</a:t>
            </a:r>
            <a:r>
              <a:rPr lang="cs-CZ" altLang="cs-CZ" sz="2000" b="1" dirty="0">
                <a:solidFill>
                  <a:srgbClr val="990033"/>
                </a:solidFill>
              </a:rPr>
              <a:t>: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  <a:r>
              <a:rPr lang="cs-CZ" altLang="cs-CZ" sz="2000" dirty="0" err="1"/>
              <a:t>foramen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piriforme</a:t>
            </a:r>
            <a:endParaRPr lang="cs-CZ" altLang="cs-CZ" sz="2000" dirty="0"/>
          </a:p>
          <a:p>
            <a:r>
              <a:rPr lang="cs-CZ" altLang="cs-CZ" sz="2000" b="1" dirty="0">
                <a:solidFill>
                  <a:srgbClr val="990033"/>
                </a:solidFill>
              </a:rPr>
              <a:t>Exit:</a:t>
            </a:r>
            <a:r>
              <a:rPr lang="cs-CZ" altLang="cs-CZ" sz="2000" b="1" dirty="0">
                <a:solidFill>
                  <a:srgbClr val="FFFF00"/>
                </a:solidFill>
              </a:rPr>
              <a:t> </a:t>
            </a:r>
            <a:r>
              <a:rPr lang="cs-CZ" altLang="cs-CZ" sz="2000" dirty="0" err="1"/>
              <a:t>choanae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Upper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</a:p>
          <a:p>
            <a:r>
              <a:rPr lang="cs-CZ" altLang="cs-CZ" sz="2000" dirty="0" err="1"/>
              <a:t>ossa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nasalia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nasal</a:t>
            </a:r>
            <a:r>
              <a:rPr lang="cs-CZ" altLang="cs-CZ" i="1" dirty="0"/>
              <a:t> </a:t>
            </a:r>
            <a:r>
              <a:rPr lang="cs-CZ" altLang="cs-CZ" i="1" dirty="0" err="1"/>
              <a:t>bones</a:t>
            </a:r>
            <a:r>
              <a:rPr lang="cs-CZ" altLang="cs-CZ" i="1" dirty="0"/>
              <a:t>)</a:t>
            </a:r>
          </a:p>
          <a:p>
            <a:r>
              <a:rPr lang="cs-CZ" altLang="cs-CZ" sz="2000" dirty="0" err="1"/>
              <a:t>pars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nasalis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ossis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frontalis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nasal</a:t>
            </a:r>
            <a:r>
              <a:rPr lang="cs-CZ" altLang="cs-CZ" i="1" dirty="0"/>
              <a:t> part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the</a:t>
            </a:r>
            <a:r>
              <a:rPr lang="cs-CZ" altLang="cs-CZ" i="1" dirty="0"/>
              <a:t> </a:t>
            </a:r>
            <a:r>
              <a:rPr lang="cs-CZ" altLang="cs-CZ" i="1" dirty="0" err="1"/>
              <a:t>frontal</a:t>
            </a:r>
            <a:r>
              <a:rPr lang="cs-CZ" altLang="cs-CZ" i="1" dirty="0"/>
              <a:t> bone)</a:t>
            </a:r>
          </a:p>
          <a:p>
            <a:r>
              <a:rPr lang="cs-CZ" altLang="cs-CZ" sz="2000" dirty="0"/>
              <a:t>lamina </a:t>
            </a:r>
            <a:r>
              <a:rPr lang="cs-CZ" altLang="cs-CZ" sz="2000" dirty="0" err="1"/>
              <a:t>cribrosa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ossis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ethmoidalis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cribriform</a:t>
            </a:r>
            <a:r>
              <a:rPr lang="cs-CZ" altLang="cs-CZ" i="1" dirty="0"/>
              <a:t> plate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the</a:t>
            </a:r>
            <a:r>
              <a:rPr lang="cs-CZ" altLang="cs-CZ" i="1" dirty="0"/>
              <a:t> </a:t>
            </a:r>
            <a:r>
              <a:rPr lang="cs-CZ" altLang="cs-CZ" i="1" dirty="0" err="1"/>
              <a:t>ethmoid</a:t>
            </a:r>
            <a:r>
              <a:rPr lang="cs-CZ" altLang="cs-CZ" i="1" dirty="0"/>
              <a:t> bone)</a:t>
            </a:r>
          </a:p>
          <a:p>
            <a:r>
              <a:rPr lang="cs-CZ" altLang="cs-CZ" sz="2000" dirty="0"/>
              <a:t>corpus </a:t>
            </a:r>
            <a:r>
              <a:rPr lang="cs-CZ" altLang="cs-CZ" sz="2000" dirty="0" err="1"/>
              <a:t>ossis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sphenoidalis</a:t>
            </a:r>
            <a:r>
              <a:rPr lang="cs-CZ" altLang="cs-CZ" sz="1600" dirty="0"/>
              <a:t> </a:t>
            </a:r>
            <a:r>
              <a:rPr lang="cs-CZ" altLang="cs-CZ" i="1" dirty="0"/>
              <a:t>(body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the</a:t>
            </a:r>
            <a:r>
              <a:rPr lang="cs-CZ" altLang="cs-CZ" i="1" dirty="0"/>
              <a:t> </a:t>
            </a:r>
            <a:r>
              <a:rPr lang="cs-CZ" altLang="cs-CZ" i="1" dirty="0" err="1"/>
              <a:t>sphenoid</a:t>
            </a:r>
            <a:r>
              <a:rPr lang="cs-CZ" altLang="cs-CZ" i="1" dirty="0"/>
              <a:t> bone)</a:t>
            </a:r>
          </a:p>
          <a:p>
            <a:endParaRPr lang="cs-CZ" altLang="cs-CZ" sz="2000" dirty="0"/>
          </a:p>
          <a:p>
            <a:r>
              <a:rPr lang="cs-CZ" altLang="cs-CZ" sz="2000" b="1" dirty="0" err="1">
                <a:solidFill>
                  <a:srgbClr val="990033"/>
                </a:solidFill>
              </a:rPr>
              <a:t>Caudal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</a:rPr>
              <a:t>wall</a:t>
            </a:r>
            <a:endParaRPr lang="cs-CZ" altLang="cs-CZ" sz="2000" b="1" dirty="0">
              <a:solidFill>
                <a:srgbClr val="990033"/>
              </a:solidFill>
            </a:endParaRPr>
          </a:p>
          <a:p>
            <a:r>
              <a:rPr lang="cs-CZ" altLang="cs-CZ" sz="2000" dirty="0"/>
              <a:t>palatum </a:t>
            </a:r>
            <a:r>
              <a:rPr lang="cs-CZ" altLang="cs-CZ" sz="2000" dirty="0" err="1"/>
              <a:t>durum</a:t>
            </a:r>
            <a:r>
              <a:rPr lang="cs-CZ" altLang="cs-CZ" sz="2000" dirty="0"/>
              <a:t> </a:t>
            </a:r>
            <a:r>
              <a:rPr lang="cs-CZ" altLang="cs-CZ" i="1" dirty="0"/>
              <a:t>(hard </a:t>
            </a:r>
            <a:r>
              <a:rPr lang="cs-CZ" altLang="cs-CZ" i="1" dirty="0" err="1"/>
              <a:t>palate</a:t>
            </a:r>
            <a:r>
              <a:rPr lang="cs-CZ" altLang="cs-CZ" i="1" dirty="0"/>
              <a:t>)</a:t>
            </a:r>
            <a:r>
              <a:rPr lang="cs-CZ" altLang="cs-CZ" sz="2000" i="1" dirty="0"/>
              <a:t> </a:t>
            </a:r>
            <a:r>
              <a:rPr lang="cs-CZ" altLang="cs-CZ" sz="2000" dirty="0"/>
              <a:t>– </a:t>
            </a:r>
            <a:r>
              <a:rPr lang="cs-CZ" altLang="cs-CZ" sz="1600" b="1" dirty="0" err="1"/>
              <a:t>processus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palatinus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maxillae</a:t>
            </a:r>
            <a:r>
              <a:rPr lang="cs-CZ" altLang="cs-CZ" sz="1600" b="1" dirty="0"/>
              <a:t> </a:t>
            </a:r>
            <a:r>
              <a:rPr lang="cs-CZ" altLang="cs-CZ" sz="1600" i="1" dirty="0"/>
              <a:t>(palatine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maxilla</a:t>
            </a:r>
            <a:r>
              <a:rPr lang="cs-CZ" altLang="cs-CZ" sz="1600" i="1" dirty="0"/>
              <a:t>)</a:t>
            </a:r>
            <a:r>
              <a:rPr lang="cs-CZ" altLang="cs-CZ" sz="1600" dirty="0"/>
              <a:t> </a:t>
            </a:r>
            <a:r>
              <a:rPr lang="cs-CZ" altLang="cs-CZ" sz="2000" dirty="0"/>
              <a:t>and </a:t>
            </a:r>
            <a:r>
              <a:rPr lang="cs-CZ" altLang="cs-CZ" sz="1600" b="1" dirty="0"/>
              <a:t>lamina </a:t>
            </a:r>
            <a:r>
              <a:rPr lang="cs-CZ" altLang="cs-CZ" sz="1600" b="1" dirty="0" err="1"/>
              <a:t>horizontalis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ossis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palatini</a:t>
            </a:r>
            <a:r>
              <a:rPr lang="cs-CZ" altLang="cs-CZ" sz="16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horizontal</a:t>
            </a:r>
            <a:r>
              <a:rPr lang="cs-CZ" altLang="cs-CZ" sz="1600" i="1" dirty="0"/>
              <a:t> plate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palatine bone)</a:t>
            </a:r>
          </a:p>
          <a:p>
            <a:endParaRPr lang="cs-CZ" altLang="cs-CZ" sz="1600" dirty="0"/>
          </a:p>
        </p:txBody>
      </p:sp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588" y="404812"/>
            <a:ext cx="1898234" cy="27828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4"/>
          <a:srcRect b="11664"/>
          <a:stretch>
            <a:fillRect/>
          </a:stretch>
        </p:blipFill>
        <p:spPr bwMode="auto">
          <a:xfrm>
            <a:off x="9912350" y="1958975"/>
            <a:ext cx="1835150" cy="1346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5"/>
          <a:srcRect r="17702"/>
          <a:stretch>
            <a:fillRect/>
          </a:stretch>
        </p:blipFill>
        <p:spPr bwMode="auto">
          <a:xfrm>
            <a:off x="8339931" y="1958975"/>
            <a:ext cx="1296988" cy="13557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5375" y="404812"/>
            <a:ext cx="1789112" cy="146325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1536700" y="-296863"/>
            <a:ext cx="9144000" cy="399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400" b="1">
              <a:solidFill>
                <a:srgbClr val="FFFF00"/>
              </a:solidFill>
            </a:endParaRPr>
          </a:p>
          <a:p>
            <a:r>
              <a:rPr lang="cs-CZ" altLang="cs-CZ" sz="2400" b="1">
                <a:solidFill>
                  <a:srgbClr val="990033"/>
                </a:solidFill>
              </a:rPr>
              <a:t>                       Lateral wall of the nasal cavity</a:t>
            </a:r>
          </a:p>
          <a:p>
            <a:pPr>
              <a:buFont typeface="Wingdings" pitchFamily="2" charset="2"/>
              <a:buChar char="§"/>
            </a:pPr>
            <a:r>
              <a:rPr lang="cs-CZ" altLang="cs-CZ" sz="2000" i="1">
                <a:solidFill>
                  <a:srgbClr val="990033"/>
                </a:solidFill>
              </a:rPr>
              <a:t> </a:t>
            </a:r>
            <a:r>
              <a:rPr lang="cs-CZ" altLang="cs-CZ" sz="2000">
                <a:solidFill>
                  <a:srgbClr val="990033"/>
                </a:solidFill>
              </a:rPr>
              <a:t>processus frontalis maxillae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1600" i="1"/>
              <a:t>(frontal process of maxilla)</a:t>
            </a:r>
            <a:r>
              <a:rPr lang="cs-CZ" altLang="cs-CZ" sz="2000" i="1"/>
              <a:t> </a:t>
            </a:r>
            <a:endParaRPr lang="cs-CZ" altLang="cs-CZ" sz="2000" i="1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facies nasalis corporis maxillae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1600" i="1"/>
              <a:t>(nasal surface of maxillar</a:t>
            </a:r>
            <a:r>
              <a:rPr lang="cs-CZ" altLang="cs-CZ" sz="1600" i="1">
                <a:solidFill>
                  <a:schemeClr val="bg1"/>
                </a:solidFill>
              </a:rPr>
              <a:t> </a:t>
            </a:r>
            <a:r>
              <a:rPr lang="cs-CZ" altLang="cs-CZ" sz="1600" i="1"/>
              <a:t>body)</a:t>
            </a:r>
          </a:p>
          <a:p>
            <a:pPr>
              <a:buFont typeface="Wingdings" pitchFamily="2" charset="2"/>
              <a:buChar char="§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lamina medialis processus pterygoidei</a:t>
            </a:r>
            <a:r>
              <a:rPr lang="cs-CZ" altLang="cs-CZ" sz="1600">
                <a:solidFill>
                  <a:schemeClr val="bg1"/>
                </a:solidFill>
              </a:rPr>
              <a:t>  </a:t>
            </a:r>
            <a:r>
              <a:rPr lang="cs-CZ" altLang="cs-CZ" sz="1600" i="1"/>
              <a:t>(medial  plate of pterygoid  process)</a:t>
            </a:r>
          </a:p>
          <a:p>
            <a:pPr>
              <a:buFont typeface="Wingdings" pitchFamily="2" charset="2"/>
              <a:buChar char="§"/>
            </a:pPr>
            <a:endParaRPr lang="cs-CZ" altLang="cs-CZ" sz="1600" i="1"/>
          </a:p>
          <a:p>
            <a:pPr>
              <a:buFont typeface="Wingdings" pitchFamily="2" charset="2"/>
              <a:buChar char="v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os lacrimale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1600" i="1"/>
              <a:t>(lacrimal bone)</a:t>
            </a:r>
          </a:p>
          <a:p>
            <a:pPr>
              <a:buFont typeface="Wingdings" pitchFamily="2" charset="2"/>
              <a:buChar char="v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lamina perpendicularis ossis palatini</a:t>
            </a:r>
            <a:r>
              <a:rPr lang="cs-CZ" altLang="cs-CZ" sz="1600">
                <a:solidFill>
                  <a:schemeClr val="bg1"/>
                </a:solidFill>
              </a:rPr>
              <a:t> </a:t>
            </a:r>
            <a:r>
              <a:rPr lang="cs-CZ" altLang="cs-CZ" sz="1600" i="1"/>
              <a:t>(perpendicular plate of palatine bone)</a:t>
            </a:r>
          </a:p>
          <a:p>
            <a:pPr>
              <a:buFont typeface="Wingdings" pitchFamily="2" charset="2"/>
              <a:buChar char="v"/>
            </a:pPr>
            <a:endParaRPr lang="cs-CZ" altLang="cs-CZ" sz="1600"/>
          </a:p>
          <a:p>
            <a:pPr>
              <a:buFont typeface="Wingdings" pitchFamily="2" charset="2"/>
              <a:buChar char="Ø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labyrinthus ethmoidalis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2000"/>
              <a:t>(with concha nasalis superior and media) 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000">
                <a:solidFill>
                  <a:schemeClr val="bg1"/>
                </a:solidFill>
              </a:rPr>
              <a:t>                     </a:t>
            </a:r>
            <a:r>
              <a:rPr lang="cs-CZ" altLang="cs-CZ" sz="1600"/>
              <a:t>(ethmoidal labyrinthus with both superior and middle conchae)</a:t>
            </a:r>
          </a:p>
          <a:p>
            <a:pPr>
              <a:buFont typeface="Wingdings" pitchFamily="2" charset="2"/>
              <a:buChar char="Ø"/>
            </a:pPr>
            <a:r>
              <a:rPr lang="cs-CZ" altLang="cs-CZ" sz="2000" i="1"/>
              <a:t> </a:t>
            </a:r>
            <a:r>
              <a:rPr lang="cs-CZ" altLang="cs-CZ" sz="2000">
                <a:solidFill>
                  <a:srgbClr val="990033"/>
                </a:solidFill>
              </a:rPr>
              <a:t>concha nasalis inferior</a:t>
            </a:r>
            <a:r>
              <a:rPr lang="cs-CZ" altLang="cs-CZ" sz="2000">
                <a:solidFill>
                  <a:schemeClr val="bg1"/>
                </a:solidFill>
              </a:rPr>
              <a:t>  </a:t>
            </a:r>
            <a:r>
              <a:rPr lang="cs-CZ" altLang="cs-CZ" sz="1600" i="1"/>
              <a:t>(inferior nasal concha-turbinate)</a:t>
            </a:r>
          </a:p>
          <a:p>
            <a:endParaRPr lang="cs-CZ" altLang="cs-CZ" sz="1600"/>
          </a:p>
        </p:txBody>
      </p:sp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/>
          <a:srcRect b="10188"/>
          <a:stretch>
            <a:fillRect/>
          </a:stretch>
        </p:blipFill>
        <p:spPr bwMode="auto">
          <a:xfrm>
            <a:off x="2058988" y="3505200"/>
            <a:ext cx="2741612" cy="27463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5299" name="Picture 5" descr="dutina nosní"/>
          <p:cNvPicPr>
            <a:picLocks noChangeAspect="1" noChangeArrowheads="1"/>
          </p:cNvPicPr>
          <p:nvPr/>
        </p:nvPicPr>
        <p:blipFill>
          <a:blip r:embed="rId3"/>
          <a:srcRect l="-1607" t="4636" r="1607" b="928"/>
          <a:stretch>
            <a:fillRect/>
          </a:stretch>
        </p:blipFill>
        <p:spPr bwMode="auto">
          <a:xfrm>
            <a:off x="4800600" y="3608388"/>
            <a:ext cx="32289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dutina nosná"/>
          <p:cNvPicPr>
            <a:picLocks noChangeAspect="1" noChangeArrowheads="1"/>
          </p:cNvPicPr>
          <p:nvPr/>
        </p:nvPicPr>
        <p:blipFill>
          <a:blip r:embed="rId4"/>
          <a:srcRect l="17070" t="15770" r="13655" b="7886"/>
          <a:stretch>
            <a:fillRect/>
          </a:stretch>
        </p:blipFill>
        <p:spPr bwMode="auto">
          <a:xfrm>
            <a:off x="7929563" y="3565525"/>
            <a:ext cx="27511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8325" y="1817688"/>
            <a:ext cx="4419600" cy="36163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30200" y="481013"/>
            <a:ext cx="11328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Septum </a:t>
            </a:r>
            <a:r>
              <a:rPr lang="cs-CZ" altLang="cs-CZ" sz="2400" b="1" dirty="0" err="1">
                <a:solidFill>
                  <a:srgbClr val="C00000"/>
                </a:solidFill>
              </a:rPr>
              <a:t>nasi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osseum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i="1" dirty="0" smtClean="0">
                <a:solidFill>
                  <a:srgbClr val="C00000"/>
                </a:solidFill>
              </a:rPr>
              <a:t>(</a:t>
            </a:r>
            <a:r>
              <a:rPr lang="cs-CZ" altLang="cs-CZ" sz="2000" i="1" dirty="0" smtClean="0">
                <a:solidFill>
                  <a:srgbClr val="C00000"/>
                </a:solidFill>
              </a:rPr>
              <a:t>bone</a:t>
            </a:r>
            <a:r>
              <a:rPr lang="cs-CZ" altLang="cs-CZ" sz="2400" i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i="1" dirty="0" err="1">
                <a:solidFill>
                  <a:srgbClr val="C00000"/>
                </a:solidFill>
              </a:rPr>
              <a:t>nasal</a:t>
            </a:r>
            <a:r>
              <a:rPr lang="cs-CZ" altLang="cs-CZ" sz="2000" i="1" dirty="0">
                <a:solidFill>
                  <a:srgbClr val="C00000"/>
                </a:solidFill>
              </a:rPr>
              <a:t> septum</a:t>
            </a:r>
            <a:r>
              <a:rPr lang="cs-CZ" altLang="cs-CZ" sz="2400" i="1" dirty="0">
                <a:solidFill>
                  <a:srgbClr val="C00000"/>
                </a:solidFill>
              </a:rPr>
              <a:t>) 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/>
              <a:t>lamina </a:t>
            </a:r>
            <a:r>
              <a:rPr lang="cs-CZ" altLang="cs-CZ" sz="2000" b="1" dirty="0" err="1"/>
              <a:t>perpendicularis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ossis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ethmoidalis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perpendicular</a:t>
            </a:r>
            <a:r>
              <a:rPr lang="cs-CZ" altLang="cs-CZ" sz="1600" i="1" dirty="0"/>
              <a:t> lamina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ethmoidal</a:t>
            </a:r>
            <a:r>
              <a:rPr lang="cs-CZ" altLang="cs-CZ" sz="1600" i="1" dirty="0"/>
              <a:t> bone)  </a:t>
            </a:r>
            <a:r>
              <a:rPr lang="cs-CZ" altLang="cs-CZ" sz="2000" dirty="0"/>
              <a:t>+ </a:t>
            </a:r>
            <a:r>
              <a:rPr lang="cs-CZ" altLang="cs-CZ" sz="2000" b="1" dirty="0" err="1"/>
              <a:t>vomer</a:t>
            </a:r>
            <a:endParaRPr lang="cs-CZ" altLang="cs-CZ" sz="2000" b="1" dirty="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4"/>
          <a:srcRect r="17702"/>
          <a:stretch>
            <a:fillRect/>
          </a:stretch>
        </p:blipFill>
        <p:spPr bwMode="auto">
          <a:xfrm>
            <a:off x="6910388" y="1817688"/>
            <a:ext cx="3459162" cy="36163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679450" y="665163"/>
            <a:ext cx="8085138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Ad 1. Corpus </a:t>
            </a:r>
            <a:r>
              <a:rPr lang="cs-CZ" altLang="cs-CZ" sz="2400" b="1" dirty="0" err="1">
                <a:solidFill>
                  <a:srgbClr val="800000"/>
                </a:solidFill>
              </a:rPr>
              <a:t>maxillae</a:t>
            </a:r>
            <a:r>
              <a:rPr lang="cs-CZ" altLang="cs-CZ" sz="2400" b="1" dirty="0"/>
              <a:t> </a:t>
            </a:r>
          </a:p>
          <a:p>
            <a:r>
              <a:rPr lang="cs-CZ" altLang="cs-CZ" i="1" dirty="0">
                <a:solidFill>
                  <a:srgbClr val="C00000"/>
                </a:solidFill>
              </a:rPr>
              <a:t>               (Body </a:t>
            </a:r>
            <a:r>
              <a:rPr lang="cs-CZ" altLang="cs-CZ" i="1" dirty="0" err="1">
                <a:solidFill>
                  <a:srgbClr val="C00000"/>
                </a:solidFill>
              </a:rPr>
              <a:t>of</a:t>
            </a:r>
            <a:r>
              <a:rPr lang="cs-CZ" altLang="cs-CZ" i="1" dirty="0">
                <a:solidFill>
                  <a:srgbClr val="C00000"/>
                </a:solidFill>
              </a:rPr>
              <a:t> </a:t>
            </a:r>
            <a:r>
              <a:rPr lang="cs-CZ" altLang="cs-CZ" i="1" dirty="0" err="1">
                <a:solidFill>
                  <a:srgbClr val="C00000"/>
                </a:solidFill>
              </a:rPr>
              <a:t>maxilla</a:t>
            </a:r>
            <a:r>
              <a:rPr lang="cs-CZ" altLang="cs-CZ" i="1" dirty="0">
                <a:solidFill>
                  <a:srgbClr val="C00000"/>
                </a:solidFill>
              </a:rPr>
              <a:t>)</a:t>
            </a:r>
            <a:r>
              <a:rPr lang="cs-CZ" altLang="cs-CZ" sz="2400" i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i="1" dirty="0">
                <a:solidFill>
                  <a:srgbClr val="800000"/>
                </a:solidFill>
              </a:rPr>
              <a:t>             </a:t>
            </a:r>
          </a:p>
          <a:p>
            <a:endParaRPr lang="cs-CZ" altLang="cs-CZ" b="1" i="1" dirty="0">
              <a:solidFill>
                <a:srgbClr val="800000"/>
              </a:solidFill>
            </a:endParaRPr>
          </a:p>
          <a:p>
            <a:r>
              <a:rPr lang="cs-CZ" altLang="cs-CZ" sz="2000" b="1" dirty="0">
                <a:solidFill>
                  <a:srgbClr val="800000"/>
                </a:solidFill>
              </a:rPr>
              <a:t>1a) Facies </a:t>
            </a:r>
            <a:r>
              <a:rPr lang="cs-CZ" altLang="cs-CZ" sz="2000" b="1" dirty="0" err="1">
                <a:solidFill>
                  <a:srgbClr val="800000"/>
                </a:solidFill>
              </a:rPr>
              <a:t>orbitalis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b="1" i="1" dirty="0">
                <a:solidFill>
                  <a:srgbClr val="800000"/>
                </a:solidFill>
              </a:rPr>
              <a:t>(Orbital </a:t>
            </a:r>
            <a:r>
              <a:rPr lang="cs-CZ" altLang="cs-CZ" b="1" i="1" dirty="0" err="1">
                <a:solidFill>
                  <a:srgbClr val="800000"/>
                </a:solidFill>
              </a:rPr>
              <a:t>surface</a:t>
            </a:r>
            <a:r>
              <a:rPr lang="cs-CZ" altLang="cs-CZ" b="1" i="1" dirty="0">
                <a:solidFill>
                  <a:srgbClr val="800000"/>
                </a:solidFill>
              </a:rPr>
              <a:t>)</a:t>
            </a:r>
            <a:r>
              <a:rPr lang="cs-CZ" altLang="cs-CZ" sz="2000" b="1" i="1" dirty="0">
                <a:solidFill>
                  <a:schemeClr val="bg1"/>
                </a:solidFill>
              </a:rPr>
              <a:t> </a:t>
            </a:r>
          </a:p>
          <a:p>
            <a:r>
              <a:rPr lang="cs-CZ" altLang="cs-CZ" sz="2000" dirty="0">
                <a:solidFill>
                  <a:schemeClr val="bg1"/>
                </a:solidFill>
              </a:rPr>
              <a:t> </a:t>
            </a:r>
          </a:p>
          <a:p>
            <a:r>
              <a:rPr lang="cs-CZ" altLang="cs-CZ" sz="2000" b="1" dirty="0" err="1"/>
              <a:t>Margo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infraorbitalis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infraorbital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margin</a:t>
            </a:r>
            <a:r>
              <a:rPr lang="cs-CZ" altLang="cs-CZ" sz="1600" i="1" dirty="0"/>
              <a:t>) </a:t>
            </a:r>
          </a:p>
          <a:p>
            <a:r>
              <a:rPr lang="cs-CZ" altLang="cs-CZ" sz="2000" i="1" dirty="0"/>
              <a:t> </a:t>
            </a:r>
          </a:p>
          <a:p>
            <a:r>
              <a:rPr lang="cs-CZ" altLang="cs-CZ" sz="2000" b="1" dirty="0" err="1"/>
              <a:t>Sulcus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infraorbitalis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infraorbital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groove</a:t>
            </a:r>
            <a:r>
              <a:rPr lang="cs-CZ" altLang="cs-CZ" sz="1600" i="1" dirty="0"/>
              <a:t>)</a:t>
            </a:r>
          </a:p>
          <a:p>
            <a:endParaRPr lang="cs-CZ" altLang="cs-CZ" sz="2000" b="1" i="1" dirty="0"/>
          </a:p>
          <a:p>
            <a:r>
              <a:rPr lang="cs-CZ" altLang="cs-CZ" sz="2000" b="1" dirty="0" err="1"/>
              <a:t>Canalis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infraorbitalis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infraorbital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canal</a:t>
            </a:r>
            <a:r>
              <a:rPr lang="cs-CZ" altLang="cs-CZ" sz="1600" i="1" dirty="0"/>
              <a:t>)</a:t>
            </a:r>
          </a:p>
          <a:p>
            <a:r>
              <a:rPr lang="cs-CZ" altLang="cs-CZ" sz="1600" dirty="0"/>
              <a:t>  </a:t>
            </a:r>
            <a:r>
              <a:rPr lang="cs-CZ" altLang="cs-CZ" sz="1600" dirty="0" smtClean="0"/>
              <a:t>= </a:t>
            </a:r>
            <a:r>
              <a:rPr lang="cs-CZ" altLang="cs-CZ" sz="1600" dirty="0" err="1" smtClean="0"/>
              <a:t>canal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vessels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nerves</a:t>
            </a:r>
            <a:r>
              <a:rPr lang="cs-CZ" altLang="cs-CZ" sz="1600" dirty="0"/>
              <a:t> to </a:t>
            </a:r>
            <a:r>
              <a:rPr lang="cs-CZ" altLang="cs-CZ" sz="1600" dirty="0" err="1"/>
              <a:t>anterior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teeth</a:t>
            </a:r>
            <a:endParaRPr lang="cs-CZ" altLang="cs-CZ" sz="1600" dirty="0"/>
          </a:p>
          <a:p>
            <a:r>
              <a:rPr lang="cs-CZ" altLang="cs-CZ" sz="1600" dirty="0">
                <a:solidFill>
                  <a:schemeClr val="bg1"/>
                </a:solidFill>
              </a:rPr>
              <a:t>    </a:t>
            </a:r>
          </a:p>
          <a:p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0900" y="273050"/>
            <a:ext cx="2035175" cy="23796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2838" y="2806700"/>
            <a:ext cx="2262187" cy="3314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4"/>
          <a:srcRect r="18558"/>
          <a:stretch>
            <a:fillRect/>
          </a:stretch>
        </p:blipFill>
        <p:spPr bwMode="auto">
          <a:xfrm>
            <a:off x="6021388" y="260350"/>
            <a:ext cx="2282825" cy="2390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3"/>
          <p:cNvSpPr txBox="1">
            <a:spLocks noChangeArrowheads="1"/>
          </p:cNvSpPr>
          <p:nvPr/>
        </p:nvSpPr>
        <p:spPr bwMode="auto">
          <a:xfrm>
            <a:off x="1722438" y="565150"/>
            <a:ext cx="9847262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altLang="cs-CZ" sz="2400" b="1" dirty="0" err="1" smtClean="0">
                <a:solidFill>
                  <a:srgbClr val="990033"/>
                </a:solidFill>
              </a:rPr>
              <a:t>Meatus</a:t>
            </a:r>
            <a:r>
              <a:rPr lang="cs-CZ" altLang="cs-CZ" sz="2400" b="1" dirty="0" smtClean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990033"/>
                </a:solidFill>
              </a:rPr>
              <a:t>nasi</a:t>
            </a:r>
            <a:r>
              <a:rPr lang="cs-CZ" altLang="cs-CZ" sz="2400" b="1" dirty="0" smtClean="0">
                <a:solidFill>
                  <a:srgbClr val="990033"/>
                </a:solidFill>
              </a:rPr>
              <a:t> superior</a:t>
            </a:r>
            <a:r>
              <a:rPr lang="cs-CZ" altLang="cs-CZ" sz="2000" b="1" dirty="0" smtClean="0">
                <a:solidFill>
                  <a:srgbClr val="990033"/>
                </a:solidFill>
              </a:rPr>
              <a:t> </a:t>
            </a:r>
            <a:r>
              <a:rPr lang="cs-CZ" altLang="cs-CZ" sz="1600" i="1" dirty="0" smtClean="0">
                <a:solidFill>
                  <a:srgbClr val="990033"/>
                </a:solidFill>
              </a:rPr>
              <a:t>(Superior </a:t>
            </a:r>
            <a:r>
              <a:rPr lang="cs-CZ" altLang="cs-CZ" sz="1600" i="1" dirty="0" err="1" smtClean="0">
                <a:solidFill>
                  <a:srgbClr val="990033"/>
                </a:solidFill>
              </a:rPr>
              <a:t>nasal</a:t>
            </a:r>
            <a:r>
              <a:rPr lang="cs-CZ" altLang="cs-CZ" sz="1600" i="1" dirty="0" smtClean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 smtClean="0">
                <a:solidFill>
                  <a:srgbClr val="990033"/>
                </a:solidFill>
              </a:rPr>
              <a:t>meatus</a:t>
            </a:r>
            <a:r>
              <a:rPr lang="cs-CZ" altLang="cs-CZ" sz="1600" i="1" dirty="0" smtClean="0">
                <a:solidFill>
                  <a:srgbClr val="990033"/>
                </a:solidFill>
              </a:rPr>
              <a:t>)</a:t>
            </a:r>
            <a:r>
              <a:rPr lang="cs-CZ" altLang="cs-CZ" sz="2000" i="1" dirty="0">
                <a:solidFill>
                  <a:srgbClr val="990033"/>
                </a:solidFill>
              </a:rPr>
              <a:t> </a:t>
            </a:r>
            <a:endParaRPr lang="cs-CZ" altLang="cs-CZ" sz="2000" i="1" dirty="0" smtClean="0">
              <a:solidFill>
                <a:srgbClr val="990033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cs-CZ" altLang="cs-CZ" dirty="0" smtClean="0"/>
              <a:t>sinus </a:t>
            </a:r>
            <a:r>
              <a:rPr lang="cs-CZ" altLang="cs-CZ" dirty="0" err="1"/>
              <a:t>sphenoidalis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sphenoid</a:t>
            </a:r>
            <a:r>
              <a:rPr lang="cs-CZ" altLang="cs-CZ" sz="1600" i="1" dirty="0"/>
              <a:t> sinus)</a:t>
            </a:r>
            <a:r>
              <a:rPr lang="cs-CZ" altLang="cs-CZ" sz="2000" i="1" dirty="0"/>
              <a:t>, </a:t>
            </a:r>
            <a:r>
              <a:rPr lang="cs-CZ" altLang="cs-CZ" dirty="0" err="1"/>
              <a:t>celullae</a:t>
            </a:r>
            <a:r>
              <a:rPr lang="cs-CZ" altLang="cs-CZ" dirty="0"/>
              <a:t> </a:t>
            </a:r>
            <a:r>
              <a:rPr lang="cs-CZ" altLang="cs-CZ" dirty="0" err="1"/>
              <a:t>ethmoidales</a:t>
            </a:r>
            <a:r>
              <a:rPr lang="cs-CZ" altLang="cs-CZ" dirty="0"/>
              <a:t> </a:t>
            </a:r>
            <a:r>
              <a:rPr lang="cs-CZ" altLang="cs-CZ" dirty="0" err="1"/>
              <a:t>posteriores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posterior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ethmoidal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sinuses</a:t>
            </a:r>
            <a:r>
              <a:rPr lang="cs-CZ" altLang="cs-CZ" sz="1600" i="1" dirty="0"/>
              <a:t>)</a:t>
            </a:r>
          </a:p>
          <a:p>
            <a:endParaRPr lang="cs-CZ" altLang="cs-CZ" sz="1600" dirty="0"/>
          </a:p>
          <a:p>
            <a:pPr>
              <a:buFont typeface="Wingdings" pitchFamily="2" charset="2"/>
              <a:buChar char="v"/>
            </a:pPr>
            <a:r>
              <a:rPr lang="cs-CZ" altLang="cs-CZ" sz="2400" b="1" dirty="0" err="1">
                <a:solidFill>
                  <a:srgbClr val="990033"/>
                </a:solidFill>
              </a:rPr>
              <a:t>Meatus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nasi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medius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Middle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nasal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meatus</a:t>
            </a:r>
            <a:r>
              <a:rPr lang="cs-CZ" altLang="cs-CZ" sz="1600" i="1" dirty="0">
                <a:solidFill>
                  <a:srgbClr val="990033"/>
                </a:solidFill>
              </a:rPr>
              <a:t>)</a:t>
            </a:r>
            <a:r>
              <a:rPr lang="cs-CZ" altLang="cs-CZ" sz="2000" i="1" dirty="0">
                <a:solidFill>
                  <a:srgbClr val="990033"/>
                </a:solidFill>
              </a:rPr>
              <a:t> </a:t>
            </a:r>
          </a:p>
          <a:p>
            <a:r>
              <a:rPr lang="cs-CZ" altLang="cs-CZ" dirty="0"/>
              <a:t>sinus </a:t>
            </a:r>
            <a:r>
              <a:rPr lang="cs-CZ" altLang="cs-CZ" dirty="0" err="1"/>
              <a:t>frontalis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frontal</a:t>
            </a:r>
            <a:r>
              <a:rPr lang="cs-CZ" altLang="cs-CZ" sz="1600" i="1" dirty="0"/>
              <a:t> sinus)</a:t>
            </a:r>
            <a:r>
              <a:rPr lang="cs-CZ" altLang="cs-CZ" sz="2000" i="1" dirty="0"/>
              <a:t>, </a:t>
            </a:r>
            <a:r>
              <a:rPr lang="cs-CZ" altLang="cs-CZ" dirty="0"/>
              <a:t>sinus </a:t>
            </a:r>
            <a:r>
              <a:rPr lang="cs-CZ" altLang="cs-CZ" dirty="0" err="1"/>
              <a:t>maxillaris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maxillar</a:t>
            </a:r>
            <a:r>
              <a:rPr lang="cs-CZ" altLang="cs-CZ" sz="1600" i="1" dirty="0"/>
              <a:t> sinus)</a:t>
            </a:r>
          </a:p>
          <a:p>
            <a:r>
              <a:rPr lang="cs-CZ" altLang="cs-CZ" dirty="0" err="1"/>
              <a:t>celullae</a:t>
            </a:r>
            <a:r>
              <a:rPr lang="cs-CZ" altLang="cs-CZ" dirty="0"/>
              <a:t> </a:t>
            </a:r>
            <a:r>
              <a:rPr lang="cs-CZ" altLang="cs-CZ" dirty="0" err="1"/>
              <a:t>ethmoidales</a:t>
            </a:r>
            <a:r>
              <a:rPr lang="cs-CZ" altLang="cs-CZ" dirty="0"/>
              <a:t> </a:t>
            </a:r>
            <a:r>
              <a:rPr lang="cs-CZ" altLang="cs-CZ" dirty="0" err="1"/>
              <a:t>anteriores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anterior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ethmoidal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sinuses</a:t>
            </a:r>
            <a:r>
              <a:rPr lang="cs-CZ" altLang="cs-CZ" sz="1600" i="1" dirty="0"/>
              <a:t>)</a:t>
            </a:r>
          </a:p>
          <a:p>
            <a:endParaRPr lang="cs-CZ" altLang="cs-CZ" sz="1600" dirty="0"/>
          </a:p>
          <a:p>
            <a:pPr>
              <a:buFont typeface="Wingdings" pitchFamily="2" charset="2"/>
              <a:buChar char="Ø"/>
            </a:pPr>
            <a:r>
              <a:rPr lang="cs-CZ" altLang="cs-CZ" sz="2400" b="1" dirty="0" err="1">
                <a:solidFill>
                  <a:srgbClr val="990033"/>
                </a:solidFill>
              </a:rPr>
              <a:t>Meatus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nasi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b="1" dirty="0" err="1">
                <a:solidFill>
                  <a:srgbClr val="990033"/>
                </a:solidFill>
              </a:rPr>
              <a:t>inferior</a:t>
            </a:r>
            <a:r>
              <a:rPr lang="cs-CZ" altLang="cs-CZ" sz="2000" b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>
                <a:solidFill>
                  <a:srgbClr val="990033"/>
                </a:solidFill>
              </a:rPr>
              <a:t>(</a:t>
            </a:r>
            <a:r>
              <a:rPr lang="cs-CZ" altLang="cs-CZ" sz="1600" i="1" dirty="0" err="1">
                <a:solidFill>
                  <a:srgbClr val="990033"/>
                </a:solidFill>
              </a:rPr>
              <a:t>Inferior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nasal</a:t>
            </a:r>
            <a:r>
              <a:rPr lang="cs-CZ" altLang="cs-CZ" sz="1600" i="1" dirty="0">
                <a:solidFill>
                  <a:srgbClr val="990033"/>
                </a:solidFill>
              </a:rPr>
              <a:t> </a:t>
            </a:r>
            <a:r>
              <a:rPr lang="cs-CZ" altLang="cs-CZ" sz="1600" i="1" dirty="0" err="1">
                <a:solidFill>
                  <a:srgbClr val="990033"/>
                </a:solidFill>
              </a:rPr>
              <a:t>meatus</a:t>
            </a:r>
            <a:r>
              <a:rPr lang="cs-CZ" altLang="cs-CZ" sz="1600" i="1" dirty="0">
                <a:solidFill>
                  <a:srgbClr val="990033"/>
                </a:solidFill>
              </a:rPr>
              <a:t>)</a:t>
            </a:r>
            <a:r>
              <a:rPr lang="cs-CZ" altLang="cs-CZ" sz="2000" i="1" dirty="0">
                <a:solidFill>
                  <a:srgbClr val="990033"/>
                </a:solidFill>
              </a:rPr>
              <a:t> </a:t>
            </a:r>
            <a:endParaRPr lang="cs-CZ" altLang="cs-CZ" sz="1600" i="1" dirty="0">
              <a:solidFill>
                <a:srgbClr val="990033"/>
              </a:solidFill>
            </a:endParaRPr>
          </a:p>
          <a:p>
            <a:r>
              <a:rPr lang="cs-CZ" altLang="cs-CZ" dirty="0" err="1"/>
              <a:t>canalis</a:t>
            </a:r>
            <a:r>
              <a:rPr lang="cs-CZ" altLang="cs-CZ" dirty="0"/>
              <a:t> </a:t>
            </a:r>
            <a:r>
              <a:rPr lang="cs-CZ" altLang="cs-CZ" dirty="0" err="1"/>
              <a:t>nasolacrimalis</a:t>
            </a:r>
            <a:r>
              <a:rPr lang="cs-CZ" altLang="cs-CZ" sz="16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nasolacrimal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canal</a:t>
            </a:r>
            <a:r>
              <a:rPr lang="cs-CZ" altLang="cs-CZ" sz="1600" i="1" dirty="0"/>
              <a:t>)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/>
          <a:srcRect t="24869" r="18895" b="16165"/>
          <a:stretch>
            <a:fillRect/>
          </a:stretch>
        </p:blipFill>
        <p:spPr bwMode="auto">
          <a:xfrm>
            <a:off x="1722438" y="3492500"/>
            <a:ext cx="403383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6013" y="3525838"/>
            <a:ext cx="39243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3257550" y="103485"/>
            <a:ext cx="704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Space</a:t>
            </a:r>
            <a:r>
              <a:rPr lang="cs-CZ" sz="2400" b="1" dirty="0" smtClean="0"/>
              <a:t> in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nasal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cavity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1847850" y="0"/>
            <a:ext cx="85693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800" dirty="0">
              <a:solidFill>
                <a:srgbClr val="FFFF00"/>
              </a:solidFill>
            </a:endParaRPr>
          </a:p>
          <a:p>
            <a:r>
              <a:rPr lang="cs-CZ" altLang="cs-CZ" sz="2800" dirty="0">
                <a:solidFill>
                  <a:srgbClr val="990033"/>
                </a:solidFill>
              </a:rPr>
              <a:t>                     </a:t>
            </a:r>
            <a:endParaRPr lang="cs-CZ" altLang="cs-CZ" sz="2800" dirty="0" smtClean="0">
              <a:solidFill>
                <a:srgbClr val="990033"/>
              </a:solidFill>
            </a:endParaRPr>
          </a:p>
          <a:p>
            <a:endParaRPr lang="cs-CZ" altLang="cs-CZ" sz="2800" dirty="0">
              <a:solidFill>
                <a:srgbClr val="990033"/>
              </a:solidFill>
            </a:endParaRPr>
          </a:p>
          <a:p>
            <a:r>
              <a:rPr lang="cs-CZ" altLang="cs-CZ" sz="2800" dirty="0" smtClean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Capacity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of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the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skull</a:t>
            </a:r>
            <a:endParaRPr lang="cs-CZ" altLang="cs-CZ" sz="2800" b="1" dirty="0">
              <a:solidFill>
                <a:srgbClr val="990033"/>
              </a:solidFill>
            </a:endParaRPr>
          </a:p>
          <a:p>
            <a:endParaRPr lang="cs-CZ" altLang="cs-CZ" sz="2400" b="1" dirty="0" smtClean="0"/>
          </a:p>
          <a:p>
            <a:endParaRPr lang="cs-CZ" altLang="cs-CZ" sz="2400" b="1" dirty="0"/>
          </a:p>
          <a:p>
            <a:endParaRPr lang="cs-CZ" altLang="cs-CZ" sz="2400" b="1" dirty="0" smtClean="0"/>
          </a:p>
          <a:p>
            <a:r>
              <a:rPr lang="cs-CZ" altLang="cs-CZ" sz="2400" b="1" dirty="0" smtClean="0"/>
              <a:t>male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about</a:t>
            </a:r>
            <a:r>
              <a:rPr lang="cs-CZ" altLang="cs-CZ" sz="2400" dirty="0"/>
              <a:t> 1450 ccm</a:t>
            </a:r>
          </a:p>
          <a:p>
            <a:r>
              <a:rPr lang="cs-CZ" altLang="cs-CZ" sz="2400" b="1" dirty="0" err="1"/>
              <a:t>female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about</a:t>
            </a:r>
            <a:r>
              <a:rPr lang="cs-CZ" altLang="cs-CZ" sz="2400" dirty="0"/>
              <a:t> 1350 ccm</a:t>
            </a:r>
            <a:r>
              <a:rPr lang="cs-CZ" altLang="cs-CZ" dirty="0"/>
              <a:t> </a:t>
            </a:r>
          </a:p>
          <a:p>
            <a:endParaRPr lang="cs-CZ" altLang="cs-CZ" sz="2000" dirty="0">
              <a:solidFill>
                <a:srgbClr val="FFFF00"/>
              </a:solidFill>
            </a:endParaRPr>
          </a:p>
          <a:p>
            <a:endParaRPr lang="cs-CZ" altLang="cs-CZ" sz="2000" dirty="0">
              <a:solidFill>
                <a:srgbClr val="FFFF00"/>
              </a:solidFill>
            </a:endParaRPr>
          </a:p>
          <a:p>
            <a:r>
              <a:rPr lang="cs-CZ" altLang="cs-CZ" sz="2000" dirty="0" err="1"/>
              <a:t>Microcephalia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less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than</a:t>
            </a:r>
            <a:r>
              <a:rPr lang="cs-CZ" altLang="cs-CZ" sz="2000" dirty="0"/>
              <a:t> 1100 ccm – Anatomy museum)</a:t>
            </a:r>
          </a:p>
          <a:p>
            <a:r>
              <a:rPr lang="cs-CZ" altLang="cs-CZ" sz="2000" dirty="0" err="1"/>
              <a:t>Macrocephalia</a:t>
            </a:r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203200" y="88900"/>
            <a:ext cx="104648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dirty="0">
                <a:solidFill>
                  <a:srgbClr val="FFCC00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Newborn</a:t>
            </a:r>
            <a:r>
              <a:rPr lang="cs-CZ" altLang="cs-CZ" sz="2800" b="1" dirty="0">
                <a:solidFill>
                  <a:srgbClr val="990033"/>
                </a:solidFill>
              </a:rPr>
              <a:t> </a:t>
            </a:r>
            <a:r>
              <a:rPr lang="cs-CZ" altLang="cs-CZ" sz="2800" b="1" dirty="0" err="1">
                <a:solidFill>
                  <a:srgbClr val="990033"/>
                </a:solidFill>
              </a:rPr>
              <a:t>skull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 err="1"/>
              <a:t>Capacity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about</a:t>
            </a:r>
            <a:r>
              <a:rPr lang="cs-CZ" altLang="cs-CZ" sz="2000" dirty="0"/>
              <a:t> </a:t>
            </a:r>
            <a:r>
              <a:rPr lang="cs-CZ" altLang="cs-CZ" sz="2000" b="1" dirty="0"/>
              <a:t>370-380 ccm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Circumference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about</a:t>
            </a:r>
            <a:r>
              <a:rPr lang="cs-CZ" altLang="cs-CZ" sz="2000" dirty="0"/>
              <a:t> </a:t>
            </a:r>
            <a:r>
              <a:rPr lang="cs-CZ" altLang="cs-CZ" sz="2000" b="1" dirty="0"/>
              <a:t>34 cm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Length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about</a:t>
            </a:r>
            <a:r>
              <a:rPr lang="cs-CZ" altLang="cs-CZ" sz="2000" dirty="0"/>
              <a:t> </a:t>
            </a:r>
            <a:r>
              <a:rPr lang="cs-CZ" altLang="cs-CZ" sz="2000" b="1" dirty="0"/>
              <a:t>11 cm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Breadth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about</a:t>
            </a:r>
            <a:r>
              <a:rPr lang="cs-CZ" altLang="cs-CZ" sz="2000" dirty="0"/>
              <a:t> </a:t>
            </a:r>
            <a:r>
              <a:rPr lang="cs-CZ" altLang="cs-CZ" sz="2000" b="1" dirty="0"/>
              <a:t>9 cm</a:t>
            </a:r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Large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neurocranium</a:t>
            </a:r>
            <a:endParaRPr lang="cs-CZ" altLang="cs-CZ" sz="2000" dirty="0"/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Instead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sutures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strips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connective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tissue</a:t>
            </a:r>
            <a:endParaRPr lang="cs-CZ" altLang="cs-CZ" sz="2000" dirty="0"/>
          </a:p>
          <a:p>
            <a:r>
              <a:rPr lang="cs-CZ" altLang="cs-CZ" i="1" dirty="0"/>
              <a:t> </a:t>
            </a:r>
            <a:r>
              <a:rPr lang="cs-CZ" altLang="cs-CZ" b="1" dirty="0" err="1"/>
              <a:t>Fonticulus</a:t>
            </a:r>
            <a:r>
              <a:rPr lang="cs-CZ" altLang="cs-CZ" b="1" dirty="0"/>
              <a:t> </a:t>
            </a:r>
            <a:r>
              <a:rPr lang="cs-CZ" altLang="cs-CZ" dirty="0"/>
              <a:t>major, minor, </a:t>
            </a:r>
            <a:r>
              <a:rPr lang="cs-CZ" altLang="cs-CZ" dirty="0" err="1" smtClean="0"/>
              <a:t>sphenoidalis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mastoideus</a:t>
            </a:r>
            <a:endParaRPr lang="cs-CZ" altLang="cs-CZ" dirty="0"/>
          </a:p>
          <a:p>
            <a:r>
              <a:rPr lang="cs-CZ" altLang="cs-CZ" sz="2000" dirty="0"/>
              <a:t> </a:t>
            </a:r>
            <a:r>
              <a:rPr lang="cs-CZ" altLang="cs-CZ" sz="2000" i="1" dirty="0"/>
              <a:t>(</a:t>
            </a:r>
            <a:r>
              <a:rPr lang="cs-CZ" altLang="cs-CZ" sz="1600" i="1" dirty="0" err="1"/>
              <a:t>Fonticuli</a:t>
            </a:r>
            <a:r>
              <a:rPr lang="cs-CZ" altLang="cs-CZ" sz="1600" i="1" dirty="0"/>
              <a:t> - </a:t>
            </a:r>
            <a:r>
              <a:rPr lang="cs-CZ" altLang="cs-CZ" sz="1600" i="1" dirty="0" err="1"/>
              <a:t>greater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lesser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sphenoidal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mastoid</a:t>
            </a:r>
            <a:r>
              <a:rPr lang="cs-CZ" altLang="cs-CZ" sz="1600" i="1" dirty="0"/>
              <a:t>)</a:t>
            </a:r>
          </a:p>
          <a:p>
            <a:r>
              <a:rPr lang="cs-CZ" altLang="cs-CZ" dirty="0"/>
              <a:t> </a:t>
            </a:r>
            <a:r>
              <a:rPr lang="cs-CZ" altLang="cs-CZ" b="1" dirty="0"/>
              <a:t>Sutura </a:t>
            </a:r>
            <a:r>
              <a:rPr lang="cs-CZ" altLang="cs-CZ" b="1" dirty="0" err="1"/>
              <a:t>frontalis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frontal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suture</a:t>
            </a:r>
            <a:r>
              <a:rPr lang="cs-CZ" altLang="cs-CZ" sz="1600" i="1" dirty="0"/>
              <a:t>)</a:t>
            </a:r>
          </a:p>
          <a:p>
            <a:r>
              <a:rPr lang="cs-CZ" altLang="cs-CZ" dirty="0"/>
              <a:t> </a:t>
            </a:r>
            <a:r>
              <a:rPr lang="cs-CZ" altLang="cs-CZ" b="1" dirty="0" err="1"/>
              <a:t>Anulus</a:t>
            </a:r>
            <a:r>
              <a:rPr lang="cs-CZ" altLang="cs-CZ" b="1" dirty="0"/>
              <a:t> </a:t>
            </a:r>
            <a:r>
              <a:rPr lang="cs-CZ" altLang="cs-CZ" b="1" dirty="0" err="1"/>
              <a:t>tympanicus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tympanic</a:t>
            </a:r>
            <a:r>
              <a:rPr lang="cs-CZ" altLang="cs-CZ" sz="1600" i="1" dirty="0"/>
              <a:t> ring)</a:t>
            </a:r>
          </a:p>
          <a:p>
            <a:endParaRPr lang="cs-CZ" altLang="cs-CZ" sz="1600" dirty="0"/>
          </a:p>
          <a:p>
            <a:r>
              <a:rPr lang="cs-CZ" altLang="cs-CZ" sz="2000" dirty="0"/>
              <a:t>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splanchnocranium</a:t>
            </a:r>
            <a:endParaRPr lang="cs-CZ" altLang="cs-CZ" sz="2000" dirty="0"/>
          </a:p>
          <a:p>
            <a:pPr>
              <a:buFont typeface="Wingdings" pitchFamily="2" charset="2"/>
              <a:buChar char="v"/>
            </a:pPr>
            <a:r>
              <a:rPr lang="cs-CZ" altLang="cs-CZ" sz="2000" dirty="0"/>
              <a:t> </a:t>
            </a:r>
            <a:r>
              <a:rPr lang="cs-CZ" altLang="cs-CZ" sz="2000" b="1" dirty="0" err="1"/>
              <a:t>without</a:t>
            </a:r>
            <a:r>
              <a:rPr lang="cs-CZ" altLang="cs-CZ" sz="2000" dirty="0"/>
              <a:t> </a:t>
            </a:r>
            <a:r>
              <a:rPr lang="cs-CZ" altLang="cs-CZ" sz="2000" i="1" dirty="0" err="1"/>
              <a:t>processus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alveolares</a:t>
            </a:r>
            <a:endParaRPr lang="cs-CZ" altLang="cs-CZ" sz="2000" i="1" dirty="0"/>
          </a:p>
          <a:p>
            <a:pPr>
              <a:buFont typeface="Wingdings" pitchFamily="2" charset="2"/>
              <a:buNone/>
            </a:pPr>
            <a:r>
              <a:rPr lang="cs-CZ" altLang="cs-CZ" sz="2000" i="1" dirty="0"/>
              <a:t>    </a:t>
            </a:r>
            <a:r>
              <a:rPr lang="cs-CZ" altLang="cs-CZ" sz="1600" dirty="0" smtClean="0"/>
              <a:t>(</a:t>
            </a:r>
            <a:r>
              <a:rPr lang="cs-CZ" altLang="cs-CZ" sz="1600" dirty="0" err="1" smtClean="0"/>
              <a:t>without</a:t>
            </a:r>
            <a:r>
              <a:rPr lang="cs-CZ" altLang="cs-CZ" sz="1600" dirty="0" smtClean="0"/>
              <a:t> </a:t>
            </a:r>
            <a:r>
              <a:rPr lang="cs-CZ" altLang="cs-CZ" sz="1600" i="1" dirty="0" err="1" smtClean="0"/>
              <a:t>alveolar</a:t>
            </a:r>
            <a:r>
              <a:rPr lang="cs-CZ" altLang="cs-CZ" sz="1600" i="1" dirty="0" smtClean="0"/>
              <a:t> </a:t>
            </a:r>
            <a:r>
              <a:rPr lang="cs-CZ" altLang="cs-CZ" sz="1600" i="1" dirty="0" err="1"/>
              <a:t>processes</a:t>
            </a:r>
            <a:r>
              <a:rPr lang="cs-CZ" altLang="cs-CZ" sz="1600" i="1" dirty="0"/>
              <a:t> -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maxillae</a:t>
            </a:r>
            <a:r>
              <a:rPr lang="cs-CZ" altLang="cs-CZ" sz="1600" i="1" dirty="0"/>
              <a:t> and </a:t>
            </a:r>
            <a:r>
              <a:rPr lang="cs-CZ" altLang="cs-CZ" sz="1600" i="1" dirty="0" err="1"/>
              <a:t>mandible</a:t>
            </a:r>
            <a:r>
              <a:rPr lang="cs-CZ" altLang="cs-CZ" sz="1600" i="1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cs-CZ" altLang="cs-CZ" sz="2000" dirty="0"/>
              <a:t> </a:t>
            </a:r>
            <a:r>
              <a:rPr lang="cs-CZ" altLang="cs-CZ" sz="2000" dirty="0" err="1"/>
              <a:t>without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paranasal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cavities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sinuses</a:t>
            </a:r>
            <a:r>
              <a:rPr lang="cs-CZ" altLang="cs-CZ" sz="1600" i="1" dirty="0"/>
              <a:t>)</a:t>
            </a:r>
            <a:endParaRPr lang="cs-CZ" altLang="cs-CZ" sz="2000" dirty="0"/>
          </a:p>
          <a:p>
            <a:r>
              <a:rPr lang="cs-CZ" altLang="cs-CZ" sz="2000" dirty="0"/>
              <a:t> </a:t>
            </a:r>
          </a:p>
          <a:p>
            <a:r>
              <a:rPr lang="cs-CZ" altLang="cs-CZ" sz="2000" dirty="0"/>
              <a:t> </a:t>
            </a:r>
            <a:r>
              <a:rPr lang="cs-CZ" altLang="cs-CZ" sz="2000" b="1" dirty="0" err="1"/>
              <a:t>Symphysis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menti</a:t>
            </a:r>
            <a:endParaRPr lang="cs-CZ" altLang="cs-CZ" sz="2000" b="1" dirty="0"/>
          </a:p>
          <a:p>
            <a:r>
              <a:rPr lang="cs-CZ" altLang="cs-CZ" sz="2000" dirty="0"/>
              <a:t> </a:t>
            </a:r>
            <a:r>
              <a:rPr lang="cs-CZ" altLang="cs-CZ" sz="2000" b="1" dirty="0" err="1"/>
              <a:t>Angle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mandible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about</a:t>
            </a:r>
            <a:r>
              <a:rPr lang="cs-CZ" altLang="cs-CZ" sz="2000" dirty="0"/>
              <a:t> </a:t>
            </a:r>
            <a:r>
              <a:rPr lang="cs-CZ" altLang="cs-CZ" sz="2000" b="1" dirty="0"/>
              <a:t>140</a:t>
            </a:r>
            <a:r>
              <a:rPr lang="cs-CZ" altLang="cs-CZ" sz="2000" b="1" baseline="30000" dirty="0"/>
              <a:t>o</a:t>
            </a:r>
          </a:p>
          <a:p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60418" name="Picture 3" descr="sejmout0035"/>
          <p:cNvPicPr>
            <a:picLocks noChangeAspect="1" noChangeArrowheads="1"/>
          </p:cNvPicPr>
          <p:nvPr/>
        </p:nvPicPr>
        <p:blipFill>
          <a:blip r:embed="rId2"/>
          <a:srcRect t="1552" b="27151"/>
          <a:stretch>
            <a:fillRect/>
          </a:stretch>
        </p:blipFill>
        <p:spPr bwMode="auto">
          <a:xfrm>
            <a:off x="7426325" y="180975"/>
            <a:ext cx="2209800" cy="2124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0419" name="Picture 4" descr="sejmout0036"/>
          <p:cNvPicPr>
            <a:picLocks noChangeAspect="1" noChangeArrowheads="1"/>
          </p:cNvPicPr>
          <p:nvPr/>
        </p:nvPicPr>
        <p:blipFill>
          <a:blip r:embed="rId3"/>
          <a:srcRect l="56284" t="19884" b="7953"/>
          <a:stretch>
            <a:fillRect/>
          </a:stretch>
        </p:blipFill>
        <p:spPr bwMode="auto">
          <a:xfrm>
            <a:off x="7137400" y="2397125"/>
            <a:ext cx="2984500" cy="34845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2057400" y="1558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cs-CZ" sz="2000"/>
          </a:p>
        </p:txBody>
      </p:sp>
      <p:pic>
        <p:nvPicPr>
          <p:cNvPr id="61442" name="Picture 3" descr="sejmout0036"/>
          <p:cNvPicPr>
            <a:picLocks noChangeAspect="1" noChangeArrowheads="1"/>
          </p:cNvPicPr>
          <p:nvPr/>
        </p:nvPicPr>
        <p:blipFill>
          <a:blip r:embed="rId2"/>
          <a:srcRect b="7953"/>
          <a:stretch>
            <a:fillRect/>
          </a:stretch>
        </p:blipFill>
        <p:spPr bwMode="auto">
          <a:xfrm>
            <a:off x="2149475" y="95250"/>
            <a:ext cx="7813675" cy="50911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143001" y="5253038"/>
            <a:ext cx="10610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 err="1"/>
              <a:t>Proportion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neurocranium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splanchnocranium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adult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and </a:t>
            </a:r>
            <a:r>
              <a:rPr lang="cs-CZ" altLang="cs-CZ" sz="2000" dirty="0" err="1"/>
              <a:t>newborn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skulls</a:t>
            </a:r>
            <a:endParaRPr lang="cs-CZ" altLang="cs-CZ" sz="2000" dirty="0"/>
          </a:p>
          <a:p>
            <a:endParaRPr lang="cs-CZ" alt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219075" y="839788"/>
            <a:ext cx="7612063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altLang="cs-CZ" sz="3200" b="1" dirty="0">
                <a:solidFill>
                  <a:srgbClr val="990033"/>
                </a:solidFill>
              </a:rPr>
              <a:t>Gender </a:t>
            </a:r>
            <a:r>
              <a:rPr lang="cs-CZ" altLang="cs-CZ" sz="3200" b="1" dirty="0" err="1">
                <a:solidFill>
                  <a:srgbClr val="990033"/>
                </a:solidFill>
              </a:rPr>
              <a:t>differences</a:t>
            </a:r>
            <a:r>
              <a:rPr lang="cs-CZ" altLang="cs-CZ" sz="2400" b="1" dirty="0">
                <a:solidFill>
                  <a:srgbClr val="990033"/>
                </a:solidFill>
              </a:rPr>
              <a:t> </a:t>
            </a:r>
            <a:r>
              <a:rPr lang="cs-CZ" altLang="cs-CZ" sz="2400" dirty="0">
                <a:solidFill>
                  <a:srgbClr val="990033"/>
                </a:solidFill>
              </a:rPr>
              <a:t>(male and </a:t>
            </a:r>
            <a:r>
              <a:rPr lang="cs-CZ" altLang="cs-CZ" sz="2400" dirty="0" err="1">
                <a:solidFill>
                  <a:srgbClr val="990033"/>
                </a:solidFill>
              </a:rPr>
              <a:t>female</a:t>
            </a:r>
            <a:r>
              <a:rPr lang="cs-CZ" altLang="cs-CZ" sz="2400" dirty="0">
                <a:solidFill>
                  <a:srgbClr val="990033"/>
                </a:solidFill>
              </a:rPr>
              <a:t> </a:t>
            </a:r>
            <a:r>
              <a:rPr lang="cs-CZ" altLang="cs-CZ" sz="2400" dirty="0" err="1">
                <a:solidFill>
                  <a:srgbClr val="990033"/>
                </a:solidFill>
              </a:rPr>
              <a:t>skull</a:t>
            </a:r>
            <a:r>
              <a:rPr lang="cs-CZ" altLang="cs-CZ" sz="2400" dirty="0">
                <a:solidFill>
                  <a:srgbClr val="990033"/>
                </a:solidFill>
              </a:rPr>
              <a:t>)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000" dirty="0"/>
              <a:t> </a:t>
            </a:r>
            <a:r>
              <a:rPr lang="cs-CZ" altLang="cs-CZ" sz="2000" dirty="0" err="1"/>
              <a:t>Frontonasal</a:t>
            </a:r>
            <a:r>
              <a:rPr lang="cs-CZ" altLang="cs-CZ" sz="2000" dirty="0"/>
              <a:t> region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dirty="0"/>
              <a:t> </a:t>
            </a:r>
            <a:r>
              <a:rPr lang="cs-CZ" altLang="cs-CZ" sz="2000" dirty="0"/>
              <a:t>Tuber frontale and </a:t>
            </a:r>
            <a:r>
              <a:rPr lang="cs-CZ" altLang="cs-CZ" sz="2000" dirty="0" err="1"/>
              <a:t>parietale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frontal</a:t>
            </a:r>
            <a:r>
              <a:rPr lang="cs-CZ" altLang="cs-CZ" sz="1600" i="1" dirty="0"/>
              <a:t> and </a:t>
            </a:r>
            <a:r>
              <a:rPr lang="cs-CZ" altLang="cs-CZ" sz="1600" i="1" dirty="0" err="1"/>
              <a:t>parietal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) 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dirty="0"/>
              <a:t> </a:t>
            </a:r>
            <a:r>
              <a:rPr lang="cs-CZ" altLang="cs-CZ" sz="2000" dirty="0" err="1"/>
              <a:t>Glabella</a:t>
            </a:r>
            <a:r>
              <a:rPr lang="cs-CZ" altLang="cs-CZ" sz="2000" dirty="0"/>
              <a:t> 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i="1" dirty="0"/>
              <a:t> </a:t>
            </a:r>
            <a:r>
              <a:rPr lang="cs-CZ" altLang="cs-CZ" sz="2000" dirty="0" err="1"/>
              <a:t>Processus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mastoideus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mastoid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</a:t>
            </a:r>
            <a:r>
              <a:rPr lang="cs-CZ" altLang="cs-CZ" sz="1600" i="1" dirty="0"/>
              <a:t>)</a:t>
            </a:r>
            <a:r>
              <a:rPr lang="cs-CZ" altLang="cs-CZ" sz="2400" i="1" dirty="0"/>
              <a:t> 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i="1" dirty="0"/>
              <a:t> </a:t>
            </a:r>
            <a:r>
              <a:rPr lang="cs-CZ" altLang="cs-CZ" sz="2000" dirty="0" err="1"/>
              <a:t>Arcus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superciliares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superciliary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arches</a:t>
            </a:r>
            <a:r>
              <a:rPr lang="cs-CZ" altLang="cs-CZ" sz="1600" i="1" dirty="0"/>
              <a:t>)</a:t>
            </a:r>
            <a:r>
              <a:rPr lang="cs-CZ" altLang="cs-CZ" sz="2400" i="1" dirty="0"/>
              <a:t> 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dirty="0"/>
              <a:t> </a:t>
            </a:r>
            <a:r>
              <a:rPr lang="cs-CZ" altLang="cs-CZ" sz="2000" dirty="0" err="1"/>
              <a:t>Protuberantia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occipitalis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externa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external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occipital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)</a:t>
            </a:r>
            <a:r>
              <a:rPr lang="cs-CZ" altLang="cs-CZ" i="1" dirty="0"/>
              <a:t> </a:t>
            </a:r>
            <a:endParaRPr lang="cs-CZ" altLang="cs-CZ" sz="2400" i="1" dirty="0"/>
          </a:p>
          <a:p>
            <a:pPr marL="342900" indent="-342900">
              <a:buFontTx/>
              <a:buAutoNum type="arabicParenR"/>
            </a:pPr>
            <a:r>
              <a:rPr lang="cs-CZ" altLang="cs-CZ" sz="2400" dirty="0"/>
              <a:t> </a:t>
            </a:r>
            <a:r>
              <a:rPr lang="cs-CZ" altLang="cs-CZ" sz="2000" dirty="0" err="1"/>
              <a:t>Regio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nuchae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nuchal</a:t>
            </a:r>
            <a:r>
              <a:rPr lang="cs-CZ" altLang="cs-CZ" sz="1600" i="1" dirty="0"/>
              <a:t> region)</a:t>
            </a:r>
            <a:endParaRPr lang="cs-CZ" altLang="cs-CZ" sz="2400" i="1" dirty="0"/>
          </a:p>
          <a:p>
            <a:pPr marL="342900" indent="-342900">
              <a:buFontTx/>
              <a:buAutoNum type="arabicParenR"/>
            </a:pPr>
            <a:r>
              <a:rPr lang="cs-CZ" altLang="cs-CZ" sz="2400" dirty="0"/>
              <a:t> </a:t>
            </a:r>
            <a:r>
              <a:rPr lang="cs-CZ" altLang="cs-CZ" sz="2000" dirty="0" err="1"/>
              <a:t>Protuberantia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mentalis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mental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)</a:t>
            </a:r>
            <a:r>
              <a:rPr lang="cs-CZ" altLang="cs-CZ" sz="2400" i="1" dirty="0"/>
              <a:t> </a:t>
            </a:r>
          </a:p>
          <a:p>
            <a:pPr marL="342900" indent="-342900">
              <a:buFontTx/>
              <a:buAutoNum type="arabicParenR"/>
            </a:pPr>
            <a:r>
              <a:rPr lang="cs-CZ" altLang="cs-CZ" sz="2400" i="1" dirty="0"/>
              <a:t> </a:t>
            </a:r>
            <a:r>
              <a:rPr lang="cs-CZ" altLang="cs-CZ" sz="2000" dirty="0" err="1"/>
              <a:t>Tuberositas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masseterica</a:t>
            </a:r>
            <a:r>
              <a:rPr lang="cs-CZ" altLang="cs-CZ" sz="2000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masseter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) </a:t>
            </a:r>
          </a:p>
          <a:p>
            <a:pPr marL="342900" indent="-342900"/>
            <a:r>
              <a:rPr lang="cs-CZ" altLang="cs-CZ" sz="2400" dirty="0"/>
              <a:t>10)</a:t>
            </a:r>
            <a:r>
              <a:rPr lang="cs-CZ" altLang="cs-CZ" i="1" dirty="0"/>
              <a:t> </a:t>
            </a:r>
            <a:r>
              <a:rPr lang="cs-CZ" altLang="cs-CZ" sz="2000" dirty="0" err="1"/>
              <a:t>Processus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alveolares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sz="1600" i="1" dirty="0" err="1"/>
              <a:t>alveolar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processes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mandible</a:t>
            </a:r>
            <a:r>
              <a:rPr lang="cs-CZ" altLang="cs-CZ" sz="1600" i="1" dirty="0"/>
              <a:t> and </a:t>
            </a:r>
            <a:r>
              <a:rPr lang="cs-CZ" altLang="cs-CZ" sz="1600" i="1" dirty="0" err="1"/>
              <a:t>maxilla</a:t>
            </a:r>
            <a:r>
              <a:rPr lang="cs-CZ" altLang="cs-CZ" sz="1600" i="1" dirty="0"/>
              <a:t>)</a:t>
            </a:r>
          </a:p>
        </p:txBody>
      </p:sp>
      <p:pic>
        <p:nvPicPr>
          <p:cNvPr id="62466" name="Picture 3" descr="Scan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3275" y="1447800"/>
            <a:ext cx="4991100" cy="27765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2387600" y="1196976"/>
            <a:ext cx="77533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Used pictures come from: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u="sng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/>
              <a:t>Moore, K. L. (1992):</a:t>
            </a:r>
            <a:r>
              <a:rPr lang="cs-CZ" altLang="cs-CZ" sz="1800"/>
              <a:t> Clinical oriented anatomy. Third edition.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Williams</a:t>
            </a:r>
            <a:r>
              <a:rPr lang="en-US" altLang="cs-CZ" sz="1800"/>
              <a:t>&amp;</a:t>
            </a:r>
            <a:r>
              <a:rPr lang="cs-CZ" altLang="cs-CZ" sz="1800"/>
              <a:t>Wilkins, A Waverly Company.</a:t>
            </a:r>
            <a:endParaRPr lang="en-US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/>
              <a:t>Gilroy, A. M. et all. (2009):</a:t>
            </a:r>
            <a:r>
              <a:rPr lang="cs-CZ" altLang="cs-CZ" sz="1800"/>
              <a:t> Atlas of Anatomy. Thieme New York, Stuttgart.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/>
              <a:t>Putz, R. (2008):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Atlas of Human Anatomy Sobotta. Elsevier Books.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u="sng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/>
              <a:t>Platzer, W.,</a:t>
            </a:r>
            <a:r>
              <a:rPr lang="cs-CZ" altLang="cs-CZ" sz="1800" b="1"/>
              <a:t> Kahle, W., Leonhardt H. (1992):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Locomotor system. Georg Thieme Verlag, Stuttgart,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New York, 4th edition.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/>
              <a:t>Čihák, R.</a:t>
            </a:r>
            <a:r>
              <a:rPr lang="cs-CZ" altLang="cs-CZ" sz="1800" b="1"/>
              <a:t> (1987): Anatomie 1. Avicenum, Zdravotnické nakladatelství.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3580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ChangeArrowheads="1"/>
          </p:cNvSpPr>
          <p:nvPr/>
        </p:nvSpPr>
        <p:spPr bwMode="auto">
          <a:xfrm>
            <a:off x="1752600" y="336550"/>
            <a:ext cx="8505825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altLang="cs-CZ" sz="2800" b="1">
                <a:solidFill>
                  <a:srgbClr val="FFFFCC"/>
                </a:solidFill>
              </a:rPr>
              <a:t>                       </a:t>
            </a:r>
            <a:r>
              <a:rPr lang="cs-CZ" altLang="cs-CZ" sz="2800" b="1"/>
              <a:t>Radiology and  anatomy</a:t>
            </a:r>
          </a:p>
          <a:p>
            <a:pPr marL="342900" indent="-342900">
              <a:spcBef>
                <a:spcPct val="20000"/>
              </a:spcBef>
            </a:pPr>
            <a:r>
              <a:rPr lang="cs-CZ" altLang="cs-CZ" sz="2000" b="1"/>
              <a:t>1. Anatomy is essential for understanding radiology.</a:t>
            </a:r>
          </a:p>
          <a:p>
            <a:pPr marL="342900" indent="-342900">
              <a:spcBef>
                <a:spcPct val="20000"/>
              </a:spcBef>
            </a:pPr>
            <a:r>
              <a:rPr lang="cs-CZ" altLang="cs-CZ" sz="2000" b="1"/>
              <a:t>2. You will see anatomical structures this way much more frequently than during operation or autopsy.</a:t>
            </a:r>
          </a:p>
          <a:p>
            <a:pPr marL="342900" indent="-342900">
              <a:spcBef>
                <a:spcPct val="20000"/>
              </a:spcBef>
            </a:pPr>
            <a:endParaRPr lang="cs-CZ" altLang="cs-CZ" sz="2000" b="1"/>
          </a:p>
          <a:p>
            <a:pPr marL="342900" indent="-342900">
              <a:spcBef>
                <a:spcPct val="20000"/>
              </a:spcBef>
            </a:pPr>
            <a:r>
              <a:rPr lang="cs-CZ" altLang="cs-CZ" sz="2000" b="1"/>
              <a:t>X–ray  (</a:t>
            </a:r>
            <a:r>
              <a:rPr lang="cs-CZ" altLang="cs-CZ" b="1"/>
              <a:t>K. Roentgen 1895 – awarded by Nobel price in physics)</a:t>
            </a:r>
            <a:endParaRPr lang="cs-CZ" altLang="cs-CZ" sz="2000" b="1"/>
          </a:p>
          <a:p>
            <a:pPr marL="342900" indent="-342900">
              <a:spcBef>
                <a:spcPct val="20000"/>
              </a:spcBef>
            </a:pPr>
            <a:r>
              <a:rPr lang="cs-CZ" altLang="cs-CZ" sz="2000" b="1"/>
              <a:t>A highly penetrating beam of x-rays „transluminates“ the pacient, showing tissues of differing densities on x-ray film.</a:t>
            </a:r>
          </a:p>
          <a:p>
            <a:pPr marL="342900" indent="-342900">
              <a:spcBef>
                <a:spcPct val="20000"/>
              </a:spcBef>
            </a:pPr>
            <a:r>
              <a:rPr lang="cs-CZ" altLang="cs-CZ" sz="2000" b="1"/>
              <a:t>A tissue or organ that is relatively dense absorbs (stops) more x-rays  than a less dense tissue. Relatively fewer x-rays reach the silver emulsion in the film therefore only fewer grains of silver are developed at this area when the film is processed – „white area of bones“.</a:t>
            </a: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4537075"/>
            <a:ext cx="18732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1338" y="4581525"/>
            <a:ext cx="1306512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8575" y="3482975"/>
            <a:ext cx="17256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8575" y="4981575"/>
            <a:ext cx="17256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7850" y="3597275"/>
            <a:ext cx="135413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3513" y="3590925"/>
            <a:ext cx="1636712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4779963"/>
            <a:ext cx="11461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16263" y="3590925"/>
            <a:ext cx="1701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676400" y="228600"/>
            <a:ext cx="8686800" cy="325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 smtClean="0"/>
              <a:t>1. </a:t>
            </a:r>
            <a:r>
              <a:rPr lang="cs-CZ" altLang="cs-CZ" b="1" dirty="0" err="1" smtClean="0"/>
              <a:t>Simple</a:t>
            </a:r>
            <a:r>
              <a:rPr lang="cs-CZ" altLang="cs-CZ" b="1" dirty="0" smtClean="0"/>
              <a:t> </a:t>
            </a:r>
            <a:r>
              <a:rPr lang="cs-CZ" altLang="cs-CZ" b="1" dirty="0"/>
              <a:t>X – </a:t>
            </a:r>
            <a:r>
              <a:rPr lang="cs-CZ" altLang="cs-CZ" b="1" dirty="0" err="1"/>
              <a:t>ray</a:t>
            </a:r>
            <a:r>
              <a:rPr lang="cs-CZ" altLang="cs-CZ" b="1" dirty="0"/>
              <a:t> </a:t>
            </a:r>
          </a:p>
          <a:p>
            <a:pPr marL="0" indent="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 smtClean="0"/>
              <a:t>       2. X</a:t>
            </a:r>
            <a:r>
              <a:rPr lang="cs-CZ" altLang="cs-CZ" b="1" dirty="0"/>
              <a:t>– </a:t>
            </a:r>
            <a:r>
              <a:rPr lang="cs-CZ" altLang="cs-CZ" b="1" dirty="0" err="1"/>
              <a:t>ray</a:t>
            </a:r>
            <a:r>
              <a:rPr lang="cs-CZ" altLang="cs-CZ" b="1" dirty="0"/>
              <a:t> </a:t>
            </a:r>
            <a:r>
              <a:rPr lang="cs-CZ" altLang="cs-CZ" b="1" dirty="0" err="1"/>
              <a:t>with</a:t>
            </a:r>
            <a:r>
              <a:rPr lang="cs-CZ" altLang="cs-CZ" b="1" dirty="0"/>
              <a:t> </a:t>
            </a:r>
            <a:r>
              <a:rPr lang="cs-CZ" altLang="cs-CZ" b="1" dirty="0" err="1"/>
              <a:t>contrast</a:t>
            </a:r>
            <a:r>
              <a:rPr lang="cs-CZ" altLang="cs-CZ" b="1" dirty="0"/>
              <a:t> </a:t>
            </a:r>
            <a:r>
              <a:rPr lang="cs-CZ" altLang="cs-CZ" b="1" dirty="0" err="1"/>
              <a:t>materials</a:t>
            </a:r>
            <a:endParaRPr lang="cs-CZ" altLang="cs-CZ" b="1" dirty="0"/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/>
              <a:t>      a) positive (</a:t>
            </a:r>
            <a:r>
              <a:rPr lang="cs-CZ" altLang="cs-CZ" b="1" dirty="0" err="1"/>
              <a:t>iodide</a:t>
            </a:r>
            <a:r>
              <a:rPr lang="cs-CZ" altLang="cs-CZ" b="1" dirty="0"/>
              <a:t> </a:t>
            </a:r>
            <a:r>
              <a:rPr lang="cs-CZ" altLang="cs-CZ" b="1" dirty="0" err="1"/>
              <a:t>preparations</a:t>
            </a:r>
            <a:r>
              <a:rPr lang="cs-CZ" altLang="cs-CZ" b="1" dirty="0"/>
              <a:t>, </a:t>
            </a:r>
            <a:r>
              <a:rPr lang="cs-CZ" altLang="cs-CZ" b="1" dirty="0" err="1"/>
              <a:t>barium</a:t>
            </a:r>
            <a:r>
              <a:rPr lang="cs-CZ" altLang="cs-CZ" b="1" dirty="0"/>
              <a:t> </a:t>
            </a:r>
            <a:r>
              <a:rPr lang="cs-CZ" altLang="cs-CZ" b="1" dirty="0" err="1"/>
              <a:t>meal</a:t>
            </a:r>
            <a:r>
              <a:rPr lang="cs-CZ" altLang="cs-CZ" b="1" dirty="0"/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/>
              <a:t>      b) negative (air, </a:t>
            </a:r>
            <a:r>
              <a:rPr lang="cs-CZ" altLang="cs-CZ" b="1" dirty="0" err="1"/>
              <a:t>gases</a:t>
            </a:r>
            <a:r>
              <a:rPr lang="cs-CZ" altLang="cs-CZ" b="1" dirty="0"/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 smtClean="0"/>
              <a:t>3.   </a:t>
            </a:r>
            <a:r>
              <a:rPr lang="cs-CZ" altLang="cs-CZ" b="1" dirty="0" err="1"/>
              <a:t>Projection</a:t>
            </a:r>
            <a:r>
              <a:rPr lang="cs-CZ" altLang="cs-CZ" b="1" dirty="0"/>
              <a:t> </a:t>
            </a:r>
            <a:r>
              <a:rPr lang="cs-CZ" altLang="cs-CZ" b="1" dirty="0" err="1"/>
              <a:t>according</a:t>
            </a:r>
            <a:r>
              <a:rPr lang="cs-CZ" altLang="cs-CZ" b="1" dirty="0"/>
              <a:t> to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course</a:t>
            </a:r>
            <a:r>
              <a:rPr lang="cs-CZ" altLang="cs-CZ" b="1" dirty="0"/>
              <a:t>    </a:t>
            </a:r>
            <a:r>
              <a:rPr lang="cs-CZ" altLang="cs-CZ" b="1" dirty="0" err="1"/>
              <a:t>of</a:t>
            </a:r>
            <a:r>
              <a:rPr lang="cs-CZ" altLang="cs-CZ" b="1" dirty="0"/>
              <a:t> x-</a:t>
            </a:r>
            <a:r>
              <a:rPr lang="cs-CZ" altLang="cs-CZ" b="1" dirty="0" err="1"/>
              <a:t>ray</a:t>
            </a:r>
            <a:r>
              <a:rPr lang="cs-CZ" altLang="cs-CZ" b="1" dirty="0"/>
              <a:t>   (</a:t>
            </a:r>
            <a:r>
              <a:rPr lang="cs-CZ" altLang="cs-CZ" b="1" dirty="0" err="1"/>
              <a:t>anteroposterior</a:t>
            </a:r>
            <a:r>
              <a:rPr lang="cs-CZ" altLang="cs-CZ" b="1" dirty="0"/>
              <a:t>, </a:t>
            </a:r>
            <a:r>
              <a:rPr lang="cs-CZ" altLang="cs-CZ" b="1" dirty="0" err="1"/>
              <a:t>lateral</a:t>
            </a:r>
            <a:r>
              <a:rPr lang="cs-CZ" altLang="cs-CZ" b="1" dirty="0"/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b="1" dirty="0" smtClean="0"/>
              <a:t>4.   </a:t>
            </a:r>
            <a:r>
              <a:rPr lang="cs-CZ" altLang="cs-CZ" b="1" dirty="0"/>
              <a:t>New </a:t>
            </a:r>
            <a:r>
              <a:rPr lang="cs-CZ" altLang="cs-CZ" b="1" dirty="0" err="1"/>
              <a:t>methods</a:t>
            </a:r>
            <a:r>
              <a:rPr lang="cs-CZ" altLang="cs-CZ" b="1" dirty="0"/>
              <a:t> (sonografy, CT (</a:t>
            </a:r>
            <a:r>
              <a:rPr lang="cs-CZ" altLang="cs-CZ" b="1" dirty="0" err="1"/>
              <a:t>computerized</a:t>
            </a:r>
            <a:r>
              <a:rPr lang="cs-CZ" altLang="cs-CZ" b="1" dirty="0"/>
              <a:t> </a:t>
            </a:r>
            <a:r>
              <a:rPr lang="cs-CZ" altLang="cs-CZ" b="1" dirty="0" err="1"/>
              <a:t>tomography</a:t>
            </a:r>
            <a:r>
              <a:rPr lang="cs-CZ" altLang="cs-CZ" b="1" dirty="0"/>
              <a:t> – </a:t>
            </a:r>
            <a:r>
              <a:rPr lang="cs-CZ" altLang="cs-CZ" b="1" dirty="0" err="1"/>
              <a:t>using</a:t>
            </a:r>
            <a:r>
              <a:rPr lang="cs-CZ" altLang="cs-CZ" b="1" dirty="0"/>
              <a:t> CT </a:t>
            </a:r>
            <a:r>
              <a:rPr lang="cs-CZ" altLang="cs-CZ" b="1" dirty="0" err="1"/>
              <a:t>scanners</a:t>
            </a:r>
            <a:r>
              <a:rPr lang="cs-CZ" altLang="cs-CZ" b="1" dirty="0"/>
              <a:t>, </a:t>
            </a:r>
            <a:r>
              <a:rPr lang="cs-CZ" altLang="cs-CZ" b="1" dirty="0" err="1"/>
              <a:t>shows</a:t>
            </a:r>
            <a:r>
              <a:rPr lang="cs-CZ" altLang="cs-CZ" b="1" dirty="0"/>
              <a:t> </a:t>
            </a:r>
            <a:r>
              <a:rPr lang="cs-CZ" altLang="cs-CZ" b="1" dirty="0" err="1"/>
              <a:t>sections</a:t>
            </a:r>
            <a:r>
              <a:rPr lang="cs-CZ" altLang="cs-CZ" b="1" dirty="0"/>
              <a:t>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the</a:t>
            </a:r>
            <a:r>
              <a:rPr lang="cs-CZ" altLang="cs-CZ" b="1" dirty="0"/>
              <a:t> body – a </a:t>
            </a:r>
            <a:r>
              <a:rPr lang="cs-CZ" altLang="cs-CZ" b="1" dirty="0" err="1"/>
              <a:t>small</a:t>
            </a:r>
            <a:r>
              <a:rPr lang="cs-CZ" altLang="cs-CZ" b="1" dirty="0"/>
              <a:t> </a:t>
            </a:r>
            <a:r>
              <a:rPr lang="cs-CZ" altLang="cs-CZ" b="1" dirty="0" err="1"/>
              <a:t>beam</a:t>
            </a:r>
            <a:r>
              <a:rPr lang="cs-CZ" altLang="cs-CZ" b="1" dirty="0"/>
              <a:t> </a:t>
            </a:r>
            <a:r>
              <a:rPr lang="cs-CZ" altLang="cs-CZ" b="1" dirty="0" err="1"/>
              <a:t>of</a:t>
            </a:r>
            <a:r>
              <a:rPr lang="cs-CZ" altLang="cs-CZ" b="1" dirty="0"/>
              <a:t> x-</a:t>
            </a:r>
            <a:r>
              <a:rPr lang="cs-CZ" altLang="cs-CZ" b="1" dirty="0" err="1"/>
              <a:t>rays</a:t>
            </a:r>
            <a:r>
              <a:rPr lang="cs-CZ" altLang="cs-CZ" b="1" dirty="0"/>
              <a:t> </a:t>
            </a:r>
            <a:r>
              <a:rPr lang="cs-CZ" altLang="cs-CZ" b="1" dirty="0" err="1"/>
              <a:t>is</a:t>
            </a:r>
            <a:r>
              <a:rPr lang="cs-CZ" altLang="cs-CZ" b="1" dirty="0"/>
              <a:t> </a:t>
            </a:r>
            <a:r>
              <a:rPr lang="cs-CZ" altLang="cs-CZ" b="1" dirty="0" err="1"/>
              <a:t>passed</a:t>
            </a:r>
            <a:r>
              <a:rPr lang="cs-CZ" altLang="cs-CZ" b="1" dirty="0"/>
              <a:t> </a:t>
            </a:r>
            <a:r>
              <a:rPr lang="cs-CZ" altLang="cs-CZ" b="1" dirty="0" err="1"/>
              <a:t>through</a:t>
            </a:r>
            <a:r>
              <a:rPr lang="cs-CZ" altLang="cs-CZ" b="1" dirty="0"/>
              <a:t> a plane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the</a:t>
            </a:r>
            <a:r>
              <a:rPr lang="cs-CZ" altLang="cs-CZ" b="1" dirty="0"/>
              <a:t> body </a:t>
            </a:r>
            <a:r>
              <a:rPr lang="cs-CZ" altLang="cs-CZ" b="1" dirty="0" err="1"/>
              <a:t>while</a:t>
            </a:r>
            <a:r>
              <a:rPr lang="cs-CZ" altLang="cs-CZ" b="1" dirty="0"/>
              <a:t> </a:t>
            </a:r>
            <a:r>
              <a:rPr lang="cs-CZ" altLang="cs-CZ" b="1" dirty="0" err="1"/>
              <a:t>the</a:t>
            </a:r>
            <a:r>
              <a:rPr lang="cs-CZ" altLang="cs-CZ" b="1" dirty="0"/>
              <a:t> x-</a:t>
            </a:r>
            <a:r>
              <a:rPr lang="cs-CZ" altLang="cs-CZ" b="1" dirty="0" err="1"/>
              <a:t>ray</a:t>
            </a:r>
            <a:r>
              <a:rPr lang="cs-CZ" altLang="cs-CZ" b="1" dirty="0"/>
              <a:t> tube </a:t>
            </a:r>
            <a:r>
              <a:rPr lang="cs-CZ" altLang="cs-CZ" b="1" dirty="0" err="1"/>
              <a:t>moves</a:t>
            </a:r>
            <a:r>
              <a:rPr lang="cs-CZ" altLang="cs-CZ" b="1" dirty="0"/>
              <a:t> in </a:t>
            </a:r>
            <a:r>
              <a:rPr lang="cs-CZ" altLang="cs-CZ" b="1" dirty="0" err="1"/>
              <a:t>an</a:t>
            </a:r>
            <a:r>
              <a:rPr lang="cs-CZ" altLang="cs-CZ" b="1" dirty="0"/>
              <a:t> arch </a:t>
            </a:r>
            <a:r>
              <a:rPr lang="cs-CZ" altLang="cs-CZ" b="1" dirty="0" err="1"/>
              <a:t>or</a:t>
            </a:r>
            <a:r>
              <a:rPr lang="cs-CZ" altLang="cs-CZ" b="1" dirty="0"/>
              <a:t> a </a:t>
            </a:r>
            <a:r>
              <a:rPr lang="cs-CZ" altLang="cs-CZ" b="1" dirty="0" err="1"/>
              <a:t>circle</a:t>
            </a:r>
            <a:r>
              <a:rPr lang="cs-CZ" altLang="cs-CZ" b="1" dirty="0"/>
              <a:t> </a:t>
            </a:r>
            <a:r>
              <a:rPr lang="cs-CZ" altLang="cs-CZ" b="1" dirty="0" err="1"/>
              <a:t>around</a:t>
            </a:r>
            <a:r>
              <a:rPr lang="cs-CZ" altLang="cs-CZ" b="1" dirty="0"/>
              <a:t> </a:t>
            </a:r>
            <a:r>
              <a:rPr lang="cs-CZ" altLang="cs-CZ" b="1" dirty="0" err="1"/>
              <a:t>the</a:t>
            </a:r>
            <a:r>
              <a:rPr lang="cs-CZ" altLang="cs-CZ" b="1" dirty="0"/>
              <a:t> body), MRI</a:t>
            </a:r>
          </a:p>
        </p:txBody>
      </p:sp>
      <p:pic>
        <p:nvPicPr>
          <p:cNvPr id="6452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3606800"/>
            <a:ext cx="14525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5100638"/>
            <a:ext cx="1262063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10"/>
          <p:cNvGrpSpPr>
            <a:grpSpLocks/>
          </p:cNvGrpSpPr>
          <p:nvPr/>
        </p:nvGrpSpPr>
        <p:grpSpPr bwMode="auto">
          <a:xfrm>
            <a:off x="2816225" y="1519238"/>
            <a:ext cx="6985000" cy="3819525"/>
            <a:chOff x="721" y="1303"/>
            <a:chExt cx="4400" cy="2406"/>
          </a:xfrm>
        </p:grpSpPr>
        <p:pic>
          <p:nvPicPr>
            <p:cNvPr id="6553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1" y="1306"/>
              <a:ext cx="187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3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49" y="1303"/>
              <a:ext cx="1872" cy="2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504825" y="849313"/>
            <a:ext cx="698500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dirty="0">
                <a:solidFill>
                  <a:srgbClr val="FFCCFF"/>
                </a:solidFill>
              </a:rPr>
              <a:t>          </a:t>
            </a:r>
            <a:r>
              <a:rPr lang="cs-CZ" altLang="cs-CZ" sz="2000" b="1" dirty="0">
                <a:solidFill>
                  <a:srgbClr val="800000"/>
                </a:solidFill>
              </a:rPr>
              <a:t>1b) </a:t>
            </a:r>
            <a:r>
              <a:rPr lang="cs-CZ" altLang="cs-CZ" sz="2400" b="1" dirty="0">
                <a:solidFill>
                  <a:srgbClr val="800000"/>
                </a:solidFill>
              </a:rPr>
              <a:t>Facies </a:t>
            </a:r>
            <a:r>
              <a:rPr lang="cs-CZ" altLang="cs-CZ" sz="2400" b="1" dirty="0" err="1">
                <a:solidFill>
                  <a:srgbClr val="800000"/>
                </a:solidFill>
              </a:rPr>
              <a:t>anterior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corporis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maxillae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r>
              <a:rPr lang="cs-CZ" altLang="cs-CZ" sz="2000" dirty="0">
                <a:solidFill>
                  <a:srgbClr val="800000"/>
                </a:solidFill>
              </a:rPr>
              <a:t>                       </a:t>
            </a:r>
            <a:r>
              <a:rPr lang="cs-CZ" altLang="cs-CZ" dirty="0"/>
              <a:t> </a:t>
            </a:r>
            <a:r>
              <a:rPr lang="cs-CZ" altLang="cs-CZ" sz="1600" dirty="0">
                <a:solidFill>
                  <a:srgbClr val="C00000"/>
                </a:solidFill>
              </a:rPr>
              <a:t>(</a:t>
            </a:r>
            <a:r>
              <a:rPr lang="cs-CZ" altLang="cs-CZ" sz="1600" dirty="0" err="1">
                <a:solidFill>
                  <a:srgbClr val="800000"/>
                </a:solidFill>
              </a:rPr>
              <a:t>Anterior</a:t>
            </a:r>
            <a:r>
              <a:rPr lang="cs-CZ" altLang="cs-CZ" sz="1600" dirty="0">
                <a:solidFill>
                  <a:srgbClr val="800000"/>
                </a:solidFill>
              </a:rPr>
              <a:t> </a:t>
            </a:r>
            <a:r>
              <a:rPr lang="cs-CZ" altLang="cs-CZ" sz="1600" dirty="0" err="1">
                <a:solidFill>
                  <a:srgbClr val="800000"/>
                </a:solidFill>
              </a:rPr>
              <a:t>surface</a:t>
            </a:r>
            <a:r>
              <a:rPr lang="cs-CZ" altLang="cs-CZ" sz="1600" dirty="0">
                <a:solidFill>
                  <a:srgbClr val="800000"/>
                </a:solidFill>
              </a:rPr>
              <a:t> </a:t>
            </a:r>
            <a:r>
              <a:rPr lang="cs-CZ" altLang="cs-CZ" sz="1600" dirty="0" err="1">
                <a:solidFill>
                  <a:srgbClr val="800000"/>
                </a:solidFill>
              </a:rPr>
              <a:t>of</a:t>
            </a:r>
            <a:r>
              <a:rPr lang="cs-CZ" altLang="cs-CZ" sz="1600" dirty="0">
                <a:solidFill>
                  <a:srgbClr val="800000"/>
                </a:solidFill>
              </a:rPr>
              <a:t> </a:t>
            </a:r>
            <a:r>
              <a:rPr lang="cs-CZ" altLang="cs-CZ" sz="1600" dirty="0" err="1">
                <a:solidFill>
                  <a:srgbClr val="800000"/>
                </a:solidFill>
              </a:rPr>
              <a:t>maxillary</a:t>
            </a:r>
            <a:r>
              <a:rPr lang="cs-CZ" altLang="cs-CZ" sz="1600" dirty="0">
                <a:solidFill>
                  <a:srgbClr val="800000"/>
                </a:solidFill>
              </a:rPr>
              <a:t> body)</a:t>
            </a:r>
          </a:p>
          <a:p>
            <a:r>
              <a:rPr lang="cs-CZ" altLang="cs-CZ" sz="2000" dirty="0">
                <a:solidFill>
                  <a:srgbClr val="800000"/>
                </a:solidFill>
              </a:rPr>
              <a:t>             </a:t>
            </a:r>
            <a:endParaRPr lang="cs-CZ" altLang="cs-CZ" sz="2000" i="1" dirty="0">
              <a:solidFill>
                <a:srgbClr val="800000"/>
              </a:solidFill>
            </a:endParaRPr>
          </a:p>
          <a:p>
            <a:r>
              <a:rPr lang="cs-CZ" altLang="cs-CZ" sz="2000" b="1" dirty="0" err="1" smtClean="0"/>
              <a:t>Foramen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infraorbitale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infraorbital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foramen</a:t>
            </a:r>
            <a:r>
              <a:rPr lang="cs-CZ" altLang="cs-CZ" sz="1600" i="1" dirty="0"/>
              <a:t>)</a:t>
            </a:r>
          </a:p>
          <a:p>
            <a:r>
              <a:rPr lang="cs-CZ" altLang="cs-CZ" i="1" dirty="0"/>
              <a:t>         </a:t>
            </a:r>
          </a:p>
          <a:p>
            <a:r>
              <a:rPr lang="cs-CZ" altLang="cs-CZ" sz="2000" b="1" dirty="0" err="1"/>
              <a:t>Incisura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nasalis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notch</a:t>
            </a:r>
            <a:r>
              <a:rPr lang="cs-CZ" altLang="cs-CZ" sz="1600" i="1" dirty="0"/>
              <a:t>)  ……….. </a:t>
            </a:r>
            <a:r>
              <a:rPr lang="cs-CZ" altLang="cs-CZ" b="1" dirty="0"/>
              <a:t>Apertura </a:t>
            </a:r>
            <a:r>
              <a:rPr lang="cs-CZ" altLang="cs-CZ" b="1" dirty="0" err="1"/>
              <a:t>piriformis</a:t>
            </a:r>
            <a:endParaRPr lang="cs-CZ" altLang="cs-CZ" b="1" dirty="0"/>
          </a:p>
          <a:p>
            <a:endParaRPr lang="cs-CZ" altLang="cs-CZ" sz="1600" b="1" dirty="0"/>
          </a:p>
          <a:p>
            <a:r>
              <a:rPr lang="cs-CZ" altLang="cs-CZ" sz="2000" b="1" dirty="0" err="1"/>
              <a:t>Fossa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canina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canine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fossa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</a:p>
          <a:p>
            <a:endParaRPr lang="cs-CZ" altLang="cs-CZ" sz="2000" i="1" dirty="0"/>
          </a:p>
          <a:p>
            <a:r>
              <a:rPr lang="cs-CZ" altLang="cs-CZ" sz="2000" b="1" dirty="0"/>
              <a:t>Spina </a:t>
            </a:r>
            <a:r>
              <a:rPr lang="cs-CZ" altLang="cs-CZ" sz="2000" b="1" dirty="0" err="1"/>
              <a:t>nasalis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anterior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anterior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spine)</a:t>
            </a:r>
            <a:r>
              <a:rPr lang="cs-CZ" altLang="cs-CZ" sz="2000" i="1" dirty="0"/>
              <a:t> </a:t>
            </a:r>
          </a:p>
          <a:p>
            <a:r>
              <a:rPr lang="cs-CZ" altLang="cs-CZ" sz="2000" dirty="0"/>
              <a:t>        </a:t>
            </a:r>
          </a:p>
          <a:p>
            <a:r>
              <a:rPr lang="cs-CZ" altLang="cs-CZ" sz="2000" b="1" dirty="0" err="1"/>
              <a:t>Crista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infrazygomatica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infrazygomatic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</a:t>
            </a:r>
          </a:p>
          <a:p>
            <a:endParaRPr lang="cs-CZ" altLang="cs-CZ" sz="2000" dirty="0"/>
          </a:p>
        </p:txBody>
      </p:sp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8925" y="381000"/>
            <a:ext cx="3811588" cy="55848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342900" y="1152525"/>
            <a:ext cx="85217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1c) Facies </a:t>
            </a:r>
            <a:r>
              <a:rPr lang="cs-CZ" altLang="cs-CZ" sz="2400" b="1" dirty="0" err="1">
                <a:solidFill>
                  <a:srgbClr val="800000"/>
                </a:solidFill>
              </a:rPr>
              <a:t>nasalis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corporis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maxillae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r>
              <a:rPr lang="cs-CZ" altLang="cs-CZ" sz="1600" dirty="0">
                <a:solidFill>
                  <a:srgbClr val="800000"/>
                </a:solidFill>
              </a:rPr>
              <a:t>                </a:t>
            </a:r>
            <a:r>
              <a:rPr lang="cs-CZ" altLang="cs-CZ" sz="1600" i="1" dirty="0">
                <a:solidFill>
                  <a:srgbClr val="8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Nasal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surface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of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maxillar</a:t>
            </a:r>
            <a:r>
              <a:rPr lang="cs-CZ" altLang="cs-CZ" sz="1600" i="1" dirty="0">
                <a:solidFill>
                  <a:srgbClr val="800000"/>
                </a:solidFill>
              </a:rPr>
              <a:t> body)</a:t>
            </a:r>
          </a:p>
          <a:p>
            <a:r>
              <a:rPr lang="cs-CZ" altLang="cs-CZ" sz="1600" dirty="0">
                <a:solidFill>
                  <a:srgbClr val="800000"/>
                </a:solidFill>
              </a:rPr>
              <a:t>                </a:t>
            </a:r>
          </a:p>
          <a:p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b="1" dirty="0" err="1"/>
              <a:t>hiatus</a:t>
            </a:r>
            <a:r>
              <a:rPr lang="cs-CZ" altLang="cs-CZ" sz="2000" b="1" dirty="0"/>
              <a:t> sinus </a:t>
            </a:r>
            <a:r>
              <a:rPr lang="cs-CZ" altLang="cs-CZ" sz="2000" b="1" dirty="0" err="1"/>
              <a:t>maxillaris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maxillary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hiatus</a:t>
            </a:r>
            <a:r>
              <a:rPr lang="cs-CZ" altLang="cs-CZ" sz="1600" i="1" dirty="0"/>
              <a:t>) </a:t>
            </a:r>
          </a:p>
          <a:p>
            <a:r>
              <a:rPr lang="cs-CZ" altLang="cs-CZ" sz="2000" dirty="0"/>
              <a:t>       </a:t>
            </a:r>
            <a:r>
              <a:rPr lang="en-US" altLang="cs-CZ" sz="2000" dirty="0"/>
              <a:t>[</a:t>
            </a:r>
            <a:r>
              <a:rPr lang="cs-CZ" altLang="cs-CZ" sz="2000" dirty="0"/>
              <a:t>antrum </a:t>
            </a:r>
            <a:r>
              <a:rPr lang="cs-CZ" altLang="cs-CZ" sz="2000" dirty="0" err="1"/>
              <a:t>Highmori</a:t>
            </a:r>
            <a:r>
              <a:rPr lang="cs-CZ" altLang="cs-CZ" sz="2000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maxillary</a:t>
            </a:r>
            <a:r>
              <a:rPr lang="cs-CZ" altLang="cs-CZ" i="1" dirty="0"/>
              <a:t> sinus)</a:t>
            </a:r>
            <a:r>
              <a:rPr lang="en-US" altLang="cs-CZ" sz="2000" dirty="0"/>
              <a:t>]</a:t>
            </a:r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400" b="1" dirty="0">
                <a:solidFill>
                  <a:srgbClr val="800000"/>
                </a:solidFill>
              </a:rPr>
              <a:t>1d) Facies </a:t>
            </a:r>
            <a:r>
              <a:rPr lang="cs-CZ" altLang="cs-CZ" sz="2400" b="1" dirty="0" err="1">
                <a:solidFill>
                  <a:srgbClr val="800000"/>
                </a:solidFill>
              </a:rPr>
              <a:t>infratemporalis</a:t>
            </a:r>
            <a:r>
              <a:rPr lang="cs-CZ" altLang="cs-CZ" sz="2400" b="1" dirty="0"/>
              <a:t> </a:t>
            </a:r>
            <a:r>
              <a:rPr lang="cs-CZ" altLang="cs-CZ" sz="1600" i="1" dirty="0">
                <a:solidFill>
                  <a:srgbClr val="8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Infratemporal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surface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</a:p>
          <a:p>
            <a:r>
              <a:rPr lang="cs-CZ" altLang="cs-CZ" sz="1600" i="1" dirty="0">
                <a:solidFill>
                  <a:srgbClr val="800000"/>
                </a:solidFill>
              </a:rPr>
              <a:t>                                                                   </a:t>
            </a:r>
            <a:r>
              <a:rPr lang="cs-CZ" altLang="cs-CZ" sz="1600" i="1" dirty="0" err="1">
                <a:solidFill>
                  <a:srgbClr val="800000"/>
                </a:solidFill>
              </a:rPr>
              <a:t>of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maxillar</a:t>
            </a:r>
            <a:r>
              <a:rPr lang="cs-CZ" altLang="cs-CZ" sz="1600" i="1" dirty="0">
                <a:solidFill>
                  <a:srgbClr val="800000"/>
                </a:solidFill>
              </a:rPr>
              <a:t> body)</a:t>
            </a:r>
            <a:r>
              <a:rPr lang="cs-CZ" altLang="cs-CZ" sz="1600" dirty="0">
                <a:solidFill>
                  <a:srgbClr val="800000"/>
                </a:solidFill>
              </a:rPr>
              <a:t>    </a:t>
            </a:r>
          </a:p>
          <a:p>
            <a:r>
              <a:rPr lang="cs-CZ" altLang="cs-CZ" sz="2000" dirty="0">
                <a:solidFill>
                  <a:srgbClr val="800000"/>
                </a:solidFill>
              </a:rPr>
              <a:t>         </a:t>
            </a:r>
          </a:p>
          <a:p>
            <a:r>
              <a:rPr lang="cs-CZ" altLang="cs-CZ" sz="1600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tuber </a:t>
            </a:r>
            <a:r>
              <a:rPr lang="cs-CZ" altLang="cs-CZ" sz="2000" b="1" dirty="0" err="1"/>
              <a:t>maxillae</a:t>
            </a:r>
            <a:r>
              <a:rPr lang="cs-CZ" altLang="cs-CZ" sz="2000" b="1" dirty="0"/>
              <a:t> </a:t>
            </a:r>
            <a:r>
              <a:rPr lang="cs-CZ" altLang="cs-CZ" sz="2000" i="1" dirty="0"/>
              <a:t>(</a:t>
            </a:r>
            <a:r>
              <a:rPr lang="cs-CZ" altLang="cs-CZ" sz="1600" i="1" dirty="0" err="1"/>
              <a:t>maxillar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tuberosity</a:t>
            </a:r>
            <a:r>
              <a:rPr lang="cs-CZ" altLang="cs-CZ" sz="1600" i="1" dirty="0"/>
              <a:t>)</a:t>
            </a:r>
            <a:endParaRPr lang="cs-CZ" altLang="cs-CZ" i="1" dirty="0"/>
          </a:p>
          <a:p>
            <a:r>
              <a:rPr lang="cs-CZ" altLang="cs-CZ" sz="2000" dirty="0"/>
              <a:t> </a:t>
            </a:r>
            <a:r>
              <a:rPr lang="cs-CZ" altLang="cs-CZ" sz="2000" b="1" dirty="0" err="1"/>
              <a:t>foramina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alveolaria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posteriora</a:t>
            </a:r>
            <a:r>
              <a:rPr lang="cs-CZ" altLang="cs-CZ" b="1" dirty="0"/>
              <a:t> </a:t>
            </a:r>
            <a:r>
              <a:rPr lang="cs-CZ" altLang="cs-CZ" i="1" dirty="0"/>
              <a:t>- </a:t>
            </a:r>
            <a:r>
              <a:rPr lang="cs-CZ" altLang="cs-CZ" sz="1600" i="1" dirty="0" err="1"/>
              <a:t>posterior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alveolar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foramina</a:t>
            </a:r>
            <a:endParaRPr lang="cs-CZ" altLang="cs-CZ" sz="1600" i="1" dirty="0"/>
          </a:p>
          <a:p>
            <a:r>
              <a:rPr lang="cs-CZ" altLang="cs-CZ" sz="1600" i="1" dirty="0"/>
              <a:t>                                                                         and </a:t>
            </a:r>
            <a:r>
              <a:rPr lang="cs-CZ" altLang="cs-CZ" sz="1600" i="1" dirty="0" err="1"/>
              <a:t>canals</a:t>
            </a:r>
            <a:r>
              <a:rPr lang="cs-CZ" altLang="cs-CZ" sz="1600" i="1" dirty="0"/>
              <a:t> to </a:t>
            </a:r>
            <a:r>
              <a:rPr lang="cs-CZ" altLang="cs-CZ" sz="1600" i="1" dirty="0" err="1"/>
              <a:t>molars</a:t>
            </a:r>
            <a:endParaRPr lang="cs-CZ" altLang="cs-CZ" sz="1600" i="1" dirty="0"/>
          </a:p>
          <a:p>
            <a:r>
              <a:rPr lang="cs-CZ" altLang="cs-CZ" dirty="0"/>
              <a:t>    </a:t>
            </a:r>
          </a:p>
          <a:p>
            <a:endParaRPr lang="cs-CZ" altLang="cs-CZ" dirty="0"/>
          </a:p>
          <a:p>
            <a:r>
              <a:rPr lang="cs-CZ" altLang="cs-CZ" sz="2000" dirty="0">
                <a:solidFill>
                  <a:schemeClr val="bg1"/>
                </a:solidFill>
              </a:rPr>
              <a:t>       </a:t>
            </a:r>
          </a:p>
        </p:txBody>
      </p:sp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/>
          <a:srcRect r="15628"/>
          <a:stretch>
            <a:fillRect/>
          </a:stretch>
        </p:blipFill>
        <p:spPr bwMode="auto">
          <a:xfrm>
            <a:off x="7502525" y="2806700"/>
            <a:ext cx="2692400" cy="32654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3"/>
          <a:srcRect b="10188"/>
          <a:stretch>
            <a:fillRect/>
          </a:stretch>
        </p:blipFill>
        <p:spPr bwMode="auto">
          <a:xfrm>
            <a:off x="7485063" y="0"/>
            <a:ext cx="2709862" cy="27130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763713" y="538163"/>
            <a:ext cx="631825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cs-CZ" altLang="cs-CZ" sz="2000" b="1" dirty="0">
              <a:solidFill>
                <a:srgbClr val="FFFF00"/>
              </a:solidFill>
            </a:endParaRPr>
          </a:p>
          <a:p>
            <a:pPr marL="342900" indent="-342900"/>
            <a:r>
              <a:rPr lang="cs-CZ" altLang="cs-CZ" sz="2800" b="1" dirty="0">
                <a:solidFill>
                  <a:srgbClr val="800000"/>
                </a:solidFill>
              </a:rPr>
              <a:t>Ad 2. </a:t>
            </a:r>
            <a:r>
              <a:rPr lang="cs-CZ" altLang="cs-CZ" sz="2800" b="1" dirty="0" err="1">
                <a:solidFill>
                  <a:srgbClr val="800000"/>
                </a:solidFill>
              </a:rPr>
              <a:t>Processes</a:t>
            </a:r>
            <a:r>
              <a:rPr lang="cs-CZ" altLang="cs-CZ" sz="2800" b="1" dirty="0">
                <a:solidFill>
                  <a:srgbClr val="800000"/>
                </a:solidFill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</a:rPr>
              <a:t>of</a:t>
            </a:r>
            <a:r>
              <a:rPr lang="cs-CZ" altLang="cs-CZ" sz="2800" b="1" dirty="0">
                <a:solidFill>
                  <a:srgbClr val="800000"/>
                </a:solidFill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</a:rPr>
              <a:t>maxilla</a:t>
            </a:r>
            <a:endParaRPr lang="cs-CZ" altLang="cs-CZ" sz="2800" b="1" dirty="0">
              <a:solidFill>
                <a:srgbClr val="800000"/>
              </a:solidFill>
            </a:endParaRPr>
          </a:p>
          <a:p>
            <a:pPr marL="342900" indent="-342900"/>
            <a:endParaRPr lang="cs-CZ" altLang="cs-CZ" sz="2000" dirty="0">
              <a:solidFill>
                <a:srgbClr val="800000"/>
              </a:solidFill>
            </a:endParaRPr>
          </a:p>
          <a:p>
            <a:pPr marL="342900" indent="-342900">
              <a:buFontTx/>
              <a:buAutoNum type="alphaLcParenR"/>
            </a:pPr>
            <a:r>
              <a:rPr lang="cs-CZ" altLang="cs-CZ" sz="2000" b="1" dirty="0" err="1">
                <a:solidFill>
                  <a:srgbClr val="800000"/>
                </a:solidFill>
              </a:rPr>
              <a:t>Processus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frontalis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maxillae</a:t>
            </a:r>
            <a:endParaRPr lang="cs-CZ" altLang="cs-CZ" sz="2000" b="1" dirty="0">
              <a:solidFill>
                <a:srgbClr val="800000"/>
              </a:solidFill>
            </a:endParaRPr>
          </a:p>
          <a:p>
            <a:pPr marL="342900" indent="-342900"/>
            <a:r>
              <a:rPr lang="cs-CZ" altLang="cs-CZ" i="1" dirty="0"/>
              <a:t>              </a:t>
            </a:r>
            <a:r>
              <a:rPr lang="cs-CZ" altLang="cs-CZ" sz="1600" i="1" dirty="0"/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Frontal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process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of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maxilla</a:t>
            </a:r>
            <a:r>
              <a:rPr lang="cs-CZ" altLang="cs-CZ" sz="1600" i="1" dirty="0">
                <a:solidFill>
                  <a:srgbClr val="800000"/>
                </a:solidFill>
              </a:rPr>
              <a:t>)</a:t>
            </a:r>
            <a:r>
              <a:rPr lang="cs-CZ" altLang="cs-CZ" sz="2400" i="1" dirty="0">
                <a:solidFill>
                  <a:srgbClr val="800000"/>
                </a:solidFill>
              </a:rPr>
              <a:t> </a:t>
            </a:r>
          </a:p>
          <a:p>
            <a:pPr marL="342900" indent="-342900"/>
            <a:r>
              <a:rPr lang="cs-CZ" altLang="cs-CZ" sz="2400" i="1" dirty="0">
                <a:solidFill>
                  <a:srgbClr val="800000"/>
                </a:solidFill>
              </a:rPr>
              <a:t>    </a:t>
            </a:r>
            <a:endParaRPr lang="cs-CZ" altLang="cs-CZ" sz="2000" dirty="0">
              <a:solidFill>
                <a:srgbClr val="800000"/>
              </a:solidFill>
            </a:endParaRPr>
          </a:p>
          <a:p>
            <a:pPr marL="342900" indent="-342900"/>
            <a:r>
              <a:rPr lang="cs-CZ" altLang="cs-CZ" sz="2000" b="1" dirty="0" err="1"/>
              <a:t>Incisura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nasalis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notch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  <a:r>
              <a:rPr lang="cs-CZ" altLang="cs-CZ" b="1" dirty="0"/>
              <a:t>(apertura </a:t>
            </a:r>
            <a:r>
              <a:rPr lang="cs-CZ" altLang="cs-CZ" b="1" dirty="0" err="1"/>
              <a:t>piriformis</a:t>
            </a:r>
            <a:r>
              <a:rPr lang="cs-CZ" altLang="cs-CZ" b="1" dirty="0"/>
              <a:t>)</a:t>
            </a:r>
          </a:p>
          <a:p>
            <a:pPr marL="342900" indent="-342900"/>
            <a:r>
              <a:rPr lang="cs-CZ" altLang="cs-CZ" sz="2000" b="1" dirty="0" err="1"/>
              <a:t>Crista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lacrimalis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anterior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Anterior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lacrimal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  <a:endParaRPr lang="cs-CZ" altLang="cs-CZ" i="1" dirty="0"/>
          </a:p>
          <a:p>
            <a:pPr marL="342900" indent="-342900"/>
            <a:endParaRPr lang="cs-CZ" altLang="cs-CZ" sz="2000" dirty="0"/>
          </a:p>
          <a:p>
            <a:pPr marL="342900" indent="-342900"/>
            <a:r>
              <a:rPr lang="cs-CZ" altLang="cs-CZ" sz="2000" b="1" dirty="0" err="1"/>
              <a:t>Crista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ethmoidalis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Ethmoidal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</a:t>
            </a:r>
          </a:p>
          <a:p>
            <a:pPr marL="342900" indent="-342900"/>
            <a:r>
              <a:rPr lang="cs-CZ" altLang="cs-CZ" sz="2000" b="1" dirty="0" err="1"/>
              <a:t>Crista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conchalis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Conchal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</a:t>
            </a:r>
          </a:p>
          <a:p>
            <a:pPr marL="342900" indent="-342900"/>
            <a:endParaRPr lang="cs-CZ" altLang="cs-CZ" sz="1600" dirty="0"/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7788" y="247650"/>
            <a:ext cx="2695575" cy="31511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/>
          <a:srcRect b="10188"/>
          <a:stretch>
            <a:fillRect/>
          </a:stretch>
        </p:blipFill>
        <p:spPr bwMode="auto">
          <a:xfrm>
            <a:off x="5699125" y="3470275"/>
            <a:ext cx="3205163" cy="32083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2532" name="Line 9"/>
          <p:cNvSpPr>
            <a:spLocks noChangeShapeType="1"/>
          </p:cNvSpPr>
          <p:nvPr/>
        </p:nvSpPr>
        <p:spPr bwMode="auto">
          <a:xfrm>
            <a:off x="5503863" y="3816350"/>
            <a:ext cx="992187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33" name="Line 10"/>
          <p:cNvSpPr>
            <a:spLocks noChangeShapeType="1"/>
          </p:cNvSpPr>
          <p:nvPr/>
        </p:nvSpPr>
        <p:spPr bwMode="auto">
          <a:xfrm>
            <a:off x="4983163" y="4305300"/>
            <a:ext cx="1238250" cy="6064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4"/>
          <a:srcRect r="14171"/>
          <a:stretch>
            <a:fillRect/>
          </a:stretch>
        </p:blipFill>
        <p:spPr bwMode="auto">
          <a:xfrm>
            <a:off x="9032875" y="3455988"/>
            <a:ext cx="287178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4"/>
          <p:cNvSpPr txBox="1">
            <a:spLocks noChangeArrowheads="1"/>
          </p:cNvSpPr>
          <p:nvPr/>
        </p:nvSpPr>
        <p:spPr bwMode="auto">
          <a:xfrm>
            <a:off x="2246313" y="228600"/>
            <a:ext cx="86248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</a:rPr>
              <a:t>b) </a:t>
            </a:r>
            <a:r>
              <a:rPr lang="cs-CZ" altLang="cs-CZ" sz="2400" b="1" dirty="0" err="1">
                <a:solidFill>
                  <a:srgbClr val="800000"/>
                </a:solidFill>
              </a:rPr>
              <a:t>Processus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alveolaris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>
                <a:solidFill>
                  <a:srgbClr val="8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Alveolar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process</a:t>
            </a:r>
            <a:r>
              <a:rPr lang="cs-CZ" altLang="cs-CZ" sz="1600" i="1" dirty="0">
                <a:solidFill>
                  <a:srgbClr val="800000"/>
                </a:solidFill>
              </a:rPr>
              <a:t>)</a:t>
            </a:r>
            <a:r>
              <a:rPr lang="cs-CZ" altLang="cs-CZ" sz="2800" i="1" dirty="0">
                <a:solidFill>
                  <a:srgbClr val="800000"/>
                </a:solidFill>
              </a:rPr>
              <a:t> </a:t>
            </a:r>
            <a:r>
              <a:rPr lang="cs-CZ" altLang="cs-CZ" sz="2000" dirty="0" err="1">
                <a:solidFill>
                  <a:srgbClr val="800000"/>
                </a:solidFill>
              </a:rPr>
              <a:t>of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 err="1">
                <a:solidFill>
                  <a:srgbClr val="800000"/>
                </a:solidFill>
              </a:rPr>
              <a:t>maxilla</a:t>
            </a:r>
            <a:endParaRPr lang="cs-CZ" altLang="cs-CZ" sz="2000" dirty="0">
              <a:solidFill>
                <a:srgbClr val="800000"/>
              </a:solidFill>
            </a:endParaRPr>
          </a:p>
          <a:p>
            <a:endParaRPr lang="cs-CZ" altLang="cs-CZ" sz="2000" dirty="0">
              <a:solidFill>
                <a:srgbClr val="800000"/>
              </a:solidFill>
            </a:endParaRPr>
          </a:p>
          <a:p>
            <a:r>
              <a:rPr lang="cs-CZ" altLang="cs-CZ" sz="2000" b="1" dirty="0" err="1">
                <a:solidFill>
                  <a:srgbClr val="800000"/>
                </a:solidFill>
              </a:rPr>
              <a:t>Alveoli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dentales</a:t>
            </a:r>
            <a:r>
              <a:rPr lang="cs-CZ" altLang="cs-CZ" b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>
                <a:solidFill>
                  <a:srgbClr val="8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Dental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alveoli</a:t>
            </a:r>
            <a:r>
              <a:rPr lang="cs-CZ" altLang="cs-CZ" sz="1600" i="1" dirty="0">
                <a:solidFill>
                  <a:srgbClr val="800000"/>
                </a:solidFill>
              </a:rPr>
              <a:t>)</a:t>
            </a:r>
            <a:r>
              <a:rPr lang="cs-CZ" altLang="cs-CZ" sz="2000" i="1" dirty="0">
                <a:solidFill>
                  <a:srgbClr val="800000"/>
                </a:solidFill>
              </a:rPr>
              <a:t> </a:t>
            </a:r>
          </a:p>
          <a:p>
            <a:r>
              <a:rPr lang="cs-CZ" altLang="cs-CZ" sz="2000" b="1" dirty="0"/>
              <a:t>Juga </a:t>
            </a:r>
            <a:r>
              <a:rPr lang="cs-CZ" altLang="cs-CZ" sz="2000" b="1" dirty="0" err="1"/>
              <a:t>alveolaria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Alveolar</a:t>
            </a:r>
            <a:r>
              <a:rPr lang="cs-CZ" altLang="cs-CZ" sz="1600" i="1" dirty="0"/>
              <a:t> juga)</a:t>
            </a:r>
          </a:p>
          <a:p>
            <a:r>
              <a:rPr lang="cs-CZ" altLang="cs-CZ" sz="2000" b="1" dirty="0"/>
              <a:t>Septa </a:t>
            </a:r>
            <a:r>
              <a:rPr lang="cs-CZ" altLang="cs-CZ" sz="2000" b="1" dirty="0" err="1"/>
              <a:t>interalveolaria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Interalveolar</a:t>
            </a:r>
            <a:r>
              <a:rPr lang="cs-CZ" altLang="cs-CZ" sz="1600" i="1" dirty="0"/>
              <a:t> septum)</a:t>
            </a:r>
          </a:p>
          <a:p>
            <a:r>
              <a:rPr lang="cs-CZ" altLang="cs-CZ" sz="2000" b="1" dirty="0"/>
              <a:t>Septa </a:t>
            </a:r>
            <a:r>
              <a:rPr lang="cs-CZ" altLang="cs-CZ" sz="2000" b="1" dirty="0" err="1"/>
              <a:t>intraalveolaria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Intraalveolar</a:t>
            </a:r>
            <a:r>
              <a:rPr lang="cs-CZ" altLang="cs-CZ" sz="1600" i="1" dirty="0"/>
              <a:t> septum) </a:t>
            </a:r>
          </a:p>
          <a:p>
            <a:endParaRPr lang="cs-CZ" altLang="cs-CZ" sz="1600" dirty="0"/>
          </a:p>
          <a:p>
            <a:endParaRPr lang="cs-CZ" altLang="cs-CZ" sz="2000" dirty="0"/>
          </a:p>
        </p:txBody>
      </p:sp>
      <p:pic>
        <p:nvPicPr>
          <p:cNvPr id="10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8838" y="2411412"/>
            <a:ext cx="3187369" cy="37242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36" name="Picture 9"/>
          <p:cNvPicPr>
            <a:picLocks noChangeAspect="1" noChangeArrowheads="1"/>
          </p:cNvPicPr>
          <p:nvPr/>
        </p:nvPicPr>
        <p:blipFill>
          <a:blip r:embed="rId4"/>
          <a:srcRect l="26250" r="26250" b="66150"/>
          <a:stretch>
            <a:fillRect/>
          </a:stretch>
        </p:blipFill>
        <p:spPr bwMode="auto">
          <a:xfrm>
            <a:off x="1931988" y="2411413"/>
            <a:ext cx="3762375" cy="37242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graphicFrame>
        <p:nvGraphicFramePr>
          <p:cNvPr id="10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46338"/>
              </p:ext>
            </p:extLst>
          </p:nvPr>
        </p:nvGraphicFramePr>
        <p:xfrm>
          <a:off x="9234488" y="558800"/>
          <a:ext cx="2322512" cy="155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Fotografie" r:id="rId5" imgW="12038095" imgH="8040222" progId="MSPhotoEd.3">
                  <p:embed/>
                </p:oleObj>
              </mc:Choice>
              <mc:Fallback>
                <p:oleObj name="Fotografie" r:id="rId5" imgW="12038095" imgH="8040222" progId="MSPhotoEd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4488" y="558800"/>
                        <a:ext cx="2322512" cy="15509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/>
          <p:cNvSpPr txBox="1">
            <a:spLocks noChangeArrowheads="1"/>
          </p:cNvSpPr>
          <p:nvPr/>
        </p:nvSpPr>
        <p:spPr bwMode="auto">
          <a:xfrm>
            <a:off x="425450" y="133350"/>
            <a:ext cx="65659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400" b="1" dirty="0">
              <a:solidFill>
                <a:schemeClr val="bg1"/>
              </a:solidFill>
            </a:endParaRPr>
          </a:p>
          <a:p>
            <a:r>
              <a:rPr lang="cs-CZ" altLang="cs-CZ" sz="2400" b="1" dirty="0">
                <a:solidFill>
                  <a:srgbClr val="800000"/>
                </a:solidFill>
              </a:rPr>
              <a:t>c) </a:t>
            </a:r>
            <a:r>
              <a:rPr lang="cs-CZ" altLang="cs-CZ" sz="2400" b="1" dirty="0" err="1">
                <a:solidFill>
                  <a:srgbClr val="800000"/>
                </a:solidFill>
              </a:rPr>
              <a:t>Processus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zygomaticus</a:t>
            </a:r>
            <a:r>
              <a:rPr lang="cs-CZ" altLang="cs-CZ" sz="2400" b="1" dirty="0"/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maxillae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r>
              <a:rPr lang="cs-CZ" altLang="cs-CZ" dirty="0"/>
              <a:t>            </a:t>
            </a:r>
            <a:r>
              <a:rPr lang="cs-CZ" altLang="cs-CZ" sz="1600" i="1" dirty="0">
                <a:solidFill>
                  <a:srgbClr val="C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Zygomatic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process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of</a:t>
            </a:r>
            <a:r>
              <a:rPr lang="cs-CZ" altLang="cs-CZ" sz="1600" i="1" dirty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>
                <a:solidFill>
                  <a:srgbClr val="800000"/>
                </a:solidFill>
              </a:rPr>
              <a:t>maxilla</a:t>
            </a:r>
            <a:r>
              <a:rPr lang="cs-CZ" altLang="cs-CZ" sz="1600" i="1" dirty="0">
                <a:solidFill>
                  <a:srgbClr val="800000"/>
                </a:solidFill>
              </a:rPr>
              <a:t>)</a:t>
            </a:r>
          </a:p>
          <a:p>
            <a:r>
              <a:rPr lang="cs-CZ" altLang="cs-CZ" sz="2400" dirty="0">
                <a:solidFill>
                  <a:srgbClr val="800000"/>
                </a:solidFill>
              </a:rPr>
              <a:t>    </a:t>
            </a:r>
            <a:endParaRPr lang="cs-CZ" altLang="cs-CZ" i="1" dirty="0">
              <a:solidFill>
                <a:srgbClr val="800000"/>
              </a:solidFill>
            </a:endParaRPr>
          </a:p>
          <a:p>
            <a:endParaRPr lang="cs-CZ" altLang="cs-CZ" i="1" dirty="0">
              <a:solidFill>
                <a:srgbClr val="800000"/>
              </a:solidFill>
            </a:endParaRPr>
          </a:p>
          <a:p>
            <a:r>
              <a:rPr lang="cs-CZ" altLang="cs-CZ" sz="2400" b="1" dirty="0">
                <a:solidFill>
                  <a:srgbClr val="800000"/>
                </a:solidFill>
              </a:rPr>
              <a:t>d) </a:t>
            </a:r>
            <a:r>
              <a:rPr lang="cs-CZ" altLang="cs-CZ" sz="2400" b="1" dirty="0" err="1">
                <a:solidFill>
                  <a:srgbClr val="800000"/>
                </a:solidFill>
              </a:rPr>
              <a:t>Processus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palatinus</a:t>
            </a:r>
            <a:r>
              <a:rPr lang="cs-CZ" altLang="cs-CZ" sz="2400" b="1" dirty="0"/>
              <a:t> </a:t>
            </a:r>
            <a:r>
              <a:rPr lang="cs-CZ" altLang="cs-CZ" sz="1600" i="1" dirty="0">
                <a:solidFill>
                  <a:srgbClr val="C00000"/>
                </a:solidFill>
              </a:rPr>
              <a:t>(</a:t>
            </a:r>
            <a:r>
              <a:rPr lang="cs-CZ" altLang="cs-CZ" sz="1600" i="1" dirty="0">
                <a:solidFill>
                  <a:srgbClr val="800000"/>
                </a:solidFill>
              </a:rPr>
              <a:t>Palatine </a:t>
            </a:r>
            <a:r>
              <a:rPr lang="cs-CZ" altLang="cs-CZ" sz="1600" i="1" dirty="0" err="1">
                <a:solidFill>
                  <a:srgbClr val="800000"/>
                </a:solidFill>
              </a:rPr>
              <a:t>process</a:t>
            </a:r>
            <a:r>
              <a:rPr lang="cs-CZ" altLang="cs-CZ" sz="1600" i="1" dirty="0">
                <a:solidFill>
                  <a:srgbClr val="800000"/>
                </a:solidFill>
              </a:rPr>
              <a:t>)</a:t>
            </a:r>
          </a:p>
          <a:p>
            <a:r>
              <a:rPr lang="cs-CZ" altLang="cs-CZ" b="1" dirty="0"/>
              <a:t>Os </a:t>
            </a:r>
            <a:r>
              <a:rPr lang="cs-CZ" altLang="cs-CZ" b="1" dirty="0" err="1"/>
              <a:t>incisivum</a:t>
            </a:r>
            <a:r>
              <a:rPr lang="cs-CZ" altLang="cs-CZ" b="1" dirty="0"/>
              <a:t> </a:t>
            </a:r>
            <a:r>
              <a:rPr lang="cs-CZ" altLang="cs-CZ" b="1" i="1" dirty="0"/>
              <a:t>–</a:t>
            </a:r>
            <a:r>
              <a:rPr lang="cs-CZ" altLang="cs-CZ" b="1" dirty="0"/>
              <a:t> </a:t>
            </a:r>
            <a:r>
              <a:rPr lang="cs-CZ" altLang="cs-CZ" b="1" dirty="0" err="1"/>
              <a:t>praemaxilla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Incisive</a:t>
            </a:r>
            <a:r>
              <a:rPr lang="cs-CZ" altLang="cs-CZ" sz="1600" i="1" dirty="0"/>
              <a:t> bone)</a:t>
            </a:r>
          </a:p>
          <a:p>
            <a:r>
              <a:rPr lang="cs-CZ" altLang="cs-CZ" sz="2000" b="1" dirty="0" err="1"/>
              <a:t>Foramen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incisivum</a:t>
            </a:r>
            <a:r>
              <a:rPr lang="cs-CZ" altLang="cs-CZ" sz="2000" b="1" dirty="0"/>
              <a:t> </a:t>
            </a:r>
            <a:r>
              <a:rPr lang="cs-CZ" altLang="cs-CZ" sz="2000" dirty="0"/>
              <a:t>(</a:t>
            </a:r>
            <a:r>
              <a:rPr lang="cs-CZ" altLang="cs-CZ" sz="2000" b="1" dirty="0" err="1"/>
              <a:t>canalis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incisivus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</a:t>
            </a:r>
            <a:r>
              <a:rPr lang="cs-CZ" altLang="cs-CZ" sz="1600" dirty="0"/>
              <a:t>n. </a:t>
            </a:r>
            <a:r>
              <a:rPr lang="cs-CZ" altLang="cs-CZ" sz="1600" dirty="0" err="1"/>
              <a:t>nasopalatinus</a:t>
            </a:r>
            <a:r>
              <a:rPr lang="cs-CZ" altLang="cs-CZ" sz="2000" dirty="0"/>
              <a:t>)</a:t>
            </a:r>
          </a:p>
          <a:p>
            <a:r>
              <a:rPr lang="cs-CZ" altLang="cs-CZ" sz="2000" b="1" dirty="0" err="1"/>
              <a:t>Crista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nasalis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crest</a:t>
            </a:r>
            <a:r>
              <a:rPr lang="cs-CZ" altLang="cs-CZ" sz="1600" i="1" dirty="0"/>
              <a:t>)</a:t>
            </a:r>
            <a:r>
              <a:rPr lang="cs-CZ" altLang="cs-CZ" sz="2000" i="1" dirty="0"/>
              <a:t> </a:t>
            </a: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/>
          <a:srcRect b="11386"/>
          <a:stretch>
            <a:fillRect/>
          </a:stretch>
        </p:blipFill>
        <p:spPr bwMode="auto">
          <a:xfrm>
            <a:off x="6399213" y="3509963"/>
            <a:ext cx="3605212" cy="2720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/>
          <a:srcRect b="11664"/>
          <a:stretch>
            <a:fillRect/>
          </a:stretch>
        </p:blipFill>
        <p:spPr bwMode="auto">
          <a:xfrm>
            <a:off x="2106613" y="3532188"/>
            <a:ext cx="3676650" cy="26987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425" y="68263"/>
            <a:ext cx="2359025" cy="34559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85275" y="161925"/>
            <a:ext cx="18478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75" y="3027363"/>
            <a:ext cx="20447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916113" y="250825"/>
            <a:ext cx="604203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 smtClean="0">
                <a:solidFill>
                  <a:srgbClr val="800000"/>
                </a:solidFill>
              </a:rPr>
              <a:t>   Os </a:t>
            </a:r>
            <a:r>
              <a:rPr lang="cs-CZ" altLang="cs-CZ" sz="2800" b="1" dirty="0" err="1" smtClean="0">
                <a:solidFill>
                  <a:srgbClr val="800000"/>
                </a:solidFill>
              </a:rPr>
              <a:t>palatinum</a:t>
            </a:r>
            <a:r>
              <a:rPr lang="cs-CZ" altLang="cs-CZ" sz="2800" b="1" dirty="0">
                <a:solidFill>
                  <a:srgbClr val="800000"/>
                </a:solidFill>
              </a:rPr>
              <a:t> </a:t>
            </a:r>
            <a:r>
              <a:rPr lang="cs-CZ" altLang="cs-CZ" sz="2800" i="1" dirty="0" smtClean="0">
                <a:solidFill>
                  <a:srgbClr val="800000"/>
                </a:solidFill>
              </a:rPr>
              <a:t>(Palatine bone) </a:t>
            </a:r>
            <a:endParaRPr lang="cs-CZ" altLang="cs-CZ" sz="2800" i="1" dirty="0">
              <a:solidFill>
                <a:srgbClr val="800000"/>
              </a:solidFill>
            </a:endParaRPr>
          </a:p>
          <a:p>
            <a:r>
              <a:rPr lang="cs-CZ" altLang="cs-CZ" sz="2000" b="1" dirty="0"/>
              <a:t>1. Lamina </a:t>
            </a:r>
            <a:r>
              <a:rPr lang="cs-CZ" altLang="cs-CZ" sz="2000" b="1" dirty="0" err="1"/>
              <a:t>horizontalis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Horizontal</a:t>
            </a:r>
            <a:r>
              <a:rPr lang="cs-CZ" altLang="cs-CZ" sz="1600" i="1" dirty="0"/>
              <a:t> plate) </a:t>
            </a:r>
          </a:p>
          <a:p>
            <a:r>
              <a:rPr lang="cs-CZ" altLang="cs-CZ" sz="2000" b="1" dirty="0"/>
              <a:t>2. Lamina </a:t>
            </a:r>
            <a:r>
              <a:rPr lang="cs-CZ" altLang="cs-CZ" sz="2000" b="1" dirty="0" err="1"/>
              <a:t>perpendicularis</a:t>
            </a:r>
            <a:r>
              <a:rPr lang="cs-CZ" altLang="cs-CZ" sz="2000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Perpendicular</a:t>
            </a:r>
            <a:r>
              <a:rPr lang="cs-CZ" altLang="cs-CZ" sz="1600" i="1" dirty="0"/>
              <a:t> plate)</a:t>
            </a:r>
          </a:p>
          <a:p>
            <a:endParaRPr lang="cs-CZ" altLang="cs-CZ" sz="2000" dirty="0"/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800000"/>
                </a:solidFill>
              </a:rPr>
              <a:t>   1. Lamina </a:t>
            </a:r>
            <a:r>
              <a:rPr lang="cs-CZ" altLang="cs-CZ" sz="2000" b="1" dirty="0" err="1">
                <a:solidFill>
                  <a:srgbClr val="800000"/>
                </a:solidFill>
              </a:rPr>
              <a:t>horizontalis</a:t>
            </a:r>
            <a:r>
              <a:rPr lang="cs-CZ" altLang="cs-CZ" b="1" dirty="0"/>
              <a:t> </a:t>
            </a:r>
            <a:r>
              <a:rPr lang="cs-CZ" altLang="cs-CZ" sz="1600" i="1" dirty="0">
                <a:solidFill>
                  <a:srgbClr val="800000"/>
                </a:solidFill>
              </a:rPr>
              <a:t>(</a:t>
            </a:r>
            <a:r>
              <a:rPr lang="cs-CZ" altLang="cs-CZ" sz="1600" i="1" dirty="0" err="1">
                <a:solidFill>
                  <a:srgbClr val="800000"/>
                </a:solidFill>
              </a:rPr>
              <a:t>Horizontal</a:t>
            </a:r>
            <a:r>
              <a:rPr lang="cs-CZ" altLang="cs-CZ" sz="1600" i="1" dirty="0">
                <a:solidFill>
                  <a:srgbClr val="800000"/>
                </a:solidFill>
              </a:rPr>
              <a:t> plate)</a:t>
            </a:r>
          </a:p>
          <a:p>
            <a:r>
              <a:rPr lang="cs-CZ" altLang="cs-CZ" i="1" dirty="0"/>
              <a:t>        </a:t>
            </a:r>
            <a:r>
              <a:rPr lang="cs-CZ" altLang="cs-CZ" b="1" dirty="0" err="1"/>
              <a:t>Foramen</a:t>
            </a:r>
            <a:r>
              <a:rPr lang="cs-CZ" altLang="cs-CZ" b="1" dirty="0"/>
              <a:t> </a:t>
            </a:r>
            <a:r>
              <a:rPr lang="cs-CZ" altLang="cs-CZ" b="1" dirty="0" err="1"/>
              <a:t>palatinum</a:t>
            </a:r>
            <a:r>
              <a:rPr lang="cs-CZ" altLang="cs-CZ" b="1" dirty="0"/>
              <a:t> </a:t>
            </a:r>
            <a:r>
              <a:rPr lang="cs-CZ" altLang="cs-CZ" b="1" dirty="0" err="1"/>
              <a:t>majus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Greater</a:t>
            </a:r>
            <a:r>
              <a:rPr lang="cs-CZ" altLang="cs-CZ" sz="1600" i="1" dirty="0"/>
              <a:t> palatine </a:t>
            </a:r>
            <a:r>
              <a:rPr lang="cs-CZ" altLang="cs-CZ" sz="1600" i="1" dirty="0" err="1"/>
              <a:t>foramen</a:t>
            </a:r>
            <a:r>
              <a:rPr lang="cs-CZ" altLang="cs-CZ" sz="1600" i="1" dirty="0"/>
              <a:t>)</a:t>
            </a:r>
          </a:p>
          <a:p>
            <a:r>
              <a:rPr lang="cs-CZ" altLang="cs-CZ" i="1" dirty="0"/>
              <a:t>        </a:t>
            </a:r>
            <a:r>
              <a:rPr lang="cs-CZ" altLang="cs-CZ" b="1" dirty="0"/>
              <a:t>Spina </a:t>
            </a:r>
            <a:r>
              <a:rPr lang="cs-CZ" altLang="cs-CZ" b="1" dirty="0" err="1"/>
              <a:t>nasalis</a:t>
            </a:r>
            <a:r>
              <a:rPr lang="cs-CZ" altLang="cs-CZ" b="1" dirty="0"/>
              <a:t> </a:t>
            </a:r>
            <a:r>
              <a:rPr lang="cs-CZ" altLang="cs-CZ" b="1" dirty="0" err="1"/>
              <a:t>posterior</a:t>
            </a:r>
            <a:r>
              <a:rPr lang="cs-CZ" altLang="cs-CZ" b="1" dirty="0"/>
              <a:t> 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Posterior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nasal</a:t>
            </a:r>
            <a:r>
              <a:rPr lang="cs-CZ" altLang="cs-CZ" sz="1600" i="1" dirty="0"/>
              <a:t> spine) 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/>
          <a:srcRect b="47250"/>
          <a:stretch>
            <a:fillRect/>
          </a:stretch>
        </p:blipFill>
        <p:spPr bwMode="auto">
          <a:xfrm>
            <a:off x="1462088" y="2884488"/>
            <a:ext cx="471487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1" descr="os palatinum_NEW"/>
          <p:cNvPicPr>
            <a:picLocks noChangeAspect="1" noChangeArrowheads="1"/>
          </p:cNvPicPr>
          <p:nvPr/>
        </p:nvPicPr>
        <p:blipFill>
          <a:blip r:embed="rId5"/>
          <a:srcRect l="3545" t="14902" r="6203" b="784"/>
          <a:stretch>
            <a:fillRect/>
          </a:stretch>
        </p:blipFill>
        <p:spPr bwMode="auto">
          <a:xfrm>
            <a:off x="6265863" y="3027363"/>
            <a:ext cx="25654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1d727f5-e737-442a-973f-b89d97d1bd2b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2130</Words>
  <Application>Microsoft Office PowerPoint</Application>
  <PresentationFormat>Širokoúhlá obrazovka</PresentationFormat>
  <Paragraphs>411</Paragraphs>
  <Slides>39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Motiv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 Horáčková</cp:lastModifiedBy>
  <cp:revision>31</cp:revision>
  <dcterms:created xsi:type="dcterms:W3CDTF">2016-10-07T13:32:34Z</dcterms:created>
  <dcterms:modified xsi:type="dcterms:W3CDTF">2017-10-13T09:52:26Z</dcterms:modified>
</cp:coreProperties>
</file>