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6712E-A944-4C9F-8696-B56F2F319115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E6CA5-4938-4A1A-9D2A-EB389826D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74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9D7886-FB19-470C-AB23-11110598C2F1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92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204A54-6D1B-4F0E-8FB3-E71DF563AE01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3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AAA035-D4AA-425D-B216-E58584368470}" type="slidenum">
              <a:rPr lang="cs-CZ" altLang="cs-CZ" smtClean="0"/>
              <a:pPr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1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D49906-970A-4D24-9475-509FC4AAB67E}" type="slidenum">
              <a:rPr lang="cs-CZ" altLang="cs-CZ" b="0"/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b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3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24E9FC-FF35-430C-B7C2-F13775FD733C}" type="slidenum">
              <a:rPr lang="cs-CZ" altLang="cs-CZ" b="0"/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1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DBFBC4-CFA2-4FBC-AF29-FF716FA2658E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2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224F7F-A84D-4EEF-8263-C5DEA05657EE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7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4E3AE5-E993-409B-99AE-C0B0429B77D9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090F08-7852-44BA-BBFF-2565756DF4F6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7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D6EC4F-0F86-480D-8C01-FDDC8CD7C214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55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D15BFA-E230-4342-80C2-0455644E110D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4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79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07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14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03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18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05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00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87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78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46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02B31-FE51-434F-9AA9-6C2D32ED12BF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695F-3F8D-42F5-8B3A-920DE414C3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5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920876" y="142875"/>
            <a:ext cx="8448675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000">
                <a:solidFill>
                  <a:srgbClr val="FFFF00"/>
                </a:solidFill>
              </a:rPr>
              <a:t>           </a:t>
            </a:r>
            <a:r>
              <a:rPr lang="cs-CZ" altLang="cs-CZ" sz="6000">
                <a:solidFill>
                  <a:srgbClr val="800000"/>
                </a:solidFill>
              </a:rPr>
              <a:t>SKULL </a:t>
            </a:r>
            <a:r>
              <a:rPr lang="cs-CZ" altLang="cs-CZ" sz="2400" i="1">
                <a:solidFill>
                  <a:srgbClr val="800000"/>
                </a:solidFill>
              </a:rPr>
              <a:t>(cranium)</a:t>
            </a:r>
            <a:endParaRPr lang="cs-CZ" altLang="cs-CZ" sz="6000" i="1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romanUcPeriod"/>
            </a:pPr>
            <a:r>
              <a:rPr lang="cs-CZ" altLang="cs-CZ" sz="2800">
                <a:solidFill>
                  <a:srgbClr val="800000"/>
                </a:solidFill>
              </a:rPr>
              <a:t>Neurocranium</a:t>
            </a:r>
            <a:r>
              <a:rPr lang="cs-CZ" altLang="cs-CZ" sz="2000">
                <a:solidFill>
                  <a:srgbClr val="FF0000"/>
                </a:solidFill>
              </a:rPr>
              <a:t> </a:t>
            </a:r>
            <a:r>
              <a:rPr lang="cs-CZ" altLang="cs-CZ" sz="1600"/>
              <a:t>- the container for the brain and sensory organs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800000"/>
                </a:solidFill>
              </a:rPr>
              <a:t>II.</a:t>
            </a:r>
            <a:r>
              <a:rPr lang="cs-CZ" altLang="cs-CZ" sz="2800">
                <a:solidFill>
                  <a:srgbClr val="FFFF00"/>
                </a:solidFill>
              </a:rPr>
              <a:t> </a:t>
            </a:r>
            <a:r>
              <a:rPr lang="cs-CZ" altLang="cs-CZ" sz="2800">
                <a:solidFill>
                  <a:srgbClr val="800000"/>
                </a:solidFill>
              </a:rPr>
              <a:t>Splanchnocranium </a:t>
            </a:r>
            <a:r>
              <a:rPr lang="cs-CZ" altLang="cs-CZ" sz="1600">
                <a:solidFill>
                  <a:srgbClr val="800000"/>
                </a:solidFill>
              </a:rPr>
              <a:t>(viscerocranium=facial skeleton) -</a:t>
            </a:r>
            <a:r>
              <a:rPr lang="cs-CZ" altLang="cs-CZ" sz="1600">
                <a:solidFill>
                  <a:srgbClr val="FFFF00"/>
                </a:solidFill>
              </a:rPr>
              <a:t> </a:t>
            </a:r>
            <a:r>
              <a:rPr lang="cs-CZ" altLang="cs-CZ" sz="1600"/>
              <a:t>contains the initial portions of the digestive and respiratory tracts and substructure for the 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419351"/>
            <a:ext cx="4171950" cy="4130675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00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313238"/>
            <a:ext cx="4038600" cy="23622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801814"/>
            <a:ext cx="4021138" cy="23590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524000" y="52388"/>
            <a:ext cx="436529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800000"/>
                </a:solidFill>
                <a:latin typeface="Arial Unicode MS" panose="020B0604020202020204" pitchFamily="34" charset="-128"/>
              </a:rPr>
              <a:t>4. </a:t>
            </a:r>
            <a:r>
              <a:rPr lang="cs-CZ" altLang="cs-CZ" sz="2400">
                <a:solidFill>
                  <a:srgbClr val="800000"/>
                </a:solidFill>
              </a:rPr>
              <a:t>P</a:t>
            </a:r>
            <a:r>
              <a:rPr lang="cs-CZ" altLang="cs-CZ" sz="2400">
                <a:solidFill>
                  <a:srgbClr val="800000"/>
                </a:solidFill>
                <a:latin typeface="Arial Unicode MS" panose="020B0604020202020204" pitchFamily="34" charset="-128"/>
              </a:rPr>
              <a:t>rocessus pterygoidei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FFFF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  </a:t>
            </a:r>
            <a:r>
              <a:rPr lang="cs-CZ" altLang="cs-CZ" sz="1800"/>
              <a:t>lamina lateralis processus pterygoidei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lamina medialis processus pterygoidei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                     hamulus pterygoideus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fossa scaphoidea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fossa pterygoidea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incisura pterygoidea </a:t>
            </a:r>
            <a:r>
              <a:rPr lang="cs-CZ" altLang="cs-CZ" sz="1800" i="1"/>
              <a:t>(pterygoid notch)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canalis pterygoideus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9" y="3090864"/>
            <a:ext cx="2547937" cy="3538537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736725" y="177800"/>
            <a:ext cx="4783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800000"/>
                </a:solidFill>
              </a:rPr>
              <a:t>O</a:t>
            </a:r>
            <a:r>
              <a:rPr lang="cs-CZ" altLang="cs-CZ" sz="2800">
                <a:solidFill>
                  <a:srgbClr val="800000"/>
                </a:solidFill>
                <a:latin typeface="Arial Unicode MS" panose="020B0604020202020204" pitchFamily="34" charset="-128"/>
              </a:rPr>
              <a:t>s occipitale </a:t>
            </a:r>
            <a:r>
              <a:rPr lang="cs-CZ" altLang="cs-CZ" sz="2800" i="1">
                <a:solidFill>
                  <a:srgbClr val="800000"/>
                </a:solidFill>
                <a:latin typeface="Arial Unicode MS" panose="020B0604020202020204" pitchFamily="34" charset="-128"/>
              </a:rPr>
              <a:t>(occipital bone)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1. partes laterales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2. pars basilaris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3. squama occipitalis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8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524000" y="1878014"/>
            <a:ext cx="477566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800000"/>
                </a:solidFill>
                <a:latin typeface="Arial Unicode MS" panose="020B0604020202020204" pitchFamily="34" charset="-128"/>
              </a:rPr>
              <a:t>1. partes laterales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condyli occipitales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canalis nervi hypoglossi</a:t>
            </a:r>
            <a:r>
              <a:rPr lang="cs-CZ" altLang="cs-CZ" sz="1800"/>
              <a:t> </a:t>
            </a:r>
            <a:r>
              <a:rPr lang="cs-CZ" altLang="cs-CZ" sz="1600" i="1"/>
              <a:t>(hypoglossal canal)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fossa condylaris</a:t>
            </a:r>
            <a:r>
              <a:rPr lang="cs-CZ" altLang="cs-CZ" sz="1800"/>
              <a:t> with </a:t>
            </a:r>
            <a:r>
              <a:rPr lang="cs-CZ" altLang="cs-CZ" sz="1800">
                <a:latin typeface="Arial Unicode MS" panose="020B0604020202020204" pitchFamily="34" charset="-128"/>
              </a:rPr>
              <a:t>canalis condylaris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incisura jugularis</a:t>
            </a:r>
            <a:r>
              <a:rPr lang="cs-CZ" altLang="cs-CZ" sz="1800"/>
              <a:t> </a:t>
            </a:r>
            <a:r>
              <a:rPr lang="cs-CZ" altLang="cs-CZ" sz="1600" i="1"/>
              <a:t>(jugular notch)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800000"/>
                </a:solidFill>
                <a:latin typeface="Arial Unicode MS" panose="020B0604020202020204" pitchFamily="34" charset="-128"/>
              </a:rPr>
              <a:t>2. pars basilaris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synchondrosis</a:t>
            </a:r>
            <a:r>
              <a:rPr lang="cs-CZ" altLang="cs-CZ" sz="1800"/>
              <a:t> </a:t>
            </a:r>
            <a:r>
              <a:rPr lang="cs-CZ" altLang="cs-CZ" sz="1800">
                <a:latin typeface="Arial Unicode MS" panose="020B0604020202020204" pitchFamily="34" charset="-128"/>
              </a:rPr>
              <a:t>(synostosis) sphenooccipitalis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clivu</a:t>
            </a:r>
            <a:r>
              <a:rPr lang="cs-CZ" altLang="cs-CZ" sz="1800"/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tuberculum pharyngeum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fissura petrooccipitalis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</a:t>
            </a:r>
            <a:r>
              <a:rPr lang="cs-CZ" altLang="cs-CZ" sz="1800">
                <a:latin typeface="Arial Unicode MS" panose="020B0604020202020204" pitchFamily="34" charset="-128"/>
              </a:rPr>
              <a:t>oramen magnum</a:t>
            </a:r>
            <a:r>
              <a:rPr lang="cs-CZ" altLang="cs-CZ" sz="18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122238"/>
            <a:ext cx="2527300" cy="35115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4251325"/>
            <a:ext cx="1931988" cy="226853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56089"/>
            <a:ext cx="1549400" cy="1398587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4" descr="os occipitale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6" y="808039"/>
            <a:ext cx="17891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346326" y="309563"/>
            <a:ext cx="44164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3. </a:t>
            </a:r>
            <a:r>
              <a:rPr lang="cs-CZ" altLang="cs-CZ" sz="2000">
                <a:solidFill>
                  <a:srgbClr val="800000"/>
                </a:solidFill>
              </a:rPr>
              <a:t>S</a:t>
            </a: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quama occipitalis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800000"/>
                </a:solidFill>
                <a:latin typeface="Arial Unicode MS" panose="020B0604020202020204" pitchFamily="34" charset="-128"/>
              </a:rPr>
              <a:t>external surface</a:t>
            </a:r>
            <a:r>
              <a:rPr lang="cs-CZ" altLang="cs-CZ" sz="1800">
                <a:solidFill>
                  <a:srgbClr val="800000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protuberantia occipitalis externa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crista occipitalis externa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linea nuchae suprema</a:t>
            </a:r>
            <a:r>
              <a:rPr lang="cs-CZ" altLang="cs-CZ" sz="1800"/>
              <a:t> </a:t>
            </a:r>
            <a:r>
              <a:rPr lang="cs-CZ" altLang="cs-CZ" sz="1600" i="1"/>
              <a:t>(highest nuchal line)</a:t>
            </a:r>
            <a:r>
              <a:rPr lang="cs-CZ" altLang="cs-CZ" sz="1800" i="1"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linea nuch</a:t>
            </a:r>
            <a:r>
              <a:rPr lang="cs-CZ" altLang="cs-CZ" sz="1800"/>
              <a:t>a</a:t>
            </a:r>
            <a:r>
              <a:rPr lang="cs-CZ" altLang="cs-CZ" sz="1800">
                <a:latin typeface="Arial Unicode MS" panose="020B0604020202020204" pitchFamily="34" charset="-128"/>
              </a:rPr>
              <a:t>e superior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linea nuchae inferior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planum nuchale</a:t>
            </a:r>
            <a:r>
              <a:rPr lang="cs-CZ" altLang="cs-CZ" sz="1800"/>
              <a:t> </a:t>
            </a:r>
            <a:r>
              <a:rPr lang="cs-CZ" altLang="cs-CZ" sz="1600" i="1"/>
              <a:t>(nuchal area - surface)</a:t>
            </a:r>
            <a:r>
              <a:rPr lang="cs-CZ" altLang="cs-CZ" sz="1800" i="1"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Times New Roman" panose="02020603050405020304" pitchFamily="18" charset="0"/>
            </a:endParaRP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274889"/>
            <a:ext cx="3962400" cy="3576637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os occipita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9278">
            <a:off x="3962400" y="3241676"/>
            <a:ext cx="3086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654175" y="727075"/>
            <a:ext cx="4972836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u="sng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>
                <a:solidFill>
                  <a:srgbClr val="800000"/>
                </a:solidFill>
                <a:latin typeface="Arial Unicode MS" panose="020B0604020202020204" pitchFamily="34" charset="-128"/>
              </a:rPr>
              <a:t>Endocranial surface of squama</a:t>
            </a:r>
            <a:r>
              <a:rPr lang="cs-CZ" altLang="cs-CZ" sz="2000" u="sng">
                <a:solidFill>
                  <a:srgbClr val="800000"/>
                </a:solidFill>
              </a:rPr>
              <a:t> occipital</a:t>
            </a:r>
            <a:r>
              <a:rPr lang="cs-CZ" altLang="cs-CZ" sz="2000">
                <a:solidFill>
                  <a:srgbClr val="800000"/>
                </a:solidFill>
              </a:rPr>
              <a:t>is</a:t>
            </a:r>
            <a:r>
              <a:rPr lang="cs-CZ" altLang="cs-CZ" sz="2000" u="sng">
                <a:solidFill>
                  <a:srgbClr val="800000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protuberantia occipitalis interna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crista occipitalis interna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eminentia cruciformis</a:t>
            </a:r>
            <a:r>
              <a:rPr lang="cs-CZ" altLang="cs-CZ" sz="1800"/>
              <a:t> </a:t>
            </a:r>
            <a:r>
              <a:rPr lang="cs-CZ" altLang="cs-CZ" sz="1600" i="1"/>
              <a:t>(cruciate eminence)</a:t>
            </a:r>
            <a:endParaRPr lang="cs-CZ" altLang="cs-CZ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sulcus sinus sagittalis superioris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Arial Unicode MS" panose="020B0604020202020204" pitchFamily="34" charset="-128"/>
              </a:rPr>
              <a:t>(groove for superior sagittal sinus)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sulcus sinus transversi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sulcus sinus sigmoidei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fossae cerebrales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fossae cerebellares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4" y="1008064"/>
            <a:ext cx="3273425" cy="34702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0"/>
            <a:ext cx="3567112" cy="26733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20851" y="209551"/>
            <a:ext cx="5992813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800000"/>
                </a:solidFill>
              </a:rPr>
              <a:t>O</a:t>
            </a:r>
            <a:r>
              <a:rPr lang="cs-CZ" altLang="cs-CZ" sz="2400">
                <a:solidFill>
                  <a:srgbClr val="800000"/>
                </a:solidFill>
                <a:latin typeface="Arial Unicode MS" panose="020B0604020202020204" pitchFamily="34" charset="-128"/>
              </a:rPr>
              <a:t>s frontale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800000"/>
                </a:solidFill>
                <a:latin typeface="Arial Unicode MS" panose="020B0604020202020204" pitchFamily="34" charset="-128"/>
              </a:rPr>
              <a:t>1. squama ossis frontalis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800000"/>
                </a:solidFill>
                <a:latin typeface="Arial Unicode MS" panose="020B0604020202020204" pitchFamily="34" charset="-128"/>
              </a:rPr>
              <a:t>2. partes orbitales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800000"/>
                </a:solidFill>
                <a:latin typeface="Arial Unicode MS" panose="020B0604020202020204" pitchFamily="34" charset="-128"/>
              </a:rPr>
              <a:t>3. pars nasalis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Ad 1. </a:t>
            </a:r>
            <a:r>
              <a:rPr lang="cs-CZ" altLang="cs-CZ" sz="2000">
                <a:solidFill>
                  <a:srgbClr val="800000"/>
                </a:solidFill>
              </a:rPr>
              <a:t>S</a:t>
            </a: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quama ossis frontalis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800000"/>
                </a:solidFill>
                <a:latin typeface="Arial Unicode MS" panose="020B0604020202020204" pitchFamily="34" charset="-128"/>
              </a:rPr>
              <a:t>External surface:</a:t>
            </a:r>
            <a:endParaRPr lang="cs-CZ" altLang="cs-CZ" sz="1800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sutura coronalis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tuber frontale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g</a:t>
            </a:r>
            <a:r>
              <a:rPr lang="cs-CZ" altLang="cs-CZ" sz="1800">
                <a:latin typeface="Arial Unicode MS" panose="020B0604020202020204" pitchFamily="34" charset="-128"/>
              </a:rPr>
              <a:t>labella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arcus superciliaris </a:t>
            </a:r>
            <a:r>
              <a:rPr lang="cs-CZ" altLang="cs-CZ" sz="1800" i="1">
                <a:latin typeface="Arial Unicode MS" panose="020B0604020202020204" pitchFamily="34" charset="-128"/>
              </a:rPr>
              <a:t>(superciliar arch)</a:t>
            </a:r>
            <a:endParaRPr lang="cs-CZ" altLang="cs-CZ" sz="1800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margo supraorbitalis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incisura frontalis et supraorbitalis </a:t>
            </a:r>
            <a:r>
              <a:rPr lang="cs-CZ" altLang="cs-CZ" sz="1800" i="1">
                <a:latin typeface="Arial Unicode MS" panose="020B0604020202020204" pitchFamily="34" charset="-128"/>
              </a:rPr>
              <a:t>(frontal notch......)</a:t>
            </a:r>
            <a:endParaRPr lang="cs-CZ" altLang="cs-CZ" sz="1800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processus zygomaticus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linea temporalis superior </a:t>
            </a:r>
            <a:r>
              <a:rPr lang="cs-CZ" altLang="cs-CZ" sz="1800" i="1">
                <a:latin typeface="Arial Unicode MS" panose="020B0604020202020204" pitchFamily="34" charset="-128"/>
              </a:rPr>
              <a:t>(superior temporal line)</a:t>
            </a:r>
            <a:endParaRPr lang="cs-CZ" altLang="cs-CZ" sz="1800">
              <a:latin typeface="Arial Unicode MS" panose="020B0604020202020204" pitchFamily="34" charset="-128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9" y="2786063"/>
            <a:ext cx="3049587" cy="15795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3"/>
          <a:stretch>
            <a:fillRect/>
          </a:stretch>
        </p:blipFill>
        <p:spPr bwMode="auto">
          <a:xfrm>
            <a:off x="7512051" y="4545013"/>
            <a:ext cx="2816225" cy="16446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2" descr="http://www.bleaching-dental.com/img/news/1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4" y="1"/>
            <a:ext cx="18494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416426" y="100014"/>
            <a:ext cx="556915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>
                <a:solidFill>
                  <a:srgbClr val="800000"/>
                </a:solidFill>
                <a:latin typeface="Arial Unicode MS" panose="020B0604020202020204" pitchFamily="34" charset="-128"/>
              </a:rPr>
              <a:t>Internal surface of squama</a:t>
            </a:r>
            <a:r>
              <a:rPr lang="cs-CZ" altLang="cs-CZ" sz="2000" u="sng">
                <a:solidFill>
                  <a:srgbClr val="800000"/>
                </a:solidFill>
              </a:rPr>
              <a:t> frontalis</a:t>
            </a:r>
            <a:r>
              <a:rPr lang="cs-CZ" altLang="cs-CZ" sz="2000" u="sng">
                <a:solidFill>
                  <a:srgbClr val="800000"/>
                </a:solidFill>
                <a:latin typeface="Arial Unicode MS" panose="020B0604020202020204" pitchFamily="34" charset="-128"/>
              </a:rPr>
              <a:t>:</a:t>
            </a:r>
            <a:endParaRPr lang="cs-CZ" altLang="cs-CZ" sz="2000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crista frontalis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sulcus sinus sagittalis superioris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>
                <a:latin typeface="Arial Unicode MS" panose="020B0604020202020204" pitchFamily="34" charset="-128"/>
              </a:rPr>
              <a:t>mpressiones digitatae/gyrorum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</a:t>
            </a:r>
            <a:r>
              <a:rPr lang="cs-CZ" altLang="cs-CZ" sz="1800">
                <a:latin typeface="Arial Unicode MS" panose="020B0604020202020204" pitchFamily="34" charset="-128"/>
              </a:rPr>
              <a:t>uga cerebralia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</a:t>
            </a:r>
            <a:r>
              <a:rPr lang="cs-CZ" altLang="cs-CZ" sz="1800">
                <a:latin typeface="Arial Unicode MS" panose="020B0604020202020204" pitchFamily="34" charset="-128"/>
              </a:rPr>
              <a:t>oramen caecum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sulci arteriosi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sinus frontalis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          </a:t>
            </a:r>
            <a:r>
              <a:rPr lang="cs-CZ" altLang="cs-CZ" sz="1600">
                <a:latin typeface="Arial Unicode MS" panose="020B0604020202020204" pitchFamily="34" charset="-128"/>
              </a:rPr>
              <a:t>septum sinuum frontalium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          </a:t>
            </a:r>
            <a:r>
              <a:rPr lang="cs-CZ" altLang="cs-CZ" sz="1600">
                <a:latin typeface="Arial Unicode MS" panose="020B0604020202020204" pitchFamily="34" charset="-128"/>
              </a:rPr>
              <a:t>apertura sinuum frontalium</a:t>
            </a:r>
            <a:r>
              <a:rPr lang="cs-CZ" altLang="cs-CZ" sz="2000"/>
              <a:t> </a:t>
            </a:r>
            <a:r>
              <a:rPr lang="cs-CZ" altLang="cs-CZ" sz="1600" i="1"/>
              <a:t>(aperture of frontal sinus)</a:t>
            </a:r>
            <a:endParaRPr lang="cs-CZ" altLang="cs-CZ" sz="160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4" y="3270250"/>
            <a:ext cx="3121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6" y="3367089"/>
            <a:ext cx="18764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15770" r="10242" b="19713"/>
          <a:stretch>
            <a:fillRect/>
          </a:stretch>
        </p:blipFill>
        <p:spPr bwMode="auto">
          <a:xfrm>
            <a:off x="1943101" y="963614"/>
            <a:ext cx="16478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425825" y="398463"/>
            <a:ext cx="468589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  <a:latin typeface="Arial Unicode MS" panose="020B0604020202020204" pitchFamily="34" charset="-128"/>
              </a:rPr>
              <a:t>   </a:t>
            </a: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Ad 2. partes orbitales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  <a:latin typeface="Arial Unicode MS" panose="020B0604020202020204" pitchFamily="34" charset="-128"/>
              </a:rPr>
              <a:t>   </a:t>
            </a:r>
            <a:endParaRPr lang="cs-CZ" altLang="cs-CZ" sz="1800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</a:t>
            </a:r>
            <a:r>
              <a:rPr lang="cs-CZ" altLang="cs-CZ" sz="1800">
                <a:solidFill>
                  <a:srgbClr val="FF0000"/>
                </a:solidFill>
                <a:latin typeface="Arial Unicode MS" panose="020B0604020202020204" pitchFamily="34" charset="-128"/>
              </a:rPr>
              <a:t>fossa glandulae lacrimalis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</a:t>
            </a:r>
            <a:r>
              <a:rPr lang="cs-CZ" altLang="cs-CZ" sz="1800">
                <a:latin typeface="Arial Unicode MS" panose="020B0604020202020204" pitchFamily="34" charset="-128"/>
              </a:rPr>
              <a:t>spina trochlearis or fovea trochlearis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</a:t>
            </a:r>
            <a:r>
              <a:rPr lang="cs-CZ" altLang="cs-CZ" sz="1800">
                <a:latin typeface="Arial Unicode MS" panose="020B0604020202020204" pitchFamily="34" charset="-128"/>
              </a:rPr>
              <a:t>foramen ethmoidale anterius</a:t>
            </a:r>
            <a:r>
              <a:rPr lang="cs-CZ" altLang="cs-CZ" sz="1800"/>
              <a:t> </a:t>
            </a:r>
            <a:r>
              <a:rPr lang="cs-CZ" altLang="cs-CZ" sz="1800">
                <a:latin typeface="Arial Unicode MS" panose="020B0604020202020204" pitchFamily="34" charset="-128"/>
              </a:rPr>
              <a:t>et posterius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FF00"/>
                </a:solidFill>
                <a:latin typeface="Arial Unicode MS" panose="020B0604020202020204" pitchFamily="34" charset="-128"/>
              </a:rPr>
              <a:t>  </a:t>
            </a:r>
            <a:endParaRPr lang="cs-CZ" altLang="cs-CZ" sz="1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800000"/>
                </a:solidFill>
              </a:rPr>
              <a:t>   </a:t>
            </a:r>
            <a:r>
              <a:rPr lang="cs-CZ" altLang="cs-CZ" sz="1800">
                <a:solidFill>
                  <a:srgbClr val="800000"/>
                </a:solidFill>
                <a:latin typeface="Arial Unicode MS" panose="020B0604020202020204" pitchFamily="34" charset="-128"/>
              </a:rPr>
              <a:t>Ad </a:t>
            </a: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3. pars nasalis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</a:t>
            </a:r>
            <a:r>
              <a:rPr lang="cs-CZ" altLang="cs-CZ" sz="1800">
                <a:latin typeface="Arial Unicode MS" panose="020B0604020202020204" pitchFamily="34" charset="-128"/>
              </a:rPr>
              <a:t>incisura ethmoidalis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000376"/>
            <a:ext cx="6183312" cy="32035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Ovál 1"/>
          <p:cNvSpPr>
            <a:spLocks noChangeArrowheads="1"/>
          </p:cNvSpPr>
          <p:nvPr/>
        </p:nvSpPr>
        <p:spPr bwMode="auto">
          <a:xfrm>
            <a:off x="3856039" y="4487863"/>
            <a:ext cx="560387" cy="5508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24581" name="Ovál 5"/>
          <p:cNvSpPr>
            <a:spLocks noChangeArrowheads="1"/>
          </p:cNvSpPr>
          <p:nvPr/>
        </p:nvSpPr>
        <p:spPr bwMode="auto">
          <a:xfrm>
            <a:off x="7997825" y="4602163"/>
            <a:ext cx="560388" cy="5508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-111" r="35619" b="76683"/>
          <a:stretch>
            <a:fillRect/>
          </a:stretch>
        </p:blipFill>
        <p:spPr bwMode="auto">
          <a:xfrm>
            <a:off x="8277226" y="327026"/>
            <a:ext cx="1979613" cy="12557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800976" y="1582738"/>
            <a:ext cx="248343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 err="1"/>
              <a:t>Variation</a:t>
            </a:r>
            <a:r>
              <a:rPr lang="cs-CZ" sz="1600" dirty="0"/>
              <a:t> – sutura </a:t>
            </a:r>
            <a:r>
              <a:rPr lang="cs-CZ" sz="1600" dirty="0" err="1"/>
              <a:t>metopica</a:t>
            </a:r>
            <a:endParaRPr lang="cs-CZ" sz="1600" dirty="0"/>
          </a:p>
        </p:txBody>
      </p:sp>
      <p:sp>
        <p:nvSpPr>
          <p:cNvPr id="24584" name="Ovál 2"/>
          <p:cNvSpPr>
            <a:spLocks noChangeArrowheads="1"/>
          </p:cNvSpPr>
          <p:nvPr/>
        </p:nvSpPr>
        <p:spPr bwMode="auto">
          <a:xfrm>
            <a:off x="5549901" y="4319589"/>
            <a:ext cx="123825" cy="603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24585" name="Ovál 8"/>
          <p:cNvSpPr>
            <a:spLocks noChangeArrowheads="1"/>
          </p:cNvSpPr>
          <p:nvPr/>
        </p:nvSpPr>
        <p:spPr bwMode="auto">
          <a:xfrm>
            <a:off x="6981825" y="4349751"/>
            <a:ext cx="122238" cy="603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2458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 b="2362"/>
          <a:stretch>
            <a:fillRect/>
          </a:stretch>
        </p:blipFill>
        <p:spPr bwMode="auto">
          <a:xfrm>
            <a:off x="1638301" y="1752601"/>
            <a:ext cx="14319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782763" y="411163"/>
            <a:ext cx="86042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800000"/>
                </a:solidFill>
              </a:rPr>
              <a:t>O</a:t>
            </a:r>
            <a:r>
              <a:rPr lang="cs-CZ" altLang="cs-CZ" sz="2800">
                <a:solidFill>
                  <a:srgbClr val="800000"/>
                </a:solidFill>
                <a:latin typeface="Arial Unicode MS" panose="020B0604020202020204" pitchFamily="34" charset="-128"/>
              </a:rPr>
              <a:t>s temporale</a:t>
            </a:r>
            <a:r>
              <a:rPr lang="cs-CZ" altLang="cs-CZ" sz="2800" i="1">
                <a:solidFill>
                  <a:srgbClr val="800000"/>
                </a:solidFill>
              </a:rPr>
              <a:t> </a:t>
            </a:r>
            <a:r>
              <a:rPr lang="cs-CZ" altLang="cs-CZ" sz="2000" i="1">
                <a:solidFill>
                  <a:srgbClr val="800000"/>
                </a:solidFill>
              </a:rPr>
              <a:t>(Temporal bone)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i="1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1. pars squamosa </a:t>
            </a:r>
            <a:r>
              <a:rPr lang="cs-CZ" altLang="cs-CZ" sz="1600" i="1">
                <a:solidFill>
                  <a:srgbClr val="800000"/>
                </a:solidFill>
              </a:rPr>
              <a:t>(squamous part)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2. pars petrosa – pyramis </a:t>
            </a:r>
            <a:r>
              <a:rPr lang="cs-CZ" altLang="cs-CZ" sz="2000" i="1">
                <a:solidFill>
                  <a:srgbClr val="800000"/>
                </a:solidFill>
                <a:latin typeface="Arial Unicode MS" panose="020B0604020202020204" pitchFamily="34" charset="-128"/>
              </a:rPr>
              <a:t>(pyramid)</a:t>
            </a:r>
            <a:r>
              <a:rPr lang="cs-CZ" altLang="cs-CZ" sz="2000" i="1">
                <a:solidFill>
                  <a:srgbClr val="800000"/>
                </a:solidFill>
              </a:rPr>
              <a:t> </a:t>
            </a:r>
            <a:r>
              <a:rPr lang="cs-CZ" altLang="cs-CZ" sz="2000" i="1">
                <a:solidFill>
                  <a:srgbClr val="800000"/>
                </a:solidFill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3. pars mastoidea </a:t>
            </a:r>
            <a:r>
              <a:rPr lang="cs-CZ" altLang="cs-CZ" sz="1600" i="1">
                <a:solidFill>
                  <a:srgbClr val="800000"/>
                </a:solidFill>
              </a:rPr>
              <a:t>(mastoid part)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4. pars tympanica </a:t>
            </a:r>
            <a:r>
              <a:rPr lang="cs-CZ" altLang="cs-CZ" sz="1600" i="1">
                <a:solidFill>
                  <a:srgbClr val="800000"/>
                </a:solidFill>
              </a:rPr>
              <a:t>(tympanic part)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5. processus styloideus </a:t>
            </a:r>
            <a:r>
              <a:rPr lang="cs-CZ" altLang="cs-CZ" sz="1600" i="1">
                <a:solidFill>
                  <a:srgbClr val="800000"/>
                </a:solidFill>
              </a:rPr>
              <a:t>(styloid process)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7820" r="3455" b="8690"/>
          <a:stretch>
            <a:fillRect/>
          </a:stretch>
        </p:blipFill>
        <p:spPr bwMode="auto">
          <a:xfrm>
            <a:off x="1630364" y="3406775"/>
            <a:ext cx="3660775" cy="261143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8" descr="Scan0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4" y="3394075"/>
            <a:ext cx="2592387" cy="26543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9" descr="Scan01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400425"/>
            <a:ext cx="2382838" cy="262413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9"/>
          <a:stretch>
            <a:fillRect/>
          </a:stretch>
        </p:blipFill>
        <p:spPr bwMode="auto">
          <a:xfrm>
            <a:off x="8243888" y="155575"/>
            <a:ext cx="2278062" cy="238283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10" descr="image143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0587" r="17538" b="10587"/>
          <a:stretch>
            <a:fillRect/>
          </a:stretch>
        </p:blipFill>
        <p:spPr bwMode="auto">
          <a:xfrm>
            <a:off x="9244014" y="1835151"/>
            <a:ext cx="1285875" cy="11398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341313"/>
            <a:ext cx="2571750" cy="25463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1" y="52389"/>
            <a:ext cx="347186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1. </a:t>
            </a:r>
            <a:r>
              <a:rPr lang="cs-CZ" altLang="cs-CZ" sz="2000">
                <a:solidFill>
                  <a:srgbClr val="800000"/>
                </a:solidFill>
              </a:rPr>
              <a:t>P</a:t>
            </a: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ars squamosa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800000"/>
                </a:solidFill>
                <a:latin typeface="Arial Unicode MS" panose="020B0604020202020204" pitchFamily="34" charset="-128"/>
              </a:rPr>
              <a:t>External surface</a:t>
            </a:r>
            <a:r>
              <a:rPr lang="cs-CZ" altLang="cs-CZ" sz="1800">
                <a:solidFill>
                  <a:srgbClr val="800000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processus zygomaticus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linea temporalis inferior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crista supramastoidea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</a:t>
            </a:r>
            <a:r>
              <a:rPr lang="cs-CZ" altLang="cs-CZ" sz="1800">
                <a:latin typeface="Arial Unicode MS" panose="020B0604020202020204" pitchFamily="34" charset="-128"/>
              </a:rPr>
              <a:t>pina suprameatum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fossa mandibularis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tuberculum articulare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800000"/>
                </a:solidFill>
                <a:latin typeface="Arial Unicode MS" panose="020B0604020202020204" pitchFamily="34" charset="-128"/>
              </a:rPr>
              <a:t>Internal surface: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sulci arteriosi </a:t>
            </a:r>
            <a:r>
              <a:rPr lang="cs-CZ" altLang="cs-CZ" sz="1600" i="1"/>
              <a:t>(grooves for arteries)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</a:t>
            </a:r>
            <a:r>
              <a:rPr lang="cs-CZ" altLang="cs-CZ" sz="1800">
                <a:latin typeface="Arial Unicode MS" panose="020B0604020202020204" pitchFamily="34" charset="-128"/>
              </a:rPr>
              <a:t>uga cerebralia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>
                <a:latin typeface="Arial Unicode MS" panose="020B0604020202020204" pitchFamily="34" charset="-128"/>
              </a:rPr>
              <a:t>mpressiones gyrorum/digitatae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3417888"/>
            <a:ext cx="2336800" cy="324326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9618">
            <a:off x="5005388" y="563564"/>
            <a:ext cx="1962150" cy="2408237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9" descr="Scan0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169">
            <a:off x="5081589" y="3429000"/>
            <a:ext cx="238283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Hemisfe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4392613"/>
            <a:ext cx="2232025" cy="16700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524001" y="80964"/>
            <a:ext cx="664816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>
                <a:solidFill>
                  <a:srgbClr val="800000"/>
                </a:solidFill>
                <a:latin typeface="Arial Unicode MS" pitchFamily="34" charset="-128"/>
              </a:rPr>
              <a:t>2. </a:t>
            </a:r>
            <a:r>
              <a:rPr lang="cs-CZ" altLang="cs-CZ" sz="2000" dirty="0" err="1">
                <a:solidFill>
                  <a:srgbClr val="800000"/>
                </a:solidFill>
              </a:rPr>
              <a:t>P</a:t>
            </a:r>
            <a:r>
              <a:rPr lang="cs-CZ" altLang="cs-CZ" sz="2000" dirty="0" err="1">
                <a:solidFill>
                  <a:srgbClr val="800000"/>
                </a:solidFill>
                <a:latin typeface="Arial Unicode MS" pitchFamily="34" charset="-128"/>
              </a:rPr>
              <a:t>ars</a:t>
            </a:r>
            <a:r>
              <a:rPr lang="cs-CZ" altLang="cs-CZ" sz="2000" dirty="0">
                <a:solidFill>
                  <a:srgbClr val="800000"/>
                </a:solidFill>
                <a:latin typeface="Arial Unicode MS" pitchFamily="34" charset="-128"/>
              </a:rPr>
              <a:t> </a:t>
            </a:r>
            <a:r>
              <a:rPr lang="cs-CZ" altLang="cs-CZ" sz="2000" dirty="0" err="1">
                <a:solidFill>
                  <a:srgbClr val="800000"/>
                </a:solidFill>
                <a:latin typeface="Arial Unicode MS" pitchFamily="34" charset="-128"/>
              </a:rPr>
              <a:t>petrosa</a:t>
            </a:r>
            <a:r>
              <a:rPr lang="cs-CZ" altLang="cs-CZ" sz="2000" dirty="0">
                <a:solidFill>
                  <a:srgbClr val="800000"/>
                </a:solidFill>
                <a:latin typeface="Arial Unicode MS" pitchFamily="34" charset="-128"/>
              </a:rPr>
              <a:t> – </a:t>
            </a:r>
            <a:r>
              <a:rPr lang="cs-CZ" altLang="cs-CZ" sz="2000" dirty="0" err="1">
                <a:solidFill>
                  <a:srgbClr val="800000"/>
                </a:solidFill>
                <a:latin typeface="Arial Unicode MS" pitchFamily="34" charset="-128"/>
              </a:rPr>
              <a:t>pyramis</a:t>
            </a:r>
            <a:r>
              <a:rPr lang="cs-CZ" altLang="cs-CZ" sz="2000" dirty="0">
                <a:solidFill>
                  <a:srgbClr val="800000"/>
                </a:solidFill>
              </a:rPr>
              <a:t> </a:t>
            </a:r>
            <a:r>
              <a:rPr lang="cs-CZ" altLang="cs-CZ" sz="1600" i="1" dirty="0"/>
              <a:t>(</a:t>
            </a:r>
            <a:r>
              <a:rPr lang="cs-CZ" altLang="cs-CZ" sz="1600" i="1" dirty="0" err="1"/>
              <a:t>Petrous</a:t>
            </a:r>
            <a:r>
              <a:rPr lang="cs-CZ" altLang="cs-CZ" sz="1600" i="1" dirty="0"/>
              <a:t> part – pyramid)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latin typeface="Arial Unicode MS" pitchFamily="34" charset="-128"/>
              </a:rPr>
              <a:t>Apex </a:t>
            </a:r>
            <a:r>
              <a:rPr lang="cs-CZ" altLang="cs-CZ" sz="1800" dirty="0" err="1">
                <a:latin typeface="Arial Unicode MS" pitchFamily="34" charset="-128"/>
              </a:rPr>
              <a:t>pyramidis</a:t>
            </a:r>
            <a:r>
              <a:rPr lang="cs-CZ" altLang="cs-CZ" sz="1800" dirty="0"/>
              <a:t>, facies </a:t>
            </a:r>
            <a:r>
              <a:rPr lang="cs-CZ" altLang="cs-CZ" sz="1800" dirty="0" err="1"/>
              <a:t>anterior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posterior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inferior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ventrobasalis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err="1">
                <a:latin typeface="Arial Unicode MS" pitchFamily="34" charset="-128"/>
              </a:rPr>
              <a:t>Foramen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lacerum</a:t>
            </a:r>
            <a:endParaRPr lang="cs-CZ" altLang="cs-CZ" sz="1800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u="sng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u="sng" dirty="0">
                <a:solidFill>
                  <a:srgbClr val="800000"/>
                </a:solidFill>
                <a:latin typeface="Arial Unicode MS" pitchFamily="34" charset="-128"/>
              </a:rPr>
              <a:t>1. </a:t>
            </a:r>
            <a:r>
              <a:rPr lang="cs-CZ" altLang="cs-CZ" sz="1800" u="sng" dirty="0">
                <a:solidFill>
                  <a:srgbClr val="800000"/>
                </a:solidFill>
              </a:rPr>
              <a:t>Facies </a:t>
            </a:r>
            <a:r>
              <a:rPr lang="cs-CZ" altLang="cs-CZ" sz="1600" u="sng" dirty="0" err="1">
                <a:solidFill>
                  <a:srgbClr val="800000"/>
                </a:solidFill>
              </a:rPr>
              <a:t>a</a:t>
            </a:r>
            <a:r>
              <a:rPr lang="cs-CZ" altLang="cs-CZ" sz="1800" u="sng" dirty="0" err="1">
                <a:solidFill>
                  <a:srgbClr val="800000"/>
                </a:solidFill>
                <a:latin typeface="Arial Unicode MS" pitchFamily="34" charset="-128"/>
              </a:rPr>
              <a:t>nterior</a:t>
            </a:r>
            <a:r>
              <a:rPr lang="cs-CZ" altLang="cs-CZ" sz="1800" u="sng" dirty="0">
                <a:solidFill>
                  <a:srgbClr val="800000"/>
                </a:solidFill>
                <a:latin typeface="Arial Unicode MS" pitchFamily="34" charset="-128"/>
              </a:rPr>
              <a:t> - </a:t>
            </a:r>
            <a:r>
              <a:rPr lang="cs-CZ" altLang="cs-CZ" sz="1800" u="sng" dirty="0" err="1">
                <a:solidFill>
                  <a:srgbClr val="800000"/>
                </a:solidFill>
                <a:latin typeface="Arial Unicode MS" pitchFamily="34" charset="-128"/>
              </a:rPr>
              <a:t>cerebral</a:t>
            </a:r>
            <a:r>
              <a:rPr lang="cs-CZ" altLang="cs-CZ" sz="1800" u="sng" dirty="0" err="1">
                <a:solidFill>
                  <a:srgbClr val="800000"/>
                </a:solidFill>
              </a:rPr>
              <a:t>is</a:t>
            </a:r>
            <a:r>
              <a:rPr lang="cs-CZ" altLang="cs-CZ" sz="1800" dirty="0">
                <a:solidFill>
                  <a:srgbClr val="800000"/>
                </a:solidFill>
                <a:latin typeface="Arial Unicode MS" pitchFamily="34" charset="-128"/>
              </a:rPr>
              <a:t> </a:t>
            </a:r>
            <a:r>
              <a:rPr lang="cs-CZ" altLang="cs-CZ" sz="1800" i="1" dirty="0">
                <a:solidFill>
                  <a:srgbClr val="800000"/>
                </a:solidFill>
                <a:latin typeface="+mn-lt"/>
              </a:rPr>
              <a:t>(</a:t>
            </a:r>
            <a:r>
              <a:rPr lang="cs-CZ" altLang="cs-CZ" sz="1800" i="1" u="sng" dirty="0" err="1">
                <a:solidFill>
                  <a:srgbClr val="800000"/>
                </a:solidFill>
                <a:latin typeface="+mn-lt"/>
              </a:rPr>
              <a:t>anterior</a:t>
            </a:r>
            <a:r>
              <a:rPr lang="cs-CZ" altLang="cs-CZ" sz="1800" i="1" u="sng" dirty="0">
                <a:solidFill>
                  <a:srgbClr val="800000"/>
                </a:solidFill>
                <a:latin typeface="+mn-lt"/>
              </a:rPr>
              <a:t> – </a:t>
            </a:r>
            <a:r>
              <a:rPr lang="cs-CZ" altLang="cs-CZ" sz="1800" i="1" u="sng" dirty="0" err="1">
                <a:solidFill>
                  <a:srgbClr val="800000"/>
                </a:solidFill>
                <a:latin typeface="+mn-lt"/>
              </a:rPr>
              <a:t>cerebral</a:t>
            </a:r>
            <a:r>
              <a:rPr lang="cs-CZ" altLang="cs-CZ" sz="1800" i="1" u="sng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altLang="cs-CZ" sz="1800" i="1" u="sng" dirty="0" err="1">
                <a:solidFill>
                  <a:srgbClr val="800000"/>
                </a:solidFill>
                <a:latin typeface="+mn-lt"/>
              </a:rPr>
              <a:t>surface</a:t>
            </a:r>
            <a:r>
              <a:rPr lang="cs-CZ" altLang="cs-CZ" sz="1800" i="1" u="sng" dirty="0">
                <a:solidFill>
                  <a:srgbClr val="800000"/>
                </a:solidFill>
                <a:latin typeface="+mn-lt"/>
              </a:rPr>
              <a:t>)</a:t>
            </a:r>
            <a:r>
              <a:rPr lang="cs-CZ" altLang="cs-CZ" sz="1800" i="1" dirty="0">
                <a:solidFill>
                  <a:srgbClr val="80000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err="1">
                <a:latin typeface="Arial Unicode MS" pitchFamily="34" charset="-128"/>
              </a:rPr>
              <a:t>eminentia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arcuata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600" dirty="0" err="1"/>
              <a:t>t</a:t>
            </a:r>
            <a:r>
              <a:rPr lang="cs-CZ" altLang="cs-CZ" sz="1800" dirty="0" err="1">
                <a:latin typeface="Arial Unicode MS" pitchFamily="34" charset="-128"/>
              </a:rPr>
              <a:t>egmen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tympani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600" dirty="0" err="1"/>
              <a:t>sulcus</a:t>
            </a:r>
            <a:r>
              <a:rPr lang="cs-CZ" altLang="cs-CZ" sz="1600" dirty="0"/>
              <a:t> and </a:t>
            </a:r>
            <a:r>
              <a:rPr lang="cs-CZ" altLang="cs-CZ" sz="1800" dirty="0" err="1">
                <a:latin typeface="Arial Unicode MS" pitchFamily="34" charset="-128"/>
              </a:rPr>
              <a:t>hiatus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canalis</a:t>
            </a:r>
            <a:r>
              <a:rPr lang="cs-CZ" altLang="cs-CZ" sz="1800" dirty="0">
                <a:latin typeface="Arial Unicode MS" pitchFamily="34" charset="-128"/>
              </a:rPr>
              <a:t> nervi </a:t>
            </a:r>
            <a:r>
              <a:rPr lang="cs-CZ" altLang="cs-CZ" sz="1800" dirty="0" err="1">
                <a:latin typeface="Arial Unicode MS" pitchFamily="34" charset="-128"/>
              </a:rPr>
              <a:t>petrosi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majoris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600" i="1" dirty="0"/>
              <a:t>(</a:t>
            </a:r>
            <a:r>
              <a:rPr lang="cs-CZ" altLang="cs-CZ" sz="1600" i="1" dirty="0" err="1"/>
              <a:t>groove</a:t>
            </a:r>
            <a:r>
              <a:rPr lang="cs-CZ" altLang="cs-CZ" sz="1600" i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600" i="1" dirty="0"/>
              <a:t>and </a:t>
            </a:r>
            <a:r>
              <a:rPr lang="cs-CZ" altLang="cs-CZ" sz="1600" i="1" dirty="0" err="1"/>
              <a:t>hiatus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of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canal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for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greater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petrosal</a:t>
            </a:r>
            <a:r>
              <a:rPr lang="cs-CZ" altLang="cs-CZ" sz="1600" i="1" dirty="0"/>
              <a:t> nerve)</a:t>
            </a:r>
            <a:endParaRPr lang="cs-CZ" altLang="cs-CZ" sz="1800" i="1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err="1">
                <a:latin typeface="Arial Unicode MS" pitchFamily="34" charset="-128"/>
              </a:rPr>
              <a:t>sulcus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600" dirty="0"/>
              <a:t>and </a:t>
            </a:r>
            <a:r>
              <a:rPr lang="cs-CZ" altLang="cs-CZ" sz="1600" dirty="0" err="1"/>
              <a:t>hiatus</a:t>
            </a:r>
            <a:r>
              <a:rPr lang="cs-CZ" altLang="cs-CZ" sz="1600" dirty="0"/>
              <a:t> </a:t>
            </a:r>
            <a:r>
              <a:rPr lang="cs-CZ" altLang="cs-CZ" sz="1800" dirty="0">
                <a:latin typeface="Arial Unicode MS" pitchFamily="34" charset="-128"/>
              </a:rPr>
              <a:t>nervi </a:t>
            </a:r>
            <a:r>
              <a:rPr lang="cs-CZ" altLang="cs-CZ" sz="1800" dirty="0" err="1">
                <a:latin typeface="Arial Unicode MS" pitchFamily="34" charset="-128"/>
              </a:rPr>
              <a:t>petrosi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minoris</a:t>
            </a:r>
            <a:r>
              <a:rPr lang="cs-CZ" altLang="cs-CZ" sz="1800" dirty="0"/>
              <a:t> </a:t>
            </a:r>
            <a:r>
              <a:rPr lang="cs-CZ" altLang="cs-CZ" sz="1600" i="1" dirty="0"/>
              <a:t>(</a:t>
            </a:r>
            <a:r>
              <a:rPr lang="cs-CZ" altLang="cs-CZ" sz="1600" i="1" dirty="0" err="1"/>
              <a:t>groove</a:t>
            </a:r>
            <a:r>
              <a:rPr lang="cs-CZ" altLang="cs-CZ" sz="1600" i="1" dirty="0"/>
              <a:t> and </a:t>
            </a:r>
            <a:r>
              <a:rPr lang="cs-CZ" altLang="cs-CZ" sz="1600" i="1" dirty="0" err="1"/>
              <a:t>hiatus</a:t>
            </a:r>
            <a:endParaRPr lang="cs-CZ" altLang="cs-CZ" sz="1600" i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600" i="1" dirty="0"/>
              <a:t> </a:t>
            </a:r>
            <a:r>
              <a:rPr lang="cs-CZ" altLang="cs-CZ" sz="1600" i="1" dirty="0" err="1"/>
              <a:t>for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lesser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petrosal</a:t>
            </a:r>
            <a:r>
              <a:rPr lang="cs-CZ" altLang="cs-CZ" sz="1600" i="1" dirty="0"/>
              <a:t> nerve)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err="1">
                <a:latin typeface="Arial Unicode MS" pitchFamily="34" charset="-128"/>
              </a:rPr>
              <a:t>impressio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trigemini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latin typeface="Arial Unicode MS" pitchFamily="34" charset="-128"/>
              </a:rPr>
              <a:t>apertura interna </a:t>
            </a:r>
            <a:r>
              <a:rPr lang="cs-CZ" altLang="cs-CZ" sz="1800" dirty="0" err="1">
                <a:latin typeface="Arial Unicode MS" pitchFamily="34" charset="-128"/>
              </a:rPr>
              <a:t>canalis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carotici</a:t>
            </a:r>
            <a:endParaRPr lang="cs-CZ" altLang="cs-CZ" sz="1800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err="1">
                <a:latin typeface="Arial Unicode MS" pitchFamily="34" charset="-128"/>
              </a:rPr>
              <a:t>canalis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musculotubarius</a:t>
            </a:r>
            <a:endParaRPr lang="cs-CZ" altLang="cs-CZ" sz="1800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err="1">
                <a:latin typeface="Arial Unicode MS" pitchFamily="34" charset="-128"/>
              </a:rPr>
              <a:t>margo</a:t>
            </a:r>
            <a:r>
              <a:rPr lang="cs-CZ" altLang="cs-CZ" sz="1800" dirty="0">
                <a:latin typeface="Arial Unicode MS" pitchFamily="34" charset="-128"/>
              </a:rPr>
              <a:t> superior - </a:t>
            </a:r>
            <a:r>
              <a:rPr lang="cs-CZ" altLang="cs-CZ" sz="1800" dirty="0" err="1">
                <a:latin typeface="Arial Unicode MS" pitchFamily="34" charset="-128"/>
              </a:rPr>
              <a:t>crista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pyramidis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err="1">
                <a:latin typeface="Arial Unicode MS" pitchFamily="34" charset="-128"/>
              </a:rPr>
              <a:t>sulcus</a:t>
            </a:r>
            <a:r>
              <a:rPr lang="cs-CZ" altLang="cs-CZ" sz="1800" dirty="0">
                <a:latin typeface="Arial Unicode MS" pitchFamily="34" charset="-128"/>
              </a:rPr>
              <a:t> sinus </a:t>
            </a:r>
            <a:r>
              <a:rPr lang="cs-CZ" altLang="cs-CZ" sz="1800" dirty="0" err="1">
                <a:latin typeface="Arial Unicode MS" pitchFamily="34" charset="-128"/>
              </a:rPr>
              <a:t>petrosi</a:t>
            </a:r>
            <a:r>
              <a:rPr lang="cs-CZ" altLang="cs-CZ" sz="1800" dirty="0">
                <a:latin typeface="Arial Unicode MS" pitchFamily="34" charset="-128"/>
              </a:rPr>
              <a:t> </a:t>
            </a:r>
            <a:r>
              <a:rPr lang="cs-CZ" altLang="cs-CZ" sz="1800" dirty="0" err="1">
                <a:latin typeface="Arial Unicode MS" pitchFamily="34" charset="-128"/>
              </a:rPr>
              <a:t>superioris</a:t>
            </a:r>
            <a:r>
              <a:rPr lang="cs-CZ" altLang="cs-CZ" sz="1800" dirty="0"/>
              <a:t> </a:t>
            </a:r>
            <a:r>
              <a:rPr lang="cs-CZ" altLang="cs-CZ" sz="1600" i="1" dirty="0"/>
              <a:t>(</a:t>
            </a:r>
            <a:r>
              <a:rPr lang="cs-CZ" altLang="cs-CZ" sz="1600" i="1" dirty="0" err="1"/>
              <a:t>groove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for</a:t>
            </a:r>
            <a:r>
              <a:rPr lang="cs-CZ" altLang="cs-CZ" sz="1600" i="1" dirty="0"/>
              <a:t> superior </a:t>
            </a:r>
            <a:r>
              <a:rPr lang="cs-CZ" altLang="cs-CZ" sz="1600" i="1" dirty="0" err="1"/>
              <a:t>petrosal</a:t>
            </a:r>
            <a:r>
              <a:rPr lang="cs-CZ" altLang="cs-CZ" sz="1600" i="1" dirty="0"/>
              <a:t> sinus)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latin typeface="Arial Unicode MS" pitchFamily="34" charset="-128"/>
            </a:endParaRP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0"/>
            <a:ext cx="2112962" cy="265588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1487">
            <a:off x="8235951" y="3160714"/>
            <a:ext cx="1978025" cy="24288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82763" y="184150"/>
            <a:ext cx="855821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rgbClr val="FF0000"/>
                </a:solidFill>
                <a:latin typeface="Arial Unicode MS" panose="020B0604020202020204" pitchFamily="34" charset="-128"/>
              </a:rPr>
              <a:t>            </a:t>
            </a:r>
            <a:endParaRPr lang="cs-CZ" altLang="cs-CZ" sz="4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latin typeface="Arial Unicode MS" panose="020B0604020202020204" pitchFamily="34" charset="-128"/>
              </a:rPr>
              <a:t>Skull (cranium)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800000"/>
                </a:solidFill>
                <a:latin typeface="Arial Unicode MS" panose="020B0604020202020204" pitchFamily="34" charset="-128"/>
              </a:rPr>
              <a:t>Neurocranium </a:t>
            </a:r>
            <a:r>
              <a:rPr lang="cs-CZ" altLang="cs-CZ" sz="2000">
                <a:solidFill>
                  <a:srgbClr val="800000"/>
                </a:solidFill>
                <a:latin typeface="Arial Unicode MS" panose="020B0604020202020204" pitchFamily="34" charset="-128"/>
              </a:rPr>
              <a:t>consists of:</a:t>
            </a:r>
            <a:endParaRPr lang="cs-CZ" altLang="cs-CZ" sz="2000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</a:rPr>
              <a:t> C</a:t>
            </a:r>
            <a:r>
              <a:rPr lang="cs-CZ" altLang="cs-CZ" sz="1600">
                <a:solidFill>
                  <a:srgbClr val="800000"/>
                </a:solidFill>
              </a:rPr>
              <a:t>alva (vault=brain case) and basis cranii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os frontale</a:t>
            </a:r>
            <a:r>
              <a:rPr lang="cs-CZ" altLang="cs-CZ" sz="1800"/>
              <a:t> </a:t>
            </a:r>
            <a:r>
              <a:rPr lang="cs-CZ" altLang="cs-CZ" sz="1600"/>
              <a:t>(frontal bone)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ossa parietalia</a:t>
            </a:r>
            <a:r>
              <a:rPr lang="cs-CZ" altLang="cs-CZ" sz="1800"/>
              <a:t> </a:t>
            </a:r>
            <a:r>
              <a:rPr lang="cs-CZ" altLang="cs-CZ" sz="1600"/>
              <a:t>(parietal bones)</a:t>
            </a:r>
            <a:r>
              <a:rPr lang="cs-CZ" altLang="cs-CZ" sz="2000"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os occipitale</a:t>
            </a:r>
            <a:r>
              <a:rPr lang="cs-CZ" altLang="cs-CZ" sz="1800"/>
              <a:t> </a:t>
            </a:r>
            <a:r>
              <a:rPr lang="cs-CZ" altLang="cs-CZ" sz="1600"/>
              <a:t>(occipital bone)</a:t>
            </a:r>
            <a:r>
              <a:rPr lang="cs-CZ" altLang="cs-CZ" sz="2000"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os sphenoidale</a:t>
            </a:r>
            <a:r>
              <a:rPr lang="cs-CZ" altLang="cs-CZ" sz="1800"/>
              <a:t> (</a:t>
            </a:r>
            <a:r>
              <a:rPr lang="cs-CZ" altLang="cs-CZ" sz="1600"/>
              <a:t>sphenoid bone</a:t>
            </a:r>
            <a:r>
              <a:rPr lang="cs-CZ" altLang="cs-CZ" sz="1800"/>
              <a:t>)</a:t>
            </a:r>
            <a:r>
              <a:rPr lang="cs-CZ" altLang="cs-CZ" sz="2000"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ossa temporalia</a:t>
            </a:r>
            <a:r>
              <a:rPr lang="cs-CZ" altLang="cs-CZ" sz="1800"/>
              <a:t> (</a:t>
            </a:r>
            <a:r>
              <a:rPr lang="cs-CZ" altLang="cs-CZ" sz="1600"/>
              <a:t>temporal bones</a:t>
            </a:r>
            <a:r>
              <a:rPr lang="cs-CZ" altLang="cs-CZ" sz="18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os ethmoidale (ethmoid bone)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9"/>
          <a:stretch>
            <a:fillRect/>
          </a:stretch>
        </p:blipFill>
        <p:spPr>
          <a:xfrm>
            <a:off x="6096001" y="2471738"/>
            <a:ext cx="4157663" cy="3886200"/>
          </a:xfr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3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933576" y="139701"/>
            <a:ext cx="70770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sng">
                <a:solidFill>
                  <a:srgbClr val="800000"/>
                </a:solidFill>
                <a:latin typeface="Arial Unicode MS" panose="020B0604020202020204" pitchFamily="34" charset="-128"/>
              </a:rPr>
              <a:t>2. facies posterior pyramidis</a:t>
            </a:r>
            <a:r>
              <a:rPr lang="cs-CZ" altLang="cs-CZ" sz="2000" i="1" u="sng">
                <a:solidFill>
                  <a:srgbClr val="800000"/>
                </a:solidFill>
              </a:rPr>
              <a:t> </a:t>
            </a:r>
            <a:r>
              <a:rPr lang="cs-CZ" altLang="cs-CZ" sz="1600" i="1" u="sng">
                <a:solidFill>
                  <a:srgbClr val="800000"/>
                </a:solidFill>
              </a:rPr>
              <a:t>(posterior surface of pyramid)</a:t>
            </a:r>
            <a:endParaRPr lang="cs-CZ" altLang="cs-CZ" sz="1600" i="1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sulcus sinus petrosi inferioris</a:t>
            </a:r>
            <a:r>
              <a:rPr lang="cs-CZ" altLang="cs-CZ" sz="1800"/>
              <a:t> </a:t>
            </a:r>
            <a:r>
              <a:rPr lang="cs-CZ" altLang="cs-CZ" sz="1600" i="1"/>
              <a:t>(groove for inferior petrosal sinus)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porus acusticus internus</a:t>
            </a:r>
            <a:r>
              <a:rPr lang="cs-CZ" altLang="cs-CZ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/>
              <a:t>(opening of the internal acoustic porus)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meatus acusticus internus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fundus meatus acustici interni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area nervi facialis – introitus </a:t>
            </a:r>
            <a:r>
              <a:rPr lang="cs-CZ" altLang="cs-CZ" sz="1800" i="1">
                <a:latin typeface="Arial Unicode MS" panose="020B0604020202020204" pitchFamily="34" charset="-128"/>
              </a:rPr>
              <a:t>(entrance)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Arial Unicode MS" panose="020B0604020202020204" pitchFamily="34" charset="-128"/>
              </a:rPr>
              <a:t>                            </a:t>
            </a:r>
            <a:r>
              <a:rPr lang="cs-CZ" altLang="cs-CZ" sz="1800">
                <a:latin typeface="Arial Unicode MS" panose="020B0604020202020204" pitchFamily="34" charset="-128"/>
              </a:rPr>
              <a:t>to the facial canal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2127251"/>
            <a:ext cx="2749550" cy="34575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17"/>
          <p:cNvSpPr txBox="1">
            <a:spLocks noChangeArrowheads="1"/>
          </p:cNvSpPr>
          <p:nvPr/>
        </p:nvSpPr>
        <p:spPr bwMode="auto">
          <a:xfrm>
            <a:off x="1693863" y="3732213"/>
            <a:ext cx="871855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apertura externa aquaeductus vestibuli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/>
              <a:t>(the external opening of the vestibular aqueduct)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incisura jugularis - foramen jugulare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/>
              <a:t>(jugular notch – jugular foramen)</a:t>
            </a:r>
            <a:endParaRPr lang="cs-CZ" altLang="cs-CZ" sz="1800" i="1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sulcus sinus sigmoidei</a:t>
            </a:r>
            <a:r>
              <a:rPr lang="cs-CZ" altLang="cs-CZ" sz="1800"/>
              <a:t> </a:t>
            </a:r>
            <a:r>
              <a:rPr lang="cs-CZ" altLang="cs-CZ" sz="1600" i="1"/>
              <a:t>(groove for sigmoid sinus)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8794">
            <a:off x="8407400" y="1252539"/>
            <a:ext cx="1866900" cy="22891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292350" y="549276"/>
            <a:ext cx="70006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sng">
                <a:solidFill>
                  <a:srgbClr val="800000"/>
                </a:solidFill>
                <a:latin typeface="Arial Unicode MS" panose="020B0604020202020204" pitchFamily="34" charset="-128"/>
              </a:rPr>
              <a:t>3. facies inferior pyramidis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u="sng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apertura externa canalis carotici </a:t>
            </a:r>
            <a:r>
              <a:rPr lang="cs-CZ" altLang="cs-CZ" sz="1600" i="1"/>
              <a:t>(external aperture of the carotid canal)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fossa jugularis</a:t>
            </a:r>
            <a:r>
              <a:rPr lang="cs-CZ" altLang="cs-CZ" sz="1800" i="1"/>
              <a:t> </a:t>
            </a:r>
            <a:r>
              <a:rPr lang="cs-CZ" altLang="cs-CZ" sz="1600" i="1"/>
              <a:t>(jugular fossa)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1" y="2011363"/>
            <a:ext cx="3294063" cy="451326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4" y="2012950"/>
            <a:ext cx="3248025" cy="451008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image13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5" r="61847" b="3764"/>
          <a:stretch>
            <a:fillRect/>
          </a:stretch>
        </p:blipFill>
        <p:spPr bwMode="auto">
          <a:xfrm>
            <a:off x="8558213" y="290513"/>
            <a:ext cx="1509712" cy="21145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2457450" y="273051"/>
            <a:ext cx="559961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sng">
                <a:solidFill>
                  <a:srgbClr val="800000"/>
                </a:solidFill>
                <a:latin typeface="Arial Unicode MS" panose="020B0604020202020204" pitchFamily="34" charset="-128"/>
              </a:rPr>
              <a:t>3. pars mastoidea</a:t>
            </a:r>
            <a:r>
              <a:rPr lang="cs-CZ" altLang="cs-CZ" sz="2000" i="1">
                <a:solidFill>
                  <a:srgbClr val="800000"/>
                </a:solidFill>
                <a:latin typeface="Arial Unicode MS" panose="020B0604020202020204" pitchFamily="34" charset="-128"/>
              </a:rPr>
              <a:t> </a:t>
            </a:r>
            <a:endParaRPr lang="cs-CZ" altLang="cs-CZ" sz="2000" i="1" u="sng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i="1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processus mastoideus </a:t>
            </a:r>
            <a:r>
              <a:rPr lang="cs-CZ" altLang="cs-CZ" sz="1600" i="1"/>
              <a:t>(mastoid process)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sulcus sinus sigmoidei</a:t>
            </a:r>
            <a:r>
              <a:rPr lang="cs-CZ" altLang="cs-CZ" sz="1800"/>
              <a:t> </a:t>
            </a:r>
            <a:r>
              <a:rPr lang="cs-CZ" altLang="cs-CZ" sz="1600" i="1"/>
              <a:t>(groove for sigmoid sinus)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foramen mastoideum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incisura mastoidea</a:t>
            </a:r>
            <a:r>
              <a:rPr lang="cs-CZ" altLang="cs-CZ" sz="1800"/>
              <a:t> </a:t>
            </a:r>
            <a:r>
              <a:rPr lang="cs-CZ" altLang="cs-CZ" sz="1600" i="1"/>
              <a:t>(mastoid notch)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sulcus arteriae occipitalis </a:t>
            </a:r>
            <a:r>
              <a:rPr lang="cs-CZ" altLang="cs-CZ" sz="1600" i="1"/>
              <a:t>(groove for the occipital artery)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7820" r="3455" b="8690"/>
          <a:stretch>
            <a:fillRect/>
          </a:stretch>
        </p:blipFill>
        <p:spPr bwMode="auto">
          <a:xfrm>
            <a:off x="1635126" y="3116263"/>
            <a:ext cx="5089525" cy="363061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2581275"/>
            <a:ext cx="1649412" cy="163353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4214813"/>
            <a:ext cx="2895600" cy="211296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8794">
            <a:off x="6837363" y="2465389"/>
            <a:ext cx="1866900" cy="22891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image14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0587" r="17538" b="10587"/>
          <a:stretch>
            <a:fillRect/>
          </a:stretch>
        </p:blipFill>
        <p:spPr bwMode="auto">
          <a:xfrm>
            <a:off x="8494713" y="66676"/>
            <a:ext cx="1408112" cy="12477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931989" y="319088"/>
            <a:ext cx="538801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sng">
                <a:solidFill>
                  <a:srgbClr val="800000"/>
                </a:solidFill>
                <a:latin typeface="Arial Unicode MS" panose="020B0604020202020204" pitchFamily="34" charset="-128"/>
              </a:rPr>
              <a:t>4. pars tympanica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porus acusticus externus </a:t>
            </a:r>
            <a:r>
              <a:rPr lang="cs-CZ" altLang="cs-CZ" sz="1600" i="1"/>
              <a:t>(external acoustic porus)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meatus acusticus externus </a:t>
            </a:r>
            <a:r>
              <a:rPr lang="cs-CZ" altLang="cs-CZ" sz="1600" i="1"/>
              <a:t>(external acoustic meatus)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fissura tympanomastoidea </a:t>
            </a:r>
            <a:r>
              <a:rPr lang="cs-CZ" altLang="cs-CZ" sz="1600" i="1"/>
              <a:t>(tympanomastoid fissure)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fissura petrotympanica </a:t>
            </a:r>
            <a:r>
              <a:rPr lang="cs-CZ" altLang="cs-CZ" sz="1600" i="1"/>
              <a:t>(petrotympanic fissure)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sulcus tympanicus </a:t>
            </a:r>
            <a:r>
              <a:rPr lang="cs-CZ" altLang="cs-CZ" sz="1600" i="1"/>
              <a:t>(tympanic groove)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incisura tympanica</a:t>
            </a:r>
            <a:r>
              <a:rPr lang="cs-CZ" altLang="cs-CZ" sz="1800"/>
              <a:t> </a:t>
            </a:r>
            <a:r>
              <a:rPr lang="cs-CZ" altLang="cs-CZ" sz="1600" i="1"/>
              <a:t>(tympanic notch)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>
                <a:solidFill>
                  <a:srgbClr val="800000"/>
                </a:solidFill>
                <a:latin typeface="Arial Unicode MS" panose="020B0604020202020204" pitchFamily="34" charset="-128"/>
              </a:rPr>
              <a:t>5. processus styloideus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foramen stylomastoideum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i="1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7820" r="3455" b="8690"/>
          <a:stretch>
            <a:fillRect/>
          </a:stretch>
        </p:blipFill>
        <p:spPr bwMode="auto">
          <a:xfrm>
            <a:off x="3021014" y="3933826"/>
            <a:ext cx="3768725" cy="26892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17027" r="9402" b="17027"/>
          <a:stretch>
            <a:fillRect/>
          </a:stretch>
        </p:blipFill>
        <p:spPr bwMode="auto">
          <a:xfrm>
            <a:off x="7891464" y="1443038"/>
            <a:ext cx="2776537" cy="207486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3727450"/>
            <a:ext cx="2112962" cy="28956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AutoShape 16"/>
          <p:cNvSpPr>
            <a:spLocks noChangeArrowheads="1"/>
          </p:cNvSpPr>
          <p:nvPr/>
        </p:nvSpPr>
        <p:spPr bwMode="auto">
          <a:xfrm>
            <a:off x="9459913" y="3033713"/>
            <a:ext cx="163512" cy="88900"/>
          </a:xfrm>
          <a:prstGeom prst="flowChartExtra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28840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141788"/>
            <a:ext cx="1792288" cy="248761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524001" y="1589"/>
            <a:ext cx="503214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5029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029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029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cs-CZ" altLang="cs-CZ">
                <a:solidFill>
                  <a:srgbClr val="800000"/>
                </a:solidFill>
              </a:rPr>
              <a:t>Canals of temporal bone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50"/>
                </a:solidFill>
              </a:rPr>
              <a:t>1.  canalis caroticus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     1a  canaliculi caroticotympanici</a:t>
            </a:r>
            <a:r>
              <a:rPr lang="cs-CZ" altLang="cs-CZ" sz="1800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50"/>
                </a:solidFill>
              </a:rPr>
              <a:t>2.  canalis nervi facialis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50"/>
                </a:solidFill>
              </a:rPr>
              <a:t>3.  canalis musculotubarius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4.</a:t>
            </a:r>
            <a:r>
              <a:rPr lang="cs-CZ" altLang="cs-CZ" sz="1800">
                <a:solidFill>
                  <a:srgbClr val="800000"/>
                </a:solidFill>
              </a:rPr>
              <a:t>  </a:t>
            </a:r>
            <a:r>
              <a:rPr lang="cs-CZ" altLang="cs-CZ" sz="1800">
                <a:solidFill>
                  <a:srgbClr val="0000FF"/>
                </a:solidFill>
              </a:rPr>
              <a:t>canaliculus chordae tympani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5.  canaliculus tympanicus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6.  canaliculus cochleae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7.  canaliculus vestibuli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8.  canaliculus mastoideus 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2000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2000">
              <a:solidFill>
                <a:schemeClr val="bg1"/>
              </a:solidFill>
            </a:endParaRP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174751"/>
            <a:ext cx="1479550" cy="20288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340101"/>
            <a:ext cx="3962400" cy="32289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9386888" y="16891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00FF00"/>
                </a:solidFill>
              </a:rPr>
              <a:t>1</a:t>
            </a:r>
          </a:p>
        </p:txBody>
      </p:sp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113213"/>
            <a:ext cx="1989138" cy="250031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Line 15"/>
          <p:cNvSpPr>
            <a:spLocks noChangeShapeType="1"/>
          </p:cNvSpPr>
          <p:nvPr/>
        </p:nvSpPr>
        <p:spPr bwMode="auto">
          <a:xfrm flipH="1" flipV="1">
            <a:off x="7753350" y="5518150"/>
            <a:ext cx="171450" cy="2047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1" name="Line 16"/>
          <p:cNvSpPr>
            <a:spLocks noChangeShapeType="1"/>
          </p:cNvSpPr>
          <p:nvPr/>
        </p:nvSpPr>
        <p:spPr bwMode="auto">
          <a:xfrm flipV="1">
            <a:off x="7773988" y="4884739"/>
            <a:ext cx="925512" cy="644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2" name="Line 17"/>
          <p:cNvSpPr>
            <a:spLocks noChangeShapeType="1"/>
          </p:cNvSpPr>
          <p:nvPr/>
        </p:nvSpPr>
        <p:spPr bwMode="auto">
          <a:xfrm flipH="1">
            <a:off x="8623301" y="4916489"/>
            <a:ext cx="87313" cy="11398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3" name="Line 23"/>
          <p:cNvSpPr>
            <a:spLocks noChangeShapeType="1"/>
          </p:cNvSpPr>
          <p:nvPr/>
        </p:nvSpPr>
        <p:spPr bwMode="auto">
          <a:xfrm flipV="1">
            <a:off x="6677026" y="6035676"/>
            <a:ext cx="441325" cy="2460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6353175" y="3279775"/>
            <a:ext cx="2525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Canalis nervi facialis</a:t>
            </a:r>
          </a:p>
        </p:txBody>
      </p:sp>
      <p:sp>
        <p:nvSpPr>
          <p:cNvPr id="38925" name="TextovéPole 9"/>
          <p:cNvSpPr txBox="1">
            <a:spLocks noChangeArrowheads="1"/>
          </p:cNvSpPr>
          <p:nvPr/>
        </p:nvSpPr>
        <p:spPr bwMode="auto">
          <a:xfrm>
            <a:off x="6400800" y="609758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8926" name="TextovéPole 10"/>
          <p:cNvSpPr txBox="1">
            <a:spLocks noChangeArrowheads="1"/>
          </p:cNvSpPr>
          <p:nvPr/>
        </p:nvSpPr>
        <p:spPr bwMode="auto">
          <a:xfrm>
            <a:off x="8466139" y="6056314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26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6"/>
          <p:cNvGrpSpPr>
            <a:grpSpLocks/>
          </p:cNvGrpSpPr>
          <p:nvPr/>
        </p:nvGrpSpPr>
        <p:grpSpPr bwMode="auto">
          <a:xfrm>
            <a:off x="1838326" y="338139"/>
            <a:ext cx="3419475" cy="2439987"/>
            <a:chOff x="2158" y="308"/>
            <a:chExt cx="3726" cy="2723"/>
          </a:xfrm>
        </p:grpSpPr>
        <p:grpSp>
          <p:nvGrpSpPr>
            <p:cNvPr id="39945" name="Group 17"/>
            <p:cNvGrpSpPr>
              <a:grpSpLocks/>
            </p:cNvGrpSpPr>
            <p:nvPr/>
          </p:nvGrpSpPr>
          <p:grpSpPr bwMode="auto">
            <a:xfrm>
              <a:off x="2158" y="308"/>
              <a:ext cx="3726" cy="2723"/>
              <a:chOff x="2158" y="308"/>
              <a:chExt cx="3726" cy="2723"/>
            </a:xfrm>
          </p:grpSpPr>
          <p:grpSp>
            <p:nvGrpSpPr>
              <p:cNvPr id="39947" name="Group 18"/>
              <p:cNvGrpSpPr>
                <a:grpSpLocks/>
              </p:cNvGrpSpPr>
              <p:nvPr/>
            </p:nvGrpSpPr>
            <p:grpSpPr bwMode="auto">
              <a:xfrm>
                <a:off x="2158" y="308"/>
                <a:ext cx="3726" cy="2723"/>
                <a:chOff x="2158" y="308"/>
                <a:chExt cx="3726" cy="2723"/>
              </a:xfrm>
            </p:grpSpPr>
            <p:grpSp>
              <p:nvGrpSpPr>
                <p:cNvPr id="39949" name="Group 19"/>
                <p:cNvGrpSpPr>
                  <a:grpSpLocks/>
                </p:cNvGrpSpPr>
                <p:nvPr/>
              </p:nvGrpSpPr>
              <p:grpSpPr bwMode="auto">
                <a:xfrm>
                  <a:off x="2158" y="308"/>
                  <a:ext cx="3726" cy="2723"/>
                  <a:chOff x="2158" y="308"/>
                  <a:chExt cx="3726" cy="2723"/>
                </a:xfrm>
              </p:grpSpPr>
              <p:grpSp>
                <p:nvGrpSpPr>
                  <p:cNvPr id="39951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158" y="308"/>
                    <a:ext cx="3726" cy="2723"/>
                    <a:chOff x="2158" y="308"/>
                    <a:chExt cx="3726" cy="2723"/>
                  </a:xfrm>
                </p:grpSpPr>
                <p:grpSp>
                  <p:nvGrpSpPr>
                    <p:cNvPr id="39953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8" y="308"/>
                      <a:ext cx="3686" cy="2723"/>
                      <a:chOff x="2158" y="308"/>
                      <a:chExt cx="3686" cy="2723"/>
                    </a:xfrm>
                  </p:grpSpPr>
                  <p:grpSp>
                    <p:nvGrpSpPr>
                      <p:cNvPr id="39955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8" y="411"/>
                        <a:ext cx="3602" cy="2620"/>
                        <a:chOff x="2158" y="411"/>
                        <a:chExt cx="3602" cy="2620"/>
                      </a:xfrm>
                    </p:grpSpPr>
                    <p:grpSp>
                      <p:nvGrpSpPr>
                        <p:cNvPr id="39957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58" y="411"/>
                          <a:ext cx="3602" cy="2620"/>
                          <a:chOff x="2158" y="411"/>
                          <a:chExt cx="3602" cy="2620"/>
                        </a:xfrm>
                      </p:grpSpPr>
                      <p:grpSp>
                        <p:nvGrpSpPr>
                          <p:cNvPr id="39959" name="Group 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82" y="496"/>
                            <a:ext cx="3378" cy="2535"/>
                            <a:chOff x="2382" y="496"/>
                            <a:chExt cx="3378" cy="2535"/>
                          </a:xfrm>
                        </p:grpSpPr>
                        <p:pic>
                          <p:nvPicPr>
                            <p:cNvPr id="39961" name="Picture 25" descr="os temporale_NEW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16286" t="17929" r="13184" b="8965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82" y="496"/>
                              <a:ext cx="3378" cy="24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  <p:sp>
                          <p:nvSpPr>
                            <p:cNvPr id="366618" name="Rectangle 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929481">
                              <a:off x="2779" y="2664"/>
                              <a:ext cx="2979" cy="367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eaLnBrk="1" hangingPunct="1">
                                <a:defRPr/>
                              </a:pPr>
                              <a:endParaRPr lang="cs-CZ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66619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748405">
                            <a:off x="2158" y="411"/>
                            <a:ext cx="898" cy="30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eaLnBrk="1" hangingPunct="1">
                              <a:defRPr/>
                            </a:pPr>
                            <a:endParaRPr lang="cs-CZ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366620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27163">
                          <a:off x="4637" y="529"/>
                          <a:ext cx="1124" cy="23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cs-CZ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366621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 rot="-2295733">
                        <a:off x="5261" y="308"/>
                        <a:ext cx="585" cy="8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cs-CZ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366622" name="Rectangle 30"/>
                    <p:cNvSpPr>
                      <a:spLocks noChangeArrowheads="1"/>
                    </p:cNvSpPr>
                    <p:nvPr/>
                  </p:nvSpPr>
                  <p:spPr bwMode="auto">
                    <a:xfrm rot="-1700219">
                      <a:off x="5510" y="1103"/>
                      <a:ext cx="374" cy="68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cs-CZ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366623" name="Rectangle 31"/>
                  <p:cNvSpPr>
                    <a:spLocks noChangeArrowheads="1"/>
                  </p:cNvSpPr>
                  <p:nvPr/>
                </p:nvSpPr>
                <p:spPr bwMode="auto">
                  <a:xfrm rot="-679460">
                    <a:off x="4524" y="2360"/>
                    <a:ext cx="1339" cy="4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cs-CZ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66624" name="Rectangle 32"/>
                <p:cNvSpPr>
                  <a:spLocks noChangeArrowheads="1"/>
                </p:cNvSpPr>
                <p:nvPr/>
              </p:nvSpPr>
              <p:spPr bwMode="auto">
                <a:xfrm rot="-2514310">
                  <a:off x="2296" y="1219"/>
                  <a:ext cx="424" cy="1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cs-CZ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66625" name="Rectangle 33"/>
              <p:cNvSpPr>
                <a:spLocks noChangeArrowheads="1"/>
              </p:cNvSpPr>
              <p:nvPr/>
            </p:nvSpPr>
            <p:spPr bwMode="auto">
              <a:xfrm>
                <a:off x="2914" y="1904"/>
                <a:ext cx="185" cy="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66626" name="Rectangle 34"/>
            <p:cNvSpPr>
              <a:spLocks noChangeArrowheads="1"/>
            </p:cNvSpPr>
            <p:nvPr/>
          </p:nvSpPr>
          <p:spPr bwMode="auto">
            <a:xfrm>
              <a:off x="2381" y="1991"/>
              <a:ext cx="263" cy="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939" name="Rectangle 13"/>
          <p:cNvSpPr>
            <a:spLocks noChangeArrowheads="1"/>
          </p:cNvSpPr>
          <p:nvPr/>
        </p:nvSpPr>
        <p:spPr bwMode="auto">
          <a:xfrm>
            <a:off x="4278313" y="38100"/>
            <a:ext cx="35429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800000"/>
                </a:solidFill>
              </a:rPr>
              <a:t>Canalis musculotubarius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                                 consists of:</a:t>
            </a:r>
          </a:p>
        </p:txBody>
      </p:sp>
      <p:sp>
        <p:nvSpPr>
          <p:cNvPr id="366627" name="Line 35"/>
          <p:cNvSpPr>
            <a:spLocks noChangeShapeType="1"/>
          </p:cNvSpPr>
          <p:nvPr/>
        </p:nvSpPr>
        <p:spPr bwMode="auto">
          <a:xfrm flipV="1">
            <a:off x="1684338" y="1846264"/>
            <a:ext cx="957262" cy="217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3238501"/>
            <a:ext cx="286385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6630" name="Line 38"/>
          <p:cNvSpPr>
            <a:spLocks noChangeShapeType="1"/>
          </p:cNvSpPr>
          <p:nvPr/>
        </p:nvSpPr>
        <p:spPr bwMode="auto">
          <a:xfrm flipH="1" flipV="1">
            <a:off x="4278314" y="3989388"/>
            <a:ext cx="808037" cy="139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3" name="Picture 39" descr="88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2" b="9464"/>
          <a:stretch>
            <a:fillRect/>
          </a:stretch>
        </p:blipFill>
        <p:spPr bwMode="auto">
          <a:xfrm>
            <a:off x="5876925" y="3090863"/>
            <a:ext cx="403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40"/>
          <p:cNvSpPr txBox="1">
            <a:spLocks noChangeArrowheads="1"/>
          </p:cNvSpPr>
          <p:nvPr/>
        </p:nvSpPr>
        <p:spPr bwMode="auto">
          <a:xfrm>
            <a:off x="6188075" y="919163"/>
            <a:ext cx="432362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semicanalis musculi tensoris tympani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semicanalis tubae auditivae </a:t>
            </a:r>
            <a:r>
              <a:rPr lang="cs-CZ" altLang="cs-CZ" sz="1600"/>
              <a:t>(semicanal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                                              of auditory tube)</a:t>
            </a:r>
          </a:p>
        </p:txBody>
      </p:sp>
    </p:spTree>
    <p:extLst>
      <p:ext uri="{BB962C8B-B14F-4D97-AF65-F5344CB8AC3E}">
        <p14:creationId xmlns:p14="http://schemas.microsoft.com/office/powerpoint/2010/main" val="21687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770188" y="2559050"/>
            <a:ext cx="35429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800000"/>
                </a:solidFill>
                <a:latin typeface="Arial Unicode MS" panose="020B0604020202020204" pitchFamily="34" charset="-128"/>
              </a:rPr>
              <a:t>External surface:</a:t>
            </a:r>
            <a:endParaRPr lang="cs-CZ" altLang="cs-CZ" sz="1800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tuber parietale</a:t>
            </a:r>
            <a:r>
              <a:rPr lang="cs-CZ" altLang="cs-CZ" sz="1800"/>
              <a:t> </a:t>
            </a:r>
            <a:r>
              <a:rPr lang="cs-CZ" altLang="cs-CZ" sz="1600" i="1"/>
              <a:t>(parietal eminence)</a:t>
            </a:r>
            <a:r>
              <a:rPr lang="cs-CZ" altLang="cs-CZ" sz="1800" i="1"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linea temporalis superior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linea temporalis inferior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foramina parietalia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492501"/>
            <a:ext cx="2544762" cy="32623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4" y="4298951"/>
            <a:ext cx="2466975" cy="24479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52600" y="5446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270250" y="177801"/>
            <a:ext cx="22748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800000"/>
                </a:solidFill>
              </a:rPr>
              <a:t>O</a:t>
            </a:r>
            <a:r>
              <a:rPr lang="cs-CZ" altLang="cs-CZ" sz="2400">
                <a:solidFill>
                  <a:srgbClr val="800000"/>
                </a:solidFill>
                <a:latin typeface="Arial Unicode MS" panose="020B0604020202020204" pitchFamily="34" charset="-128"/>
              </a:rPr>
              <a:t>ssa parietalia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sutura coronalis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sutura sagittalis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sutura lambdoidea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suturae squamosae</a:t>
            </a:r>
            <a:r>
              <a:rPr lang="cs-CZ" altLang="cs-CZ" sz="20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Times New Roman" panose="02020603050405020304" pitchFamily="18" charset="0"/>
            </a:endParaRPr>
          </a:p>
        </p:txBody>
      </p:sp>
      <p:pic>
        <p:nvPicPr>
          <p:cNvPr id="40967" name="Picture 9" descr="ossa parietalia_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-14288"/>
            <a:ext cx="3922712" cy="3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1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09800" y="120015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768600"/>
            <a:ext cx="3357562" cy="33797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065338" y="1008064"/>
            <a:ext cx="572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angulus frontalis</a:t>
            </a:r>
            <a:r>
              <a:rPr lang="cs-CZ" altLang="cs-CZ" sz="1800"/>
              <a:t>, </a:t>
            </a:r>
            <a:r>
              <a:rPr lang="cs-CZ" altLang="cs-CZ" sz="1800">
                <a:latin typeface="Arial Unicode MS" panose="020B0604020202020204" pitchFamily="34" charset="-128"/>
              </a:rPr>
              <a:t>sphenoidalis</a:t>
            </a:r>
            <a:r>
              <a:rPr lang="cs-CZ" altLang="cs-CZ" sz="1800"/>
              <a:t>, </a:t>
            </a:r>
            <a:r>
              <a:rPr lang="cs-CZ" altLang="cs-CZ" sz="1800">
                <a:latin typeface="Arial Unicode MS" panose="020B0604020202020204" pitchFamily="34" charset="-128"/>
              </a:rPr>
              <a:t>occipitalis</a:t>
            </a:r>
            <a:r>
              <a:rPr lang="cs-CZ" altLang="cs-CZ" sz="1800"/>
              <a:t>, </a:t>
            </a:r>
            <a:r>
              <a:rPr lang="cs-CZ" altLang="cs-CZ" sz="1800">
                <a:latin typeface="Arial Unicode MS" panose="020B0604020202020204" pitchFamily="34" charset="-128"/>
              </a:rPr>
              <a:t>mastoideus</a:t>
            </a:r>
            <a:r>
              <a:rPr lang="cs-CZ" altLang="cs-CZ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598863" y="1404939"/>
            <a:ext cx="358303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>
                <a:solidFill>
                  <a:srgbClr val="800000"/>
                </a:solidFill>
                <a:latin typeface="Arial Unicode MS" panose="020B0604020202020204" pitchFamily="34" charset="-128"/>
              </a:rPr>
              <a:t>Internal surface:</a:t>
            </a:r>
            <a:endParaRPr lang="cs-CZ" altLang="cs-CZ" sz="2000">
              <a:solidFill>
                <a:srgbClr val="800000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sulci arteriae meningeae mediae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 panose="020B0604020202020204" pitchFamily="34" charset="-128"/>
              </a:rPr>
              <a:t>sulcus sinus sagittalis superioris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</a:t>
            </a:r>
            <a:r>
              <a:rPr lang="cs-CZ" altLang="cs-CZ" sz="1800">
                <a:latin typeface="Arial Unicode MS" panose="020B0604020202020204" pitchFamily="34" charset="-128"/>
              </a:rPr>
              <a:t>oveolae granulares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52725"/>
            <a:ext cx="2703512" cy="34671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9"/>
          <a:stretch>
            <a:fillRect/>
          </a:stretch>
        </p:blipFill>
        <p:spPr bwMode="auto">
          <a:xfrm>
            <a:off x="7986713" y="833438"/>
            <a:ext cx="1752600" cy="1638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3"/>
          <a:stretch>
            <a:fillRect/>
          </a:stretch>
        </p:blipFill>
        <p:spPr bwMode="auto">
          <a:xfrm>
            <a:off x="1898650" y="3365501"/>
            <a:ext cx="3189288" cy="18637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828801" y="296863"/>
            <a:ext cx="86090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800000"/>
                </a:solidFill>
              </a:rPr>
              <a:t>Os ethmoidale </a:t>
            </a:r>
            <a:r>
              <a:rPr lang="cs-CZ" altLang="cs-CZ" sz="1800" i="1">
                <a:solidFill>
                  <a:srgbClr val="800000"/>
                </a:solidFill>
              </a:rPr>
              <a:t>(</a:t>
            </a:r>
            <a:r>
              <a:rPr lang="cs-CZ" altLang="cs-CZ" sz="1800" i="1">
                <a:solidFill>
                  <a:srgbClr val="800000"/>
                </a:solidFill>
                <a:latin typeface="Arial Unicode MS" panose="020B0604020202020204" pitchFamily="34" charset="-128"/>
              </a:rPr>
              <a:t>Ethmoid bone</a:t>
            </a:r>
            <a:r>
              <a:rPr lang="cs-CZ" altLang="cs-CZ" sz="1800" i="1">
                <a:solidFill>
                  <a:srgbClr val="80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 Unicode MS" panose="020B0604020202020204" pitchFamily="34" charset="-128"/>
              </a:rPr>
              <a:t>1. </a:t>
            </a:r>
            <a:r>
              <a:rPr lang="cs-CZ" altLang="cs-CZ" sz="2000"/>
              <a:t>Lamina cribrosa </a:t>
            </a:r>
            <a:r>
              <a:rPr lang="cs-CZ" altLang="cs-CZ" sz="1800" i="1"/>
              <a:t>(</a:t>
            </a:r>
            <a:r>
              <a:rPr lang="cs-CZ" altLang="cs-CZ" sz="1800" i="1">
                <a:latin typeface="Arial Unicode MS" panose="020B0604020202020204" pitchFamily="34" charset="-128"/>
              </a:rPr>
              <a:t>Cribriform plate</a:t>
            </a:r>
            <a:r>
              <a:rPr lang="cs-CZ" altLang="cs-CZ" sz="1800" i="1"/>
              <a:t>)</a:t>
            </a:r>
            <a:endParaRPr lang="cs-CZ" altLang="cs-CZ" sz="1800" i="1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 Unicode MS" panose="020B0604020202020204" pitchFamily="34" charset="-128"/>
              </a:rPr>
              <a:t>2. </a:t>
            </a:r>
            <a:r>
              <a:rPr lang="cs-CZ" altLang="cs-CZ" sz="2000"/>
              <a:t>Lamina perpendicularis</a:t>
            </a:r>
            <a:r>
              <a:rPr lang="cs-CZ" altLang="cs-CZ" sz="1800"/>
              <a:t>  </a:t>
            </a:r>
            <a:r>
              <a:rPr lang="cs-CZ" altLang="cs-CZ" sz="1800" i="1"/>
              <a:t>(</a:t>
            </a:r>
            <a:r>
              <a:rPr lang="cs-CZ" altLang="cs-CZ" sz="1800" i="1">
                <a:latin typeface="Arial Unicode MS" panose="020B0604020202020204" pitchFamily="34" charset="-128"/>
              </a:rPr>
              <a:t>Perpendicular plate</a:t>
            </a:r>
            <a:r>
              <a:rPr lang="cs-CZ" altLang="cs-CZ" sz="1800" i="1"/>
              <a:t>)</a:t>
            </a:r>
            <a:r>
              <a:rPr lang="cs-CZ" altLang="cs-CZ" sz="2000" i="1">
                <a:latin typeface="Arial Unicode MS" panose="020B0604020202020204" pitchFamily="34" charset="-128"/>
              </a:rPr>
              <a:t> </a:t>
            </a:r>
            <a:endParaRPr lang="cs-CZ" altLang="cs-CZ" sz="2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 Unicode MS" panose="020B0604020202020204" pitchFamily="34" charset="-128"/>
              </a:rPr>
              <a:t>3. </a:t>
            </a:r>
            <a:r>
              <a:rPr lang="cs-CZ" altLang="cs-CZ" sz="2000"/>
              <a:t>Labyrinthus ethmoidalis</a:t>
            </a:r>
            <a:r>
              <a:rPr lang="cs-CZ" altLang="cs-CZ" sz="1800"/>
              <a:t> </a:t>
            </a:r>
            <a:r>
              <a:rPr lang="cs-CZ" altLang="cs-CZ" sz="1800" i="1"/>
              <a:t>(</a:t>
            </a:r>
            <a:r>
              <a:rPr lang="cs-CZ" altLang="cs-CZ" sz="1800" i="1">
                <a:latin typeface="Arial Unicode MS" panose="020B0604020202020204" pitchFamily="34" charset="-128"/>
              </a:rPr>
              <a:t>Labyrinth of ethmoid bone</a:t>
            </a:r>
            <a:r>
              <a:rPr lang="cs-CZ" altLang="cs-CZ" sz="1800" i="1"/>
              <a:t>)</a:t>
            </a:r>
            <a:endParaRPr lang="cs-CZ" altLang="cs-CZ" sz="1800" i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>
                <a:latin typeface="Arial Unicode MS" panose="020B0604020202020204" pitchFamily="34" charset="-128"/>
              </a:rPr>
              <a:t>1. </a:t>
            </a:r>
            <a:r>
              <a:rPr lang="cs-CZ" altLang="cs-CZ" sz="2000"/>
              <a:t>Lamina cribrosa ossis ethmoidalis</a:t>
            </a:r>
            <a:r>
              <a:rPr lang="cs-CZ" altLang="cs-CZ" sz="1800"/>
              <a:t> </a:t>
            </a:r>
            <a:r>
              <a:rPr lang="cs-CZ" altLang="cs-CZ" sz="1800" i="1"/>
              <a:t>(</a:t>
            </a:r>
            <a:r>
              <a:rPr lang="cs-CZ" altLang="cs-CZ" sz="1800" i="1">
                <a:latin typeface="Arial Unicode MS" panose="020B0604020202020204" pitchFamily="34" charset="-128"/>
              </a:rPr>
              <a:t>Cribriform plate of ethmoid  bone</a:t>
            </a:r>
            <a:r>
              <a:rPr lang="cs-CZ" altLang="cs-CZ" sz="1800" i="1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>
                <a:latin typeface="Arial Unicode MS" panose="020B0604020202020204" pitchFamily="34" charset="-128"/>
              </a:rPr>
              <a:t>2. </a:t>
            </a:r>
            <a:r>
              <a:rPr lang="cs-CZ" altLang="cs-CZ" sz="2000"/>
              <a:t>Lamina perpendicularis</a:t>
            </a:r>
            <a:r>
              <a:rPr lang="cs-CZ" altLang="cs-CZ" sz="1800"/>
              <a:t>  </a:t>
            </a:r>
            <a:r>
              <a:rPr lang="cs-CZ" altLang="cs-CZ" sz="1800" i="1" u="sng"/>
              <a:t>(</a:t>
            </a:r>
            <a:r>
              <a:rPr lang="cs-CZ" altLang="cs-CZ" sz="1800" i="1">
                <a:latin typeface="Arial Unicode MS" panose="020B0604020202020204" pitchFamily="34" charset="-128"/>
              </a:rPr>
              <a:t>Perpendicular plate of ethmoid bone</a:t>
            </a:r>
            <a:r>
              <a:rPr lang="cs-CZ" altLang="cs-CZ" sz="1800" i="1"/>
              <a:t>) </a:t>
            </a:r>
            <a:r>
              <a:rPr lang="cs-CZ" altLang="cs-CZ" sz="1800"/>
              <a:t>-</a:t>
            </a:r>
            <a:r>
              <a:rPr lang="cs-CZ" altLang="cs-CZ" sz="2000">
                <a:latin typeface="Arial Unicode MS" panose="020B0604020202020204" pitchFamily="34" charset="-128"/>
              </a:rPr>
              <a:t> </a:t>
            </a:r>
            <a:r>
              <a:rPr lang="cs-CZ" altLang="cs-CZ" sz="1800"/>
              <a:t>crista galli</a:t>
            </a:r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3357563"/>
            <a:ext cx="1928813" cy="22542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188914"/>
            <a:ext cx="1595438" cy="20034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357563"/>
            <a:ext cx="3175000" cy="259556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039" name="Skupina 14"/>
          <p:cNvGrpSpPr>
            <a:grpSpLocks/>
          </p:cNvGrpSpPr>
          <p:nvPr/>
        </p:nvGrpSpPr>
        <p:grpSpPr bwMode="auto">
          <a:xfrm>
            <a:off x="7677150" y="273050"/>
            <a:ext cx="666750" cy="668338"/>
            <a:chOff x="6911975" y="427038"/>
            <a:chExt cx="666750" cy="668337"/>
          </a:xfrm>
        </p:grpSpPr>
        <p:sp>
          <p:nvSpPr>
            <p:cNvPr id="44040" name="Oval 11"/>
            <p:cNvSpPr>
              <a:spLocks noChangeArrowheads="1"/>
            </p:cNvSpPr>
            <p:nvPr/>
          </p:nvSpPr>
          <p:spPr bwMode="auto">
            <a:xfrm>
              <a:off x="6911975" y="511175"/>
              <a:ext cx="177800" cy="5826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grpSp>
          <p:nvGrpSpPr>
            <p:cNvPr id="44041" name="Skupina 16"/>
            <p:cNvGrpSpPr>
              <a:grpSpLocks/>
            </p:cNvGrpSpPr>
            <p:nvPr/>
          </p:nvGrpSpPr>
          <p:grpSpPr bwMode="auto">
            <a:xfrm>
              <a:off x="7042150" y="427038"/>
              <a:ext cx="536575" cy="668337"/>
              <a:chOff x="7042150" y="427038"/>
              <a:chExt cx="536575" cy="668337"/>
            </a:xfrm>
          </p:grpSpPr>
          <p:sp>
            <p:nvSpPr>
              <p:cNvPr id="44042" name="Line 7"/>
              <p:cNvSpPr>
                <a:spLocks noChangeShapeType="1"/>
              </p:cNvSpPr>
              <p:nvPr/>
            </p:nvSpPr>
            <p:spPr bwMode="auto">
              <a:xfrm>
                <a:off x="7256463" y="427038"/>
                <a:ext cx="0" cy="66516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43" name="Line 8"/>
              <p:cNvSpPr>
                <a:spLocks noChangeShapeType="1"/>
              </p:cNvSpPr>
              <p:nvPr/>
            </p:nvSpPr>
            <p:spPr bwMode="auto">
              <a:xfrm flipV="1">
                <a:off x="7077075" y="427038"/>
                <a:ext cx="428625" cy="127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44" name="Oval 12"/>
              <p:cNvSpPr>
                <a:spLocks noChangeArrowheads="1"/>
              </p:cNvSpPr>
              <p:nvPr/>
            </p:nvSpPr>
            <p:spPr bwMode="auto">
              <a:xfrm>
                <a:off x="7400925" y="512763"/>
                <a:ext cx="177800" cy="5826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44045" name="Line 13"/>
              <p:cNvSpPr>
                <a:spLocks noChangeShapeType="1"/>
              </p:cNvSpPr>
              <p:nvPr/>
            </p:nvSpPr>
            <p:spPr bwMode="auto">
              <a:xfrm>
                <a:off x="7042150" y="593725"/>
                <a:ext cx="95250" cy="106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46" name="Line 14"/>
              <p:cNvSpPr>
                <a:spLocks noChangeShapeType="1"/>
              </p:cNvSpPr>
              <p:nvPr/>
            </p:nvSpPr>
            <p:spPr bwMode="auto">
              <a:xfrm>
                <a:off x="7089775" y="784225"/>
                <a:ext cx="106363" cy="1301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 flipH="1">
                <a:off x="7350125" y="606425"/>
                <a:ext cx="60325" cy="714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48" name="Line 16"/>
              <p:cNvSpPr>
                <a:spLocks noChangeShapeType="1"/>
              </p:cNvSpPr>
              <p:nvPr/>
            </p:nvSpPr>
            <p:spPr bwMode="auto">
              <a:xfrm flipH="1">
                <a:off x="7326313" y="700088"/>
                <a:ext cx="95250" cy="1428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62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038351" y="231775"/>
            <a:ext cx="72247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800000"/>
                </a:solidFill>
                <a:latin typeface="Arial Unicode MS" panose="020B0604020202020204" pitchFamily="34" charset="-128"/>
              </a:rPr>
              <a:t>3. </a:t>
            </a:r>
            <a:r>
              <a:rPr lang="cs-CZ" altLang="cs-CZ" sz="2400">
                <a:solidFill>
                  <a:srgbClr val="800000"/>
                </a:solidFill>
              </a:rPr>
              <a:t>Labyrinthus ethmoidalis</a:t>
            </a:r>
            <a:r>
              <a:rPr lang="cs-CZ" altLang="cs-CZ" sz="1800">
                <a:solidFill>
                  <a:srgbClr val="FFFF00"/>
                </a:solidFill>
              </a:rPr>
              <a:t> </a:t>
            </a:r>
            <a:r>
              <a:rPr lang="cs-CZ" altLang="cs-CZ" sz="1800" i="1">
                <a:solidFill>
                  <a:srgbClr val="800000"/>
                </a:solidFill>
              </a:rPr>
              <a:t>(</a:t>
            </a:r>
            <a:r>
              <a:rPr lang="cs-CZ" altLang="cs-CZ" sz="1800" i="1">
                <a:solidFill>
                  <a:srgbClr val="800000"/>
                </a:solidFill>
                <a:latin typeface="Arial Unicode MS" panose="020B0604020202020204" pitchFamily="34" charset="-128"/>
              </a:rPr>
              <a:t>Labyrinth of  ethmoidal bone</a:t>
            </a:r>
            <a:r>
              <a:rPr lang="cs-CZ" altLang="cs-CZ" sz="1800" i="1">
                <a:solidFill>
                  <a:srgbClr val="800000"/>
                </a:solidFill>
              </a:rPr>
              <a:t>)</a:t>
            </a:r>
            <a:r>
              <a:rPr lang="cs-CZ" altLang="cs-CZ" sz="2400" i="1" u="sng">
                <a:solidFill>
                  <a:srgbClr val="800000"/>
                </a:solidFill>
                <a:latin typeface="Arial Unicode MS" panose="020B0604020202020204" pitchFamily="34" charset="-128"/>
              </a:rPr>
              <a:t> </a:t>
            </a:r>
            <a:endParaRPr lang="cs-CZ" altLang="cs-CZ" sz="2400" i="1" u="sng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Cellulae ethmoidales</a:t>
            </a:r>
            <a:r>
              <a:rPr lang="cs-CZ" altLang="cs-CZ" sz="2000">
                <a:latin typeface="Arial Unicode MS" panose="020B0604020202020204" pitchFamily="34" charset="-128"/>
              </a:rPr>
              <a:t> (anterior and posterior)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Lamina orbitalis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Foramen ethmoidale anterius et posterius</a:t>
            </a:r>
            <a:r>
              <a:rPr lang="cs-CZ" altLang="cs-CZ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(</a:t>
            </a:r>
            <a:r>
              <a:rPr lang="cs-CZ" altLang="cs-CZ" sz="1800" i="1">
                <a:latin typeface="Arial Unicode MS" panose="020B0604020202020204" pitchFamily="34" charset="-128"/>
              </a:rPr>
              <a:t>Anterior and posterior ethmoidal foramen</a:t>
            </a:r>
            <a:r>
              <a:rPr lang="cs-CZ" altLang="cs-CZ" sz="1800" i="1"/>
              <a:t>)</a:t>
            </a:r>
            <a:r>
              <a:rPr lang="cs-CZ" altLang="cs-CZ" sz="2000" i="1"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Concha nasalis superior at media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(</a:t>
            </a:r>
            <a:r>
              <a:rPr lang="cs-CZ" altLang="cs-CZ" sz="1800" i="1">
                <a:latin typeface="Arial Unicode MS" panose="020B0604020202020204" pitchFamily="34" charset="-128"/>
              </a:rPr>
              <a:t>Superior and medial nasal conchae</a:t>
            </a:r>
            <a:r>
              <a:rPr lang="cs-CZ" altLang="cs-CZ" sz="1800" i="1"/>
              <a:t>)</a:t>
            </a:r>
            <a:r>
              <a:rPr lang="cs-CZ" altLang="cs-CZ" sz="2000" i="1">
                <a:latin typeface="Arial Unicode MS" panose="020B0604020202020204" pitchFamily="34" charset="-128"/>
              </a:rPr>
              <a:t> </a:t>
            </a:r>
            <a:r>
              <a:rPr lang="cs-CZ" altLang="cs-CZ" sz="1800" i="1">
                <a:latin typeface="Arial Unicode MS" panose="020B0604020202020204" pitchFamily="34" charset="-128"/>
              </a:rPr>
              <a:t>(turbinate bones)</a:t>
            </a:r>
            <a:r>
              <a:rPr lang="cs-CZ" altLang="cs-CZ" sz="2000" i="1">
                <a:latin typeface="Arial Unicode MS" panose="020B0604020202020204" pitchFamily="34" charset="-128"/>
              </a:rPr>
              <a:t> </a:t>
            </a:r>
            <a:endParaRPr lang="cs-CZ" altLang="cs-CZ" sz="1800" i="1"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Processus uncinatus </a:t>
            </a:r>
            <a:r>
              <a:rPr lang="cs-CZ" altLang="cs-CZ" sz="1600" i="1"/>
              <a:t>(</a:t>
            </a:r>
            <a:r>
              <a:rPr lang="cs-CZ" altLang="cs-CZ" sz="1600" i="1">
                <a:latin typeface="Arial Unicode MS" panose="020B0604020202020204" pitchFamily="34" charset="-128"/>
              </a:rPr>
              <a:t>Uncinate process</a:t>
            </a:r>
            <a:r>
              <a:rPr lang="cs-CZ" altLang="cs-CZ" sz="1600" i="1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Bulla ethmoidalis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i="1"/>
          </a:p>
        </p:txBody>
      </p:sp>
      <p:grpSp>
        <p:nvGrpSpPr>
          <p:cNvPr id="45059" name="Group 5"/>
          <p:cNvGrpSpPr>
            <a:grpSpLocks/>
          </p:cNvGrpSpPr>
          <p:nvPr/>
        </p:nvGrpSpPr>
        <p:grpSpPr bwMode="auto">
          <a:xfrm>
            <a:off x="2168526" y="3413126"/>
            <a:ext cx="3402013" cy="3444875"/>
            <a:chOff x="511" y="115"/>
            <a:chExt cx="2095" cy="2132"/>
          </a:xfrm>
        </p:grpSpPr>
        <p:pic>
          <p:nvPicPr>
            <p:cNvPr id="4506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37"/>
            <a:stretch>
              <a:fillRect/>
            </a:stretch>
          </p:blipFill>
          <p:spPr bwMode="auto">
            <a:xfrm>
              <a:off x="511" y="115"/>
              <a:ext cx="1721" cy="2079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1278"/>
              <a:ext cx="661" cy="969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06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1"/>
          <a:stretch>
            <a:fillRect/>
          </a:stretch>
        </p:blipFill>
        <p:spPr bwMode="auto">
          <a:xfrm>
            <a:off x="6988176" y="3536950"/>
            <a:ext cx="3001963" cy="33210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5313364"/>
            <a:ext cx="1054100" cy="15446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Line 11"/>
          <p:cNvSpPr>
            <a:spLocks noChangeShapeType="1"/>
          </p:cNvSpPr>
          <p:nvPr/>
        </p:nvSpPr>
        <p:spPr bwMode="auto">
          <a:xfrm>
            <a:off x="5232401" y="5424488"/>
            <a:ext cx="11113" cy="143351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3" name="Line 12"/>
          <p:cNvSpPr>
            <a:spLocks noChangeShapeType="1"/>
          </p:cNvSpPr>
          <p:nvPr/>
        </p:nvSpPr>
        <p:spPr bwMode="auto">
          <a:xfrm>
            <a:off x="9867901" y="5319713"/>
            <a:ext cx="11113" cy="143351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4506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836614"/>
            <a:ext cx="2012950" cy="23510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9" y="1377951"/>
            <a:ext cx="3197225" cy="410051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6" y="1389064"/>
            <a:ext cx="4119563" cy="4078287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35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927350" y="765176"/>
            <a:ext cx="58610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Used pictures come from: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/>
              <a:t>Čihák, R. (1987):</a:t>
            </a:r>
            <a:r>
              <a:rPr lang="cs-CZ" altLang="cs-CZ" sz="1800"/>
              <a:t> Anatomie 1. Avicenum, Zdravotnické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nakladatelství.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/>
              <a:t>Putz, R. (2008):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Atlas of Human Anatomy Sobotta. Elsevier Books.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/>
              <a:t>Keith L. Moore, Arthur F. Dalley (2005):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Clinically Oriented Anatomy.  Williams and Wilkins.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/>
              <a:t>Platzer, W.,</a:t>
            </a:r>
            <a:r>
              <a:rPr lang="cs-CZ" altLang="cs-CZ" sz="1800"/>
              <a:t> Kahle, W., Leonhardt H. (1992):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Locomotor system. Georg Thieme Verlag, Stuttgart,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New York, 4th edition.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1103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449638"/>
            <a:ext cx="3994150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063626"/>
            <a:ext cx="4198938" cy="246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575051" y="576263"/>
            <a:ext cx="513473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800000"/>
                </a:solidFill>
              </a:rPr>
              <a:t>Os sphenoidale</a:t>
            </a:r>
            <a:r>
              <a:rPr lang="cs-CZ" altLang="cs-CZ" sz="2400" i="1">
                <a:solidFill>
                  <a:srgbClr val="800000"/>
                </a:solidFill>
              </a:rPr>
              <a:t> (Sphenoid  bone)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800000"/>
              </a:solidFill>
            </a:endParaRPr>
          </a:p>
        </p:txBody>
      </p:sp>
      <p:pic>
        <p:nvPicPr>
          <p:cNvPr id="8197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E8E7E3"/>
              </a:clrFrom>
              <a:clrTo>
                <a:srgbClr val="E8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7661" r="6667" b="8907"/>
          <a:stretch>
            <a:fillRect/>
          </a:stretch>
        </p:blipFill>
        <p:spPr bwMode="auto">
          <a:xfrm>
            <a:off x="2030414" y="2619376"/>
            <a:ext cx="36734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652588" y="1350963"/>
            <a:ext cx="555472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1. Corpus </a:t>
            </a:r>
            <a:r>
              <a:rPr lang="cs-CZ" altLang="cs-CZ" sz="2000" i="1"/>
              <a:t>(Body)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2. Alae minores </a:t>
            </a:r>
            <a:r>
              <a:rPr lang="cs-CZ" altLang="cs-CZ" sz="2000" i="1"/>
              <a:t>(Lesser wings)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3. Alae majores </a:t>
            </a:r>
            <a:r>
              <a:rPr lang="cs-CZ" altLang="cs-CZ" sz="2000" i="1"/>
              <a:t>(Greater wings)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4. Processus pterygoidei </a:t>
            </a:r>
            <a:r>
              <a:rPr lang="cs-CZ" altLang="cs-CZ" sz="2000" i="1"/>
              <a:t>(Pterygoid processes)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8331201" y="2566988"/>
            <a:ext cx="568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  D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8545513" y="5029201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</a:t>
            </a:r>
          </a:p>
        </p:txBody>
      </p:sp>
      <p:pic>
        <p:nvPicPr>
          <p:cNvPr id="8201" name="Picture 12" descr="https://upload.wikimedia.org/wikipedia/commons/thumb/3/3b/Nieuport_23_C.1.jpg/220px-Nieuport_23_C.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02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B&amp;ecaron;lásek zeln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4" y="1"/>
            <a:ext cx="163988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6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835150" y="2889251"/>
            <a:ext cx="74739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cs-CZ" altLang="cs-CZ" sz="1800"/>
          </a:p>
          <a:p>
            <a:r>
              <a:rPr lang="cs-CZ" altLang="cs-CZ" sz="1800"/>
              <a:t> sinus sphenoidalis </a:t>
            </a:r>
            <a:r>
              <a:rPr lang="cs-CZ" altLang="cs-CZ" sz="1800" i="1"/>
              <a:t>(sphenoid sinus)</a:t>
            </a:r>
          </a:p>
          <a:p>
            <a:endParaRPr lang="cs-CZ" altLang="cs-CZ" sz="1800"/>
          </a:p>
          <a:p>
            <a:r>
              <a:rPr lang="cs-CZ" altLang="cs-CZ" sz="1800"/>
              <a:t> apertura sinus sphenoidalis </a:t>
            </a:r>
            <a:r>
              <a:rPr lang="cs-CZ" altLang="cs-CZ" sz="1800" i="1"/>
              <a:t>(opening of sphenoidal sinus) </a:t>
            </a:r>
          </a:p>
          <a:p>
            <a:endParaRPr lang="cs-CZ" altLang="cs-CZ" sz="1800"/>
          </a:p>
          <a:p>
            <a:r>
              <a:rPr lang="cs-CZ" altLang="cs-CZ" sz="1800"/>
              <a:t> septum sinuum sphenoidalium </a:t>
            </a:r>
            <a:r>
              <a:rPr lang="cs-CZ" altLang="cs-CZ" sz="1800" i="1"/>
              <a:t>(septum of sphenoid sinus)</a:t>
            </a:r>
          </a:p>
          <a:p>
            <a:pPr>
              <a:buFontTx/>
              <a:buNone/>
            </a:pPr>
            <a:r>
              <a:rPr lang="cs-CZ" altLang="cs-CZ" sz="1800"/>
              <a:t>                    crista sphenoidalis </a:t>
            </a:r>
            <a:r>
              <a:rPr lang="cs-CZ" altLang="cs-CZ" sz="1800" i="1"/>
              <a:t>(sphenoid crest) </a:t>
            </a:r>
          </a:p>
          <a:p>
            <a:pPr>
              <a:buFontTx/>
              <a:buNone/>
            </a:pPr>
            <a:r>
              <a:rPr lang="cs-CZ" altLang="cs-CZ" sz="1800"/>
              <a:t>                    rostrum sphenoidale </a:t>
            </a:r>
            <a:r>
              <a:rPr lang="cs-CZ" altLang="cs-CZ" sz="1800" i="1"/>
              <a:t>(sphenoid rostrum)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/>
          <a:stretch>
            <a:fillRect/>
          </a:stretch>
        </p:blipFill>
        <p:spPr bwMode="auto">
          <a:xfrm>
            <a:off x="6792914" y="671513"/>
            <a:ext cx="3875087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3119439" y="200025"/>
            <a:ext cx="63434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Corpus ossis sphenoidalis – ventral and caudal wall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086" b="1743"/>
          <a:stretch>
            <a:fillRect/>
          </a:stretch>
        </p:blipFill>
        <p:spPr bwMode="auto">
          <a:xfrm>
            <a:off x="1998664" y="587375"/>
            <a:ext cx="4111625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2447926" y="312739"/>
            <a:ext cx="7378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Corpus ossis sphenoidalis – upper and dorsal wall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/>
          <a:stretch>
            <a:fillRect/>
          </a:stretch>
        </p:blipFill>
        <p:spPr bwMode="auto">
          <a:xfrm>
            <a:off x="6497638" y="3343275"/>
            <a:ext cx="2678112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"/>
          <a:stretch>
            <a:fillRect/>
          </a:stretch>
        </p:blipFill>
        <p:spPr bwMode="auto">
          <a:xfrm rot="-226492">
            <a:off x="2339975" y="1338264"/>
            <a:ext cx="3352800" cy="42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5584826" y="701675"/>
            <a:ext cx="4305987" cy="26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800" i="1"/>
              <a:t> </a:t>
            </a:r>
            <a:r>
              <a:rPr lang="cs-CZ" altLang="cs-CZ" sz="1800"/>
              <a:t>fossa hypophysialis </a:t>
            </a:r>
            <a:r>
              <a:rPr lang="cs-CZ" altLang="cs-CZ" sz="1600" i="1"/>
              <a:t>(hypophysial fossa)</a:t>
            </a:r>
          </a:p>
          <a:p>
            <a:r>
              <a:rPr lang="cs-CZ" altLang="cs-CZ" sz="1800"/>
              <a:t>  sella turcica </a:t>
            </a:r>
            <a:r>
              <a:rPr lang="cs-CZ" altLang="cs-CZ" sz="1600" i="1"/>
              <a:t>(turkish saddle) </a:t>
            </a:r>
          </a:p>
          <a:p>
            <a:r>
              <a:rPr lang="cs-CZ" altLang="cs-CZ" sz="1800"/>
              <a:t>  dorsum sellae </a:t>
            </a:r>
          </a:p>
          <a:p>
            <a:r>
              <a:rPr lang="cs-CZ" altLang="cs-CZ" sz="1800"/>
              <a:t>  processus clinoidei posteriores </a:t>
            </a:r>
          </a:p>
          <a:p>
            <a:pPr>
              <a:buFontTx/>
              <a:buNone/>
            </a:pPr>
            <a:r>
              <a:rPr lang="cs-CZ" altLang="cs-CZ" sz="1800"/>
              <a:t>       </a:t>
            </a:r>
            <a:r>
              <a:rPr lang="cs-CZ" altLang="cs-CZ" sz="1600" i="1"/>
              <a:t>(posterior clinoid processes)</a:t>
            </a:r>
          </a:p>
          <a:p>
            <a:r>
              <a:rPr lang="cs-CZ" altLang="cs-CZ" sz="1800"/>
              <a:t>  sulcus caroticus </a:t>
            </a:r>
            <a:r>
              <a:rPr lang="cs-CZ" altLang="cs-CZ" sz="1600" i="1"/>
              <a:t>(carotid groove)</a:t>
            </a:r>
          </a:p>
          <a:p>
            <a:r>
              <a:rPr lang="cs-CZ" altLang="cs-CZ" sz="1800"/>
              <a:t>  lingula sphenoidalis </a:t>
            </a:r>
            <a:r>
              <a:rPr lang="cs-CZ" altLang="cs-CZ" sz="1600" i="1"/>
              <a:t>(lingula of </a:t>
            </a:r>
          </a:p>
          <a:p>
            <a:pPr>
              <a:buFontTx/>
              <a:buNone/>
            </a:pPr>
            <a:r>
              <a:rPr lang="cs-CZ" altLang="cs-CZ" sz="1600" i="1"/>
              <a:t>                                         the sphenoid bone)</a:t>
            </a:r>
            <a:endParaRPr lang="cs-CZ" altLang="cs-CZ" sz="1600" i="1">
              <a:latin typeface="Arial Unicode MS" panose="020B0604020202020204" pitchFamily="34" charset="-128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36775" y="5503863"/>
            <a:ext cx="3304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synchondrosis /synostosis/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 sphenooccipitalis</a:t>
            </a:r>
          </a:p>
        </p:txBody>
      </p:sp>
      <p:pic>
        <p:nvPicPr>
          <p:cNvPr id="11271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E8E7E3"/>
              </a:clrFrom>
              <a:clrTo>
                <a:srgbClr val="E8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7661" r="6667" b="8907"/>
          <a:stretch>
            <a:fillRect/>
          </a:stretch>
        </p:blipFill>
        <p:spPr bwMode="auto">
          <a:xfrm rot="723761">
            <a:off x="1901825" y="769938"/>
            <a:ext cx="9604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8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8"/>
          <a:stretch>
            <a:fillRect/>
          </a:stretch>
        </p:blipFill>
        <p:spPr bwMode="auto">
          <a:xfrm>
            <a:off x="7397750" y="123825"/>
            <a:ext cx="327025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 b="2362"/>
          <a:stretch>
            <a:fillRect/>
          </a:stretch>
        </p:blipFill>
        <p:spPr bwMode="auto">
          <a:xfrm>
            <a:off x="1784351" y="2046288"/>
            <a:ext cx="399732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652589" y="739775"/>
            <a:ext cx="615424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processus clinoidei anteriores</a:t>
            </a:r>
            <a:r>
              <a:rPr lang="cs-CZ" altLang="cs-CZ" sz="1800"/>
              <a:t> </a:t>
            </a:r>
            <a:r>
              <a:rPr lang="cs-CZ" altLang="cs-CZ" sz="1800" i="1"/>
              <a:t>(anterior clinoid process)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(fissura orbitalis superior)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canalis opticus</a:t>
            </a:r>
            <a:r>
              <a:rPr lang="cs-CZ" altLang="cs-CZ" sz="1800"/>
              <a:t> </a:t>
            </a:r>
            <a:r>
              <a:rPr lang="cs-CZ" altLang="cs-CZ" sz="1800" i="1"/>
              <a:t>(optic canal)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sulcus praechiasmaticus</a:t>
            </a:r>
            <a:r>
              <a:rPr lang="cs-CZ" altLang="cs-CZ" sz="1800"/>
              <a:t> </a:t>
            </a:r>
            <a:r>
              <a:rPr lang="cs-CZ" altLang="cs-CZ" sz="1800" i="1"/>
              <a:t>(prechiasmatic groove)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1668464" y="223839"/>
            <a:ext cx="6951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cs-CZ" altLang="cs-CZ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Alae</a:t>
            </a:r>
            <a:r>
              <a:rPr lang="cs-CZ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minores</a:t>
            </a:r>
            <a:r>
              <a:rPr lang="cs-CZ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ossis</a:t>
            </a:r>
            <a:r>
              <a:rPr lang="cs-CZ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sphenoidalis</a:t>
            </a:r>
            <a:r>
              <a:rPr lang="cs-CZ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24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lesser</a:t>
            </a:r>
            <a:r>
              <a:rPr lang="cs-CZ" altLang="cs-CZ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wings</a:t>
            </a:r>
            <a:r>
              <a:rPr lang="cs-CZ" altLang="cs-CZ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cs-CZ" altLang="cs-CZ" sz="2000" i="1" dirty="0"/>
              <a:t> 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086" b="1743"/>
          <a:stretch>
            <a:fillRect/>
          </a:stretch>
        </p:blipFill>
        <p:spPr bwMode="auto">
          <a:xfrm>
            <a:off x="6069013" y="3201989"/>
            <a:ext cx="44386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82" name="Rectangle 14"/>
          <p:cNvSpPr>
            <a:spLocks noChangeArrowheads="1"/>
          </p:cNvSpPr>
          <p:nvPr/>
        </p:nvSpPr>
        <p:spPr bwMode="auto">
          <a:xfrm>
            <a:off x="2516189" y="180976"/>
            <a:ext cx="6674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cs-CZ" altLang="cs-CZ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Alae</a:t>
            </a:r>
            <a:r>
              <a:rPr lang="cs-CZ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majores</a:t>
            </a:r>
            <a:r>
              <a:rPr lang="cs-CZ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ossis</a:t>
            </a:r>
            <a:r>
              <a:rPr lang="cs-CZ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sphenoidalis</a:t>
            </a:r>
            <a:r>
              <a:rPr lang="cs-CZ" altLang="cs-CZ" sz="2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20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greater</a:t>
            </a:r>
            <a:r>
              <a:rPr lang="cs-CZ" altLang="cs-CZ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0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wings</a:t>
            </a:r>
            <a:r>
              <a:rPr lang="cs-CZ" altLang="cs-CZ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1433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r="10599"/>
          <a:stretch>
            <a:fillRect/>
          </a:stretch>
        </p:blipFill>
        <p:spPr bwMode="auto">
          <a:xfrm>
            <a:off x="6759575" y="2890839"/>
            <a:ext cx="3500438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r="18327" b="42621"/>
          <a:stretch>
            <a:fillRect/>
          </a:stretch>
        </p:blipFill>
        <p:spPr bwMode="auto">
          <a:xfrm>
            <a:off x="5994400" y="1106488"/>
            <a:ext cx="336073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 b="2362"/>
          <a:stretch>
            <a:fillRect/>
          </a:stretch>
        </p:blipFill>
        <p:spPr bwMode="auto">
          <a:xfrm>
            <a:off x="1638301" y="1190626"/>
            <a:ext cx="423862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524000" y="55562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Facies cerebralis, orbitalis, temporalis, infratemporalis, maxillaris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                                                                                         (sphenomaxillaris) </a:t>
            </a:r>
          </a:p>
        </p:txBody>
      </p:sp>
    </p:spTree>
    <p:extLst>
      <p:ext uri="{BB962C8B-B14F-4D97-AF65-F5344CB8AC3E}">
        <p14:creationId xmlns:p14="http://schemas.microsoft.com/office/powerpoint/2010/main" val="26158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1982789" y="1"/>
            <a:ext cx="21242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Facies </a:t>
            </a:r>
            <a:r>
              <a:rPr lang="cs-CZ" altLang="cs-CZ" sz="2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cerebralis</a:t>
            </a:r>
            <a:endParaRPr lang="cs-CZ" altLang="cs-CZ" sz="20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6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16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Cerebral</a:t>
            </a:r>
            <a:r>
              <a:rPr lang="cs-CZ" altLang="cs-CZ" sz="16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6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</a:t>
            </a:r>
            <a:r>
              <a:rPr lang="cs-CZ" altLang="cs-CZ" sz="16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809751" y="4192588"/>
            <a:ext cx="259397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Foramen rotundum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Foramen ovale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Foramen spinosum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Fissura sphenopetrosa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Foramen lacerum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(fibrocartilago basilaris)</a:t>
            </a:r>
          </a:p>
        </p:txBody>
      </p:sp>
      <p:pic>
        <p:nvPicPr>
          <p:cNvPr id="1536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r="19424" b="38782"/>
          <a:stretch>
            <a:fillRect/>
          </a:stretch>
        </p:blipFill>
        <p:spPr bwMode="auto">
          <a:xfrm>
            <a:off x="1738314" y="642938"/>
            <a:ext cx="2395537" cy="354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9378" b="11153"/>
          <a:stretch>
            <a:fillRect/>
          </a:stretch>
        </p:blipFill>
        <p:spPr bwMode="auto">
          <a:xfrm>
            <a:off x="4794250" y="1689101"/>
            <a:ext cx="2624138" cy="203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86363" y="1281114"/>
            <a:ext cx="2030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Facies orbitalis</a:t>
            </a:r>
          </a:p>
        </p:txBody>
      </p:sp>
      <p:pic>
        <p:nvPicPr>
          <p:cNvPr id="15367" name="Picture 2" descr="http://3.bp.blogspot.com/-CW-tZnZMeoY/TVuQ7xT6CyI/AAAAAAAACB0/Pz_SpFUq_lk/s1600/Inferior%2Bnasal%2Bbone%2Band%2BPalatine%2Bb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8" r="5507" b="42223"/>
          <a:stretch>
            <a:fillRect/>
          </a:stretch>
        </p:blipFill>
        <p:spPr bwMode="auto">
          <a:xfrm>
            <a:off x="7978775" y="492126"/>
            <a:ext cx="2293938" cy="3700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4895851" y="4135438"/>
            <a:ext cx="2760663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Fissura orbitalis superior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Fissura orbitalis inferior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800000"/>
              </a:solidFill>
            </a:endParaRP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7967664" y="4300539"/>
            <a:ext cx="2700337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Foramen ovale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Foramen spinosum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Spina ossis sphenoidalis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Crista infratemporalis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807325" y="90489"/>
            <a:ext cx="287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Facies infratemporalis</a:t>
            </a:r>
          </a:p>
        </p:txBody>
      </p:sp>
    </p:spTree>
    <p:extLst>
      <p:ext uri="{BB962C8B-B14F-4D97-AF65-F5344CB8AC3E}">
        <p14:creationId xmlns:p14="http://schemas.microsoft.com/office/powerpoint/2010/main" val="6280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Širokoúhlá obrazovka</PresentationFormat>
  <Paragraphs>324</Paragraphs>
  <Slides>30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 Unicode MS</vt:lpstr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Ladislava</dc:creator>
  <cp:lastModifiedBy>Ladislava</cp:lastModifiedBy>
  <cp:revision>2</cp:revision>
  <dcterms:created xsi:type="dcterms:W3CDTF">2017-10-06T20:56:23Z</dcterms:created>
  <dcterms:modified xsi:type="dcterms:W3CDTF">2017-10-06T20:57:07Z</dcterms:modified>
</cp:coreProperties>
</file>