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34" r:id="rId19"/>
    <p:sldId id="335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2" r:id="rId30"/>
    <p:sldId id="336" r:id="rId31"/>
    <p:sldId id="338" r:id="rId32"/>
    <p:sldId id="288" r:id="rId33"/>
    <p:sldId id="286" r:id="rId34"/>
    <p:sldId id="287" r:id="rId35"/>
    <p:sldId id="337" r:id="rId36"/>
    <p:sldId id="290" r:id="rId37"/>
    <p:sldId id="291" r:id="rId38"/>
    <p:sldId id="293" r:id="rId39"/>
    <p:sldId id="294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305" r:id="rId48"/>
    <p:sldId id="306" r:id="rId49"/>
    <p:sldId id="339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19" r:id="rId76"/>
    <p:sldId id="333" r:id="rId7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77" y="-49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142C7-1CBE-4A4D-A039-07F52F11E537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C1466-F2CA-4E22-8BE1-5469364164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46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709108-9904-45EA-B985-753499F8C02A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BC6246-CF86-4D5B-BC3C-9F1F11A6E226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0558F7-45A0-4A1F-ADC1-14A0EA8B3F98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63517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7CE1FF-FF3C-4DC0-A8C7-935C98FFE2E3}" type="slidenum">
              <a:rPr lang="cs-CZ" altLang="cs-CZ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87280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DDEC51-B6D2-438C-BB0F-5FEC4E32CABC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20771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1A6C2A-75EE-44E7-AAC2-D244DD018558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3AB2DC-F818-4741-AC96-8E9CC041699A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14871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C5D801-1D6F-4D6A-9CF3-0465045A4A3B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852DF1-BEE3-46A8-A559-F46F02A59B07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620C3B-99CB-4E2A-913C-59AA81BF0E8E}" type="slidenum">
              <a:rPr lang="cs-CZ" altLang="cs-CZ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103D85-B582-4654-8354-42E49A46D43A}" type="slidenum">
              <a:rPr lang="cs-CZ" altLang="cs-CZ" smtClean="0"/>
              <a:pPr eaLnBrk="1" hangingPunct="1">
                <a:spcBef>
                  <a:spcPct val="0"/>
                </a:spcBef>
              </a:pPr>
              <a:t>20</a:t>
            </a:fld>
            <a:endParaRPr lang="cs-CZ" alt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553B4F-CE92-40A7-B7CF-CFFA36889EA9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85299C-8848-4822-9E41-C3EFB0AB9133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A816AE-0037-4655-88EF-5E574EC22EAD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ADA2B7-6E94-45DB-985C-E7C6F29AD5BA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BD380F-3328-420A-9F44-D95A654A1ED6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ECE186-A699-4C15-BD8C-E474CFB7D5BC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4DA73A-9B4D-4007-A0B8-813CF36FFE73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122E55-BBFC-407D-B288-1A1975173969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5E63F0-14B2-4A27-B32C-81F81F163D9C}" type="slidenum">
              <a:rPr lang="cs-CZ" altLang="cs-CZ" smtClean="0"/>
              <a:pPr eaLnBrk="1" hangingPunct="1">
                <a:spcBef>
                  <a:spcPct val="0"/>
                </a:spcBef>
              </a:pPr>
              <a:t>28</a:t>
            </a:fld>
            <a:endParaRPr lang="cs-CZ" alt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9BDE57-F7FB-4342-BD42-18757A2B5396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F2C4ED-B541-4408-B471-73869D20EB40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7876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340AFC-44A8-4984-93EA-3EE09732DF09}" type="slidenum">
              <a:rPr lang="cs-CZ" altLang="cs-CZ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F2C4ED-B541-4408-B471-73869D20EB40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7876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4702DC-CE2B-4ADD-A5D0-4C36B9BC8520}" type="slidenum">
              <a:rPr lang="cs-CZ" altLang="cs-CZ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52EF45-04BB-4250-BC69-4A8AD06E9106}" type="slidenum">
              <a:rPr lang="cs-CZ" altLang="cs-CZ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4FDF02-8A78-4FEA-8D9E-D2F6330E8F67}" type="slidenum">
              <a:rPr lang="cs-CZ" altLang="cs-CZ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122B2D-8D85-4F7D-A6D5-7E9A4B41D7C6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542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AC6F0D-8D75-4887-91D8-905016BCBFEC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AAA10E-018A-4291-9E79-B4B614395305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2F2241-E60C-46E2-B1E8-279E8ABB7C2A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0C3ABE-DB32-4792-978F-BB0A5D8FB7ED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A3E977-704F-4B2A-8837-E726621B4575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91B32B-D985-4839-A76D-2D3A5485FDFD}" type="slidenum">
              <a:rPr lang="cs-CZ" altLang="cs-CZ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482465-3F83-4ACD-A42E-D7EAE7C2BB07}" type="slidenum">
              <a:rPr lang="cs-CZ" altLang="cs-CZ" smtClean="0"/>
              <a:pPr eaLnBrk="1" hangingPunct="1">
                <a:spcBef>
                  <a:spcPct val="0"/>
                </a:spcBef>
              </a:pPr>
              <a:t>41</a:t>
            </a:fld>
            <a:endParaRPr lang="cs-CZ" alt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10EACE-6014-428A-BDB2-5ABB1B54C25D}" type="slidenum">
              <a:rPr lang="cs-CZ" altLang="cs-CZ" smtClean="0"/>
              <a:pPr eaLnBrk="1" hangingPunct="1">
                <a:spcBef>
                  <a:spcPct val="0"/>
                </a:spcBef>
              </a:pPr>
              <a:t>43</a:t>
            </a:fld>
            <a:endParaRPr lang="cs-CZ" alt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C5DCCB-5DCE-4322-AE2A-F2F8905FC9BF}" type="slidenum">
              <a:rPr lang="cs-CZ" altLang="cs-CZ" smtClean="0"/>
              <a:pPr eaLnBrk="1" hangingPunct="1">
                <a:spcBef>
                  <a:spcPct val="0"/>
                </a:spcBef>
              </a:pPr>
              <a:t>44</a:t>
            </a:fld>
            <a:endParaRPr lang="cs-CZ" alt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C3D981-AA26-426C-B341-AD08233E9C06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FC70BD-A5DF-4E41-A9AD-6E9AC009C133}" type="slidenum">
              <a:rPr lang="cs-CZ" altLang="cs-CZ"/>
              <a:pPr/>
              <a:t>46</a:t>
            </a:fld>
            <a:endParaRPr lang="cs-CZ" altLang="cs-CZ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0A74FB-BD41-405F-98E0-87450BE3B56D}" type="slidenum">
              <a:rPr lang="cs-CZ" altLang="cs-CZ"/>
              <a:pPr/>
              <a:t>47</a:t>
            </a:fld>
            <a:endParaRPr lang="cs-CZ" altLang="cs-CZ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5A2945-AA68-4DEF-B664-D654E8D760D1}" type="slidenum">
              <a:rPr lang="cs-CZ" altLang="cs-CZ"/>
              <a:pPr/>
              <a:t>48</a:t>
            </a:fld>
            <a:endParaRPr lang="cs-CZ" altLang="cs-CZ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CE2E61-EB44-4A6C-B4AE-3FF730F62F64}" type="slidenum">
              <a:rPr lang="cs-CZ" altLang="cs-CZ"/>
              <a:pPr/>
              <a:t>50</a:t>
            </a:fld>
            <a:endParaRPr lang="cs-CZ" altLang="cs-CZ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89214D-7BF4-48B7-AFA5-B39890B6DED6}" type="slidenum">
              <a:rPr lang="cs-CZ" altLang="cs-CZ"/>
              <a:pPr/>
              <a:t>51</a:t>
            </a:fld>
            <a:endParaRPr lang="cs-CZ" altLang="cs-CZ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E5A7B9-2785-4C84-8AB2-3DFE93CAEEF4}" type="slidenum">
              <a:rPr lang="cs-CZ" altLang="cs-CZ"/>
              <a:pPr/>
              <a:t>52</a:t>
            </a:fld>
            <a:endParaRPr lang="cs-CZ" altLang="cs-CZ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09045C-EC43-4998-A60A-575DDC00528B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02BC82-00C9-4B09-A8FC-E1F397CBA002}" type="slidenum">
              <a:rPr lang="cs-CZ" altLang="cs-CZ"/>
              <a:pPr/>
              <a:t>53</a:t>
            </a:fld>
            <a:endParaRPr lang="cs-CZ" altLang="cs-CZ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EA28F4-0F3B-4AF9-9FCF-930F63E0E5A0}" type="slidenum">
              <a:rPr lang="cs-CZ" altLang="cs-CZ"/>
              <a:pPr/>
              <a:t>54</a:t>
            </a:fld>
            <a:endParaRPr lang="cs-CZ" altLang="cs-CZ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080EB-8480-4CE6-922D-9297955485C7}" type="slidenum">
              <a:rPr lang="cs-CZ" altLang="cs-CZ"/>
              <a:pPr/>
              <a:t>55</a:t>
            </a:fld>
            <a:endParaRPr lang="cs-CZ" altLang="cs-CZ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0932E7-A0F0-4F7B-A611-8BB5B0A30F6B}" type="slidenum">
              <a:rPr lang="cs-CZ" altLang="cs-CZ"/>
              <a:pPr/>
              <a:t>56</a:t>
            </a:fld>
            <a:endParaRPr lang="cs-CZ" altLang="cs-CZ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06CEDC-4088-4B9B-A965-C9FEEE30C2A0}" type="slidenum">
              <a:rPr lang="cs-CZ" altLang="cs-CZ"/>
              <a:pPr/>
              <a:t>57</a:t>
            </a:fld>
            <a:endParaRPr lang="cs-CZ" altLang="cs-CZ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4722CB-A419-4CEE-A755-0613DA6C932A}" type="slidenum">
              <a:rPr lang="cs-CZ" altLang="cs-CZ"/>
              <a:pPr/>
              <a:t>58</a:t>
            </a:fld>
            <a:endParaRPr lang="cs-CZ" altLang="cs-CZ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6C9F4-8FE9-4A5E-8C44-71A2235FEF90}" type="slidenum">
              <a:rPr lang="cs-CZ" altLang="cs-CZ"/>
              <a:pPr/>
              <a:t>59</a:t>
            </a:fld>
            <a:endParaRPr lang="cs-CZ" altLang="cs-CZ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6AC0B3-D029-4692-98D8-E964270BCBF2}" type="slidenum">
              <a:rPr lang="cs-CZ" altLang="cs-CZ"/>
              <a:pPr/>
              <a:t>60</a:t>
            </a:fld>
            <a:endParaRPr lang="cs-CZ" altLang="cs-CZ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4DC13A-C497-4F43-BE06-CE50D0B420D0}" type="slidenum">
              <a:rPr lang="cs-CZ" altLang="cs-CZ"/>
              <a:pPr/>
              <a:t>61</a:t>
            </a:fld>
            <a:endParaRPr lang="cs-CZ" altLang="cs-CZ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27C985-5DAD-46F7-BC11-47B303969F78}" type="slidenum">
              <a:rPr lang="cs-CZ" altLang="cs-CZ"/>
              <a:pPr/>
              <a:t>62</a:t>
            </a:fld>
            <a:endParaRPr lang="cs-CZ" altLang="cs-CZ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9AB904-EAF4-4D95-BAC5-AD042867A17A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2711EE-8551-4E00-9402-1F7C199BC071}" type="slidenum">
              <a:rPr lang="cs-CZ" altLang="cs-CZ"/>
              <a:pPr/>
              <a:t>64</a:t>
            </a:fld>
            <a:endParaRPr lang="cs-CZ" altLang="cs-CZ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272FEF-B326-4686-B793-71F2E2967D99}" type="slidenum">
              <a:rPr lang="cs-CZ" altLang="cs-CZ"/>
              <a:pPr/>
              <a:t>65</a:t>
            </a:fld>
            <a:endParaRPr lang="cs-CZ" altLang="cs-CZ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54DCD6-78BF-47F5-8D76-ABFF2F988E63}" type="slidenum">
              <a:rPr lang="cs-CZ" altLang="cs-CZ"/>
              <a:pPr/>
              <a:t>66</a:t>
            </a:fld>
            <a:endParaRPr lang="cs-CZ" altLang="cs-CZ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A2FE92-304A-4747-8D2D-BBF9C1D4C449}" type="slidenum">
              <a:rPr lang="cs-CZ" altLang="cs-CZ"/>
              <a:pPr/>
              <a:t>67</a:t>
            </a:fld>
            <a:endParaRPr lang="cs-CZ" altLang="cs-CZ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1EBC7B-E35A-4BD0-B05A-C2268C9419CB}" type="slidenum">
              <a:rPr lang="cs-CZ" altLang="cs-CZ"/>
              <a:pPr/>
              <a:t>68</a:t>
            </a:fld>
            <a:endParaRPr lang="cs-CZ" altLang="cs-CZ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D55363-15C0-444F-917A-8EEE610B630D}" type="slidenum">
              <a:rPr lang="cs-CZ" altLang="cs-CZ"/>
              <a:pPr/>
              <a:t>69</a:t>
            </a:fld>
            <a:endParaRPr lang="cs-CZ" altLang="cs-CZ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A46A39-5925-40B1-BCF0-41C3B1580525}" type="slidenum">
              <a:rPr lang="cs-CZ" altLang="cs-CZ"/>
              <a:pPr/>
              <a:t>70</a:t>
            </a:fld>
            <a:endParaRPr lang="cs-CZ" altLang="cs-CZ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AA771C-3988-41DD-91D7-C0B0CA826B99}" type="slidenum">
              <a:rPr lang="cs-CZ" altLang="cs-CZ"/>
              <a:pPr/>
              <a:t>71</a:t>
            </a:fld>
            <a:endParaRPr lang="cs-CZ" altLang="cs-CZ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519374-12A5-4165-B48E-D61ED98328E8}" type="slidenum">
              <a:rPr lang="cs-CZ" altLang="cs-CZ"/>
              <a:pPr/>
              <a:t>72</a:t>
            </a:fld>
            <a:endParaRPr lang="cs-CZ" altLang="cs-CZ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1082A0-3A4E-410A-8110-696F249AF70C}" type="slidenum">
              <a:rPr lang="cs-CZ" altLang="cs-CZ"/>
              <a:pPr/>
              <a:t>73</a:t>
            </a:fld>
            <a:endParaRPr lang="cs-CZ" altLang="cs-CZ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F2C1AC-2FD7-4187-AA50-3E0688690214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FF6F35-08E3-4D95-B782-F398C26F1092}" type="slidenum">
              <a:rPr lang="cs-CZ" altLang="cs-CZ"/>
              <a:pPr/>
              <a:t>74</a:t>
            </a:fld>
            <a:endParaRPr lang="cs-CZ" altLang="cs-CZ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53168B-30F8-4675-905B-CA98F85DF467}" type="slidenum">
              <a:rPr lang="cs-CZ" altLang="cs-CZ"/>
              <a:pPr/>
              <a:t>75</a:t>
            </a:fld>
            <a:endParaRPr lang="cs-CZ" altLang="cs-CZ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AD7783-8492-45A0-9F4A-306F3392BB8F}" type="slidenum">
              <a:rPr lang="cs-CZ" altLang="cs-CZ"/>
              <a:pPr/>
              <a:t>76</a:t>
            </a:fld>
            <a:endParaRPr lang="cs-CZ" altLang="cs-CZ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9959DF-14EF-47A1-97F3-E802F8454E84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6541BB-0972-4E5E-9BC3-81054772829C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1A716964-D6F1-43AE-92B4-E330314E6D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36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5470F7-8D5F-464E-917D-61C78CA882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5A7662-3B9B-4B7B-BAB0-E870CC974704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3568" y="1556792"/>
            <a:ext cx="7175351" cy="1793167"/>
          </a:xfrm>
        </p:spPr>
        <p:txBody>
          <a:bodyPr/>
          <a:lstStyle/>
          <a:p>
            <a:pPr marL="182880" indent="0" eaLnBrk="1" hangingPunct="1">
              <a:buNone/>
            </a:pPr>
            <a:r>
              <a:rPr lang="cs-CZ" altLang="cs-CZ" b="1" dirty="0" smtClean="0"/>
              <a:t>RESPIRATORY SYSTEM </a:t>
            </a:r>
          </a:p>
        </p:txBody>
      </p:sp>
    </p:spTree>
    <p:extLst>
      <p:ext uri="{BB962C8B-B14F-4D97-AF65-F5344CB8AC3E}">
        <p14:creationId xmlns:p14="http://schemas.microsoft.com/office/powerpoint/2010/main" val="22797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0"/>
            <a:ext cx="5915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353295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SINUS PARANASALES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Sinus </a:t>
            </a:r>
            <a:r>
              <a:rPr lang="cs-CZ" altLang="cs-CZ" sz="2400" b="1" dirty="0" err="1"/>
              <a:t>maxillaris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Sinus </a:t>
            </a:r>
            <a:r>
              <a:rPr lang="cs-CZ" altLang="cs-CZ" sz="2400" b="1" dirty="0" err="1"/>
              <a:t>frontalis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Sinus </a:t>
            </a:r>
            <a:r>
              <a:rPr lang="cs-CZ" altLang="cs-CZ" sz="2400" b="1" dirty="0" err="1"/>
              <a:t>ethmoidales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Sinus </a:t>
            </a:r>
            <a:r>
              <a:rPr lang="cs-CZ" altLang="cs-CZ" sz="2400" b="1" dirty="0" err="1"/>
              <a:t>sphenoidalis</a:t>
            </a:r>
            <a:endParaRPr lang="cs-CZ" altLang="cs-CZ" sz="2400" b="1" dirty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113"/>
            <a:ext cx="4572000" cy="29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5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392430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1844675"/>
            <a:ext cx="4760912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03213" y="134938"/>
            <a:ext cx="39757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SINUS MAXILLARIS      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(</a:t>
            </a:r>
            <a:r>
              <a:rPr lang="en-US" altLang="cs-CZ" sz="2400" b="1" dirty="0"/>
              <a:t>Antrum of Highmore</a:t>
            </a:r>
            <a:r>
              <a:rPr lang="cs-CZ" altLang="cs-CZ" sz="2400" b="1" dirty="0"/>
              <a:t>)      </a:t>
            </a:r>
            <a:r>
              <a:rPr lang="cs-CZ" altLang="cs-CZ" sz="2400" b="1" dirty="0" smtClean="0"/>
              <a:t> 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3152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flipH="1">
            <a:off x="1233341" y="692696"/>
            <a:ext cx="636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Maxillary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sinus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puncture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Antral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washout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181627"/>
            <a:ext cx="3096344" cy="29562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165131"/>
            <a:ext cx="8028181" cy="17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7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8225"/>
            <a:ext cx="6156325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519113" y="207963"/>
            <a:ext cx="40463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SINUS FRONTALIS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septum </a:t>
            </a:r>
            <a:r>
              <a:rPr lang="en-US" altLang="cs-CZ" sz="2400" b="1" dirty="0" err="1"/>
              <a:t>sinuum</a:t>
            </a:r>
            <a:r>
              <a:rPr lang="en-US" altLang="cs-CZ" sz="2400" b="1" dirty="0"/>
              <a:t> </a:t>
            </a:r>
            <a:r>
              <a:rPr lang="en-US" altLang="cs-CZ" sz="2400" b="1" dirty="0" err="1" smtClean="0"/>
              <a:t>frontalium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19113" y="2060848"/>
            <a:ext cx="29209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semilunaris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9837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92325"/>
            <a:ext cx="500380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31775" y="4456113"/>
            <a:ext cx="471154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SINUS ETHMOIDALES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(CELLULAE ETHMOIDALES)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SINUS SPHENOIDALIS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septum </a:t>
            </a:r>
            <a:r>
              <a:rPr lang="cs-CZ" altLang="cs-CZ" sz="2400" b="1" dirty="0" err="1"/>
              <a:t>sinuum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sphenoidalium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apertura sinus </a:t>
            </a:r>
            <a:r>
              <a:rPr lang="cs-CZ" altLang="cs-CZ" sz="2400" b="1" dirty="0" err="1"/>
              <a:t>sphenoidalis</a:t>
            </a:r>
            <a:endParaRPr lang="cs-CZ" alt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5292080" y="764704"/>
            <a:ext cx="29209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semilunaris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501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52650"/>
            <a:ext cx="6804025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31775" y="63500"/>
            <a:ext cx="89707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Meatus </a:t>
            </a:r>
            <a:r>
              <a:rPr lang="en-US" altLang="cs-CZ" sz="2400" b="1" dirty="0" err="1"/>
              <a:t>nasi</a:t>
            </a:r>
            <a:r>
              <a:rPr lang="en-US" altLang="cs-CZ" sz="2400" b="1" dirty="0"/>
              <a:t> inf. – </a:t>
            </a:r>
            <a:r>
              <a:rPr lang="en-US" altLang="cs-CZ" sz="2400" b="1" dirty="0" err="1"/>
              <a:t>ductus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nasolacrimalis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Meatus </a:t>
            </a:r>
            <a:r>
              <a:rPr lang="en-US" altLang="cs-CZ" sz="2400" b="1" dirty="0" err="1"/>
              <a:t>nasi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medius</a:t>
            </a:r>
            <a:r>
              <a:rPr lang="en-US" altLang="cs-CZ" sz="2400" b="1" dirty="0"/>
              <a:t> – hiatus </a:t>
            </a:r>
            <a:r>
              <a:rPr lang="en-US" altLang="cs-CZ" sz="2400" b="1" dirty="0" err="1"/>
              <a:t>semilunaris</a:t>
            </a:r>
            <a:r>
              <a:rPr lang="en-US" altLang="cs-CZ" sz="2400" b="1" dirty="0"/>
              <a:t> – sinus </a:t>
            </a:r>
            <a:r>
              <a:rPr lang="en-US" altLang="cs-CZ" sz="2400" b="1" dirty="0" err="1"/>
              <a:t>maxillaris</a:t>
            </a:r>
            <a:r>
              <a:rPr lang="en-US" altLang="cs-CZ" sz="2400" b="1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   sinus </a:t>
            </a:r>
            <a:r>
              <a:rPr lang="en-US" altLang="cs-CZ" sz="2400" b="1" dirty="0" err="1"/>
              <a:t>frontalis</a:t>
            </a:r>
            <a:r>
              <a:rPr lang="en-US" altLang="cs-CZ" sz="2400" b="1" dirty="0"/>
              <a:t>, </a:t>
            </a:r>
            <a:r>
              <a:rPr lang="en-US" altLang="cs-CZ" sz="2400" b="1" dirty="0" err="1"/>
              <a:t>cellulae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ethmoidales</a:t>
            </a:r>
            <a:r>
              <a:rPr lang="en-US" altLang="cs-CZ" sz="2400" b="1" dirty="0"/>
              <a:t> </a:t>
            </a:r>
            <a:r>
              <a:rPr lang="en-US" altLang="cs-CZ" sz="2400" b="1" dirty="0" err="1" smtClean="0"/>
              <a:t>anteriores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smtClean="0"/>
              <a:t>Meatus </a:t>
            </a:r>
            <a:r>
              <a:rPr lang="en-US" altLang="cs-CZ" sz="2400" b="1" dirty="0" err="1"/>
              <a:t>nasi</a:t>
            </a:r>
            <a:r>
              <a:rPr lang="en-US" altLang="cs-CZ" sz="2400" b="1" dirty="0"/>
              <a:t> sup. – </a:t>
            </a:r>
            <a:r>
              <a:rPr lang="en-US" altLang="cs-CZ" sz="2400" b="1" dirty="0" err="1"/>
              <a:t>cellulae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ethmoidales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posteriores</a:t>
            </a:r>
            <a:r>
              <a:rPr lang="en-US" altLang="cs-CZ" sz="2400" b="1" dirty="0"/>
              <a:t>, sinus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   </a:t>
            </a:r>
            <a:r>
              <a:rPr lang="en-US" altLang="cs-CZ" sz="2400" b="1" dirty="0" err="1"/>
              <a:t>sphenoidalis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84011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787"/>
            <a:ext cx="9144000" cy="49244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700808"/>
            <a:ext cx="3913855" cy="366614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flipH="1">
            <a:off x="2051720" y="317847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Waters'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Occipitomental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view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457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PHARYNX</a:t>
            </a:r>
          </a:p>
        </p:txBody>
      </p:sp>
    </p:spTree>
    <p:extLst>
      <p:ext uri="{BB962C8B-B14F-4D97-AF65-F5344CB8AC3E}">
        <p14:creationId xmlns:p14="http://schemas.microsoft.com/office/powerpoint/2010/main" val="177111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197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1915"/>
            <a:ext cx="3825875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1775" y="134938"/>
            <a:ext cx="143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LARYNX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408488" y="5751513"/>
            <a:ext cx="121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ADULT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3924300" y="594995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280150" y="4456113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NEONATE</a:t>
            </a: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7092950" y="4221163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6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0"/>
            <a:ext cx="589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76238" y="566738"/>
            <a:ext cx="319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Prominentia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laryngis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5211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-99392"/>
            <a:ext cx="5070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5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0"/>
            <a:ext cx="4814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31775" y="350838"/>
            <a:ext cx="425930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CARTILAGINES LARYNGIS: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Cartilago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thyroidea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Cartilago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cricoidea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Cartilago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epiglotica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None/>
            </a:pP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err="1" smtClean="0"/>
              <a:t>Cartilago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arytenoidea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Cartilago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corniculata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Cartilago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cuneiformis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4185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397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39750" y="188913"/>
            <a:ext cx="3706813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LARYNX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Membrana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thyrohyoidea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Cartilago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thyroidea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lamina </a:t>
            </a:r>
            <a:r>
              <a:rPr lang="cs-CZ" altLang="cs-CZ" sz="2400" b="1" dirty="0" err="1"/>
              <a:t>dextra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lamina </a:t>
            </a:r>
            <a:r>
              <a:rPr lang="cs-CZ" altLang="cs-CZ" sz="2400" b="1" dirty="0" err="1"/>
              <a:t>sinistra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/>
              <a:t>incisura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thyroidea</a:t>
            </a:r>
            <a:r>
              <a:rPr lang="cs-CZ" altLang="cs-CZ" sz="2400" b="1" dirty="0"/>
              <a:t> sup.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/>
              <a:t>incisura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thyroidea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/>
              <a:t>cornua</a:t>
            </a:r>
            <a:r>
              <a:rPr lang="cs-CZ" altLang="cs-CZ" sz="2400" b="1" dirty="0"/>
              <a:t> superiora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 smtClean="0"/>
              <a:t>cornua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inferiora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facies art. </a:t>
            </a:r>
            <a:r>
              <a:rPr lang="cs-CZ" altLang="cs-CZ" sz="2400" b="1" dirty="0" err="1"/>
              <a:t>cricoidea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linea </a:t>
            </a:r>
            <a:r>
              <a:rPr lang="cs-CZ" altLang="cs-CZ" sz="2400" b="1" dirty="0" err="1"/>
              <a:t>obliqua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881945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3714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43608" y="980728"/>
            <a:ext cx="2249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linea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obliqua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14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03371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341438"/>
            <a:ext cx="315277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259013" y="350838"/>
            <a:ext cx="382668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CARTILAGO CRICOIDEA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-</a:t>
            </a:r>
            <a:r>
              <a:rPr lang="cs-CZ" altLang="cs-CZ" sz="2400" b="1" dirty="0" err="1"/>
              <a:t>arcus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-lamina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-facies </a:t>
            </a:r>
            <a:r>
              <a:rPr lang="cs-CZ" altLang="cs-CZ" sz="2400" b="1" dirty="0" err="1"/>
              <a:t>articularis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</a:t>
            </a:r>
            <a:r>
              <a:rPr lang="cs-CZ" altLang="cs-CZ" sz="2400" b="1" dirty="0" err="1"/>
              <a:t>arytenoidea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-facies </a:t>
            </a:r>
            <a:r>
              <a:rPr lang="cs-CZ" altLang="cs-CZ" sz="2400" b="1" dirty="0" err="1"/>
              <a:t>articularis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</a:t>
            </a:r>
            <a:r>
              <a:rPr lang="cs-CZ" altLang="cs-CZ" sz="2400" b="1" dirty="0" err="1"/>
              <a:t>thyroidea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478327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911475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642675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CARTILAGO </a:t>
            </a:r>
            <a:r>
              <a:rPr lang="cs-CZ" altLang="cs-CZ" sz="2400" b="1" dirty="0" smtClean="0"/>
              <a:t>ARYTENOIDEA 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       - apex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       - </a:t>
            </a:r>
            <a:r>
              <a:rPr lang="cs-CZ" altLang="cs-CZ" sz="2400" b="1" dirty="0" err="1"/>
              <a:t>basis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          - facies art. </a:t>
            </a:r>
            <a:r>
              <a:rPr lang="cs-CZ" altLang="cs-CZ" sz="2400" b="1" dirty="0" err="1"/>
              <a:t>cricoidea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        - </a:t>
            </a:r>
            <a:r>
              <a:rPr lang="cs-CZ" altLang="cs-CZ" sz="2400" b="1" dirty="0" err="1"/>
              <a:t>processus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vocalis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        - </a:t>
            </a:r>
            <a:r>
              <a:rPr lang="cs-CZ" altLang="cs-CZ" sz="2400" b="1" dirty="0" err="1"/>
              <a:t>processus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muscularis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                              - facies </a:t>
            </a:r>
            <a:r>
              <a:rPr lang="cs-CZ" altLang="cs-CZ" sz="2400" b="1" dirty="0" err="1" smtClean="0"/>
              <a:t>medialis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/>
              <a:t>                                 </a:t>
            </a:r>
            <a:r>
              <a:rPr lang="cs-CZ" altLang="cs-CZ" sz="2400" b="1" dirty="0"/>
              <a:t>- facies </a:t>
            </a:r>
            <a:r>
              <a:rPr lang="cs-CZ" altLang="cs-CZ" sz="2400" b="1" dirty="0" err="1" smtClean="0"/>
              <a:t>posterior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/>
              <a:t>                                 </a:t>
            </a:r>
            <a:r>
              <a:rPr lang="cs-CZ" altLang="cs-CZ" sz="2400" b="1" dirty="0"/>
              <a:t>- facies </a:t>
            </a:r>
            <a:r>
              <a:rPr lang="cs-CZ" altLang="cs-CZ" sz="2400" b="1" dirty="0" err="1" smtClean="0"/>
              <a:t>anterolateralis</a:t>
            </a:r>
            <a:endParaRPr lang="cs-CZ" altLang="cs-CZ" sz="2400" b="1" dirty="0"/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0"/>
            <a:ext cx="20113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565400"/>
            <a:ext cx="245268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471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0"/>
            <a:ext cx="3717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47675" y="495300"/>
            <a:ext cx="431163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CARTILAGO EPIGLOTTICA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petiolus </a:t>
            </a:r>
            <a:r>
              <a:rPr lang="cs-CZ" altLang="cs-CZ" sz="2400" b="1" dirty="0" err="1"/>
              <a:t>epiglottidis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lamina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CARTILAGO CORNICULATA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CARTILAGO </a:t>
            </a:r>
            <a:r>
              <a:rPr lang="cs-CZ" altLang="cs-CZ" sz="2400" b="1" dirty="0" smtClean="0"/>
              <a:t>CUNEIFORMIS</a:t>
            </a:r>
            <a:endParaRPr lang="cs-CZ" altLang="cs-CZ" sz="2400" b="1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76700"/>
            <a:ext cx="20113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391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0"/>
            <a:ext cx="4238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119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0"/>
            <a:ext cx="397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68313" y="620713"/>
            <a:ext cx="496802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CONUS ELASTICUS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lig. </a:t>
            </a:r>
            <a:r>
              <a:rPr lang="cs-CZ" altLang="cs-CZ" sz="2400" b="1" dirty="0" err="1"/>
              <a:t>cricothyroideum</a:t>
            </a:r>
            <a:r>
              <a:rPr lang="cs-CZ" altLang="cs-CZ" sz="2400" b="1" dirty="0"/>
              <a:t>- </a:t>
            </a:r>
            <a:r>
              <a:rPr lang="cs-CZ" altLang="cs-CZ" sz="2400" b="1" dirty="0" err="1"/>
              <a:t>coniotomy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lig. </a:t>
            </a:r>
            <a:r>
              <a:rPr lang="cs-CZ" altLang="cs-CZ" sz="2400" b="1" dirty="0" err="1"/>
              <a:t>vocale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plica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vocalis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Lig. </a:t>
            </a:r>
            <a:r>
              <a:rPr lang="cs-CZ" altLang="cs-CZ" sz="2400" b="1" dirty="0" err="1"/>
              <a:t>cricotracheale</a:t>
            </a:r>
            <a:endParaRPr lang="cs-CZ" altLang="cs-CZ" sz="2400" b="1" dirty="0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0"/>
            <a:ext cx="39243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900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26988"/>
            <a:ext cx="4206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03213" y="495300"/>
            <a:ext cx="539763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Lig </a:t>
            </a:r>
            <a:r>
              <a:rPr lang="cs-CZ" altLang="cs-CZ" sz="2400" b="1" dirty="0" err="1"/>
              <a:t>thyroepiglotticum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Lig. </a:t>
            </a:r>
            <a:r>
              <a:rPr lang="cs-CZ" altLang="cs-CZ" sz="2400" b="1" dirty="0" err="1"/>
              <a:t>hyoepiglotticum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Spatium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praeepiglotticum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MEMBRANA QUADRANGULARIS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lig. </a:t>
            </a:r>
            <a:r>
              <a:rPr lang="cs-CZ" altLang="cs-CZ" sz="2400" b="1" dirty="0" err="1"/>
              <a:t>ventriculare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plica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vestibularis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MEMBRANA FIBROELASTICA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LARYNGIS = </a:t>
            </a:r>
            <a:r>
              <a:rPr lang="cs-CZ" altLang="cs-CZ" sz="2400" b="1" dirty="0" err="1"/>
              <a:t>conus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elasticus</a:t>
            </a:r>
            <a:r>
              <a:rPr lang="cs-CZ" altLang="cs-CZ" sz="2400" b="1" dirty="0"/>
              <a:t>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membrana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quadrangularis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238085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0"/>
            <a:ext cx="3717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404813"/>
            <a:ext cx="555414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ARTICULATIO </a:t>
            </a:r>
            <a:r>
              <a:rPr lang="cs-CZ" altLang="cs-CZ" sz="2400" b="1" dirty="0" smtClean="0"/>
              <a:t>CRICOARYTENOIDEA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ARTICULATIO CRICOTHYROIDEA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5580063" y="4437063"/>
            <a:ext cx="3384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6877050" y="2636838"/>
            <a:ext cx="0" cy="1655762"/>
          </a:xfrm>
          <a:prstGeom prst="line">
            <a:avLst/>
          </a:prstGeom>
          <a:noFill/>
          <a:ln w="28575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240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-387424"/>
            <a:ext cx="589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519113" y="350838"/>
            <a:ext cx="302518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NASUS EXTERNUS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Radix </a:t>
            </a:r>
            <a:r>
              <a:rPr lang="cs-CZ" altLang="cs-CZ" sz="2400" b="1" dirty="0" err="1"/>
              <a:t>nasi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Dorsum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nasi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Apex </a:t>
            </a:r>
            <a:r>
              <a:rPr lang="cs-CZ" altLang="cs-CZ" sz="2400" b="1" dirty="0" err="1"/>
              <a:t>nasi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Nares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Alae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nasi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839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39600"/>
            <a:ext cx="397726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6004" y="30740"/>
            <a:ext cx="70862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MUSCULI LARYNGIS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Rima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glottidis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pars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intermembranacea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– </a:t>
            </a:r>
            <a:r>
              <a:rPr lang="cs-CZ" altLang="cs-CZ" sz="2400" b="1" dirty="0" err="1"/>
              <a:t>pars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intercartilaginea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602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90" y="-10019"/>
            <a:ext cx="368741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" y="2708396"/>
            <a:ext cx="397726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6004" y="30740"/>
            <a:ext cx="70862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/>
              <a:t>thyro</a:t>
            </a:r>
            <a:r>
              <a:rPr lang="en-US" altLang="cs-CZ" sz="2400" b="1" dirty="0" err="1" smtClean="0"/>
              <a:t>arytenoideus</a:t>
            </a:r>
            <a:r>
              <a:rPr lang="cs-CZ" altLang="cs-CZ" sz="2400" b="1" dirty="0" smtClean="0"/>
              <a:t> - m. </a:t>
            </a:r>
            <a:r>
              <a:rPr lang="cs-CZ" altLang="cs-CZ" sz="2400" b="1" dirty="0" err="1" smtClean="0"/>
              <a:t>vocalis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(m. </a:t>
            </a:r>
            <a:r>
              <a:rPr lang="cs-CZ" altLang="cs-CZ" sz="2400" b="1" dirty="0" err="1" smtClean="0"/>
              <a:t>thyroepiglotticus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758251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0"/>
            <a:ext cx="3821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19113" y="566738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/>
              <a:t>cricothyroideus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725683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0"/>
            <a:ext cx="54356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88913"/>
            <a:ext cx="433070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47675" y="207963"/>
            <a:ext cx="40815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 smtClean="0"/>
              <a:t>cricoarytenoideus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(</a:t>
            </a:r>
            <a:r>
              <a:rPr lang="cs-CZ" altLang="cs-CZ" sz="2400" b="1" dirty="0" err="1"/>
              <a:t>posticus</a:t>
            </a:r>
            <a:r>
              <a:rPr lang="cs-CZ" altLang="cs-CZ" sz="2400" b="1" dirty="0"/>
              <a:t>) - </a:t>
            </a:r>
            <a:r>
              <a:rPr lang="cs-CZ" altLang="cs-CZ" sz="2400" b="1" dirty="0" err="1"/>
              <a:t>respiration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047540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0"/>
            <a:ext cx="390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402590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0" y="188640"/>
            <a:ext cx="608211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 smtClean="0"/>
              <a:t>cricoarytenoideus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lateralis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M</a:t>
            </a:r>
            <a:r>
              <a:rPr lang="cs-CZ" altLang="cs-CZ" sz="2400" b="1" dirty="0"/>
              <a:t>. </a:t>
            </a:r>
            <a:r>
              <a:rPr lang="cs-CZ" altLang="cs-CZ" sz="2400" b="1" dirty="0" err="1" smtClean="0"/>
              <a:t>arytenoideus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transversus</a:t>
            </a:r>
            <a:r>
              <a:rPr lang="cs-CZ" altLang="cs-CZ" sz="2400" b="1" dirty="0" smtClean="0"/>
              <a:t> et </a:t>
            </a:r>
            <a:r>
              <a:rPr lang="cs-CZ" altLang="cs-CZ" sz="2400" b="1" dirty="0" err="1" smtClean="0"/>
              <a:t>obliquus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– </a:t>
            </a:r>
            <a:r>
              <a:rPr lang="cs-CZ" altLang="cs-CZ" sz="2400" b="1" dirty="0" err="1" smtClean="0"/>
              <a:t>phonation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(m. </a:t>
            </a:r>
            <a:r>
              <a:rPr lang="cs-CZ" altLang="cs-CZ" sz="2400" b="1" dirty="0" err="1" smtClean="0"/>
              <a:t>aryepiglotticus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600434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2" y="317846"/>
            <a:ext cx="3426011" cy="654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368818"/>
            <a:ext cx="3889002" cy="648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87015"/>
            <a:ext cx="7334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thyroepiglotticus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M.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aryepiglotticus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17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702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519113" y="9271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3276600" y="0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/>
              <a:t>cricothyroideus</a:t>
            </a:r>
            <a:endParaRPr lang="cs-CZ" altLang="cs-CZ" sz="2400" b="1" dirty="0"/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79388" y="1916113"/>
            <a:ext cx="32624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 smtClean="0"/>
              <a:t>cricoarytenoideus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5657850" y="1773238"/>
            <a:ext cx="33473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 smtClean="0"/>
              <a:t>cricoarytenoideus</a:t>
            </a:r>
            <a:r>
              <a:rPr lang="cs-CZ" altLang="cs-CZ" sz="2400" b="1" dirty="0" smtClean="0"/>
              <a:t> 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lateralis</a:t>
            </a:r>
            <a:endParaRPr lang="cs-CZ" altLang="cs-CZ" sz="2400" b="1" dirty="0"/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0" y="4437063"/>
            <a:ext cx="25266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 smtClean="0"/>
              <a:t>arytenoideus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- </a:t>
            </a:r>
            <a:r>
              <a:rPr lang="cs-CZ" altLang="cs-CZ" sz="2400" b="1" dirty="0" err="1" smtClean="0"/>
              <a:t>transversus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- </a:t>
            </a:r>
            <a:r>
              <a:rPr lang="cs-CZ" altLang="cs-CZ" sz="2400" b="1" dirty="0" err="1" smtClean="0"/>
              <a:t>obliquus</a:t>
            </a:r>
            <a:endParaRPr lang="cs-CZ" altLang="cs-CZ" sz="2400" b="1" dirty="0"/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5708650" y="4365625"/>
            <a:ext cx="32960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 smtClean="0"/>
              <a:t>thyroarytenoideus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195849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38188"/>
            <a:ext cx="6948487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6271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N. </a:t>
            </a:r>
            <a:r>
              <a:rPr lang="cs-CZ" altLang="cs-CZ" sz="2400" b="1" dirty="0" err="1"/>
              <a:t>laryngeus</a:t>
            </a:r>
            <a:r>
              <a:rPr lang="cs-CZ" altLang="cs-CZ" sz="2400" b="1" dirty="0"/>
              <a:t>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N. </a:t>
            </a:r>
            <a:r>
              <a:rPr lang="cs-CZ" altLang="cs-CZ" sz="2400" b="1" dirty="0" err="1"/>
              <a:t>laryngeus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 – N. </a:t>
            </a:r>
            <a:r>
              <a:rPr lang="cs-CZ" altLang="cs-CZ" sz="2400" b="1" dirty="0" err="1"/>
              <a:t>laryngeus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recurrens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66659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0"/>
            <a:ext cx="521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023938" y="8556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19113" y="566738"/>
            <a:ext cx="342914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CAVITAS LARYNGIS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/>
              <a:t>vestibulum </a:t>
            </a:r>
            <a:r>
              <a:rPr lang="cs-CZ" altLang="cs-CZ" sz="2400" b="1" dirty="0" err="1"/>
              <a:t>laryngis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/>
              <a:t>plicae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vestibulares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/>
              <a:t>rima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vestibuli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-</a:t>
            </a:r>
            <a:r>
              <a:rPr lang="cs-CZ" altLang="cs-CZ" sz="2400" b="1" dirty="0" err="1" smtClean="0"/>
              <a:t>ventriculus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laryngis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/>
              <a:t>sacculus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laryngis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 smtClean="0"/>
              <a:t>plicae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vocales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/>
              <a:t>rima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glottidis</a:t>
            </a:r>
            <a:r>
              <a:rPr lang="cs-CZ" altLang="cs-CZ" sz="2400" b="1" dirty="0" smtClean="0"/>
              <a:t> (glottis)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-</a:t>
            </a:r>
            <a:r>
              <a:rPr lang="cs-CZ" altLang="cs-CZ" sz="2400" b="1" dirty="0" err="1" smtClean="0"/>
              <a:t>cavum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infraglotticum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711461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81075"/>
            <a:ext cx="4002087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938109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CAVITAS </a:t>
            </a:r>
            <a:r>
              <a:rPr lang="cs-CZ" altLang="cs-CZ" sz="2400" b="1" dirty="0"/>
              <a:t>LARYNGIS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 err="1"/>
              <a:t>aditus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laryngis-plicae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aryepiglotticae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tuberculum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cuneiforme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et </a:t>
            </a:r>
            <a:r>
              <a:rPr lang="cs-CZ" altLang="cs-CZ" sz="2400" b="1" dirty="0" err="1"/>
              <a:t>corniculatum</a:t>
            </a:r>
            <a:r>
              <a:rPr lang="cs-CZ" altLang="cs-CZ" sz="2400" b="1" dirty="0"/>
              <a:t>), </a:t>
            </a:r>
            <a:r>
              <a:rPr lang="cs-CZ" altLang="cs-CZ" sz="2400" b="1" dirty="0" err="1"/>
              <a:t>plica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interarytenoidea</a:t>
            </a:r>
            <a:r>
              <a:rPr lang="cs-CZ" altLang="cs-CZ" sz="2400" b="1" dirty="0" smtClean="0"/>
              <a:t>, (</a:t>
            </a:r>
            <a:r>
              <a:rPr lang="cs-CZ" altLang="cs-CZ" sz="2400" b="1" dirty="0" err="1" smtClean="0"/>
              <a:t>incisura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inter-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                                                            </a:t>
            </a:r>
            <a:r>
              <a:rPr lang="cs-CZ" altLang="cs-CZ" sz="2400" b="1" dirty="0" err="1" smtClean="0"/>
              <a:t>arytenoidea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307013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492500" y="4581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105275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2" y="0"/>
            <a:ext cx="38195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03213" y="350838"/>
            <a:ext cx="501130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Cartilago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nasi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lateralis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Cartilago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alaris</a:t>
            </a:r>
            <a:r>
              <a:rPr lang="en-US" altLang="cs-CZ" sz="2400" b="1" dirty="0"/>
              <a:t> major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  - crus </a:t>
            </a:r>
            <a:r>
              <a:rPr lang="en-US" altLang="cs-CZ" sz="2400" b="1" dirty="0" err="1"/>
              <a:t>laterale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  - crus </a:t>
            </a:r>
            <a:r>
              <a:rPr lang="en-US" altLang="cs-CZ" sz="2400" b="1" dirty="0" err="1"/>
              <a:t>mediale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Cartilagines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alares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minores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Cartilagines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nasales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accessoriae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300355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00" y="2564904"/>
            <a:ext cx="2949575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0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25"/>
            <a:ext cx="9144000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132138" y="188913"/>
            <a:ext cx="277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LARYNGOSCOPY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166813" y="2008188"/>
            <a:ext cx="1284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indirect</a:t>
            </a:r>
            <a:endParaRPr lang="cs-CZ" altLang="cs-CZ" sz="2400" b="1" dirty="0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659563" y="1989138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direct</a:t>
            </a:r>
          </a:p>
        </p:txBody>
      </p:sp>
    </p:spTree>
    <p:extLst>
      <p:ext uri="{BB962C8B-B14F-4D97-AF65-F5344CB8AC3E}">
        <p14:creationId xmlns:p14="http://schemas.microsoft.com/office/powerpoint/2010/main" val="33408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54313"/>
            <a:ext cx="3744913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79713"/>
            <a:ext cx="3816350" cy="32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258888" y="1628775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RESPIRATION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435600" y="1628775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PHONATION</a:t>
            </a:r>
          </a:p>
        </p:txBody>
      </p:sp>
    </p:spTree>
    <p:extLst>
      <p:ext uri="{BB962C8B-B14F-4D97-AF65-F5344CB8AC3E}">
        <p14:creationId xmlns:p14="http://schemas.microsoft.com/office/powerpoint/2010/main" val="1077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91680" y="3356992"/>
            <a:ext cx="696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Vocal Cords up close while </a:t>
            </a:r>
            <a:r>
              <a:rPr lang="en-US" b="0" dirty="0" smtClean="0"/>
              <a:t>singing</a:t>
            </a:r>
            <a:endParaRPr lang="cs-CZ" b="0" dirty="0" smtClean="0"/>
          </a:p>
          <a:p>
            <a:r>
              <a:rPr lang="en-US" b="0" dirty="0"/>
              <a:t>http://www.youtube.com/watch?v=-XGds2GAvGQ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0481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5300"/>
            <a:ext cx="7129462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62007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4916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2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4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0"/>
            <a:ext cx="3514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70125" y="0"/>
            <a:ext cx="4433888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TRACHEA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Font typeface="Arial" charset="0"/>
              <a:buChar char="-"/>
            </a:pPr>
            <a:r>
              <a:rPr lang="cs-CZ" altLang="cs-CZ" sz="2400" b="1"/>
              <a:t>pars cervicalis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pars thoracica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bifurcatio tracheae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 </a:t>
            </a:r>
            <a:r>
              <a:rPr lang="en-US" altLang="cs-CZ" sz="2400" b="1"/>
              <a:t>carina tracheae</a:t>
            </a:r>
            <a:r>
              <a:rPr lang="cs-CZ" altLang="cs-CZ" sz="2400" b="1"/>
              <a:t> 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15-20 cartilagines tracheales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ligg. anularia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paries membranaceus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(m. trachealis)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 glandulae tracheales</a:t>
            </a:r>
          </a:p>
        </p:txBody>
      </p:sp>
    </p:spTree>
    <p:extLst>
      <p:ext uri="{BB962C8B-B14F-4D97-AF65-F5344CB8AC3E}">
        <p14:creationId xmlns:p14="http://schemas.microsoft.com/office/powerpoint/2010/main" val="27838736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5648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47675" y="207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175" y="260350"/>
            <a:ext cx="5119688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TOPOGRAPHY OF THE TRACHEA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Font typeface="Arial" charset="0"/>
              <a:buChar char="-"/>
            </a:pPr>
            <a:r>
              <a:rPr lang="cs-CZ" altLang="cs-CZ" sz="2400" b="1"/>
              <a:t>isthmus glandulae thyroideae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vv. thyroideae inferiores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a. carotis communis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v. jugularis int.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n. vagus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oesophagus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n. laryngeus recurrens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truncus brachiocephalicus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v. cava sup.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v. brachiocephalica sinistra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arcus aortae</a:t>
            </a:r>
          </a:p>
          <a:p>
            <a:pPr>
              <a:buFont typeface="Arial" charset="0"/>
              <a:buNone/>
            </a:pPr>
            <a:endParaRPr lang="cs-CZ" altLang="cs-CZ" sz="2400" b="1"/>
          </a:p>
        </p:txBody>
      </p:sp>
    </p:spTree>
    <p:extLst>
      <p:ext uri="{BB962C8B-B14F-4D97-AF65-F5344CB8AC3E}">
        <p14:creationId xmlns:p14="http://schemas.microsoft.com/office/powerpoint/2010/main" val="2274856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0"/>
            <a:ext cx="402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703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991100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5508409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CONIOTOMIA (CRICOTHYROTOMIA)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TRACHEOTOMIA SUPERIOR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TRACHEOTOMIA </a:t>
            </a:r>
            <a:r>
              <a:rPr lang="cs-CZ" altLang="cs-CZ" sz="2400" b="1" dirty="0" smtClean="0"/>
              <a:t>INFERIOR</a:t>
            </a:r>
          </a:p>
          <a:p>
            <a:r>
              <a:rPr lang="cs-CZ" altLang="cs-CZ" sz="2400" b="1" dirty="0" smtClean="0"/>
              <a:t>TRACHEOSTOMIA</a:t>
            </a:r>
            <a:endParaRPr lang="cs-CZ" altLang="cs-CZ" sz="2400" b="1" dirty="0"/>
          </a:p>
          <a:p>
            <a:pPr>
              <a:buClrTx/>
              <a:buFontTx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209159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jmedicalcasereports.com/content/download/figures/1752-1947-5-381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946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http://www.medskills.eu/dropbox/enlarge/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3573463"/>
            <a:ext cx="437991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96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6875462" cy="584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0" y="260350"/>
            <a:ext cx="75247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SEPTUM </a:t>
            </a:r>
            <a:r>
              <a:rPr lang="cs-CZ" altLang="cs-CZ" sz="2400" b="1" dirty="0" smtClean="0"/>
              <a:t>NASI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Cartilago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alaris</a:t>
            </a:r>
            <a:r>
              <a:rPr lang="cs-CZ" altLang="cs-CZ" sz="2400" b="1" dirty="0"/>
              <a:t> major – </a:t>
            </a:r>
            <a:r>
              <a:rPr lang="cs-CZ" altLang="cs-CZ" sz="2400" b="1" dirty="0" err="1"/>
              <a:t>crus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mediale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Cartilago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septi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nasi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Lamina </a:t>
            </a:r>
            <a:r>
              <a:rPr lang="cs-CZ" altLang="cs-CZ" sz="2400" b="1" dirty="0" err="1"/>
              <a:t>perpendicularis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ossis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ethmoidalis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Vomer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647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3028950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1052513"/>
            <a:ext cx="2932112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76225" y="134938"/>
            <a:ext cx="6550489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GLANDULA THYROIDEA – </a:t>
            </a:r>
            <a:r>
              <a:rPr lang="cs-CZ" altLang="cs-CZ" sz="2400" b="1" dirty="0" err="1"/>
              <a:t>lobus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dexter</a:t>
            </a:r>
            <a:r>
              <a:rPr lang="cs-CZ" altLang="cs-CZ" sz="2400" b="1" dirty="0"/>
              <a:t> 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         - </a:t>
            </a:r>
            <a:r>
              <a:rPr lang="cs-CZ" altLang="cs-CZ" sz="2400" b="1" dirty="0" err="1"/>
              <a:t>lobus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sinister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         - </a:t>
            </a:r>
            <a:r>
              <a:rPr lang="cs-CZ" altLang="cs-CZ" sz="2400" b="1" dirty="0" err="1"/>
              <a:t>isthmus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         - </a:t>
            </a:r>
            <a:r>
              <a:rPr lang="cs-CZ" altLang="cs-CZ" sz="2400" b="1" dirty="0" err="1"/>
              <a:t>lobus</a:t>
            </a:r>
            <a:r>
              <a:rPr lang="cs-CZ" altLang="cs-CZ" sz="2400" b="1" dirty="0"/>
              <a:t> 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           </a:t>
            </a:r>
            <a:r>
              <a:rPr lang="cs-CZ" altLang="cs-CZ" sz="2400" b="1" dirty="0" err="1" smtClean="0"/>
              <a:t>pyramidalis</a:t>
            </a:r>
            <a:endParaRPr lang="cs-CZ" altLang="cs-CZ" sz="2400" b="1" dirty="0" smtClean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         - </a:t>
            </a:r>
            <a:r>
              <a:rPr lang="cs-CZ" altLang="cs-CZ" sz="2400" b="1" dirty="0" err="1"/>
              <a:t>thyroid</a:t>
            </a:r>
            <a:r>
              <a:rPr lang="cs-CZ" altLang="cs-CZ" sz="2400" b="1" dirty="0"/>
              <a:t> </a:t>
            </a:r>
            <a:r>
              <a:rPr lang="cs-CZ" altLang="cs-CZ" sz="2400" b="1" dirty="0" smtClean="0"/>
              <a:t>hormone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                                         - </a:t>
            </a:r>
            <a:r>
              <a:rPr lang="cs-CZ" altLang="cs-CZ" sz="2400" b="1" dirty="0" err="1"/>
              <a:t>calcitonin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99584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531813"/>
            <a:ext cx="6049963" cy="50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36750"/>
            <a:ext cx="5653088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021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360203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560513"/>
            <a:ext cx="6084888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2438" y="423863"/>
            <a:ext cx="6813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GLANDULAE PARATHYROIDEAE –sup. et inf.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</a:t>
            </a:r>
            <a:r>
              <a:rPr lang="en-US" altLang="cs-CZ" sz="2400" b="1"/>
              <a:t>arathormone</a:t>
            </a:r>
            <a:r>
              <a:rPr lang="cs-CZ" altLang="cs-CZ" sz="2400" b="1"/>
              <a:t> (parathyroid hormone; PTH)</a:t>
            </a:r>
          </a:p>
          <a:p>
            <a:pPr>
              <a:buClrTx/>
              <a:buFontTx/>
              <a:buNone/>
            </a:pPr>
            <a:endParaRPr lang="cs-CZ" altLang="cs-CZ" sz="2400" b="1"/>
          </a:p>
        </p:txBody>
      </p:sp>
    </p:spTree>
    <p:extLst>
      <p:ext uri="{BB962C8B-B14F-4D97-AF65-F5344CB8AC3E}">
        <p14:creationId xmlns:p14="http://schemas.microsoft.com/office/powerpoint/2010/main" val="680047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050"/>
            <a:ext cx="7489825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06388" y="350838"/>
            <a:ext cx="212883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BRONCHI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-principales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-lobares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-segmentales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endParaRPr lang="cs-CZ" altLang="cs-CZ" sz="2400" b="1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421438" y="115888"/>
            <a:ext cx="2720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Arbor bronchialis</a:t>
            </a:r>
          </a:p>
        </p:txBody>
      </p:sp>
    </p:spTree>
    <p:extLst>
      <p:ext uri="{BB962C8B-B14F-4D97-AF65-F5344CB8AC3E}">
        <p14:creationId xmlns:p14="http://schemas.microsoft.com/office/powerpoint/2010/main" val="133587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3175000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133600"/>
            <a:ext cx="31527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-7938" y="0"/>
            <a:ext cx="400208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PULMO DEXTER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lobus superior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medius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inferior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fissura obliqua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fissura horizontalis            </a:t>
            </a:r>
          </a:p>
          <a:p>
            <a:pPr>
              <a:buClrTx/>
              <a:buFontTx/>
              <a:buNone/>
            </a:pPr>
            <a:endParaRPr lang="cs-CZ" altLang="cs-CZ" sz="2400" b="1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508625" y="0"/>
            <a:ext cx="4545013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PULMO SINISTER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lobus superior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inferior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fissura obliqua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incisura cardiaca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lingula pulmonis sinistri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44800" y="188913"/>
            <a:ext cx="35877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apex pulmonis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basis pulmonis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(facies diaphragmatica)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facies costalis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margo anterior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inferior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posterior</a:t>
            </a:r>
          </a:p>
          <a:p>
            <a:pPr>
              <a:buClrTx/>
              <a:buFontTx/>
              <a:buNone/>
            </a:pPr>
            <a:endParaRPr lang="cs-CZ" altLang="cs-CZ" sz="2400" b="1"/>
          </a:p>
        </p:txBody>
      </p:sp>
    </p:spTree>
    <p:extLst>
      <p:ext uri="{BB962C8B-B14F-4D97-AF65-F5344CB8AC3E}">
        <p14:creationId xmlns:p14="http://schemas.microsoft.com/office/powerpoint/2010/main" val="4048099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2131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2133600"/>
            <a:ext cx="325913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062288" y="0"/>
            <a:ext cx="3312423" cy="304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FACIES </a:t>
            </a:r>
            <a:r>
              <a:rPr lang="cs-CZ" altLang="cs-CZ" sz="2400" b="1" dirty="0" smtClean="0"/>
              <a:t>MEDIALIS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</a:t>
            </a:r>
            <a:r>
              <a:rPr lang="cs-CZ" altLang="cs-CZ" sz="2400" b="1" dirty="0" err="1"/>
              <a:t>hillum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pulmonis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radix </a:t>
            </a:r>
            <a:r>
              <a:rPr lang="cs-CZ" altLang="cs-CZ" sz="2400" b="1" dirty="0" err="1"/>
              <a:t>pulmonis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lig. </a:t>
            </a:r>
            <a:r>
              <a:rPr lang="cs-CZ" altLang="cs-CZ" sz="2400" b="1" dirty="0" err="1"/>
              <a:t>pulmonale</a:t>
            </a:r>
            <a:r>
              <a:rPr lang="cs-CZ" altLang="cs-CZ" sz="2400" b="1" dirty="0"/>
              <a:t> 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sulcus</a:t>
            </a:r>
            <a:r>
              <a:rPr lang="cs-CZ" altLang="cs-CZ" sz="2400" b="1" dirty="0"/>
              <a:t> a. </a:t>
            </a:r>
            <a:r>
              <a:rPr lang="cs-CZ" altLang="cs-CZ" sz="2400" b="1" dirty="0" err="1"/>
              <a:t>subclaviae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sulcus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costae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primae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sulcus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oesophageus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impressio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cardiaca</a:t>
            </a:r>
            <a:endParaRPr lang="cs-CZ" altLang="cs-CZ" sz="2400" b="1" dirty="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836613"/>
            <a:ext cx="3132138" cy="19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sulcus v. cavae sup.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sulcus v. azygos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endParaRPr lang="cs-CZ" altLang="cs-CZ" sz="2400" b="1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302375" y="981075"/>
            <a:ext cx="2416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sulcus aorticus</a:t>
            </a:r>
          </a:p>
        </p:txBody>
      </p:sp>
    </p:spTree>
    <p:extLst>
      <p:ext uri="{BB962C8B-B14F-4D97-AF65-F5344CB8AC3E}">
        <p14:creationId xmlns:p14="http://schemas.microsoft.com/office/powerpoint/2010/main" val="4023399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2353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2133600"/>
            <a:ext cx="327818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-127000" y="0"/>
            <a:ext cx="906938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SEGMENTA BRONCHOPULMONALIA DEXTRA</a:t>
            </a:r>
          </a:p>
          <a:p>
            <a:pPr>
              <a:buFont typeface="Times New Roman" pitchFamily="16" charset="0"/>
              <a:buAutoNum type="arabicPeriod"/>
            </a:pPr>
            <a:r>
              <a:rPr lang="cs-CZ" altLang="cs-CZ" sz="2400" b="1"/>
              <a:t>s. apicale          4. s. laterale        6. s. apicale</a:t>
            </a:r>
          </a:p>
          <a:p>
            <a:pPr>
              <a:buFont typeface="Times New Roman" pitchFamily="16" charset="0"/>
              <a:buAutoNum type="arabicPeriod"/>
            </a:pPr>
            <a:r>
              <a:rPr lang="cs-CZ" altLang="cs-CZ" sz="2400" b="1"/>
              <a:t>s. posterius      5. s. mediale       7. s. basale mediale</a:t>
            </a:r>
          </a:p>
          <a:p>
            <a:pPr>
              <a:buFont typeface="Times New Roman" pitchFamily="16" charset="0"/>
              <a:buAutoNum type="arabicPeriod"/>
            </a:pPr>
            <a:r>
              <a:rPr lang="cs-CZ" altLang="cs-CZ" sz="2400" b="1"/>
              <a:t>s. anterius                                     8. s. basale anterius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                        9. s. basale laterale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                       10. s. basale posterius</a:t>
            </a:r>
          </a:p>
        </p:txBody>
      </p:sp>
    </p:spTree>
    <p:extLst>
      <p:ext uri="{BB962C8B-B14F-4D97-AF65-F5344CB8AC3E}">
        <p14:creationId xmlns:p14="http://schemas.microsoft.com/office/powerpoint/2010/main" val="387678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322897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205038"/>
            <a:ext cx="2930525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-219075" y="-7938"/>
            <a:ext cx="9069388" cy="22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SEGMENTA BRONCHOPULMONALIA SINISTRA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1+2. s. apicoposterius                     6. s. apicale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3. s. anterius                                     (7. s. basale mediale)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4. s. lingulare superius                    8. s. basale anterius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5. s. lingulare inferius                      9. s. basale laterale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                       10. s. basale posterius</a:t>
            </a:r>
          </a:p>
        </p:txBody>
      </p:sp>
    </p:spTree>
    <p:extLst>
      <p:ext uri="{BB962C8B-B14F-4D97-AF65-F5344CB8AC3E}">
        <p14:creationId xmlns:p14="http://schemas.microsoft.com/office/powerpoint/2010/main" val="206366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734377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85725" y="279400"/>
            <a:ext cx="336708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 err="1"/>
              <a:t>Bronchioli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terminales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Bronchioli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respiratorii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Ductuli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alveolares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Sacculi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alveolares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Alveoli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pulmonis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Asthma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bronchiale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348080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2545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524000"/>
            <a:ext cx="3933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0488" y="58738"/>
            <a:ext cx="8185150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Truncus pulmonalis </a:t>
            </a:r>
            <a:r>
              <a:rPr lang="cs-CZ" altLang="cs-CZ" sz="2400" b="1">
                <a:latin typeface="Symbol" pitchFamily="16" charset="2"/>
              </a:rPr>
              <a:t></a:t>
            </a:r>
            <a:r>
              <a:rPr lang="cs-CZ" altLang="cs-CZ" sz="2400" b="1"/>
              <a:t> a. pulmonalis dx. et sin.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Vv. pulmonales </a:t>
            </a:r>
            <a:r>
              <a:rPr lang="cs-CZ" altLang="cs-CZ" sz="2400" b="1">
                <a:latin typeface="Symbol" pitchFamily="16" charset="2"/>
              </a:rPr>
              <a:t></a:t>
            </a:r>
            <a:r>
              <a:rPr lang="cs-CZ" altLang="cs-CZ" sz="2400" b="1"/>
              <a:t> atrium sinistrum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Aorta thoracica </a:t>
            </a:r>
            <a:r>
              <a:rPr lang="cs-CZ" altLang="cs-CZ" sz="2400" b="1">
                <a:latin typeface="Symbol" pitchFamily="16" charset="2"/>
              </a:rPr>
              <a:t></a:t>
            </a:r>
            <a:r>
              <a:rPr lang="cs-CZ" altLang="cs-CZ" sz="2400" b="1"/>
              <a:t> aa. bronchiales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Vv. bronchiales </a:t>
            </a:r>
            <a:r>
              <a:rPr lang="cs-CZ" altLang="cs-CZ" sz="2400" b="1">
                <a:latin typeface="Symbol" pitchFamily="16" charset="2"/>
              </a:rPr>
              <a:t></a:t>
            </a:r>
            <a:r>
              <a:rPr lang="cs-CZ" altLang="cs-CZ" sz="2400" b="1"/>
              <a:t> v. azygos, v. hemiazygos accessoria</a:t>
            </a:r>
          </a:p>
        </p:txBody>
      </p:sp>
    </p:spTree>
    <p:extLst>
      <p:ext uri="{BB962C8B-B14F-4D97-AF65-F5344CB8AC3E}">
        <p14:creationId xmlns:p14="http://schemas.microsoft.com/office/powerpoint/2010/main" val="4294873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700808"/>
            <a:ext cx="3751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48672"/>
            <a:ext cx="6011862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914224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smtClean="0"/>
              <a:t>CAVITAS </a:t>
            </a:r>
            <a:r>
              <a:rPr lang="en-US" altLang="cs-CZ" sz="2400" b="1" dirty="0"/>
              <a:t>NASI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- </a:t>
            </a:r>
            <a:r>
              <a:rPr lang="en-US" altLang="cs-CZ" sz="2400" b="1" dirty="0" err="1"/>
              <a:t>vestibulum</a:t>
            </a:r>
            <a:r>
              <a:rPr lang="en-US" altLang="cs-CZ" sz="2400" b="1" dirty="0"/>
              <a:t> – limen, </a:t>
            </a:r>
            <a:r>
              <a:rPr lang="en-US" altLang="cs-CZ" sz="2400" b="1" dirty="0" err="1"/>
              <a:t>vibrisae</a:t>
            </a:r>
            <a:r>
              <a:rPr lang="en-US" altLang="cs-CZ" sz="2400" b="1" dirty="0"/>
              <a:t>, </a:t>
            </a:r>
            <a:r>
              <a:rPr lang="en-US" altLang="cs-CZ" sz="2400" b="1" dirty="0" err="1"/>
              <a:t>recessus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apicis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nasi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- </a:t>
            </a:r>
            <a:r>
              <a:rPr lang="en-US" altLang="cs-CZ" sz="2400" b="1" dirty="0" err="1" smtClean="0"/>
              <a:t>cavitas</a:t>
            </a:r>
            <a:r>
              <a:rPr lang="en-US" altLang="cs-CZ" sz="2400" b="1" dirty="0" smtClean="0"/>
              <a:t> </a:t>
            </a:r>
            <a:r>
              <a:rPr lang="en-US" altLang="cs-CZ" sz="2400" b="1" dirty="0" err="1"/>
              <a:t>nasi</a:t>
            </a:r>
            <a:r>
              <a:rPr lang="en-US" altLang="cs-CZ" sz="2400" b="1" dirty="0"/>
              <a:t> </a:t>
            </a:r>
            <a:r>
              <a:rPr lang="en-US" altLang="cs-CZ" sz="2400" b="1" dirty="0" err="1" smtClean="0"/>
              <a:t>propria</a:t>
            </a:r>
            <a:r>
              <a:rPr lang="en-US" altLang="cs-CZ" sz="2400" b="1" dirty="0" smtClean="0"/>
              <a:t> </a:t>
            </a:r>
            <a:r>
              <a:rPr lang="en-US" altLang="cs-CZ" sz="2400" b="1" dirty="0"/>
              <a:t>– meatus </a:t>
            </a:r>
            <a:r>
              <a:rPr lang="en-US" altLang="cs-CZ" sz="2400" b="1" dirty="0" err="1"/>
              <a:t>nasi</a:t>
            </a:r>
            <a:r>
              <a:rPr lang="en-US" altLang="cs-CZ" sz="2400" b="1" dirty="0"/>
              <a:t> sup., </a:t>
            </a:r>
            <a:r>
              <a:rPr lang="en-US" altLang="cs-CZ" sz="2400" b="1" dirty="0" err="1"/>
              <a:t>medius</a:t>
            </a:r>
            <a:r>
              <a:rPr lang="en-US" altLang="cs-CZ" sz="2400" b="1" dirty="0"/>
              <a:t>, inf.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m</a:t>
            </a:r>
            <a:r>
              <a:rPr lang="en-US" altLang="cs-CZ" sz="2400" b="1" dirty="0" err="1"/>
              <a:t>eatus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nasi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communis</a:t>
            </a:r>
            <a:r>
              <a:rPr lang="cs-CZ" altLang="cs-CZ" sz="2400" b="1" dirty="0"/>
              <a:t>, m</a:t>
            </a:r>
            <a:r>
              <a:rPr lang="en-US" altLang="cs-CZ" sz="2400" b="1" dirty="0" err="1"/>
              <a:t>eatus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nasopharyngeus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choanae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051592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743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48000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71475" y="134938"/>
            <a:ext cx="82994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PLEURA - visceralis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- parietalis - costalis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- diaphragmatica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- mediastinalis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Cavitas pleuralis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Cupula pleurae – lig. scaleno-,vertebro-, costopleurale</a:t>
            </a:r>
          </a:p>
        </p:txBody>
      </p:sp>
    </p:spTree>
    <p:extLst>
      <p:ext uri="{BB962C8B-B14F-4D97-AF65-F5344CB8AC3E}">
        <p14:creationId xmlns:p14="http://schemas.microsoft.com/office/powerpoint/2010/main" val="4036078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341812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9512" y="3861048"/>
            <a:ext cx="5486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Area </a:t>
            </a:r>
            <a:r>
              <a:rPr lang="cs-CZ" altLang="cs-CZ" sz="2400" b="1" dirty="0" err="1"/>
              <a:t>interpleuralis</a:t>
            </a:r>
            <a:r>
              <a:rPr lang="cs-CZ" altLang="cs-CZ" sz="2400" b="1" dirty="0"/>
              <a:t> sup. (</a:t>
            </a:r>
            <a:r>
              <a:rPr lang="cs-CZ" altLang="cs-CZ" sz="2400" b="1" dirty="0" err="1"/>
              <a:t>thymica</a:t>
            </a:r>
            <a:r>
              <a:rPr lang="cs-CZ" altLang="cs-CZ" sz="2400" b="1" dirty="0"/>
              <a:t>)</a:t>
            </a:r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Area </a:t>
            </a:r>
            <a:r>
              <a:rPr lang="cs-CZ" altLang="cs-CZ" sz="2400" b="1" dirty="0" err="1"/>
              <a:t>interpleuralis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 (</a:t>
            </a:r>
            <a:r>
              <a:rPr lang="cs-CZ" altLang="cs-CZ" sz="2400" b="1" dirty="0" err="1"/>
              <a:t>pericardiaca</a:t>
            </a:r>
            <a:r>
              <a:rPr lang="cs-CZ" altLang="cs-CZ" sz="2400" b="1" dirty="0"/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512" y="260648"/>
            <a:ext cx="39341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Recessus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pleurae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Tx/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costodiaphragmaticus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costomediastinalis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phrenicomediastinalis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Pneumothorax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0995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458788"/>
            <a:ext cx="3776663" cy="424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7056437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MEDIASTINUM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 superius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 inferius - anterius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- medium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- posterius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3825875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492375"/>
            <a:ext cx="407035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207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4937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8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6988"/>
            <a:ext cx="6911975" cy="6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052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/>
              <a:t>MUSCULI THORACIS</a:t>
            </a:r>
          </a:p>
        </p:txBody>
      </p:sp>
    </p:spTree>
    <p:extLst>
      <p:ext uri="{BB962C8B-B14F-4D97-AF65-F5344CB8AC3E}">
        <p14:creationId xmlns:p14="http://schemas.microsoft.com/office/powerpoint/2010/main" val="3195967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82804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6538" y="207963"/>
            <a:ext cx="33766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EXTRINSIC MUSCLES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M. pectoralis major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M.pectoralis minor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 subclavius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 serratus ant.</a:t>
            </a:r>
          </a:p>
        </p:txBody>
      </p:sp>
    </p:spTree>
    <p:extLst>
      <p:ext uri="{BB962C8B-B14F-4D97-AF65-F5344CB8AC3E}">
        <p14:creationId xmlns:p14="http://schemas.microsoft.com/office/powerpoint/2010/main" val="4068422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988"/>
            <a:ext cx="78486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463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81063"/>
            <a:ext cx="7632700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47675" y="495300"/>
            <a:ext cx="186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M. sternalis</a:t>
            </a:r>
          </a:p>
        </p:txBody>
      </p:sp>
    </p:spTree>
    <p:extLst>
      <p:ext uri="{BB962C8B-B14F-4D97-AF65-F5344CB8AC3E}">
        <p14:creationId xmlns:p14="http://schemas.microsoft.com/office/powerpoint/2010/main" val="528724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321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03213" y="350838"/>
            <a:ext cx="3602566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INTRINSIC MUSCLES</a:t>
            </a:r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externi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interni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M.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intimi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97485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303213" y="207963"/>
            <a:ext cx="326563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smtClean="0"/>
              <a:t>SEPTUM NASI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smtClean="0"/>
              <a:t> </a:t>
            </a:r>
            <a:r>
              <a:rPr lang="en-US" altLang="cs-CZ" sz="2400" b="1" dirty="0"/>
              <a:t>- pars </a:t>
            </a:r>
            <a:r>
              <a:rPr lang="en-US" altLang="cs-CZ" sz="2400" b="1" dirty="0" err="1"/>
              <a:t>membranacea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- pars </a:t>
            </a:r>
            <a:r>
              <a:rPr lang="en-US" altLang="cs-CZ" sz="2400" b="1" dirty="0" err="1"/>
              <a:t>cartilaginea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- pars </a:t>
            </a:r>
            <a:r>
              <a:rPr lang="en-US" altLang="cs-CZ" sz="2400" b="1" dirty="0" err="1"/>
              <a:t>ossea</a:t>
            </a:r>
            <a:endParaRPr lang="cs-CZ" altLang="cs-CZ" sz="2400" b="1" dirty="0"/>
          </a:p>
        </p:txBody>
      </p:sp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4284663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5724525" cy="45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1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41459"/>
            <a:ext cx="7489205" cy="655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159023"/>
            <a:ext cx="480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intercostalis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09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5463"/>
            <a:ext cx="7848600" cy="636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33363" y="63500"/>
            <a:ext cx="36036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398196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6138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-3175" y="692150"/>
            <a:ext cx="4132263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spcBef>
                <a:spcPts val="600"/>
              </a:spcBef>
              <a:buClrTx/>
              <a:buFontTx/>
              <a:buNone/>
            </a:pPr>
            <a:r>
              <a:rPr lang="cs-CZ" altLang="cs-CZ" sz="2400" b="1"/>
              <a:t>DIAPHRAGM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Centrum tendineum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foramen VCI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Pars sternalis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Pars costalis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Pars lumbalis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crus dextrum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crus sinistrum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lig. arcuatum medianum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lig. arcuatum mediale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lig. arcuatum lat.</a:t>
            </a:r>
          </a:p>
          <a:p>
            <a:pPr>
              <a:buClrTx/>
              <a:buFontTx/>
              <a:buNone/>
            </a:pPr>
            <a:endParaRPr lang="cs-CZ" altLang="cs-CZ" sz="2400" b="1"/>
          </a:p>
        </p:txBody>
      </p:sp>
    </p:spTree>
    <p:extLst>
      <p:ext uri="{BB962C8B-B14F-4D97-AF65-F5344CB8AC3E}">
        <p14:creationId xmlns:p14="http://schemas.microsoft.com/office/powerpoint/2010/main" val="801924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0"/>
            <a:ext cx="5054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0850" y="566738"/>
            <a:ext cx="2971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Hiatus esophageus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Hiatus aorticus</a:t>
            </a:r>
          </a:p>
        </p:txBody>
      </p:sp>
    </p:spTree>
    <p:extLst>
      <p:ext uri="{BB962C8B-B14F-4D97-AF65-F5344CB8AC3E}">
        <p14:creationId xmlns:p14="http://schemas.microsoft.com/office/powerpoint/2010/main" val="1424298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489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064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84238"/>
            <a:ext cx="8675687" cy="59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35050" y="207963"/>
            <a:ext cx="2041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2400" b="1"/>
              <a:t>EXPIRATION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738813" y="207963"/>
            <a:ext cx="21431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2400" b="1"/>
              <a:t>INSPIRATION</a:t>
            </a:r>
          </a:p>
        </p:txBody>
      </p:sp>
    </p:spTree>
    <p:extLst>
      <p:ext uri="{BB962C8B-B14F-4D97-AF65-F5344CB8AC3E}">
        <p14:creationId xmlns:p14="http://schemas.microsoft.com/office/powerpoint/2010/main" val="4211201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519113" y="566738"/>
            <a:ext cx="66532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/>
              <a:t>Illustrations and photographs were copied from: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Atlas der Anatomie des Menschen/Sobotta.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Putz,R., und Pabst,R. 20. Auflage. M</a:t>
            </a:r>
            <a:r>
              <a:rPr lang="en-US" altLang="cs-CZ" sz="2400" b="1"/>
              <a:t>ü</a:t>
            </a:r>
            <a:r>
              <a:rPr lang="cs-CZ" altLang="cs-CZ" sz="2400" b="1"/>
              <a:t>nchen: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Urban </a:t>
            </a:r>
            <a:r>
              <a:rPr lang="en-US" altLang="cs-CZ" sz="2400" b="1"/>
              <a:t>&amp;</a:t>
            </a:r>
            <a:r>
              <a:rPr lang="cs-CZ" altLang="cs-CZ" sz="2400" b="1"/>
              <a:t> Schwarzenberg, 1993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Netter: Interactive Atlas of Human Anatomy.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Windows Version 2.0</a:t>
            </a:r>
          </a:p>
        </p:txBody>
      </p:sp>
    </p:spTree>
    <p:extLst>
      <p:ext uri="{BB962C8B-B14F-4D97-AF65-F5344CB8AC3E}">
        <p14:creationId xmlns:p14="http://schemas.microsoft.com/office/powerpoint/2010/main" val="432911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6516687" cy="458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03213" y="279400"/>
            <a:ext cx="89210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Superior </a:t>
            </a:r>
            <a:r>
              <a:rPr lang="cs-CZ" altLang="cs-CZ" sz="2400" b="1" dirty="0" err="1"/>
              <a:t>wall</a:t>
            </a:r>
            <a:r>
              <a:rPr lang="cs-CZ" altLang="cs-CZ" sz="2400" b="1" dirty="0"/>
              <a:t>: </a:t>
            </a:r>
            <a:r>
              <a:rPr lang="cs-CZ" altLang="cs-CZ" sz="2400" b="1" dirty="0" err="1"/>
              <a:t>cartilago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nasi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lateralis</a:t>
            </a:r>
            <a:r>
              <a:rPr lang="cs-CZ" altLang="cs-CZ" sz="2400" b="1" dirty="0"/>
              <a:t>, os </a:t>
            </a:r>
            <a:r>
              <a:rPr lang="cs-CZ" altLang="cs-CZ" sz="2400" b="1" dirty="0" err="1"/>
              <a:t>nasale</a:t>
            </a:r>
            <a:r>
              <a:rPr lang="cs-CZ" altLang="cs-CZ" sz="2400" b="1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		   </a:t>
            </a:r>
            <a:r>
              <a:rPr lang="cs-CZ" altLang="cs-CZ" sz="2400" b="1" dirty="0" err="1"/>
              <a:t>pars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nasalis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ossis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frontalis</a:t>
            </a:r>
            <a:r>
              <a:rPr lang="cs-CZ" altLang="cs-CZ" sz="2400" b="1" dirty="0"/>
              <a:t>, lamina </a:t>
            </a:r>
            <a:r>
              <a:rPr lang="cs-CZ" altLang="cs-CZ" sz="2400" b="1" dirty="0" err="1"/>
              <a:t>cribrosa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</a:t>
            </a:r>
            <a:r>
              <a:rPr lang="cs-CZ" altLang="cs-CZ" sz="2400" b="1" dirty="0" err="1"/>
              <a:t>ossis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ethmoidalis</a:t>
            </a:r>
            <a:r>
              <a:rPr lang="cs-CZ" altLang="cs-CZ" sz="2400" b="1" dirty="0"/>
              <a:t>, corpus </a:t>
            </a:r>
            <a:r>
              <a:rPr lang="cs-CZ" altLang="cs-CZ" sz="2400" b="1" dirty="0" err="1"/>
              <a:t>ossis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sphenoidalis</a:t>
            </a:r>
            <a:endParaRPr lang="cs-CZ" altLang="cs-CZ" sz="2400" b="1" dirty="0"/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03213" y="2008188"/>
            <a:ext cx="315983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Inferior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wall</a:t>
            </a:r>
            <a:r>
              <a:rPr lang="cs-CZ" altLang="cs-CZ" sz="24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processus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palatinus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maxillae</a:t>
            </a:r>
            <a:r>
              <a:rPr lang="cs-CZ" altLang="cs-CZ" sz="2400" b="1" dirty="0"/>
              <a:t>, lamina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horizontalis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ossis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palatini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canalis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incisivus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23665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58750" y="188913"/>
            <a:ext cx="45688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NASAL MUCOSA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Regio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respiratoria</a:t>
            </a:r>
            <a:r>
              <a:rPr lang="en-US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    plexus </a:t>
            </a:r>
            <a:r>
              <a:rPr lang="en-US" altLang="cs-CZ" sz="2400" b="1" dirty="0" err="1"/>
              <a:t>cavernosi</a:t>
            </a:r>
            <a:r>
              <a:rPr lang="en-US" altLang="cs-CZ" sz="2400" b="1" dirty="0"/>
              <a:t> - epistaxis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Regio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olfactoria</a:t>
            </a:r>
            <a:endParaRPr lang="cs-CZ" altLang="cs-CZ" sz="2400" b="1" dirty="0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" y="1741488"/>
            <a:ext cx="8964612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225981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1139</TotalTime>
  <Words>1179</Words>
  <Application>Microsoft Office PowerPoint</Application>
  <PresentationFormat>Předvádění na obrazovce (4:3)</PresentationFormat>
  <Paragraphs>417</Paragraphs>
  <Slides>76</Slides>
  <Notes>72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77" baseType="lpstr">
      <vt:lpstr>Aerodynamika</vt:lpstr>
      <vt:lpstr>RESPIRATORY SYSTEM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MUSCULI THORACIS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Svizenska</dc:creator>
  <cp:lastModifiedBy>Svizenska</cp:lastModifiedBy>
  <cp:revision>48</cp:revision>
  <dcterms:created xsi:type="dcterms:W3CDTF">2017-11-20T10:03:00Z</dcterms:created>
  <dcterms:modified xsi:type="dcterms:W3CDTF">2017-11-21T10:07:18Z</dcterms:modified>
</cp:coreProperties>
</file>