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Nunito" panose="020B0604020202020204" charset="-18"/>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3564006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329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728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098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319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1365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52243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96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509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748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149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027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132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40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601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174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0742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27212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3806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7087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99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9181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490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55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7447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3830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256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20593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7845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9404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984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6995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4614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356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8728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4863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611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459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617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52281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465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99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rozectise.cz/cz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www.gruberteam.cz/test-ctenarske-rychlosti-chapavosti/"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wrap="square" lIns="91425" tIns="91425" rIns="91425" bIns="91425" anchor="ctr" anchorCtr="0">
            <a:noAutofit/>
          </a:bodyPr>
          <a:lstStyle/>
          <a:p>
            <a:pPr lvl="0">
              <a:spcBef>
                <a:spcPts val="0"/>
              </a:spcBef>
              <a:buNone/>
            </a:pPr>
            <a:r>
              <a:rPr lang="en" dirty="0"/>
              <a:t>Higher cognitive functions - reading</a:t>
            </a:r>
          </a:p>
        </p:txBody>
      </p:sp>
      <p:sp>
        <p:nvSpPr>
          <p:cNvPr id="129" name="Shape 129"/>
          <p:cNvSpPr txBox="1">
            <a:spLocks noGrp="1"/>
          </p:cNvSpPr>
          <p:nvPr>
            <p:ph type="subTitle" idx="1"/>
          </p:nvPr>
        </p:nvSpPr>
        <p:spPr>
          <a:xfrm>
            <a:off x="1858700" y="3413158"/>
            <a:ext cx="5361300" cy="522600"/>
          </a:xfrm>
          <a:prstGeom prst="rect">
            <a:avLst/>
          </a:prstGeom>
        </p:spPr>
        <p:txBody>
          <a:bodyPr wrap="square" lIns="91425" tIns="91425" rIns="91425" bIns="91425" anchor="t" anchorCtr="0">
            <a:noAutofit/>
          </a:bodyPr>
          <a:lstStyle/>
          <a:p>
            <a:pPr lvl="0">
              <a:spcBef>
                <a:spcPts val="0"/>
              </a:spcBef>
              <a:buNone/>
            </a:pPr>
            <a:r>
              <a:rPr lang="en" sz="1800" dirty="0">
                <a:latin typeface="Times New Roman"/>
                <a:ea typeface="Times New Roman"/>
                <a:cs typeface="Times New Roman"/>
                <a:sym typeface="Times New Roman"/>
              </a:rPr>
              <a:t>Kamil Ďuriš, M.D.-Ph.D</a:t>
            </a:r>
          </a:p>
          <a:p>
            <a:pPr lvl="0">
              <a:spcBef>
                <a:spcPts val="0"/>
              </a:spcBef>
              <a:buNone/>
            </a:pPr>
            <a:r>
              <a:rPr lang="en" sz="1800" dirty="0">
                <a:latin typeface="Times New Roman"/>
                <a:ea typeface="Times New Roman"/>
                <a:cs typeface="Times New Roman"/>
                <a:sym typeface="Times New Roman"/>
              </a:rPr>
              <a:t>Matyáš Jelínek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19150" y="2094450"/>
            <a:ext cx="7505700" cy="954600"/>
          </a:xfrm>
          <a:prstGeom prst="rect">
            <a:avLst/>
          </a:prstGeom>
        </p:spPr>
        <p:txBody>
          <a:bodyPr wrap="square" lIns="91425" tIns="91425" rIns="91425" bIns="91425" anchor="t" anchorCtr="0">
            <a:noAutofit/>
          </a:bodyPr>
          <a:lstStyle/>
          <a:p>
            <a:pPr lvl="0" algn="ctr">
              <a:spcBef>
                <a:spcPts val="0"/>
              </a:spcBef>
              <a:buNone/>
            </a:pPr>
            <a:r>
              <a:rPr lang="en" dirty="0"/>
              <a:t>When you’re done with these tasks you can leave</a:t>
            </a:r>
          </a:p>
        </p:txBody>
      </p:sp>
      <p:sp>
        <p:nvSpPr>
          <p:cNvPr id="183" name="Shape 183"/>
          <p:cNvSpPr txBox="1">
            <a:spLocks noGrp="1"/>
          </p:cNvSpPr>
          <p:nvPr>
            <p:ph type="body" idx="1"/>
          </p:nvPr>
        </p:nvSpPr>
        <p:spPr>
          <a:xfrm>
            <a:off x="819150" y="4315100"/>
            <a:ext cx="207000" cy="1236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189" name="Shape 18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Reading</a:t>
            </a:r>
          </a:p>
        </p:txBody>
      </p:sp>
      <p:sp>
        <p:nvSpPr>
          <p:cNvPr id="195" name="Shape 195"/>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Reading is an understanding of a written form of a language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is a complex cognitive process decoding symbols to create meaning</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is the means of communication, language and communication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Genetic bases of reading</a:t>
            </a:r>
          </a:p>
        </p:txBody>
      </p:sp>
      <p:sp>
        <p:nvSpPr>
          <p:cNvPr id="201" name="Shape 201"/>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While linguistic influence on forming speech and reading ability is undeniable, it has been very convincingly proven that language learning (both written and spoken) is subject to significant genetic influences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For example, developmental dyslexia had little correlation with the home literacy environment, but instead is significantly impacted by gene transfer which increases </a:t>
            </a:r>
            <a:r>
              <a:rPr lang="cs-CZ" sz="1800" dirty="0" smtClean="0">
                <a:latin typeface="Times New Roman"/>
                <a:ea typeface="Times New Roman"/>
                <a:cs typeface="Times New Roman"/>
                <a:sym typeface="Times New Roman"/>
              </a:rPr>
              <a:t>a </a:t>
            </a:r>
            <a:r>
              <a:rPr lang="en" sz="1800" dirty="0" smtClean="0">
                <a:latin typeface="Times New Roman"/>
                <a:ea typeface="Times New Roman"/>
                <a:cs typeface="Times New Roman"/>
                <a:sym typeface="Times New Roman"/>
              </a:rPr>
              <a:t>person's </a:t>
            </a:r>
            <a:r>
              <a:rPr lang="en" sz="1800" dirty="0">
                <a:latin typeface="Times New Roman"/>
                <a:ea typeface="Times New Roman"/>
                <a:cs typeface="Times New Roman"/>
                <a:sym typeface="Times New Roman"/>
              </a:rPr>
              <a:t>susceptibility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Genetic bases of reading</a:t>
            </a:r>
          </a:p>
        </p:txBody>
      </p:sp>
      <p:sp>
        <p:nvSpPr>
          <p:cNvPr id="207" name="Shape 207"/>
          <p:cNvSpPr txBox="1">
            <a:spLocks noGrp="1"/>
          </p:cNvSpPr>
          <p:nvPr>
            <p:ph type="body" idx="1"/>
          </p:nvPr>
        </p:nvSpPr>
        <p:spPr>
          <a:xfrm>
            <a:off x="819150" y="1990725"/>
            <a:ext cx="7505700" cy="2448000"/>
          </a:xfrm>
          <a:prstGeom prst="rect">
            <a:avLst/>
          </a:prstGeom>
        </p:spPr>
        <p:txBody>
          <a:bodyPr wrap="square" lIns="91425" tIns="91425" rIns="91425" bIns="91425" anchor="t" anchorCtr="0">
            <a:normAutofit fontScale="85000" lnSpcReduction="20000"/>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Thanks to the GWAS (Genome Wide Association Scan) project, several single nucleotide polymorphisms (SNPs) have been found </a:t>
            </a:r>
            <a:r>
              <a:rPr lang="cs-CZ" sz="1800" dirty="0" smtClean="0">
                <a:latin typeface="Times New Roman"/>
                <a:ea typeface="Times New Roman"/>
                <a:cs typeface="Times New Roman"/>
                <a:sym typeface="Times New Roman"/>
              </a:rPr>
              <a:t>in </a:t>
            </a:r>
            <a:r>
              <a:rPr lang="en" sz="1800" dirty="0" smtClean="0">
                <a:latin typeface="Times New Roman"/>
                <a:ea typeface="Times New Roman"/>
                <a:cs typeface="Times New Roman"/>
                <a:sym typeface="Times New Roman"/>
              </a:rPr>
              <a:t>genes </a:t>
            </a:r>
            <a:r>
              <a:rPr lang="en" sz="1800" dirty="0">
                <a:latin typeface="Times New Roman"/>
                <a:ea typeface="Times New Roman"/>
                <a:cs typeface="Times New Roman"/>
                <a:sym typeface="Times New Roman"/>
              </a:rPr>
              <a:t>influencing reading and language skills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Namely, the linkage between the CCDC136, FLNC (Flamine C) genes on 7q32.1 and RBFOX2 to 22q12.3</a:t>
            </a:r>
          </a:p>
          <a:p>
            <a:pPr marL="457200" lvl="0" indent="-342900">
              <a:buFont typeface="Times New Roman"/>
              <a:buChar char="-"/>
            </a:pPr>
            <a:r>
              <a:rPr lang="en" sz="1800" dirty="0">
                <a:latin typeface="Times New Roman"/>
                <a:ea typeface="Times New Roman"/>
                <a:cs typeface="Times New Roman"/>
                <a:sym typeface="Times New Roman"/>
              </a:rPr>
              <a:t>In connection with the expression of the recessive allele in RBFOX2, gray matter reduction </a:t>
            </a:r>
            <a:r>
              <a:rPr lang="en" sz="1800" dirty="0" smtClean="0">
                <a:latin typeface="Times New Roman"/>
                <a:ea typeface="Times New Roman"/>
                <a:cs typeface="Times New Roman"/>
                <a:sym typeface="Times New Roman"/>
              </a:rPr>
              <a:t>in </a:t>
            </a:r>
            <a:r>
              <a:rPr lang="en" sz="1800" dirty="0">
                <a:latin typeface="Times New Roman"/>
                <a:ea typeface="Times New Roman"/>
                <a:cs typeface="Times New Roman"/>
                <a:sym typeface="Times New Roman"/>
              </a:rPr>
              <a:t>connection with the expression of the recessive allele in RBFOX2, </a:t>
            </a:r>
            <a:r>
              <a:rPr lang="en" sz="1800" dirty="0" smtClean="0">
                <a:latin typeface="Times New Roman"/>
                <a:ea typeface="Times New Roman"/>
                <a:cs typeface="Times New Roman"/>
                <a:sym typeface="Times New Roman"/>
              </a:rPr>
              <a:t>gray </a:t>
            </a:r>
            <a:r>
              <a:rPr lang="en" sz="1800" dirty="0">
                <a:latin typeface="Times New Roman"/>
                <a:ea typeface="Times New Roman"/>
                <a:cs typeface="Times New Roman"/>
                <a:sym typeface="Times New Roman"/>
              </a:rPr>
              <a:t>matter reduction in </a:t>
            </a:r>
            <a:r>
              <a:rPr lang="cs-CZ" sz="1800" dirty="0" err="1" smtClean="0">
                <a:latin typeface="Times New Roman"/>
                <a:ea typeface="Times New Roman"/>
                <a:cs typeface="Times New Roman"/>
                <a:sym typeface="Times New Roman"/>
              </a:rPr>
              <a:t>the</a:t>
            </a:r>
            <a:r>
              <a:rPr lang="cs-CZ" sz="1800" dirty="0" smtClean="0">
                <a:latin typeface="Times New Roman"/>
                <a:ea typeface="Times New Roman"/>
                <a:cs typeface="Times New Roman"/>
                <a:sym typeface="Times New Roman"/>
              </a:rPr>
              <a:t> </a:t>
            </a:r>
            <a:r>
              <a:rPr lang="en" sz="1800" dirty="0" smtClean="0">
                <a:latin typeface="Times New Roman"/>
                <a:ea typeface="Times New Roman"/>
                <a:cs typeface="Times New Roman"/>
                <a:sym typeface="Times New Roman"/>
              </a:rPr>
              <a:t>left </a:t>
            </a:r>
            <a:r>
              <a:rPr lang="en" sz="1800" dirty="0">
                <a:latin typeface="Times New Roman"/>
                <a:ea typeface="Times New Roman"/>
                <a:cs typeface="Times New Roman"/>
                <a:sym typeface="Times New Roman"/>
              </a:rPr>
              <a:t>parietal gyrus, right gyrus temporalis medius and pars opercularis and triangularis on lower frontal </a:t>
            </a:r>
            <a:r>
              <a:rPr lang="en" sz="1800" dirty="0" smtClean="0">
                <a:latin typeface="Times New Roman"/>
                <a:ea typeface="Times New Roman"/>
                <a:cs typeface="Times New Roman"/>
                <a:sym typeface="Times New Roman"/>
              </a:rPr>
              <a:t>gyrus</a:t>
            </a:r>
            <a:endParaRPr lang="en" sz="1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Genetic bases of reading</a:t>
            </a:r>
          </a:p>
        </p:txBody>
      </p:sp>
      <p:sp>
        <p:nvSpPr>
          <p:cNvPr id="213" name="Shape 213"/>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So far there is no study that correlates  gene alleles, gray matter findings in the brain, and language and reading abilities</a:t>
            </a:r>
          </a:p>
          <a:p>
            <a:pPr lvl="0">
              <a:spcBef>
                <a:spcPts val="0"/>
              </a:spcBef>
              <a:buNone/>
            </a:pPr>
            <a:endParaRPr sz="1800" dirty="0">
              <a:latin typeface="Times New Roman"/>
              <a:ea typeface="Times New Roman"/>
              <a:cs typeface="Times New Roman"/>
              <a:sym typeface="Times New Roman"/>
            </a:endParaRPr>
          </a:p>
        </p:txBody>
      </p:sp>
      <p:pic>
        <p:nvPicPr>
          <p:cNvPr id="214" name="Shape 214" descr="Genetics_7-14-15.jpg"/>
          <p:cNvPicPr preferRelativeResize="0"/>
          <p:nvPr/>
        </p:nvPicPr>
        <p:blipFill>
          <a:blip r:embed="rId3">
            <a:alphaModFix/>
          </a:blip>
          <a:stretch>
            <a:fillRect/>
          </a:stretch>
        </p:blipFill>
        <p:spPr>
          <a:xfrm>
            <a:off x="2391125" y="2944005"/>
            <a:ext cx="4361750" cy="139577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Sight and reading</a:t>
            </a:r>
          </a:p>
        </p:txBody>
      </p:sp>
      <p:sp>
        <p:nvSpPr>
          <p:cNvPr id="220" name="Shape 220"/>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Eye apparatus, eye tractus, primary and secondary vision centers, and other higher association areas are indispensable for reading ability</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With a variation for Braille where the cerebral cortex receives a tactile stimulus</a:t>
            </a:r>
          </a:p>
          <a:p>
            <a:pPr lvl="0">
              <a:spcBef>
                <a:spcPts val="0"/>
              </a:spcBef>
              <a:buNone/>
            </a:pPr>
            <a:endParaRPr sz="1800" dirty="0">
              <a:latin typeface="Times New Roman"/>
              <a:ea typeface="Times New Roman"/>
              <a:cs typeface="Times New Roman"/>
              <a:sym typeface="Times New Roman"/>
            </a:endParaRPr>
          </a:p>
        </p:txBody>
      </p:sp>
      <p:pic>
        <p:nvPicPr>
          <p:cNvPr id="221" name="Shape 221" descr="152532-004-B6171C45.jpg"/>
          <p:cNvPicPr preferRelativeResize="0"/>
          <p:nvPr/>
        </p:nvPicPr>
        <p:blipFill>
          <a:blip r:embed="rId3">
            <a:alphaModFix/>
          </a:blip>
          <a:stretch>
            <a:fillRect/>
          </a:stretch>
        </p:blipFill>
        <p:spPr>
          <a:xfrm rot="-299000">
            <a:off x="5861425" y="3196168"/>
            <a:ext cx="2211849" cy="147589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Mechanism of light signal transformation into an electric</a:t>
            </a:r>
          </a:p>
        </p:txBody>
      </p:sp>
      <p:sp>
        <p:nvSpPr>
          <p:cNvPr id="227" name="Shape 22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Absorption of visible light photons and their transformation into an </a:t>
            </a:r>
            <a:r>
              <a:rPr lang="en" sz="1800" dirty="0" smtClean="0">
                <a:latin typeface="Times New Roman"/>
                <a:ea typeface="Times New Roman"/>
                <a:cs typeface="Times New Roman"/>
                <a:sym typeface="Times New Roman"/>
              </a:rPr>
              <a:t>electric</a:t>
            </a:r>
            <a:r>
              <a:rPr lang="cs-CZ" sz="1800" dirty="0" smtClean="0">
                <a:latin typeface="Times New Roman"/>
                <a:ea typeface="Times New Roman"/>
                <a:cs typeface="Times New Roman"/>
                <a:sym typeface="Times New Roman"/>
              </a:rPr>
              <a:t>al</a:t>
            </a:r>
            <a:r>
              <a:rPr lang="en" sz="1800" dirty="0" smtClean="0">
                <a:latin typeface="Times New Roman"/>
                <a:ea typeface="Times New Roman"/>
                <a:cs typeface="Times New Roman"/>
                <a:sym typeface="Times New Roman"/>
              </a:rPr>
              <a:t> </a:t>
            </a:r>
            <a:r>
              <a:rPr lang="en" sz="1800" dirty="0">
                <a:latin typeface="Times New Roman"/>
                <a:ea typeface="Times New Roman"/>
                <a:cs typeface="Times New Roman"/>
                <a:sym typeface="Times New Roman"/>
              </a:rPr>
              <a:t>signal in the photoreceptor is a key factor in the vision process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impact of a certain amount of light of certain wavelength on the external segment membrane disk system causes a breakdown of the photopigments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chemical process in the eye then leads to a voltage change - the generator potential - on the surface of the photoreceptor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233" name="Shape 233"/>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234" name="Shape 234" descr="the-eye-receptors-l11-18-638.jpg"/>
          <p:cNvPicPr preferRelativeResize="0"/>
          <p:nvPr/>
        </p:nvPicPr>
        <p:blipFill rotWithShape="1">
          <a:blip r:embed="rId3">
            <a:alphaModFix/>
          </a:blip>
          <a:srcRect l="-1884" t="5460" b="5460"/>
          <a:stretch/>
        </p:blipFill>
        <p:spPr>
          <a:xfrm>
            <a:off x="1533525" y="539587"/>
            <a:ext cx="6076950" cy="40643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Mechanism of light signal transformation into an electric</a:t>
            </a:r>
          </a:p>
          <a:p>
            <a:pPr lvl="0">
              <a:spcBef>
                <a:spcPts val="0"/>
              </a:spcBef>
              <a:buNone/>
            </a:pPr>
            <a:endParaRPr dirty="0"/>
          </a:p>
        </p:txBody>
      </p:sp>
      <p:sp>
        <p:nvSpPr>
          <p:cNvPr id="240" name="Shape 240"/>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generator potential has a character of hyperpolarization</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Light effect closes the Na + channels in the outer photoreceptor segment -&gt; increases the negative membrane voltage (-70 mV) towards the equilibrium potential for the K +</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Hyperpolarization occurs, voltage change spreads to the synaptic terminal where it mediates further local voltage changes on the membranes of bipolar and horizontal cells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1214100"/>
            <a:ext cx="7505700" cy="2715300"/>
          </a:xfrm>
          <a:prstGeom prst="rect">
            <a:avLst/>
          </a:prstGeom>
        </p:spPr>
        <p:txBody>
          <a:bodyPr wrap="square" lIns="91425" tIns="91425" rIns="91425" bIns="91425" anchor="t" anchorCtr="0">
            <a:noAutofit/>
          </a:bodyPr>
          <a:lstStyle/>
          <a:p>
            <a:pPr lvl="0" algn="ctr">
              <a:spcBef>
                <a:spcPts val="0"/>
              </a:spcBef>
              <a:buNone/>
            </a:pPr>
            <a:r>
              <a:rPr lang="en" dirty="0"/>
              <a:t>Please, let us use your anonymous </a:t>
            </a:r>
            <a:r>
              <a:rPr lang="en" dirty="0" smtClean="0"/>
              <a:t>results. They </a:t>
            </a:r>
            <a:r>
              <a:rPr lang="en" dirty="0"/>
              <a:t>will be used for improving the quality of teaching and in a scientific study measuring reading </a:t>
            </a:r>
            <a:r>
              <a:rPr lang="en" dirty="0" smtClean="0"/>
              <a:t>capabilit</a:t>
            </a:r>
            <a:r>
              <a:rPr lang="cs-CZ" dirty="0" smtClean="0"/>
              <a:t>y</a:t>
            </a:r>
            <a:r>
              <a:rPr lang="en" dirty="0" smtClean="0"/>
              <a:t> </a:t>
            </a:r>
            <a:r>
              <a:rPr lang="en" dirty="0"/>
              <a:t>of students of the Medical Faculty.</a:t>
            </a:r>
          </a:p>
        </p:txBody>
      </p:sp>
      <p:sp>
        <p:nvSpPr>
          <p:cNvPr id="135" name="Shape 135"/>
          <p:cNvSpPr txBox="1">
            <a:spLocks noGrp="1"/>
          </p:cNvSpPr>
          <p:nvPr>
            <p:ph type="body" idx="1"/>
          </p:nvPr>
        </p:nvSpPr>
        <p:spPr>
          <a:xfrm>
            <a:off x="819150" y="4228550"/>
            <a:ext cx="268800" cy="2103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Mechanism of light signal transformation into an electric</a:t>
            </a:r>
          </a:p>
          <a:p>
            <a:pPr lvl="0">
              <a:spcBef>
                <a:spcPts val="0"/>
              </a:spcBef>
              <a:buNone/>
            </a:pPr>
            <a:endParaRPr dirty="0"/>
          </a:p>
          <a:p>
            <a:pPr lvl="0">
              <a:spcBef>
                <a:spcPts val="0"/>
              </a:spcBef>
              <a:buNone/>
            </a:pPr>
            <a:endParaRPr dirty="0"/>
          </a:p>
        </p:txBody>
      </p:sp>
      <p:sp>
        <p:nvSpPr>
          <p:cNvPr id="246" name="Shape 246"/>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link between the decay of photopigmentation and the generation of the generator potential is cGMP</a:t>
            </a:r>
          </a:p>
          <a:p>
            <a:pPr marL="457200" lvl="0" indent="-342900" rtl="0">
              <a:spcBef>
                <a:spcPts val="0"/>
              </a:spcBef>
              <a:buSzPct val="100000"/>
              <a:buFont typeface="Times New Roman"/>
              <a:buChar char="-"/>
            </a:pPr>
            <a:r>
              <a:rPr lang="en" sz="1800" dirty="0" smtClean="0">
                <a:latin typeface="Times New Roman"/>
                <a:ea typeface="Times New Roman"/>
                <a:cs typeface="Times New Roman"/>
                <a:sym typeface="Times New Roman"/>
              </a:rPr>
              <a:t>Na </a:t>
            </a:r>
            <a:r>
              <a:rPr lang="en" sz="1800" dirty="0">
                <a:latin typeface="Times New Roman"/>
                <a:ea typeface="Times New Roman"/>
                <a:cs typeface="Times New Roman"/>
                <a:sym typeface="Times New Roman"/>
              </a:rPr>
              <a:t>+ channels are kept open in the dark due to the presence of cGMP</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Closure of Na + channels when enhancing the retina is linked to a decrease in cGMP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252" name="Shape 252"/>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253" name="Shape 253" descr="DA1-DB3-DC1-C2-FF2.gif"/>
          <p:cNvPicPr preferRelativeResize="0"/>
          <p:nvPr/>
        </p:nvPicPr>
        <p:blipFill>
          <a:blip r:embed="rId3">
            <a:alphaModFix/>
          </a:blip>
          <a:stretch>
            <a:fillRect/>
          </a:stretch>
        </p:blipFill>
        <p:spPr>
          <a:xfrm>
            <a:off x="1295350" y="776150"/>
            <a:ext cx="6553300" cy="35912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Visual pathway</a:t>
            </a:r>
          </a:p>
        </p:txBody>
      </p:sp>
      <p:sp>
        <p:nvSpPr>
          <p:cNvPr id="259" name="Shape 25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is a sum of neurons that transmit visual information from the eye into the corresponding cortical projection area of the CNS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tract consists of four nerve cells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first neurons are photoreceptors, the second bipolar cells, the third multipolar retina neurons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neurits of the third neurons form the optic nerve that protrudes from the eyeball, some fibers cross in the chiasma opticum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Visual pathway</a:t>
            </a:r>
          </a:p>
        </p:txBody>
      </p:sp>
      <p:sp>
        <p:nvSpPr>
          <p:cNvPr id="265" name="Shape 265"/>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As </a:t>
            </a:r>
            <a:r>
              <a:rPr lang="en" sz="1800" dirty="0" smtClean="0">
                <a:latin typeface="Times New Roman"/>
                <a:ea typeface="Times New Roman"/>
                <a:cs typeface="Times New Roman"/>
                <a:sym typeface="Times New Roman"/>
              </a:rPr>
              <a:t>tra</a:t>
            </a:r>
            <a:r>
              <a:rPr lang="cs-CZ" sz="1800" dirty="0" err="1" smtClean="0">
                <a:latin typeface="Times New Roman"/>
                <a:ea typeface="Times New Roman"/>
                <a:cs typeface="Times New Roman"/>
                <a:sym typeface="Times New Roman"/>
              </a:rPr>
              <a:t>ct</a:t>
            </a:r>
            <a:r>
              <a:rPr lang="en" sz="1800" dirty="0" smtClean="0">
                <a:latin typeface="Times New Roman"/>
                <a:ea typeface="Times New Roman"/>
                <a:cs typeface="Times New Roman"/>
                <a:sym typeface="Times New Roman"/>
              </a:rPr>
              <a:t>us </a:t>
            </a:r>
            <a:r>
              <a:rPr lang="en" sz="1800" dirty="0">
                <a:latin typeface="Times New Roman"/>
                <a:ea typeface="Times New Roman"/>
                <a:cs typeface="Times New Roman"/>
                <a:sym typeface="Times New Roman"/>
              </a:rPr>
              <a:t>opticus it enters the CNS, where it ends on the fourth neurons in the nucleus corporis geniculati lateralis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Neuritis of this nucleus extends through the internal capsule as radiation optic into the visual cortical region near sulcus calcarinus in lobus occipitalis</a:t>
            </a:r>
          </a:p>
          <a:p>
            <a:pPr lvl="0">
              <a:spcBef>
                <a:spcPts val="0"/>
              </a:spcBef>
              <a:buNone/>
            </a:pPr>
            <a:endParaRPr sz="1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2" name="Shape 272" descr="175qv-148.jpg"/>
          <p:cNvPicPr preferRelativeResize="0"/>
          <p:nvPr/>
        </p:nvPicPr>
        <p:blipFill>
          <a:blip r:embed="rId3">
            <a:alphaModFix/>
          </a:blip>
          <a:stretch>
            <a:fillRect/>
          </a:stretch>
        </p:blipFill>
        <p:spPr>
          <a:xfrm>
            <a:off x="2125862" y="528587"/>
            <a:ext cx="4892277" cy="4086326"/>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Secondary visual cortical regions</a:t>
            </a:r>
          </a:p>
        </p:txBody>
      </p:sp>
      <p:sp>
        <p:nvSpPr>
          <p:cNvPr id="278" name="Shape 278"/>
          <p:cNvSpPr txBox="1">
            <a:spLocks noGrp="1"/>
          </p:cNvSpPr>
          <p:nvPr>
            <p:ph type="body" idx="1"/>
          </p:nvPr>
        </p:nvSpPr>
        <p:spPr>
          <a:xfrm>
            <a:off x="819150" y="1990725"/>
            <a:ext cx="7505700" cy="2448000"/>
          </a:xfrm>
          <a:prstGeom prst="rect">
            <a:avLst/>
          </a:prstGeom>
        </p:spPr>
        <p:txBody>
          <a:bodyPr wrap="square" lIns="91425" tIns="91425" rIns="91425" bIns="91425" anchor="t" anchorCtr="0">
            <a:normAutofit fontScale="77500" lnSpcReduction="20000"/>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Parastrial cortical region - cortical stripe encircling the primary visual cortex</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Mediotemporal visual cortical region - at the bottom and adjacent upper and lower quarter of sulcus temporalis superior</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Inferotemporal visual cortical region - on lateral of the temporal lobe under the anterior two-thirds of sulcus temporalis superior</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Rear parietal cortical region - localization roughly corresponds to the location of lobulus parietalis superior et inferior, the caudal part</a:t>
            </a:r>
          </a:p>
          <a:p>
            <a:pPr lvl="0">
              <a:spcBef>
                <a:spcPts val="0"/>
              </a:spcBef>
              <a:buNone/>
            </a:pPr>
            <a:endParaRPr sz="1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284" name="Shape 284"/>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285" name="Shape 285" descr="tmp15F64.jpg"/>
          <p:cNvPicPr preferRelativeResize="0"/>
          <p:nvPr/>
        </p:nvPicPr>
        <p:blipFill>
          <a:blip r:embed="rId3">
            <a:alphaModFix/>
          </a:blip>
          <a:stretch>
            <a:fillRect/>
          </a:stretch>
        </p:blipFill>
        <p:spPr>
          <a:xfrm>
            <a:off x="500041" y="635500"/>
            <a:ext cx="8143918" cy="3872501"/>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Reading and comprehension</a:t>
            </a:r>
          </a:p>
        </p:txBody>
      </p:sp>
      <p:sp>
        <p:nvSpPr>
          <p:cNvPr id="291" name="Shape 291"/>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 number of brain centers are involved in the process of reading and understanding written text</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Temporal lobe, which is responsible for phonological awareness and decoding of different sounds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Broca area in the frontal lobe, which controls speech production and language comprehension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Reading and comprehension</a:t>
            </a:r>
          </a:p>
        </p:txBody>
      </p:sp>
      <p:sp>
        <p:nvSpPr>
          <p:cNvPr id="297" name="Shape 29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Gyrus angularis and supramarginalis, which connect different parts of the brain so that the letters can be combined into words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Also important is the white matter, specifically the nucleus arcuatus, which connects the speech centers of the brain, and the fasciculus longitudinalis inferior, which connects the speech centers with the visual cortex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4" name="Shape 304" descr="fnevo-04-00012-g005.jpg"/>
          <p:cNvPicPr preferRelativeResize="0"/>
          <p:nvPr/>
        </p:nvPicPr>
        <p:blipFill>
          <a:blip r:embed="rId3">
            <a:alphaModFix/>
          </a:blip>
          <a:stretch>
            <a:fillRect/>
          </a:stretch>
        </p:blipFill>
        <p:spPr>
          <a:xfrm>
            <a:off x="2110000" y="536150"/>
            <a:ext cx="4924001" cy="40712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Introduction</a:t>
            </a:r>
          </a:p>
        </p:txBody>
      </p:sp>
      <p:sp>
        <p:nvSpPr>
          <p:cNvPr id="141" name="Shape 141"/>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Reading and working with a text is one of the highest cognitive functions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Understanding and working with longer and more difficult texts, however, gradually declines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may be in correlation with the development of audiovisual systems and social networks </a:t>
            </a:r>
          </a:p>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The environment and other stimuli play a key role (disturbing vs. peaceful environment)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Theory of reading</a:t>
            </a:r>
          </a:p>
        </p:txBody>
      </p:sp>
      <p:sp>
        <p:nvSpPr>
          <p:cNvPr id="310" name="Shape 310"/>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There are two basic theories of reading learning in the brain, recently there has been a synthesis between these two</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first is a so-called lexical way, where the reader searches for words he/she sees in </a:t>
            </a:r>
            <a:r>
              <a:rPr lang="en" sz="1800" dirty="0" smtClean="0">
                <a:latin typeface="Times New Roman"/>
                <a:ea typeface="Times New Roman"/>
                <a:cs typeface="Times New Roman"/>
                <a:sym typeface="Times New Roman"/>
              </a:rPr>
              <a:t>his/her </a:t>
            </a:r>
            <a:r>
              <a:rPr lang="en" sz="1800" dirty="0">
                <a:latin typeface="Times New Roman"/>
                <a:ea typeface="Times New Roman"/>
                <a:cs typeface="Times New Roman"/>
                <a:sym typeface="Times New Roman"/>
              </a:rPr>
              <a:t>mental dictionary and assigns a sound to them</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second so-called sublexical way, says the reader analyzes the word letter by letter, assigns them a sound and reads the word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Theory of reading</a:t>
            </a:r>
          </a:p>
        </p:txBody>
      </p:sp>
      <p:sp>
        <p:nvSpPr>
          <p:cNvPr id="316" name="Shape 316"/>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lexical way works in the case of proficient readers in most words because they are very likely to have seen them before and are able to quickly recall them</a:t>
            </a:r>
          </a:p>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The sublexical path works primarily in children who learn to read, or in adults with new or made up words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smtClean="0"/>
              <a:t>Cognitive </a:t>
            </a:r>
            <a:r>
              <a:rPr lang="en" dirty="0"/>
              <a:t>functions</a:t>
            </a:r>
          </a:p>
        </p:txBody>
      </p:sp>
      <p:sp>
        <p:nvSpPr>
          <p:cNvPr id="322" name="Shape 322"/>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Higher cognitive functions are the highest degree of cognitive (conscious) processes that are necessary to control thought and behavior</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They include, for example: thinking, attention, caution, memory, ability to speak, learn, read, plan, solve problems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Cognitive functions are reduced with addiction, attention deficit deficiency (hyperactivity disorder) and a number of other CNS disorders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Cognitive functions</a:t>
            </a:r>
          </a:p>
        </p:txBody>
      </p:sp>
      <p:sp>
        <p:nvSpPr>
          <p:cNvPr id="328" name="Shape 328"/>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From the neuroanatomical point of view, on the basis of modern neuroimaging methods and lesion studies, centers related to cognitive functions were identified primarily in the prefrontal cortex</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Dorsolateral prefrontal cortex processes information for planning, organizational skills, working memory, abstract thinking, etc.</a:t>
            </a:r>
          </a:p>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Cortex of the front cingulate is responsible for decision making, motivation-related behavior, inhibition of inappropriate behavior, 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Cognitive functions</a:t>
            </a:r>
          </a:p>
        </p:txBody>
      </p:sp>
      <p:sp>
        <p:nvSpPr>
          <p:cNvPr id="334" name="Shape 334"/>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Orbitofrontal cortex monitors ongoing behavior, socially appropriate behavior, pulse control, etc. </a:t>
            </a:r>
          </a:p>
        </p:txBody>
      </p:sp>
      <p:pic>
        <p:nvPicPr>
          <p:cNvPr id="335" name="Shape 335" descr="meditation-prefrontal-cortex.jpg"/>
          <p:cNvPicPr preferRelativeResize="0"/>
          <p:nvPr/>
        </p:nvPicPr>
        <p:blipFill>
          <a:blip r:embed="rId3">
            <a:alphaModFix/>
          </a:blip>
          <a:stretch>
            <a:fillRect/>
          </a:stretch>
        </p:blipFill>
        <p:spPr>
          <a:xfrm rot="1">
            <a:off x="1395475" y="2766676"/>
            <a:ext cx="2695950" cy="1903874"/>
          </a:xfrm>
          <a:prstGeom prst="rect">
            <a:avLst/>
          </a:prstGeom>
          <a:noFill/>
          <a:ln>
            <a:noFill/>
          </a:ln>
        </p:spPr>
      </p:pic>
      <p:pic>
        <p:nvPicPr>
          <p:cNvPr id="336" name="Shape 336" descr="FrontalRegions.jpg"/>
          <p:cNvPicPr preferRelativeResize="0"/>
          <p:nvPr/>
        </p:nvPicPr>
        <p:blipFill>
          <a:blip r:embed="rId4">
            <a:alphaModFix/>
          </a:blip>
          <a:stretch>
            <a:fillRect/>
          </a:stretch>
        </p:blipFill>
        <p:spPr>
          <a:xfrm>
            <a:off x="5802274" y="2378700"/>
            <a:ext cx="2522575" cy="2392175"/>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Communication</a:t>
            </a:r>
          </a:p>
        </p:txBody>
      </p:sp>
      <p:sp>
        <p:nvSpPr>
          <p:cNvPr id="342" name="Shape 342"/>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Communication can take place in different ways, such as odor, visual, sound, tactile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is based on a pattern: source - encoding - channel - decoding - recipient</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In human society, communication can be non-verbal, which is difficult to control because it is under the influence of the limbic system</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Verbal communication is very manageable because it is under the control of the brain cortex</a:t>
            </a:r>
          </a:p>
        </p:txBody>
      </p:sp>
      <p:pic>
        <p:nvPicPr>
          <p:cNvPr id="343" name="Shape 343" descr="communication-process.png"/>
          <p:cNvPicPr preferRelativeResize="0"/>
          <p:nvPr/>
        </p:nvPicPr>
        <p:blipFill>
          <a:blip r:embed="rId3">
            <a:alphaModFix/>
          </a:blip>
          <a:stretch>
            <a:fillRect/>
          </a:stretch>
        </p:blipFill>
        <p:spPr>
          <a:xfrm>
            <a:off x="3880598" y="542825"/>
            <a:ext cx="4444252" cy="15601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Speech</a:t>
            </a:r>
          </a:p>
        </p:txBody>
      </p:sp>
      <p:sp>
        <p:nvSpPr>
          <p:cNvPr id="349" name="Shape 34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Speech is an articulated manifestation of a person’s thoughts serving for mutual understanding</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There is no human community that does not have a speech system</a:t>
            </a:r>
          </a:p>
          <a:p>
            <a:pPr marL="457200" lvl="0" indent="-342900" rtl="0">
              <a:spcBef>
                <a:spcPts val="0"/>
              </a:spcBef>
              <a:buSzPct val="100000"/>
              <a:buFont typeface="Times New Roman"/>
              <a:buChar char="-"/>
            </a:pPr>
            <a:r>
              <a:rPr lang="en" sz="1800" dirty="0" smtClean="0">
                <a:latin typeface="Times New Roman"/>
                <a:ea typeface="Times New Roman"/>
                <a:cs typeface="Times New Roman"/>
                <a:sym typeface="Times New Roman"/>
              </a:rPr>
              <a:t>Speaking</a:t>
            </a:r>
            <a:r>
              <a:rPr lang="en" sz="1800" dirty="0">
                <a:latin typeface="Times New Roman"/>
                <a:ea typeface="Times New Roman"/>
                <a:cs typeface="Times New Roman"/>
                <a:sym typeface="Times New Roman"/>
              </a:rPr>
              <a:t>, unlike reading, does not have to </a:t>
            </a:r>
            <a:r>
              <a:rPr lang="cs-CZ" sz="1800" dirty="0" err="1" smtClean="0">
                <a:latin typeface="Times New Roman"/>
                <a:ea typeface="Times New Roman"/>
                <a:cs typeface="Times New Roman"/>
                <a:sym typeface="Times New Roman"/>
              </a:rPr>
              <a:t>be</a:t>
            </a:r>
            <a:r>
              <a:rPr lang="cs-CZ" sz="1800" dirty="0" smtClean="0">
                <a:latin typeface="Times New Roman"/>
                <a:ea typeface="Times New Roman"/>
                <a:cs typeface="Times New Roman"/>
                <a:sym typeface="Times New Roman"/>
              </a:rPr>
              <a:t> </a:t>
            </a:r>
            <a:r>
              <a:rPr lang="en" sz="1800" dirty="0" smtClean="0">
                <a:latin typeface="Times New Roman"/>
                <a:ea typeface="Times New Roman"/>
                <a:cs typeface="Times New Roman"/>
                <a:sym typeface="Times New Roman"/>
              </a:rPr>
              <a:t>taught</a:t>
            </a:r>
            <a:endParaRPr lang="en" sz="1800" dirty="0">
              <a:latin typeface="Times New Roman"/>
              <a:ea typeface="Times New Roman"/>
              <a:cs typeface="Times New Roman"/>
              <a:sym typeface="Times New Roman"/>
            </a:endParaRP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Its acquisition is a complex process involving both sensory (understanding) and motor system (production)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Speech</a:t>
            </a:r>
          </a:p>
        </p:txBody>
      </p:sp>
      <p:sp>
        <p:nvSpPr>
          <p:cNvPr id="355" name="Shape 355"/>
          <p:cNvSpPr txBox="1">
            <a:spLocks noGrp="1"/>
          </p:cNvSpPr>
          <p:nvPr>
            <p:ph type="body" idx="1"/>
          </p:nvPr>
        </p:nvSpPr>
        <p:spPr>
          <a:xfrm>
            <a:off x="819150" y="1990725"/>
            <a:ext cx="7505700" cy="2448000"/>
          </a:xfrm>
          <a:prstGeom prst="rect">
            <a:avLst/>
          </a:prstGeom>
        </p:spPr>
        <p:txBody>
          <a:bodyPr wrap="square" lIns="91425" tIns="91425" rIns="91425" bIns="91425" anchor="t" anchorCtr="0">
            <a:normAutofit fontScale="92500" lnSpcReduction="20000"/>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main speech centers are Broca’s center, which links to the motor cortex, and Wernick’s center, which links to the hearing area and the fasciculus arcuatus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97% of people have Broca’s and Wernick’s areas located in the left hemisphere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The right hemisphere evaluates the nonverbal aspects of speech, the conveyed meaning (irony, metaphor), and the understanding of a more complexly organized speech</a:t>
            </a:r>
          </a:p>
        </p:txBody>
      </p:sp>
      <p:pic>
        <p:nvPicPr>
          <p:cNvPr id="356" name="Shape 356" descr="the_classical_wernicke-lichtheim-geschwind_model_of_the_neurobiology_of_language_fpsyg-04-00416-g001.jpg"/>
          <p:cNvPicPr preferRelativeResize="0"/>
          <p:nvPr/>
        </p:nvPicPr>
        <p:blipFill>
          <a:blip r:embed="rId3">
            <a:alphaModFix/>
          </a:blip>
          <a:stretch>
            <a:fillRect/>
          </a:stretch>
        </p:blipFill>
        <p:spPr>
          <a:xfrm>
            <a:off x="3091163" y="298350"/>
            <a:ext cx="2961675" cy="169237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Reading disabilities</a:t>
            </a:r>
          </a:p>
        </p:txBody>
      </p:sp>
      <p:sp>
        <p:nvSpPr>
          <p:cNvPr id="362" name="Shape 362"/>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Developmental dyslexia is a congenital disorder characterized by difficulty in decoding written text and/or reading fluency</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Alexia is a reading disorder that has very similar symptoms as developmental dyslexia</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Hyperlexia is the ability to read much better than suggesting IQ or age, it is found </a:t>
            </a:r>
            <a:r>
              <a:rPr lang="cs-CZ" sz="1800" dirty="0" smtClean="0">
                <a:latin typeface="Times New Roman"/>
                <a:ea typeface="Times New Roman"/>
                <a:cs typeface="Times New Roman"/>
                <a:sym typeface="Times New Roman"/>
              </a:rPr>
              <a:t>in</a:t>
            </a:r>
            <a:r>
              <a:rPr lang="en" sz="1800" dirty="0" smtClean="0">
                <a:latin typeface="Times New Roman"/>
                <a:ea typeface="Times New Roman"/>
                <a:cs typeface="Times New Roman"/>
                <a:sym typeface="Times New Roman"/>
              </a:rPr>
              <a:t> </a:t>
            </a:r>
            <a:r>
              <a:rPr lang="en" sz="1800" dirty="0">
                <a:latin typeface="Times New Roman"/>
                <a:ea typeface="Times New Roman"/>
                <a:cs typeface="Times New Roman"/>
                <a:sym typeface="Times New Roman"/>
              </a:rPr>
              <a:t>the spectrum of autism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endParaRPr/>
          </a:p>
        </p:txBody>
      </p:sp>
      <p:sp>
        <p:nvSpPr>
          <p:cNvPr id="368" name="Shape 368"/>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lvl="0">
              <a:spcBef>
                <a:spcPts val="0"/>
              </a:spcBef>
              <a:buNone/>
            </a:pPr>
            <a:endParaRPr/>
          </a:p>
        </p:txBody>
      </p:sp>
      <p:pic>
        <p:nvPicPr>
          <p:cNvPr id="369" name="Shape 369" descr="o-DYSLEXIA-FONT-facebook.jpg"/>
          <p:cNvPicPr preferRelativeResize="0"/>
          <p:nvPr/>
        </p:nvPicPr>
        <p:blipFill>
          <a:blip r:embed="rId3">
            <a:alphaModFix/>
          </a:blip>
          <a:stretch>
            <a:fillRect/>
          </a:stretch>
        </p:blipFill>
        <p:spPr>
          <a:xfrm>
            <a:off x="905150" y="738325"/>
            <a:ext cx="7333700" cy="36668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Project</a:t>
            </a:r>
          </a:p>
        </p:txBody>
      </p:sp>
      <p:sp>
        <p:nvSpPr>
          <p:cNvPr id="147" name="Shape 14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This project serves as a pilot study, according to its results it will be considered to be included in the following years as a regular lesson</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If it would be successful, this information would be a valuable resource for improving teaching</a:t>
            </a:r>
          </a:p>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The purpose of this project is to highlight the issues of reading as one of the highest cognitive functions and to monitor reading development over time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Individual improvement of reading capabilities</a:t>
            </a:r>
          </a:p>
        </p:txBody>
      </p:sp>
      <p:sp>
        <p:nvSpPr>
          <p:cNvPr id="375" name="Shape 375"/>
          <p:cNvSpPr txBox="1">
            <a:spLocks noGrp="1"/>
          </p:cNvSpPr>
          <p:nvPr>
            <p:ph type="body" idx="1"/>
          </p:nvPr>
        </p:nvSpPr>
        <p:spPr>
          <a:xfrm>
            <a:off x="819150" y="1990725"/>
            <a:ext cx="7505700" cy="2448000"/>
          </a:xfrm>
          <a:prstGeom prst="rect">
            <a:avLst/>
          </a:prstGeom>
        </p:spPr>
        <p:txBody>
          <a:bodyPr wrap="square" lIns="91425" tIns="91425" rIns="91425" bIns="91425" anchor="t" anchorCtr="0">
            <a:normAutofit fontScale="77500" lnSpcReduction="20000"/>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Understanding the text is improved by increasing the reading range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Reading in a pleasant environment - for someone library, another cafe, for another a train station</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Improve the speed of reading, for example, using </a:t>
            </a:r>
            <a:r>
              <a:rPr lang="en" sz="1800" u="sng" dirty="0">
                <a:solidFill>
                  <a:schemeClr val="hlink"/>
                </a:solidFill>
                <a:latin typeface="Times New Roman"/>
                <a:ea typeface="Times New Roman"/>
                <a:cs typeface="Times New Roman"/>
                <a:sym typeface="Times New Roman"/>
                <a:hlinkClick r:id="rId3"/>
              </a:rPr>
              <a:t>rozectise.cz</a:t>
            </a:r>
            <a:r>
              <a:rPr lang="en" sz="1800" dirty="0">
                <a:latin typeface="Times New Roman"/>
                <a:ea typeface="Times New Roman"/>
                <a:cs typeface="Times New Roman"/>
                <a:sym typeface="Times New Roman"/>
              </a:rPr>
              <a:t> (also available in English)</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David Gruber’ Speed Reading Courses - </a:t>
            </a:r>
            <a:r>
              <a:rPr lang="en" sz="1800" u="sng" dirty="0">
                <a:solidFill>
                  <a:schemeClr val="hlink"/>
                </a:solidFill>
                <a:latin typeface="Times New Roman"/>
                <a:ea typeface="Times New Roman"/>
                <a:cs typeface="Times New Roman"/>
                <a:sym typeface="Times New Roman"/>
                <a:hlinkClick r:id="rId4"/>
              </a:rPr>
              <a:t>website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Speed reading helps not only by increasing the reading speed but also increases the angle that the given eye is able to accept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819150" y="2094450"/>
            <a:ext cx="7505700" cy="954600"/>
          </a:xfrm>
          <a:prstGeom prst="rect">
            <a:avLst/>
          </a:prstGeom>
        </p:spPr>
        <p:txBody>
          <a:bodyPr wrap="square" lIns="91425" tIns="91425" rIns="91425" bIns="91425" anchor="t" anchorCtr="0">
            <a:noAutofit/>
          </a:bodyPr>
          <a:lstStyle/>
          <a:p>
            <a:pPr lvl="0" algn="ctr">
              <a:spcBef>
                <a:spcPts val="0"/>
              </a:spcBef>
              <a:buNone/>
            </a:pPr>
            <a:r>
              <a:rPr lang="en" dirty="0"/>
              <a:t>Thank you for paying attention and completing these tasks!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Practicum</a:t>
            </a:r>
          </a:p>
        </p:txBody>
      </p:sp>
      <p:sp>
        <p:nvSpPr>
          <p:cNvPr id="153" name="Shape 153"/>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This exercise will consist of a battery of three tests that you will perform once with ambient music </a:t>
            </a:r>
            <a:r>
              <a:rPr lang="en" sz="1800" dirty="0" smtClean="0">
                <a:latin typeface="Times New Roman"/>
                <a:ea typeface="Times New Roman"/>
                <a:cs typeface="Times New Roman"/>
                <a:sym typeface="Times New Roman"/>
              </a:rPr>
              <a:t>and </a:t>
            </a:r>
            <a:r>
              <a:rPr lang="en" sz="1800" dirty="0">
                <a:latin typeface="Times New Roman"/>
                <a:ea typeface="Times New Roman"/>
                <a:cs typeface="Times New Roman"/>
                <a:sym typeface="Times New Roman"/>
              </a:rPr>
              <a:t>once with a disturbing stimulus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Based on these tests, your reading speed, word processing, working memory, knowledge integration and text comprehension will be measured</a:t>
            </a:r>
          </a:p>
          <a:p>
            <a:pPr marL="457200" lvl="0" indent="-342900">
              <a:spcBef>
                <a:spcPts val="0"/>
              </a:spcBef>
              <a:buSzPct val="100000"/>
              <a:buFont typeface="Times New Roman"/>
              <a:buChar char="-"/>
            </a:pPr>
            <a:r>
              <a:rPr lang="en" sz="1800" dirty="0">
                <a:latin typeface="Times New Roman"/>
                <a:ea typeface="Times New Roman"/>
                <a:cs typeface="Times New Roman"/>
                <a:sym typeface="Times New Roman"/>
              </a:rPr>
              <a:t>It will be measured and integrated using a CC-R model (Cognitive Componets and Resource)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Speed reading task</a:t>
            </a:r>
          </a:p>
        </p:txBody>
      </p:sp>
      <p:sp>
        <p:nvSpPr>
          <p:cNvPr id="159" name="Shape 159"/>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Reading speed is based on the number of words read in a period of time</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At the end of the task there will be five questions, the questions are used to verify whether the student actually reads the text or just skipped the text without remembering the key information</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Instructions will be available before the task begins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Working one version should not take more than 20 minutes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CPT (Component Processes Task)</a:t>
            </a:r>
          </a:p>
        </p:txBody>
      </p:sp>
      <p:sp>
        <p:nvSpPr>
          <p:cNvPr id="165" name="Shape 165"/>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measures individual differences in different written text components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It consists of three short paragraphs that describe the relationship between two real and three unrealistic objects (made up words)</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Working one version should not exceed 15 minutes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Working memory task</a:t>
            </a:r>
          </a:p>
        </p:txBody>
      </p:sp>
      <p:sp>
        <p:nvSpPr>
          <p:cNvPr id="171" name="Shape 171"/>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A series of two sentences will be read to you out loud. One of them will make sense, the other will </a:t>
            </a:r>
            <a:r>
              <a:rPr lang="en" sz="1800" dirty="0" smtClean="0">
                <a:latin typeface="Times New Roman"/>
                <a:ea typeface="Times New Roman"/>
                <a:cs typeface="Times New Roman"/>
                <a:sym typeface="Times New Roman"/>
              </a:rPr>
              <a:t>not</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Your task will be to determine which sentence makes sense and write the last word </a:t>
            </a:r>
            <a:r>
              <a:rPr lang="cs-CZ" sz="1800" dirty="0" err="1" smtClean="0">
                <a:latin typeface="Times New Roman"/>
                <a:ea typeface="Times New Roman"/>
                <a:cs typeface="Times New Roman"/>
                <a:sym typeface="Times New Roman"/>
              </a:rPr>
              <a:t>of</a:t>
            </a:r>
            <a:r>
              <a:rPr lang="en" sz="1800" dirty="0" smtClean="0">
                <a:latin typeface="Times New Roman"/>
                <a:ea typeface="Times New Roman"/>
                <a:cs typeface="Times New Roman"/>
                <a:sym typeface="Times New Roman"/>
              </a:rPr>
              <a:t> </a:t>
            </a:r>
            <a:r>
              <a:rPr lang="en" sz="1800" dirty="0">
                <a:latin typeface="Times New Roman"/>
                <a:ea typeface="Times New Roman"/>
                <a:cs typeface="Times New Roman"/>
                <a:sym typeface="Times New Roman"/>
              </a:rPr>
              <a:t>each sentence</a:t>
            </a:r>
          </a:p>
          <a:p>
            <a:pPr marL="457200" lvl="0" indent="-342900" rtl="0">
              <a:spcBef>
                <a:spcPts val="0"/>
              </a:spcBef>
              <a:buSzPct val="100000"/>
              <a:buFont typeface="Times New Roman"/>
              <a:buChar char="-"/>
            </a:pPr>
            <a:r>
              <a:rPr lang="en" sz="1800" dirty="0" smtClean="0">
                <a:latin typeface="Times New Roman"/>
                <a:ea typeface="Times New Roman"/>
                <a:cs typeface="Times New Roman"/>
                <a:sym typeface="Times New Roman"/>
              </a:rPr>
              <a:t>Duration </a:t>
            </a:r>
            <a:r>
              <a:rPr lang="en" sz="1800" dirty="0">
                <a:latin typeface="Times New Roman"/>
                <a:ea typeface="Times New Roman"/>
                <a:cs typeface="Times New Roman"/>
                <a:sym typeface="Times New Roman"/>
              </a:rPr>
              <a:t>of one version should be within 15 minutes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dirty="0"/>
              <a:t>Conclusion</a:t>
            </a:r>
          </a:p>
        </p:txBody>
      </p:sp>
      <p:sp>
        <p:nvSpPr>
          <p:cNvPr id="177" name="Shape 17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This presentation will be available in the IS system</a:t>
            </a:r>
          </a:p>
          <a:p>
            <a:pPr marL="457200" lvl="0" indent="-342900" rtl="0">
              <a:spcBef>
                <a:spcPts val="0"/>
              </a:spcBef>
              <a:buSzPct val="100000"/>
              <a:buFont typeface="Times New Roman"/>
              <a:buChar char="-"/>
            </a:pPr>
            <a:r>
              <a:rPr lang="en" sz="1800" dirty="0">
                <a:latin typeface="Times New Roman"/>
                <a:ea typeface="Times New Roman"/>
                <a:cs typeface="Times New Roman"/>
                <a:sym typeface="Times New Roman"/>
              </a:rPr>
              <a:t>Please do not disturb others at work, to make the results as objective as possible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1843</Words>
  <Application>Microsoft Office PowerPoint</Application>
  <PresentationFormat>Předvádění na obrazovce (16:9)</PresentationFormat>
  <Paragraphs>124</Paragraphs>
  <Slides>41</Slides>
  <Notes>41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41</vt:i4>
      </vt:variant>
    </vt:vector>
  </HeadingPairs>
  <TitlesOfParts>
    <vt:vector size="46" baseType="lpstr">
      <vt:lpstr>Calibri</vt:lpstr>
      <vt:lpstr>Nunito</vt:lpstr>
      <vt:lpstr>Times New Roman</vt:lpstr>
      <vt:lpstr>Arial</vt:lpstr>
      <vt:lpstr>Shift</vt:lpstr>
      <vt:lpstr>Higher cognitive functions - reading</vt:lpstr>
      <vt:lpstr>Please, let us use your anonymous results. They will be used for improving the quality of teaching and in a scientific study measuring reading capability of students of the Medical Faculty.</vt:lpstr>
      <vt:lpstr>Introduction</vt:lpstr>
      <vt:lpstr>Project</vt:lpstr>
      <vt:lpstr>Practicum</vt:lpstr>
      <vt:lpstr>Speed reading task</vt:lpstr>
      <vt:lpstr>CPT (Component Processes Task)</vt:lpstr>
      <vt:lpstr>Working memory task</vt:lpstr>
      <vt:lpstr>Conclusion</vt:lpstr>
      <vt:lpstr>When you’re done with these tasks you can leave</vt:lpstr>
      <vt:lpstr>Prezentace aplikace PowerPoint</vt:lpstr>
      <vt:lpstr>Reading</vt:lpstr>
      <vt:lpstr>Genetic bases of reading</vt:lpstr>
      <vt:lpstr>Genetic bases of reading</vt:lpstr>
      <vt:lpstr>Genetic bases of reading</vt:lpstr>
      <vt:lpstr>Sight and reading</vt:lpstr>
      <vt:lpstr>Mechanism of light signal transformation into an electric</vt:lpstr>
      <vt:lpstr>Prezentace aplikace PowerPoint</vt:lpstr>
      <vt:lpstr>Mechanism of light signal transformation into an electric </vt:lpstr>
      <vt:lpstr>Mechanism of light signal transformation into an electric  </vt:lpstr>
      <vt:lpstr>Prezentace aplikace PowerPoint</vt:lpstr>
      <vt:lpstr>Visual pathway</vt:lpstr>
      <vt:lpstr>Visual pathway</vt:lpstr>
      <vt:lpstr>Prezentace aplikace PowerPoint</vt:lpstr>
      <vt:lpstr>Secondary visual cortical regions</vt:lpstr>
      <vt:lpstr>Prezentace aplikace PowerPoint</vt:lpstr>
      <vt:lpstr>Reading and comprehension</vt:lpstr>
      <vt:lpstr>Reading and comprehension</vt:lpstr>
      <vt:lpstr>Prezentace aplikace PowerPoint</vt:lpstr>
      <vt:lpstr>Theory of reading</vt:lpstr>
      <vt:lpstr>Theory of reading</vt:lpstr>
      <vt:lpstr>Cognitive functions</vt:lpstr>
      <vt:lpstr>Cognitive functions</vt:lpstr>
      <vt:lpstr>Cognitive functions</vt:lpstr>
      <vt:lpstr>Communication</vt:lpstr>
      <vt:lpstr>Speech</vt:lpstr>
      <vt:lpstr>Speech</vt:lpstr>
      <vt:lpstr>Reading disabilities</vt:lpstr>
      <vt:lpstr>Prezentace aplikace PowerPoint</vt:lpstr>
      <vt:lpstr>Individual improvement of reading capabilities</vt:lpstr>
      <vt:lpstr>Thank you for paying attention and completing these tasks!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cognitive functions - reading</dc:title>
  <dc:creator>Zuzana Nováková</dc:creator>
  <cp:lastModifiedBy>Zuzana Nováková</cp:lastModifiedBy>
  <cp:revision>4</cp:revision>
  <dcterms:modified xsi:type="dcterms:W3CDTF">2017-10-31T07:55:15Z</dcterms:modified>
</cp:coreProperties>
</file>