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D5BEC216-0279-4C9F-9DE2-5C76ED49305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4C10B-5F34-4044-8B1A-66AE5841C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CD0CFB-46EC-420E-AD73-17CCB8538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EF2A928-BB57-4B46-B896-412E6C83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15B1BC-6F11-44AC-9150-07696252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DE67728-08FB-4FD8-8A37-0B69EE7D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997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97698-862A-451E-B167-EC89D99C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4F0A6FD8-5D0E-4808-8301-0D12A97BD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D87730-B5E9-41F3-88EE-5C263C9D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D6F239-AA2B-44ED-AE38-CF50889A0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62D86CF-01B2-4814-B524-263FA9D0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423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38084A5-255A-47F0-B5A9-841A66A83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A1B10EF4-DCFF-4EB5-AD84-9639997A9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F4FBC1-5624-4B0C-8F41-91276BA2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E5E6F29-7755-4ABB-ABC0-AB290131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01A0536-1BEA-4114-87CA-084901E8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851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0BEF4-BECF-4DC4-A0D7-A19251552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FB064A-E085-486B-9441-D07DFF3EB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498C989-C9AE-49FC-8BF6-FB18FA2B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2EACF1B-1F99-462D-9ACA-EAF4D6B4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9A98F7F-92CC-4D98-A009-E16F7F41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99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82EC5-D7E8-4E21-A1F8-1D29F7F5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4B08FE1-9FD4-4B75-8B5A-84AED55FC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9AA3B0-6328-486C-81C8-38C386A3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4324369-B240-4AC4-ABD2-263955FF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17C679-6B46-4172-BE4E-6FEF3793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886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FA49B-48A1-4DBF-99C6-9402A47E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94B871-0C6C-4B75-BBF6-5396632BA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A24CA4D-E99F-4D11-A3DF-67651CEBE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7F66117-79AE-4E72-B658-C8D5BC6F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82602BE-4A38-4845-B7FF-5E40989C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BC7EFBF-9A73-4146-9331-59887194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200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4E465-D7E2-4F76-997F-C2BF29B9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6DCF31A-890B-4FE6-87C9-0465E421C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C605979-6F7B-4890-995A-B0C85352E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B6EEFA09-05A4-466E-B78B-9567BE5F1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4560B34-D2C3-4AD7-BFF4-7189077DD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B2B1B30-00EC-4851-BD0A-38A3BADF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811569E-19F9-455C-ACC4-8BA428B4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4EBAACA-929C-4AF7-A4A2-267A2A1A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914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C626B-2696-4C2A-88F0-EC39A6E6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75B375A-BAD3-4BD6-B39C-D84E515F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F39A849-605E-4DD2-81BC-E5233775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EA19853-5260-4A91-92AD-4B990717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720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2F007B2-5E5D-43BB-961B-CA8C0C915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F3C6D3C-3C35-40DA-9BDB-3893B022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8CCEC3C-457F-476A-918A-50DF2B5C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500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44833-E6AA-4BF6-BDEA-0C6A5E0E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D739E5-6207-4D65-9561-5C5A3FBE3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37C0B1B2-BA8A-4D42-AF8E-2070E8031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6B9DFCB-C094-4D28-9948-89D083985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660E9D5-50A7-4C1C-916B-3A136210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7E84BF9-9924-48A2-A1CD-8B297E99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99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9EB7E-BAB3-4986-A33C-2AC30BED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B812F60-2DB6-42F8-AFE0-09060748E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0C370BD3-26E0-4854-9713-FAF6287A8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390E04C-4391-4E49-ABCB-C9501E1E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37A6D04-6BD9-427C-B2D0-34375FA9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2DB1DCF-4A84-4454-820F-686B1EAF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171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246EEEA-85BE-4B37-91CC-96421A76A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8C56C68-E58C-443E-BE1C-E17EAF124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FEC6FCD-5013-4CD0-8971-83AD69C50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F159A-5DB6-4799-9A7F-73655D8DDDA2}" type="datetimeFigureOut">
              <a:rPr lang="sk-SK" smtClean="0"/>
              <a:t>05.10.2017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FA417AE-3E7D-4E45-BD41-8A679861B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6E3BB12-4C81-4859-B64D-9A176DEF4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6859-CA9D-4EDC-B1C1-C84952AB58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022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AA280-4207-4246-BDE0-5B8131E9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Tutorium</a:t>
            </a:r>
            <a:r>
              <a:rPr lang="sk-SK" dirty="0"/>
              <a:t> </a:t>
            </a:r>
            <a:r>
              <a:rPr lang="sk-SK" dirty="0" err="1"/>
              <a:t>Week</a:t>
            </a:r>
            <a:r>
              <a:rPr lang="sk-SK" dirty="0"/>
              <a:t>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815A83-6ED6-4453-AE88-02615108B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245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07A56-AA48-4B93-8144-074B1600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16E877-C4F2-445E-9F95-DAA950BB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Costa</a:t>
            </a:r>
            <a:r>
              <a:rPr lang="sk-SK" dirty="0"/>
              <a:t> </a:t>
            </a:r>
            <a:r>
              <a:rPr lang="sk-SK" dirty="0" err="1"/>
              <a:t>vera</a:t>
            </a:r>
            <a:r>
              <a:rPr lang="sk-SK" dirty="0"/>
              <a:t> – </a:t>
            </a:r>
            <a:r>
              <a:rPr lang="sk-SK" dirty="0" err="1"/>
              <a:t>true</a:t>
            </a:r>
            <a:r>
              <a:rPr lang="sk-SK" dirty="0"/>
              <a:t> </a:t>
            </a:r>
            <a:r>
              <a:rPr lang="sk-SK" dirty="0" err="1"/>
              <a:t>ribs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E54318F-23CA-43C1-B28A-8803904D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03" y="602560"/>
            <a:ext cx="48387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46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D633E-A56B-4E03-B464-2C0B279A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ventriculus</a:t>
            </a:r>
            <a:r>
              <a:rPr lang="sk-SK" dirty="0"/>
              <a:t> </a:t>
            </a:r>
            <a:r>
              <a:rPr lang="sk-SK" dirty="0" err="1"/>
              <a:t>sinister</a:t>
            </a:r>
            <a:r>
              <a:rPr lang="sk-SK" dirty="0"/>
              <a:t> </a:t>
            </a:r>
            <a:r>
              <a:rPr lang="sk-SK" dirty="0" err="1"/>
              <a:t>cordis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973339-330B-4FF6-AB26-6B16E72A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Left</a:t>
            </a:r>
            <a:r>
              <a:rPr lang="sk-SK" dirty="0"/>
              <a:t> </a:t>
            </a:r>
            <a:r>
              <a:rPr lang="sk-SK" dirty="0" err="1"/>
              <a:t>ventricle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33D0C0C-716D-4D7F-AE91-3ACA38396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01" y="1338263"/>
            <a:ext cx="57340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74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88A118-8AF9-40C2-9F0D-E51FE774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arteria</a:t>
            </a:r>
            <a:r>
              <a:rPr lang="sk-SK" dirty="0"/>
              <a:t> </a:t>
            </a:r>
            <a:r>
              <a:rPr lang="sk-SK" dirty="0" err="1"/>
              <a:t>interossea</a:t>
            </a:r>
            <a:r>
              <a:rPr lang="sk-SK" dirty="0"/>
              <a:t> communis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7B31BC-F183-43E1-8A26-A358F953B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Common</a:t>
            </a:r>
            <a:r>
              <a:rPr lang="sk-SK" dirty="0"/>
              <a:t> </a:t>
            </a:r>
            <a:r>
              <a:rPr lang="sk-SK" dirty="0" err="1"/>
              <a:t>interosseous</a:t>
            </a:r>
            <a:r>
              <a:rPr lang="sk-SK" dirty="0"/>
              <a:t> </a:t>
            </a:r>
            <a:r>
              <a:rPr lang="sk-SK" dirty="0" err="1"/>
              <a:t>artery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40A7786-49AB-42BB-B807-771FD53A7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1825625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39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A5E37-DC87-4877-A31E-C9FAC51F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Meatus</a:t>
            </a:r>
            <a:r>
              <a:rPr lang="sk-SK" dirty="0"/>
              <a:t> </a:t>
            </a:r>
            <a:r>
              <a:rPr lang="sk-SK" dirty="0" err="1"/>
              <a:t>nasi</a:t>
            </a:r>
            <a:r>
              <a:rPr lang="sk-SK" dirty="0"/>
              <a:t> </a:t>
            </a:r>
            <a:r>
              <a:rPr lang="sk-SK" dirty="0" err="1"/>
              <a:t>inferior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1D1B13-DF34-42E2-89A4-3F89B0020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Inferior</a:t>
            </a:r>
            <a:r>
              <a:rPr lang="sk-SK" dirty="0"/>
              <a:t> nasal </a:t>
            </a:r>
            <a:r>
              <a:rPr lang="sk-SK" dirty="0" err="1"/>
              <a:t>meatus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56D75BC-AABE-4150-842C-8E9D25EC1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96" y="2422291"/>
            <a:ext cx="8775217" cy="33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279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91C7B-EC72-44C5-AF9A-29B2CA20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Foramen</a:t>
            </a:r>
            <a:r>
              <a:rPr lang="sk-SK" dirty="0"/>
              <a:t> </a:t>
            </a:r>
            <a:r>
              <a:rPr lang="sk-SK" dirty="0" err="1"/>
              <a:t>palatinum</a:t>
            </a:r>
            <a:r>
              <a:rPr lang="sk-SK" dirty="0"/>
              <a:t> </a:t>
            </a:r>
            <a:r>
              <a:rPr lang="sk-SK" dirty="0" err="1"/>
              <a:t>minus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75F398A-84A1-4344-8034-9CA724A1C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Lesser</a:t>
            </a:r>
            <a:r>
              <a:rPr lang="sk-SK" dirty="0"/>
              <a:t> </a:t>
            </a:r>
            <a:r>
              <a:rPr lang="sk-SK" dirty="0" err="1"/>
              <a:t>palatine</a:t>
            </a:r>
            <a:r>
              <a:rPr lang="sk-SK" dirty="0"/>
              <a:t> </a:t>
            </a:r>
            <a:r>
              <a:rPr lang="sk-SK" dirty="0" err="1"/>
              <a:t>foramen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FC2F3F8-F09C-42D6-83D1-9A878507B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1027906"/>
            <a:ext cx="4686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664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375BB-A0A5-4B35-9D5B-07B88BD0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Camera</a:t>
            </a:r>
            <a:r>
              <a:rPr lang="sk-SK" dirty="0"/>
              <a:t> </a:t>
            </a:r>
            <a:r>
              <a:rPr lang="sk-SK" dirty="0" err="1"/>
              <a:t>anterior</a:t>
            </a:r>
            <a:r>
              <a:rPr lang="sk-SK" dirty="0"/>
              <a:t> </a:t>
            </a:r>
            <a:r>
              <a:rPr lang="sk-SK" dirty="0" err="1"/>
              <a:t>bulbi</a:t>
            </a:r>
            <a:r>
              <a:rPr lang="sk-SK" dirty="0"/>
              <a:t> </a:t>
            </a:r>
            <a:r>
              <a:rPr lang="sk-SK" dirty="0" err="1"/>
              <a:t>oculi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D6579D-6C3A-4026-AD63-3CB833665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Anterior</a:t>
            </a:r>
            <a:r>
              <a:rPr lang="sk-SK" dirty="0"/>
              <a:t> </a:t>
            </a:r>
            <a:r>
              <a:rPr lang="sk-SK" dirty="0" err="1"/>
              <a:t>chamber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eyeball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F85E9AF-6A33-4DC4-B3A1-6DDE1C258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27" y="1431301"/>
            <a:ext cx="4864790" cy="48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044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7A43E-96EF-4D7B-B20A-EC7A573C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Ligamentum</a:t>
            </a:r>
            <a:r>
              <a:rPr lang="sk-SK" dirty="0"/>
              <a:t> </a:t>
            </a:r>
            <a:r>
              <a:rPr lang="sk-SK" dirty="0" err="1"/>
              <a:t>longitudinale</a:t>
            </a:r>
            <a:r>
              <a:rPr lang="sk-SK" dirty="0"/>
              <a:t> </a:t>
            </a:r>
            <a:r>
              <a:rPr lang="sk-SK" dirty="0" err="1"/>
              <a:t>anterius</a:t>
            </a:r>
            <a:r>
              <a:rPr lang="sk-SK" dirty="0"/>
              <a:t> </a:t>
            </a:r>
            <a:r>
              <a:rPr lang="sk-SK" dirty="0" err="1"/>
              <a:t>columnae</a:t>
            </a:r>
            <a:r>
              <a:rPr lang="sk-SK" dirty="0"/>
              <a:t> </a:t>
            </a:r>
            <a:r>
              <a:rPr lang="sk-SK" dirty="0" err="1"/>
              <a:t>vertebralis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B98312-0E40-4D9E-8396-D3589DD9E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Anterior</a:t>
            </a:r>
            <a:r>
              <a:rPr lang="sk-SK" dirty="0"/>
              <a:t> </a:t>
            </a:r>
            <a:r>
              <a:rPr lang="sk-SK" dirty="0" err="1"/>
              <a:t>longitudinal</a:t>
            </a:r>
            <a:r>
              <a:rPr lang="sk-SK" dirty="0"/>
              <a:t> </a:t>
            </a:r>
            <a:r>
              <a:rPr lang="sk-SK" dirty="0" err="1"/>
              <a:t>ligament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vertebral</a:t>
            </a:r>
            <a:r>
              <a:rPr lang="sk-SK" dirty="0"/>
              <a:t> </a:t>
            </a:r>
            <a:r>
              <a:rPr lang="sk-SK" dirty="0" err="1"/>
              <a:t>column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D2ECFAF-1018-4866-9C3C-B5CF7FDCF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4" y="2659063"/>
            <a:ext cx="3492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55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2F37C-0F07-47BB-B0F8-95671B69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Margo </a:t>
            </a:r>
            <a:r>
              <a:rPr lang="sk-SK" dirty="0" err="1"/>
              <a:t>inferior</a:t>
            </a:r>
            <a:r>
              <a:rPr lang="sk-SK" dirty="0"/>
              <a:t> </a:t>
            </a:r>
            <a:r>
              <a:rPr lang="sk-SK" dirty="0" err="1"/>
              <a:t>pulmonis</a:t>
            </a:r>
            <a:r>
              <a:rPr lang="sk-SK" dirty="0"/>
              <a:t> </a:t>
            </a:r>
            <a:r>
              <a:rPr lang="sk-SK" dirty="0" err="1"/>
              <a:t>sinistri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70EA92-4D36-4DC1-A940-B3B30E723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Inferior</a:t>
            </a:r>
            <a:r>
              <a:rPr lang="sk-SK" dirty="0"/>
              <a:t> </a:t>
            </a:r>
            <a:r>
              <a:rPr lang="sk-SK" dirty="0" err="1"/>
              <a:t>border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left</a:t>
            </a:r>
            <a:r>
              <a:rPr lang="sk-SK" dirty="0"/>
              <a:t> </a:t>
            </a:r>
            <a:r>
              <a:rPr lang="sk-SK" dirty="0" err="1"/>
              <a:t>lung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C0D6D3-54AD-41DD-9D0B-204730773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29" y="1614488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68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CD55F-4881-4658-941D-A0B0C097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Cartilago</a:t>
            </a:r>
            <a:r>
              <a:rPr lang="sk-SK" dirty="0"/>
              <a:t> </a:t>
            </a:r>
            <a:r>
              <a:rPr lang="sk-SK" dirty="0" err="1"/>
              <a:t>alaris</a:t>
            </a:r>
            <a:r>
              <a:rPr lang="sk-SK" dirty="0"/>
              <a:t> </a:t>
            </a:r>
            <a:r>
              <a:rPr lang="sk-SK" dirty="0" err="1"/>
              <a:t>maior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569862-79E2-4614-9FD2-CF0AB93E9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Major </a:t>
            </a:r>
            <a:r>
              <a:rPr lang="sk-SK" dirty="0" err="1"/>
              <a:t>alar</a:t>
            </a:r>
            <a:r>
              <a:rPr lang="sk-SK" dirty="0"/>
              <a:t> </a:t>
            </a:r>
            <a:r>
              <a:rPr lang="sk-SK" dirty="0" err="1"/>
              <a:t>cartilage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46EB077-ACF0-4A8E-B76E-C1A1C5D6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82" y="1027906"/>
            <a:ext cx="5337313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573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9BC5B-E8E2-46EA-B84F-C4E2DAB2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Facies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</a:t>
            </a:r>
            <a:r>
              <a:rPr lang="sk-SK" dirty="0" err="1"/>
              <a:t>lentis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BBFDF2-C4D5-482A-B523-3E515EC1D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Posterior</a:t>
            </a:r>
            <a:r>
              <a:rPr lang="sk-SK" dirty="0"/>
              <a:t> </a:t>
            </a:r>
            <a:r>
              <a:rPr lang="sk-SK" dirty="0" err="1"/>
              <a:t>surface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C6CB85-7E17-4BE5-9384-B3AA7B97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02" y="644674"/>
            <a:ext cx="3660010" cy="55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47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8CAB7-D04A-4312-90F9-A2BED037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Regio</a:t>
            </a:r>
            <a:r>
              <a:rPr lang="sk-SK" dirty="0"/>
              <a:t> </a:t>
            </a:r>
            <a:r>
              <a:rPr lang="sk-SK" dirty="0" err="1"/>
              <a:t>cervicis</a:t>
            </a:r>
            <a:r>
              <a:rPr lang="sk-SK" dirty="0"/>
              <a:t> </a:t>
            </a:r>
            <a:r>
              <a:rPr lang="sk-SK" dirty="0" err="1"/>
              <a:t>anterior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758706-EAF0-4920-84C8-5E8D8193F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Anterior</a:t>
            </a:r>
            <a:r>
              <a:rPr lang="sk-SK" dirty="0"/>
              <a:t> cervix </a:t>
            </a:r>
            <a:r>
              <a:rPr lang="sk-SK" dirty="0" err="1"/>
              <a:t>region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4616E0-2B77-4877-A36B-801046D7D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37" y="2260945"/>
            <a:ext cx="6849824" cy="43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2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4EDC5-FAFE-4F65-B7E3-0B84B531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154811D-501C-4907-852E-8077F5DDE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Tibia</a:t>
            </a:r>
            <a:r>
              <a:rPr lang="sk-SK" dirty="0"/>
              <a:t> et </a:t>
            </a:r>
            <a:r>
              <a:rPr lang="sk-SK" dirty="0" err="1"/>
              <a:t>fibula</a:t>
            </a:r>
            <a:r>
              <a:rPr lang="sk-SK" dirty="0"/>
              <a:t> </a:t>
            </a:r>
            <a:r>
              <a:rPr lang="sk-SK" dirty="0" err="1"/>
              <a:t>fracta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A68A95E-2867-4BF1-BDC1-5B1B87F78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72" y="823492"/>
            <a:ext cx="5257106" cy="535347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CE06F61-6530-41D7-A428-623110A9B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57" y="2820504"/>
            <a:ext cx="2473903" cy="34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800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FD780-E56D-4DF4-AD84-5F721C877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Regio</a:t>
            </a:r>
            <a:r>
              <a:rPr lang="sk-SK" dirty="0"/>
              <a:t> </a:t>
            </a:r>
            <a:r>
              <a:rPr lang="sk-SK" dirty="0" err="1"/>
              <a:t>thoracis</a:t>
            </a:r>
            <a:r>
              <a:rPr lang="sk-SK" dirty="0"/>
              <a:t> </a:t>
            </a:r>
            <a:r>
              <a:rPr lang="sk-SK" dirty="0" err="1"/>
              <a:t>posterior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D23294-860B-404B-83D6-7B52D3C82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Posterior</a:t>
            </a:r>
            <a:r>
              <a:rPr lang="sk-SK" dirty="0"/>
              <a:t> </a:t>
            </a:r>
            <a:r>
              <a:rPr lang="sk-SK" dirty="0" err="1"/>
              <a:t>thorax</a:t>
            </a:r>
            <a:r>
              <a:rPr lang="sk-SK" dirty="0"/>
              <a:t> </a:t>
            </a:r>
            <a:r>
              <a:rPr lang="sk-SK" dirty="0" err="1"/>
              <a:t>region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8D8F2D6-29F6-4B9F-A8D8-BCA127C4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69" y="1614488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199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12DFD-F452-4897-AD50-07753C14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Margo </a:t>
            </a:r>
            <a:r>
              <a:rPr lang="sk-SK" dirty="0" err="1"/>
              <a:t>superior</a:t>
            </a:r>
            <a:r>
              <a:rPr lang="sk-SK" dirty="0"/>
              <a:t> </a:t>
            </a:r>
            <a:r>
              <a:rPr lang="sk-SK" dirty="0" err="1"/>
              <a:t>partis</a:t>
            </a:r>
            <a:r>
              <a:rPr lang="sk-SK" dirty="0"/>
              <a:t> </a:t>
            </a:r>
            <a:r>
              <a:rPr lang="sk-SK" dirty="0" err="1"/>
              <a:t>petrosae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61C59B-5EE9-4788-85F3-0AE5B7A49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Superior border of petrous part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261AD54-1CC3-46E8-A61D-BD0AB86A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94" y="1614488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64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8D762-3532-40FB-BE94-EA9F8C1D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Crus</a:t>
            </a:r>
            <a:r>
              <a:rPr lang="sk-SK" dirty="0"/>
              <a:t> </a:t>
            </a:r>
            <a:r>
              <a:rPr lang="sk-SK" dirty="0" err="1"/>
              <a:t>anterius</a:t>
            </a:r>
            <a:r>
              <a:rPr lang="sk-SK" dirty="0"/>
              <a:t> </a:t>
            </a:r>
            <a:r>
              <a:rPr lang="sk-SK" dirty="0" err="1"/>
              <a:t>capsulae</a:t>
            </a:r>
            <a:r>
              <a:rPr lang="sk-SK" dirty="0"/>
              <a:t> </a:t>
            </a:r>
            <a:r>
              <a:rPr lang="sk-SK" dirty="0" err="1"/>
              <a:t>internae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A6C7BD-D51D-4657-A41D-A4F64EAA2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Anterior limb of internal capsule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427A4DB-10CD-486C-9A6F-8D3CC2402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8" y="1492319"/>
            <a:ext cx="6387548" cy="47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36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08E5B-A4B0-42B8-BBED-627AD43D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Lobus</a:t>
            </a:r>
            <a:r>
              <a:rPr lang="sk-SK" dirty="0"/>
              <a:t> </a:t>
            </a:r>
            <a:r>
              <a:rPr lang="sk-SK" dirty="0" err="1"/>
              <a:t>anterior</a:t>
            </a:r>
            <a:r>
              <a:rPr lang="sk-SK" dirty="0"/>
              <a:t> </a:t>
            </a:r>
            <a:r>
              <a:rPr lang="sk-SK" dirty="0" err="1"/>
              <a:t>hypophysis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BFD1355-5482-4E21-B752-E582F8828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Adenohypophysis</a:t>
            </a:r>
            <a:r>
              <a:rPr lang="sk-SK" dirty="0"/>
              <a:t>; </a:t>
            </a:r>
            <a:r>
              <a:rPr lang="sk-SK" dirty="0" err="1"/>
              <a:t>Anterior</a:t>
            </a:r>
            <a:r>
              <a:rPr lang="sk-SK" dirty="0"/>
              <a:t> </a:t>
            </a:r>
            <a:r>
              <a:rPr lang="sk-SK" dirty="0" err="1"/>
              <a:t>lobe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1AF28EF-5BAB-489E-BB15-1BC112E5B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36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A21ED-004E-42EE-B1D8-0218D392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Musculus</a:t>
            </a:r>
            <a:r>
              <a:rPr lang="sk-SK" dirty="0"/>
              <a:t> </a:t>
            </a:r>
            <a:r>
              <a:rPr lang="sk-SK" dirty="0" err="1"/>
              <a:t>rectus</a:t>
            </a:r>
            <a:r>
              <a:rPr lang="sk-SK" dirty="0"/>
              <a:t> </a:t>
            </a:r>
            <a:r>
              <a:rPr lang="sk-SK" dirty="0" err="1"/>
              <a:t>capitis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</a:t>
            </a:r>
            <a:r>
              <a:rPr lang="sk-SK" dirty="0" err="1"/>
              <a:t>maior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B4DE0D-1E34-42FF-8DBD-04A1F43D8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Rectus</a:t>
            </a:r>
            <a:r>
              <a:rPr lang="sk-SK" dirty="0"/>
              <a:t> </a:t>
            </a:r>
            <a:r>
              <a:rPr lang="sk-SK" dirty="0" err="1"/>
              <a:t>capitis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major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4F8C894-711F-452C-B91A-F19C9864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24" y="1690688"/>
            <a:ext cx="4503254" cy="450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942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6FC44-47E1-4E17-9F7E-8CF223BD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Crus</a:t>
            </a:r>
            <a:r>
              <a:rPr lang="sk-SK" dirty="0"/>
              <a:t> </a:t>
            </a:r>
            <a:r>
              <a:rPr lang="sk-SK" dirty="0" err="1"/>
              <a:t>mediale</a:t>
            </a:r>
            <a:r>
              <a:rPr lang="sk-SK" dirty="0"/>
              <a:t> </a:t>
            </a:r>
            <a:r>
              <a:rPr lang="sk-SK" dirty="0" err="1"/>
              <a:t>cartilaginis</a:t>
            </a:r>
            <a:r>
              <a:rPr lang="sk-SK" dirty="0"/>
              <a:t> </a:t>
            </a:r>
            <a:r>
              <a:rPr lang="sk-SK" dirty="0" err="1"/>
              <a:t>alatis</a:t>
            </a:r>
            <a:r>
              <a:rPr lang="sk-SK" dirty="0"/>
              <a:t> </a:t>
            </a:r>
            <a:r>
              <a:rPr lang="sk-SK" dirty="0" err="1"/>
              <a:t>maioris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5CD2A3-1722-478E-91BB-1878C8E27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Medial</a:t>
            </a:r>
            <a:r>
              <a:rPr lang="sk-SK" dirty="0"/>
              <a:t> </a:t>
            </a:r>
            <a:r>
              <a:rPr lang="sk-SK" dirty="0" err="1"/>
              <a:t>crus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major </a:t>
            </a:r>
            <a:r>
              <a:rPr lang="sk-SK" dirty="0" err="1"/>
              <a:t>alar</a:t>
            </a:r>
            <a:r>
              <a:rPr lang="sk-SK" dirty="0"/>
              <a:t> </a:t>
            </a:r>
            <a:r>
              <a:rPr lang="sk-SK" dirty="0" err="1"/>
              <a:t>cartilage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B10F1F6-6CCD-41CD-B4E0-FEA78F42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8" y="2320251"/>
            <a:ext cx="7726017" cy="41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895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F49F9-29D6-4AAD-812C-C1366256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Hiatus</a:t>
            </a:r>
            <a:r>
              <a:rPr lang="sk-SK" dirty="0"/>
              <a:t> </a:t>
            </a:r>
            <a:r>
              <a:rPr lang="sk-SK" dirty="0" err="1"/>
              <a:t>canalis</a:t>
            </a:r>
            <a:r>
              <a:rPr lang="sk-SK" dirty="0"/>
              <a:t> </a:t>
            </a:r>
            <a:r>
              <a:rPr lang="sk-SK" dirty="0" err="1"/>
              <a:t>nervi</a:t>
            </a:r>
            <a:r>
              <a:rPr lang="sk-SK" dirty="0"/>
              <a:t> </a:t>
            </a:r>
            <a:r>
              <a:rPr lang="sk-SK" dirty="0" err="1"/>
              <a:t>petrosi</a:t>
            </a:r>
            <a:r>
              <a:rPr lang="sk-SK" dirty="0"/>
              <a:t> </a:t>
            </a:r>
            <a:r>
              <a:rPr lang="sk-SK" dirty="0" err="1"/>
              <a:t>maioris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155CDF-2638-4DAB-8703-991209263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Hiatus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greater</a:t>
            </a:r>
            <a:r>
              <a:rPr lang="sk-SK" dirty="0"/>
              <a:t> </a:t>
            </a:r>
            <a:r>
              <a:rPr lang="sk-SK" dirty="0" err="1"/>
              <a:t>petrosal</a:t>
            </a:r>
            <a:r>
              <a:rPr lang="sk-SK" dirty="0"/>
              <a:t> nerve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FA00859-91C3-4A3A-B7CF-D51706859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84" y="2516491"/>
            <a:ext cx="7229889" cy="40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59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568AD-579B-43CC-8738-9C3D89F0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CF29776-E7F7-4AE4-B0F1-7DB74D8DA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84" y="365125"/>
            <a:ext cx="6265794" cy="6265794"/>
          </a:xfrm>
        </p:spPr>
      </p:pic>
    </p:spTree>
    <p:extLst>
      <p:ext uri="{BB962C8B-B14F-4D97-AF65-F5344CB8AC3E}">
        <p14:creationId xmlns:p14="http://schemas.microsoft.com/office/powerpoint/2010/main" val="17262267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5EFD5-C254-4782-AEB1-E24ECF71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E1B1047-83A4-43A7-AC53-6D31EB7D7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85" y="834024"/>
            <a:ext cx="5126728" cy="5126728"/>
          </a:xfrm>
        </p:spPr>
      </p:pic>
    </p:spTree>
    <p:extLst>
      <p:ext uri="{BB962C8B-B14F-4D97-AF65-F5344CB8AC3E}">
        <p14:creationId xmlns:p14="http://schemas.microsoft.com/office/powerpoint/2010/main" val="189719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48D7A-2746-4B98-AFCF-B1522D79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7971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482EBB-DCB5-498B-AD4D-AC5922BA4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1391"/>
            <a:ext cx="10515600" cy="5315572"/>
          </a:xfrm>
        </p:spPr>
        <p:txBody>
          <a:bodyPr/>
          <a:lstStyle/>
          <a:p>
            <a:r>
              <a:rPr lang="sk-SK" dirty="0" err="1"/>
              <a:t>Prope</a:t>
            </a:r>
            <a:r>
              <a:rPr lang="sk-SK" dirty="0"/>
              <a:t> </a:t>
            </a:r>
            <a:r>
              <a:rPr lang="sk-SK" dirty="0" err="1"/>
              <a:t>lineam</a:t>
            </a:r>
            <a:r>
              <a:rPr lang="sk-SK" dirty="0"/>
              <a:t> </a:t>
            </a:r>
            <a:r>
              <a:rPr lang="sk-SK" dirty="0" err="1"/>
              <a:t>albam</a:t>
            </a:r>
            <a:r>
              <a:rPr lang="sk-SK" dirty="0"/>
              <a:t> – </a:t>
            </a:r>
            <a:r>
              <a:rPr lang="sk-SK" dirty="0" err="1"/>
              <a:t>because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white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- </a:t>
            </a:r>
            <a:r>
              <a:rPr lang="en-US" dirty="0"/>
              <a:t>is a fibrous structure that runs down the midline of the abdomen in humans and other vertebrates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A4CE44C-FD7E-4E02-97DA-9CEE40C59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1835426"/>
            <a:ext cx="5559286" cy="41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7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8C5C6-62FA-4C6B-B075-807C609E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23468E-39D5-40B7-9195-DB76EF27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6104"/>
            <a:ext cx="10515600" cy="5540859"/>
          </a:xfrm>
        </p:spPr>
        <p:txBody>
          <a:bodyPr/>
          <a:lstStyle/>
          <a:p>
            <a:r>
              <a:rPr lang="sk-SK" dirty="0" err="1"/>
              <a:t>Arteria</a:t>
            </a:r>
            <a:r>
              <a:rPr lang="sk-SK" dirty="0"/>
              <a:t> </a:t>
            </a:r>
            <a:r>
              <a:rPr lang="sk-SK" dirty="0" err="1"/>
              <a:t>iliaca</a:t>
            </a:r>
            <a:r>
              <a:rPr lang="sk-SK" dirty="0"/>
              <a:t> </a:t>
            </a:r>
            <a:r>
              <a:rPr lang="sk-SK" dirty="0" err="1"/>
              <a:t>interna</a:t>
            </a:r>
            <a:r>
              <a:rPr lang="sk-SK" dirty="0"/>
              <a:t> – </a:t>
            </a:r>
            <a:r>
              <a:rPr lang="sk-SK" dirty="0" err="1"/>
              <a:t>internal</a:t>
            </a:r>
            <a:r>
              <a:rPr lang="sk-SK" dirty="0"/>
              <a:t> </a:t>
            </a:r>
            <a:r>
              <a:rPr lang="sk-SK" dirty="0" err="1"/>
              <a:t>iliac</a:t>
            </a:r>
            <a:r>
              <a:rPr lang="sk-SK" dirty="0"/>
              <a:t> </a:t>
            </a:r>
            <a:r>
              <a:rPr lang="sk-SK" dirty="0" err="1"/>
              <a:t>artery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10D85BA-CEFA-4E60-A06D-66F5D24E4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64" y="1510749"/>
            <a:ext cx="7257555" cy="48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D2A9B-E463-4ED3-A849-5BDEE896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AE0097-459F-4914-8CBC-6DACF648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Vena </a:t>
            </a:r>
            <a:r>
              <a:rPr lang="sk-SK" dirty="0" err="1"/>
              <a:t>cava</a:t>
            </a:r>
            <a:r>
              <a:rPr lang="sk-SK" dirty="0"/>
              <a:t> – </a:t>
            </a:r>
            <a:r>
              <a:rPr lang="sk-SK" dirty="0" err="1"/>
              <a:t>caval</a:t>
            </a:r>
            <a:r>
              <a:rPr lang="sk-SK" dirty="0"/>
              <a:t> </a:t>
            </a:r>
            <a:r>
              <a:rPr lang="sk-SK" dirty="0" err="1"/>
              <a:t>vein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FE2B7A5-8F47-43C7-9205-1A192B0BF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21" y="1144786"/>
            <a:ext cx="6499779" cy="489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8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E875E-6FBF-4E28-91DC-F4431068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09A5940-115A-400E-B68C-2005BDB4F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6591"/>
            <a:ext cx="10515600" cy="5620372"/>
          </a:xfrm>
        </p:spPr>
        <p:txBody>
          <a:bodyPr/>
          <a:lstStyle/>
          <a:p>
            <a:r>
              <a:rPr lang="sk-SK" dirty="0"/>
              <a:t>Vena </a:t>
            </a:r>
            <a:r>
              <a:rPr lang="sk-SK" dirty="0" err="1"/>
              <a:t>profunda</a:t>
            </a:r>
            <a:r>
              <a:rPr lang="sk-SK" dirty="0"/>
              <a:t> </a:t>
            </a:r>
            <a:r>
              <a:rPr lang="sk-SK" dirty="0" err="1"/>
              <a:t>linguae</a:t>
            </a:r>
            <a:r>
              <a:rPr lang="sk-SK" dirty="0"/>
              <a:t> – </a:t>
            </a:r>
            <a:r>
              <a:rPr lang="sk-SK" dirty="0" err="1"/>
              <a:t>deep</a:t>
            </a:r>
            <a:r>
              <a:rPr lang="sk-SK" dirty="0"/>
              <a:t> </a:t>
            </a:r>
            <a:r>
              <a:rPr lang="sk-SK" dirty="0" err="1"/>
              <a:t>lingual</a:t>
            </a:r>
            <a:r>
              <a:rPr lang="sk-SK" dirty="0"/>
              <a:t> </a:t>
            </a:r>
            <a:r>
              <a:rPr lang="sk-SK" dirty="0" err="1"/>
              <a:t>vein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D02D53F-392F-4A59-BB60-9C89562A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1420881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9755A-DA41-4194-99B1-1F289AD7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7971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268030-239D-44EB-8D69-6A20B7354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635"/>
            <a:ext cx="10515600" cy="5355328"/>
          </a:xfrm>
        </p:spPr>
        <p:txBody>
          <a:bodyPr/>
          <a:lstStyle/>
          <a:p>
            <a:r>
              <a:rPr lang="sk-SK" dirty="0" err="1"/>
              <a:t>Substantia</a:t>
            </a:r>
            <a:r>
              <a:rPr lang="sk-SK" dirty="0"/>
              <a:t> </a:t>
            </a:r>
            <a:r>
              <a:rPr lang="sk-SK" dirty="0" err="1"/>
              <a:t>alba</a:t>
            </a:r>
            <a:r>
              <a:rPr lang="sk-SK" dirty="0"/>
              <a:t> et </a:t>
            </a:r>
            <a:r>
              <a:rPr lang="sk-SK" dirty="0" err="1"/>
              <a:t>grisea</a:t>
            </a:r>
            <a:r>
              <a:rPr lang="sk-SK" dirty="0"/>
              <a:t> - </a:t>
            </a:r>
            <a:r>
              <a:rPr lang="sk-SK" dirty="0" err="1"/>
              <a:t>White</a:t>
            </a:r>
            <a:r>
              <a:rPr lang="sk-SK" dirty="0"/>
              <a:t> and </a:t>
            </a:r>
            <a:r>
              <a:rPr lang="sk-SK" dirty="0" err="1"/>
              <a:t>grey</a:t>
            </a:r>
            <a:r>
              <a:rPr lang="sk-SK" dirty="0"/>
              <a:t> </a:t>
            </a:r>
            <a:r>
              <a:rPr lang="sk-SK" dirty="0" err="1"/>
              <a:t>matter</a:t>
            </a:r>
            <a:r>
              <a:rPr lang="sk-SK" dirty="0"/>
              <a:t> (</a:t>
            </a:r>
            <a:r>
              <a:rPr lang="sk-SK" dirty="0" err="1"/>
              <a:t>substance</a:t>
            </a:r>
            <a:r>
              <a:rPr lang="sk-SK" dirty="0"/>
              <a:t>)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CFC43BE-F277-4FDD-8EC7-73C7FC65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51" y="1462088"/>
            <a:ext cx="94297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6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BF6DA-1AC8-4814-B1E9-34F20E1E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EDA1E16-FC26-43AF-83A6-484765CF3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Myelencephalon</a:t>
            </a:r>
            <a:r>
              <a:rPr lang="sk-SK" dirty="0"/>
              <a:t>; </a:t>
            </a:r>
            <a:r>
              <a:rPr lang="sk-SK" dirty="0" err="1"/>
              <a:t>Medulla</a:t>
            </a:r>
            <a:r>
              <a:rPr lang="sk-SK" dirty="0"/>
              <a:t> </a:t>
            </a:r>
            <a:r>
              <a:rPr lang="sk-SK" dirty="0" err="1"/>
              <a:t>oblongata</a:t>
            </a:r>
            <a:r>
              <a:rPr lang="sk-SK" dirty="0"/>
              <a:t>; </a:t>
            </a:r>
            <a:r>
              <a:rPr lang="sk-SK" dirty="0" err="1"/>
              <a:t>Bulb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96EB025-E4C7-432D-B481-6CBFB2C93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15" y="2426879"/>
            <a:ext cx="4311097" cy="40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1954C-B459-4F81-A2AB-1B58EE5E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78296"/>
            <a:ext cx="10515600" cy="8682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8051F9-6231-4137-8ED9-24A9740A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3583"/>
            <a:ext cx="10515600" cy="5673380"/>
          </a:xfrm>
        </p:spPr>
        <p:txBody>
          <a:bodyPr/>
          <a:lstStyle/>
          <a:p>
            <a:r>
              <a:rPr lang="sk-SK" dirty="0" err="1"/>
              <a:t>lamina</a:t>
            </a:r>
            <a:r>
              <a:rPr lang="sk-SK" dirty="0"/>
              <a:t> </a:t>
            </a:r>
            <a:r>
              <a:rPr lang="sk-SK" dirty="0" err="1"/>
              <a:t>fusca</a:t>
            </a:r>
            <a:r>
              <a:rPr lang="sk-SK" dirty="0"/>
              <a:t> </a:t>
            </a:r>
            <a:r>
              <a:rPr lang="sk-SK" dirty="0" err="1"/>
              <a:t>sclerae</a:t>
            </a:r>
            <a:r>
              <a:rPr lang="sk-SK" dirty="0"/>
              <a:t> – </a:t>
            </a:r>
            <a:r>
              <a:rPr lang="sk-SK" dirty="0" err="1"/>
              <a:t>lamina</a:t>
            </a:r>
            <a:r>
              <a:rPr lang="sk-SK" dirty="0"/>
              <a:t> </a:t>
            </a:r>
            <a:r>
              <a:rPr lang="sk-SK" dirty="0" err="1"/>
              <a:t>fusca</a:t>
            </a:r>
            <a:r>
              <a:rPr lang="sk-SK" dirty="0"/>
              <a:t> of </a:t>
            </a:r>
            <a:r>
              <a:rPr lang="sk-SK" dirty="0" err="1"/>
              <a:t>sclera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E5A56E6-20C4-4D00-93BD-2F8C6498A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3" y="963888"/>
            <a:ext cx="6076950" cy="34194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C0CD0D6-08E3-443A-B30F-AC8868CE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81" y="2281651"/>
            <a:ext cx="38100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13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FCF92-F4A9-45C6-92CA-4DB56CD5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864FAA-CC14-4229-8E62-F8A54216E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rima</a:t>
            </a:r>
            <a:r>
              <a:rPr lang="sk-SK" dirty="0"/>
              <a:t> </a:t>
            </a:r>
            <a:r>
              <a:rPr lang="sk-SK" dirty="0" err="1"/>
              <a:t>palpebrarum</a:t>
            </a:r>
            <a:r>
              <a:rPr lang="sk-SK" dirty="0"/>
              <a:t> - </a:t>
            </a:r>
            <a:r>
              <a:rPr lang="sk-SK" dirty="0" err="1"/>
              <a:t>Palpebral</a:t>
            </a:r>
            <a:r>
              <a:rPr lang="sk-SK" dirty="0"/>
              <a:t> </a:t>
            </a:r>
            <a:r>
              <a:rPr lang="sk-SK" dirty="0" err="1"/>
              <a:t>fissure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E6F4AAA-2F92-48F5-A594-FD2E175FD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" y="2432326"/>
            <a:ext cx="5314122" cy="398559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F2C5263-B202-478C-9ECF-07A3E9D51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22" y="2432326"/>
            <a:ext cx="4673048" cy="35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4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F6F13-A364-477E-A3F9-08FC249E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Exercise</a:t>
            </a:r>
            <a:r>
              <a:rPr lang="sk-SK" dirty="0"/>
              <a:t> 1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EEA54D-33C9-4DC9-9162-9A51348BA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Fascia</a:t>
            </a:r>
            <a:r>
              <a:rPr lang="sk-SK" dirty="0"/>
              <a:t> lata - t</a:t>
            </a:r>
            <a:r>
              <a:rPr lang="en-US" dirty="0"/>
              <a:t>he deep fascia of the thigh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EE1E539-33EB-4A60-88DA-55180717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78" y="2396468"/>
            <a:ext cx="4699552" cy="36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38F07-9A93-48E5-8F09-04AD96EF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65044"/>
            <a:ext cx="10515600" cy="100082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8A7DB5-70B0-4F0C-98B6-DCA61343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087"/>
            <a:ext cx="10515600" cy="5646876"/>
          </a:xfrm>
        </p:spPr>
        <p:txBody>
          <a:bodyPr/>
          <a:lstStyle/>
          <a:p>
            <a:r>
              <a:rPr lang="sk-SK" dirty="0"/>
              <a:t>In tuba </a:t>
            </a:r>
            <a:r>
              <a:rPr lang="sk-SK" dirty="0" err="1"/>
              <a:t>auditiva</a:t>
            </a:r>
            <a:r>
              <a:rPr lang="sk-SK" dirty="0"/>
              <a:t> – in </a:t>
            </a:r>
            <a:r>
              <a:rPr lang="sk-SK" dirty="0" err="1"/>
              <a:t>auditory</a:t>
            </a:r>
            <a:r>
              <a:rPr lang="sk-SK" dirty="0"/>
              <a:t> tube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12C8B2B-C210-454F-A438-E2CBBD79F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47" y="133329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6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C6ABD-ECDA-49AA-B4CD-5AF34094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7971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8D9F99-0991-4CE1-BD78-62342C366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3"/>
            <a:ext cx="10515600" cy="5302320"/>
          </a:xfrm>
        </p:spPr>
        <p:txBody>
          <a:bodyPr/>
          <a:lstStyle/>
          <a:p>
            <a:r>
              <a:rPr lang="sk-SK" dirty="0" err="1"/>
              <a:t>Spina</a:t>
            </a:r>
            <a:r>
              <a:rPr lang="sk-SK" dirty="0"/>
              <a:t> </a:t>
            </a:r>
            <a:r>
              <a:rPr lang="sk-SK" dirty="0" err="1"/>
              <a:t>scapulae</a:t>
            </a:r>
            <a:r>
              <a:rPr lang="sk-SK" dirty="0"/>
              <a:t> – </a:t>
            </a:r>
            <a:r>
              <a:rPr lang="sk-SK" dirty="0" err="1"/>
              <a:t>spine</a:t>
            </a:r>
            <a:r>
              <a:rPr lang="sk-SK" dirty="0"/>
              <a:t> of </a:t>
            </a:r>
            <a:r>
              <a:rPr lang="sk-SK" dirty="0" err="1"/>
              <a:t>scapula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EF9EF16-D108-437B-A575-F26F1B44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29" y="566738"/>
            <a:ext cx="450532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4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59F35-5A3C-4E76-87E2-A6A964A24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079770-47B1-419F-9122-6F32B445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Propter</a:t>
            </a:r>
            <a:r>
              <a:rPr lang="sk-SK" dirty="0"/>
              <a:t> </a:t>
            </a:r>
            <a:r>
              <a:rPr lang="sk-SK" dirty="0" err="1"/>
              <a:t>pneumoniam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528AC6-D80F-4A88-82ED-FFE1558F8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55" y="1555751"/>
            <a:ext cx="5776515" cy="4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9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31225-E2E8-435F-B410-5C097638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94C6ED-25F5-4390-A36C-E51B22CE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Post </a:t>
            </a:r>
            <a:r>
              <a:rPr lang="sk-SK" dirty="0" err="1"/>
              <a:t>scarlatinam</a:t>
            </a:r>
            <a:r>
              <a:rPr lang="sk-SK" dirty="0"/>
              <a:t> – </a:t>
            </a:r>
            <a:r>
              <a:rPr lang="sk-SK" dirty="0" err="1"/>
              <a:t>after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scarlet</a:t>
            </a:r>
            <a:r>
              <a:rPr lang="sk-SK" dirty="0"/>
              <a:t> </a:t>
            </a:r>
            <a:r>
              <a:rPr lang="sk-SK" dirty="0" err="1"/>
              <a:t>fever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5D5B469-4013-41BC-B2B0-F96623866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16" y="2605088"/>
            <a:ext cx="4762500" cy="35718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E315ED1-45F6-43A2-9A12-FA0299A48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2605088"/>
            <a:ext cx="5358848" cy="31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40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A81BA-2091-45D2-9968-F194D29F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7B7906-8463-41FB-8910-218859A17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2122"/>
            <a:ext cx="10515600" cy="5434841"/>
          </a:xfrm>
        </p:spPr>
        <p:txBody>
          <a:bodyPr/>
          <a:lstStyle/>
          <a:p>
            <a:r>
              <a:rPr lang="sk-SK" dirty="0" err="1"/>
              <a:t>Diphteria</a:t>
            </a:r>
            <a:r>
              <a:rPr lang="sk-SK" dirty="0"/>
              <a:t> </a:t>
            </a:r>
            <a:r>
              <a:rPr lang="sk-SK" dirty="0" err="1"/>
              <a:t>maligna</a:t>
            </a:r>
            <a:r>
              <a:rPr lang="sk-SK" dirty="0"/>
              <a:t> – </a:t>
            </a:r>
            <a:r>
              <a:rPr lang="sk-SK" dirty="0" err="1"/>
              <a:t>malignant</a:t>
            </a:r>
            <a:r>
              <a:rPr lang="sk-SK" dirty="0"/>
              <a:t> </a:t>
            </a:r>
            <a:r>
              <a:rPr lang="sk-SK" dirty="0" err="1"/>
              <a:t>throat</a:t>
            </a:r>
            <a:r>
              <a:rPr lang="sk-SK" dirty="0"/>
              <a:t> </a:t>
            </a:r>
            <a:r>
              <a:rPr lang="sk-SK" dirty="0" err="1"/>
              <a:t>infection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D3D9D6E-C1F5-4B7B-92D8-13F01871F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81" y="1678115"/>
            <a:ext cx="3630168" cy="449884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E36A1B7-6E69-4B79-8617-F83B69C2B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4646"/>
            <a:ext cx="3309730" cy="496459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694DB05-B789-4871-978D-84A946B89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78116"/>
            <a:ext cx="3140606" cy="406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9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14301-DFB7-4135-8894-1F3D2F47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4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6A710C-F937-4705-89F5-A26F84B5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8870"/>
            <a:ext cx="10515600" cy="5448093"/>
          </a:xfrm>
        </p:spPr>
        <p:txBody>
          <a:bodyPr/>
          <a:lstStyle/>
          <a:p>
            <a:r>
              <a:rPr lang="sk-SK" dirty="0" err="1"/>
              <a:t>angina</a:t>
            </a:r>
            <a:r>
              <a:rPr lang="sk-SK" dirty="0"/>
              <a:t> </a:t>
            </a:r>
            <a:r>
              <a:rPr lang="sk-SK" dirty="0" err="1"/>
              <a:t>gangraenosa</a:t>
            </a:r>
            <a:r>
              <a:rPr lang="sk-SK" dirty="0"/>
              <a:t> - </a:t>
            </a:r>
            <a:r>
              <a:rPr lang="sk-SK" dirty="0" err="1"/>
              <a:t>angina</a:t>
            </a:r>
            <a:r>
              <a:rPr lang="sk-SK" dirty="0"/>
              <a:t> </a:t>
            </a:r>
            <a:r>
              <a:rPr lang="sk-SK" dirty="0" err="1"/>
              <a:t>gangrenosa</a:t>
            </a:r>
            <a:r>
              <a:rPr lang="sk-SK" dirty="0"/>
              <a:t>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obsolete</a:t>
            </a:r>
            <a:r>
              <a:rPr lang="sk-SK" dirty="0"/>
              <a:t> term </a:t>
            </a:r>
            <a:r>
              <a:rPr lang="sk-SK" dirty="0" err="1"/>
              <a:t>for</a:t>
            </a:r>
            <a:r>
              <a:rPr lang="sk-SK" dirty="0"/>
              <a:t>:</a:t>
            </a:r>
          </a:p>
          <a:p>
            <a:r>
              <a:rPr lang="sk-SK" dirty="0"/>
              <a:t>(1) </a:t>
            </a:r>
            <a:r>
              <a:rPr lang="sk-SK" dirty="0" err="1"/>
              <a:t>Acute</a:t>
            </a:r>
            <a:r>
              <a:rPr lang="sk-SK" dirty="0"/>
              <a:t> </a:t>
            </a:r>
            <a:r>
              <a:rPr lang="sk-SK" dirty="0" err="1"/>
              <a:t>necrotising</a:t>
            </a:r>
            <a:r>
              <a:rPr lang="sk-SK" dirty="0"/>
              <a:t> </a:t>
            </a:r>
            <a:r>
              <a:rPr lang="sk-SK" dirty="0" err="1"/>
              <a:t>ulcerative</a:t>
            </a:r>
            <a:r>
              <a:rPr lang="sk-SK" dirty="0"/>
              <a:t> </a:t>
            </a:r>
            <a:r>
              <a:rPr lang="sk-SK" dirty="0" err="1"/>
              <a:t>gingivitis</a:t>
            </a:r>
            <a:r>
              <a:rPr lang="sk-SK" dirty="0"/>
              <a:t>;</a:t>
            </a:r>
          </a:p>
          <a:p>
            <a:r>
              <a:rPr lang="sk-SK" dirty="0"/>
              <a:t>(2) </a:t>
            </a:r>
            <a:r>
              <a:rPr lang="sk-SK" dirty="0" err="1"/>
              <a:t>Pseudomembranous</a:t>
            </a:r>
            <a:r>
              <a:rPr lang="sk-SK" dirty="0"/>
              <a:t> </a:t>
            </a:r>
            <a:r>
              <a:rPr lang="sk-SK" dirty="0" err="1"/>
              <a:t>pharyngitis</a:t>
            </a:r>
            <a:r>
              <a:rPr lang="sk-SK" dirty="0"/>
              <a:t>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3CD19E2-D6F7-492A-8B08-6BF3B651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4" y="2598197"/>
            <a:ext cx="9196180" cy="32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46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0F120-F123-4E76-BE87-481FC502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E7AD98-F55D-44AE-BEE8-90B55F361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fractura</a:t>
            </a:r>
            <a:r>
              <a:rPr lang="sk-SK" dirty="0"/>
              <a:t> </a:t>
            </a:r>
            <a:r>
              <a:rPr lang="sk-SK" dirty="0" err="1"/>
              <a:t>ulnae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5726A62-E542-498F-AE1D-3C62D722C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08" y="1027906"/>
            <a:ext cx="3965092" cy="546301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9D6604D-EFA5-4346-B20A-FF62311FA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870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9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AB9F7-EC60-4E1D-ABBF-BF883D4C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379"/>
          </a:xfrm>
        </p:spPr>
        <p:txBody>
          <a:bodyPr>
            <a:normAutofit fontScale="90000"/>
          </a:bodyPr>
          <a:lstStyle/>
          <a:p>
            <a:r>
              <a:rPr lang="en-US" dirty="0"/>
              <a:t>Exercise 5. Translate anatomical terms into Latin:</a:t>
            </a:r>
            <a:br>
              <a:rPr lang="en-US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5CDC77-C147-47AB-80EC-AEEAB822A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i="1" dirty="0"/>
              <a:t>E.g. Body of the vertebra – corpus vertebrae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3231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D775D-05A5-43D9-A78D-A253EF2A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head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rib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033A6F-FA47-498E-95DC-39A21CBF6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Caput</a:t>
            </a:r>
            <a:r>
              <a:rPr lang="sk-SK" dirty="0"/>
              <a:t> </a:t>
            </a:r>
            <a:r>
              <a:rPr lang="sk-SK" dirty="0" err="1"/>
              <a:t>costae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5834300-44B6-44DA-A93C-401BBB254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67" y="2047934"/>
            <a:ext cx="5125941" cy="29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12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0D914-E8B6-46EC-852D-9ABBE0EE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arch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aorta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699DFCE-0C7F-4F66-9E1C-E4BFBC399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Arcus</a:t>
            </a:r>
            <a:r>
              <a:rPr lang="sk-SK" dirty="0"/>
              <a:t> </a:t>
            </a:r>
            <a:r>
              <a:rPr lang="sk-SK" dirty="0" err="1"/>
              <a:t>aortae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2833D05-3938-4B7E-8187-C77891DBE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96" y="459586"/>
            <a:ext cx="4846320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EB092-E7A4-4119-B3CD-926962B1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D621DA-276F-4890-B8D1-FA603CD39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Bursa </a:t>
            </a:r>
            <a:r>
              <a:rPr lang="sk-SK" dirty="0" err="1"/>
              <a:t>subcutanea</a:t>
            </a:r>
            <a:r>
              <a:rPr lang="sk-SK" dirty="0"/>
              <a:t> - </a:t>
            </a:r>
            <a:r>
              <a:rPr lang="en-US" dirty="0"/>
              <a:t>the frequently occurring bursa between the acromion and the skin.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EFF8F0-CE94-45B3-BF83-19871789C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74" y="2501900"/>
            <a:ext cx="584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B131F0-0318-42B7-9451-2D393F60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base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skull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6E15D1-6B09-47F5-9CA2-396B2C584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Basis</a:t>
            </a:r>
            <a:r>
              <a:rPr lang="sk-SK" dirty="0"/>
              <a:t> </a:t>
            </a:r>
            <a:r>
              <a:rPr lang="sk-SK" dirty="0" err="1"/>
              <a:t>cranii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F67C853-5E01-449C-A497-600ED1C2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23" y="132522"/>
            <a:ext cx="526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5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E092F-589C-4FC1-9E92-2628FB8A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cavity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nose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364CF4-872F-41A1-A7BF-9C86509E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Cavitas</a:t>
            </a:r>
            <a:r>
              <a:rPr lang="sk-SK" dirty="0"/>
              <a:t> </a:t>
            </a:r>
            <a:r>
              <a:rPr lang="sk-SK" dirty="0" err="1"/>
              <a:t>nasi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6FFA08B-08B6-4C7B-9646-BE0C85EDC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04" y="1414463"/>
            <a:ext cx="660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1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299AC-4196-4E03-804D-99E105BA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neck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scapule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6F1753-1AD9-4C2D-8DD6-0E1E35D9F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Collum</a:t>
            </a:r>
            <a:r>
              <a:rPr lang="sk-SK" dirty="0"/>
              <a:t> </a:t>
            </a:r>
            <a:r>
              <a:rPr lang="sk-SK" dirty="0" err="1"/>
              <a:t>scapulae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03BD87E-EF24-430A-9246-D3F37165B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4" y="1367120"/>
            <a:ext cx="6798366" cy="48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1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E1628-E563-4CE9-9894-A1BCA7EC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Vaginal</a:t>
            </a:r>
            <a:r>
              <a:rPr lang="sk-SK" dirty="0"/>
              <a:t> </a:t>
            </a:r>
            <a:r>
              <a:rPr lang="sk-SK" dirty="0" err="1"/>
              <a:t>process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3CD871-63A4-4908-B648-2E9341459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Processus</a:t>
            </a:r>
            <a:r>
              <a:rPr lang="sk-SK" dirty="0"/>
              <a:t> </a:t>
            </a:r>
            <a:r>
              <a:rPr lang="sk-SK" dirty="0" err="1"/>
              <a:t>vaginalis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DC19BA8-A409-4962-A4D1-397763371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79" y="1079520"/>
            <a:ext cx="6731277" cy="53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21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4A24D-86B7-48F7-88E5-64D57F12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duct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nose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B0534C-B988-4692-A9C7-D7BFE881D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Ductus</a:t>
            </a:r>
            <a:r>
              <a:rPr lang="sk-SK" dirty="0"/>
              <a:t> </a:t>
            </a:r>
            <a:r>
              <a:rPr lang="sk-SK" dirty="0" err="1"/>
              <a:t>nasi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E504773-9AFA-494C-95C6-764247F74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18" y="1971619"/>
            <a:ext cx="5485486" cy="341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21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61422-DF02-47D6-9E77-7D271881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 (</a:t>
            </a:r>
            <a:r>
              <a:rPr lang="en-US" dirty="0" err="1"/>
              <a:t>incisure</a:t>
            </a:r>
            <a:r>
              <a:rPr lang="en-US" dirty="0"/>
              <a:t>) of the lower jaw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0A67E3-7ADD-4493-9DCD-0AF8B4D42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Incisura</a:t>
            </a:r>
            <a:r>
              <a:rPr lang="sk-SK" dirty="0"/>
              <a:t> </a:t>
            </a:r>
            <a:r>
              <a:rPr lang="sk-SK" dirty="0" err="1"/>
              <a:t>mandibulae</a:t>
            </a:r>
            <a:r>
              <a:rPr lang="sk-SK" dirty="0"/>
              <a:t> </a:t>
            </a:r>
            <a:r>
              <a:rPr lang="sk-SK" dirty="0" err="1"/>
              <a:t>inferioris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A067B08-1B32-43D1-8813-3F00B373C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77" y="2150717"/>
            <a:ext cx="5368074" cy="41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E1F6D5-B67F-413E-8CBB-857E3E9F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capsule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ganglion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BDF384-90FB-48A6-AF84-9C181D82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Capsula</a:t>
            </a:r>
            <a:r>
              <a:rPr lang="sk-SK" dirty="0"/>
              <a:t> </a:t>
            </a:r>
            <a:r>
              <a:rPr lang="sk-SK" dirty="0" err="1"/>
              <a:t>gangli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821CFA0-416A-4BAF-9B05-13EF7F33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39" y="1825625"/>
            <a:ext cx="7489661" cy="41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13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7FC1E-C156-433A-8EF7-9BDCB45F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tuber of the upper jaw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53B5F5-5418-4AF2-BCDD-07FAB3B6E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Tuber</a:t>
            </a:r>
            <a:r>
              <a:rPr lang="sk-SK" dirty="0"/>
              <a:t> </a:t>
            </a:r>
            <a:r>
              <a:rPr lang="sk-SK" dirty="0" err="1"/>
              <a:t>maxillae</a:t>
            </a:r>
            <a:r>
              <a:rPr lang="sk-SK" dirty="0"/>
              <a:t> </a:t>
            </a:r>
            <a:r>
              <a:rPr lang="sk-SK" dirty="0" err="1"/>
              <a:t>superioris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7C27DA9-8FF6-4BEE-8FAA-5853F5F0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1" y="2004656"/>
            <a:ext cx="5165949" cy="37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4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75B3F-5F12-419F-8F3A-E141398F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muscle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neck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A29294-12E7-4626-A90E-3FFA21E3D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Musculus</a:t>
            </a:r>
            <a:r>
              <a:rPr lang="sk-SK" dirty="0"/>
              <a:t> </a:t>
            </a:r>
            <a:r>
              <a:rPr lang="sk-SK" dirty="0" err="1"/>
              <a:t>colli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6033AB3-A7AD-4724-8D0D-B769FAD63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78" y="1555681"/>
            <a:ext cx="5715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5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178B7-5B76-4D37-A477-CEBAD2B9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dorsum of the saddle (</a:t>
            </a:r>
            <a:r>
              <a:rPr lang="en-US" dirty="0" err="1"/>
              <a:t>sella</a:t>
            </a:r>
            <a:r>
              <a:rPr lang="en-US" dirty="0"/>
              <a:t>, ae f)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9F4555-B30B-4E0F-AEDA-5C857B30A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Dorsum</a:t>
            </a:r>
            <a:r>
              <a:rPr lang="sk-SK" dirty="0"/>
              <a:t> </a:t>
            </a:r>
            <a:r>
              <a:rPr lang="sk-SK" dirty="0" err="1"/>
              <a:t>sellae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58E3073-9A24-4EC0-902A-FE98E6631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20" y="2170655"/>
            <a:ext cx="5444159" cy="36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6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479FF-1F06-4A6C-B47A-FF70633D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14765A-A390-498D-AECA-2F4347EE7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Plica</a:t>
            </a:r>
            <a:r>
              <a:rPr lang="sk-SK" dirty="0"/>
              <a:t> </a:t>
            </a:r>
            <a:r>
              <a:rPr lang="sk-SK" dirty="0" err="1"/>
              <a:t>palatina</a:t>
            </a:r>
            <a:r>
              <a:rPr lang="sk-SK" dirty="0"/>
              <a:t> - </a:t>
            </a:r>
            <a:r>
              <a:rPr lang="sk-SK" dirty="0" err="1"/>
              <a:t>transverse</a:t>
            </a:r>
            <a:r>
              <a:rPr lang="sk-SK" dirty="0"/>
              <a:t> </a:t>
            </a:r>
            <a:r>
              <a:rPr lang="sk-SK" dirty="0" err="1"/>
              <a:t>palatine</a:t>
            </a:r>
            <a:r>
              <a:rPr lang="sk-SK" dirty="0"/>
              <a:t> </a:t>
            </a:r>
            <a:r>
              <a:rPr lang="sk-SK" dirty="0" err="1"/>
              <a:t>fold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8B9768F-9DA5-4EF0-90C8-FC8E0406D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09" y="2471944"/>
            <a:ext cx="5468178" cy="41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2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FBF313-D984-44D1-A3D5-F718D5B3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bone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skull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7F5BC6-B838-4CFD-B49F-E704E840B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Os </a:t>
            </a:r>
            <a:r>
              <a:rPr lang="sk-SK" dirty="0" err="1"/>
              <a:t>cranii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C1A6106-199F-40C9-B58E-0F389B63D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46" y="1614488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61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6DB2C-A308-492C-A479-AEF42FF5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arch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vertebra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A70D07-08E5-4016-80D5-D0E776A4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Arcus</a:t>
            </a:r>
            <a:r>
              <a:rPr lang="sk-SK" dirty="0"/>
              <a:t> </a:t>
            </a:r>
            <a:r>
              <a:rPr lang="sk-SK" dirty="0" err="1"/>
              <a:t>vertebrae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994150D-B9D0-4352-83E1-968DD39AF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68" y="2024062"/>
            <a:ext cx="6076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90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1B40C-A821-4269-A984-816EED31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of the lower jaw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F6F9B2-DD15-433C-9F68-1C3856172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Caput</a:t>
            </a:r>
            <a:r>
              <a:rPr lang="sk-SK" dirty="0"/>
              <a:t> </a:t>
            </a:r>
            <a:r>
              <a:rPr lang="sk-SK" dirty="0" err="1"/>
              <a:t>mandibullae</a:t>
            </a:r>
            <a:r>
              <a:rPr lang="sk-SK" dirty="0"/>
              <a:t> </a:t>
            </a:r>
            <a:r>
              <a:rPr lang="sk-SK" dirty="0" err="1"/>
              <a:t>inferioris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1FB4D27-D5E4-4979-875F-69D4D22FB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7846"/>
            <a:ext cx="5327374" cy="37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3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1D7DB-9490-427E-8233-1FF774E9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dividing wall of the nose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702B6A-1DC7-4B99-8833-B0A0F9BDA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Septum</a:t>
            </a:r>
            <a:r>
              <a:rPr lang="sk-SK" dirty="0"/>
              <a:t> </a:t>
            </a:r>
            <a:r>
              <a:rPr lang="sk-SK" dirty="0" err="1"/>
              <a:t>nasi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06FA2BC-0574-4CF8-B437-AC208FA09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207935"/>
            <a:ext cx="6702287" cy="53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6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4A38EE-F1F5-4BC5-9444-69656565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fovea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process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3CE240-A363-4AA5-B04E-49EC62EBC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Fovea</a:t>
            </a:r>
            <a:r>
              <a:rPr lang="sk-SK" dirty="0"/>
              <a:t> </a:t>
            </a:r>
            <a:r>
              <a:rPr lang="sk-SK" dirty="0" err="1"/>
              <a:t>processus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59D5C1D-63A4-4EA7-B192-9A48448AF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74" y="1332637"/>
            <a:ext cx="7116417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1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D48A0-B901-4B25-B25A-E7AD42EE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pedicle (</a:t>
            </a:r>
            <a:r>
              <a:rPr lang="en-US" dirty="0" err="1"/>
              <a:t>pediculus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m) of the arch of the vertebra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06644B8-B355-4388-9260-169A33A53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Pediculus</a:t>
            </a:r>
            <a:r>
              <a:rPr lang="sk-SK" dirty="0"/>
              <a:t> </a:t>
            </a:r>
            <a:r>
              <a:rPr lang="sk-SK" dirty="0" err="1"/>
              <a:t>arcus</a:t>
            </a:r>
            <a:r>
              <a:rPr lang="sk-SK" dirty="0"/>
              <a:t> </a:t>
            </a:r>
            <a:r>
              <a:rPr lang="sk-SK" dirty="0" err="1"/>
              <a:t>vertebrae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E65A867-6774-4F8C-9E49-6F4DC4D7B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18" y="2494000"/>
            <a:ext cx="5986255" cy="38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1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45A52-C043-4F1F-996E-9C9D8D6F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of the tubercle (tuberculum, </a:t>
            </a:r>
            <a:r>
              <a:rPr lang="en-US" dirty="0" err="1"/>
              <a:t>i</a:t>
            </a:r>
            <a:r>
              <a:rPr lang="en-US" dirty="0"/>
              <a:t> n) of the rib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20CE88-D21D-4E54-9A6A-79D45B479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Facies</a:t>
            </a:r>
            <a:r>
              <a:rPr lang="sk-SK" dirty="0"/>
              <a:t> </a:t>
            </a:r>
            <a:r>
              <a:rPr lang="sk-SK" dirty="0" err="1"/>
              <a:t>tuberculi</a:t>
            </a:r>
            <a:r>
              <a:rPr lang="sk-SK" dirty="0"/>
              <a:t> </a:t>
            </a:r>
            <a:r>
              <a:rPr lang="sk-SK" dirty="0" err="1"/>
              <a:t>costae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9C39486-B8FE-419F-911D-870B8111F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8" y="1463222"/>
            <a:ext cx="6662532" cy="47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9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30CE6-5F9D-441B-95A0-81298918A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vestibule (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n) of the nose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2413E2-C71A-4FE9-908C-ED7325A06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Vestibulum</a:t>
            </a:r>
            <a:r>
              <a:rPr lang="sk-SK" dirty="0"/>
              <a:t> </a:t>
            </a:r>
            <a:r>
              <a:rPr lang="sk-SK" dirty="0" err="1"/>
              <a:t>nasi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A96C82D-2F43-4D42-9602-6A5C81D72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26" y="1480931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9CC5D-2AA9-47EA-A796-FD83F44D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neck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ulna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FD4A6A-6CAB-47A4-879C-8F86F593E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Collum</a:t>
            </a:r>
            <a:r>
              <a:rPr lang="sk-SK" dirty="0"/>
              <a:t> </a:t>
            </a:r>
            <a:r>
              <a:rPr lang="sk-SK" dirty="0" err="1"/>
              <a:t>ulnae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7846C3E-9774-487B-9E24-B0515484A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98" y="1622529"/>
            <a:ext cx="5914767" cy="47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77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DF1C-A5CE-4405-A180-589A389A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angle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sternum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A09804-805D-42CC-9C7B-FE0DC3245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Angulus</a:t>
            </a:r>
            <a:r>
              <a:rPr lang="sk-SK" dirty="0"/>
              <a:t> </a:t>
            </a:r>
            <a:r>
              <a:rPr lang="sk-SK" dirty="0" err="1"/>
              <a:t>sterni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3D2C03B-5713-4FD9-AD78-472A30613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8" y="675861"/>
            <a:ext cx="4057422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4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EFABB-A295-4F2B-A431-1E711E2DF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90B8F5-D4FD-41BC-BC59-B378BAA9F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Arteria</a:t>
            </a:r>
            <a:r>
              <a:rPr lang="sk-SK" dirty="0"/>
              <a:t> </a:t>
            </a:r>
            <a:r>
              <a:rPr lang="sk-SK" dirty="0" err="1"/>
              <a:t>gastrica</a:t>
            </a:r>
            <a:r>
              <a:rPr lang="sk-SK" dirty="0"/>
              <a:t> – </a:t>
            </a:r>
            <a:r>
              <a:rPr lang="sk-SK" dirty="0" err="1"/>
              <a:t>gastric</a:t>
            </a:r>
            <a:r>
              <a:rPr lang="sk-SK" dirty="0"/>
              <a:t> </a:t>
            </a:r>
            <a:r>
              <a:rPr lang="sk-SK" dirty="0" err="1"/>
              <a:t>artery</a:t>
            </a:r>
            <a:r>
              <a:rPr lang="sk-SK" dirty="0"/>
              <a:t> - </a:t>
            </a:r>
            <a:r>
              <a:rPr lang="en-US" dirty="0"/>
              <a:t>the arteries that supply the walls of the stomach</a:t>
            </a:r>
            <a:r>
              <a:rPr lang="sk-SK" dirty="0"/>
              <a:t>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879428B-382E-4EB2-9D0C-89752DD4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26" y="2466625"/>
            <a:ext cx="5774221" cy="3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03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95433-E155-44BA-9A74-26977BBF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of the lower jaw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B83D76-2A8A-4100-B85C-EFB7BAD8D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Angulus</a:t>
            </a:r>
            <a:r>
              <a:rPr lang="sk-SK" dirty="0"/>
              <a:t> </a:t>
            </a:r>
            <a:r>
              <a:rPr lang="sk-SK" dirty="0" err="1"/>
              <a:t>mandibulae</a:t>
            </a:r>
            <a:r>
              <a:rPr lang="sk-SK" dirty="0"/>
              <a:t> </a:t>
            </a:r>
            <a:r>
              <a:rPr lang="sk-SK" dirty="0" err="1"/>
              <a:t>inferioris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FA005A0-2A39-4077-A639-F684B135C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65" y="1690688"/>
            <a:ext cx="6524035" cy="49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7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A79D6-DFF6-42E4-837E-1EFB8A09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cavity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uterus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5079D3-ACAF-4A8F-92DE-08829090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Cavum</a:t>
            </a:r>
            <a:r>
              <a:rPr lang="sk-SK" dirty="0"/>
              <a:t> </a:t>
            </a:r>
            <a:r>
              <a:rPr lang="sk-SK" dirty="0" err="1"/>
              <a:t>uteri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4C4869D-A0FD-4F2F-BFB1-16989BD6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62" y="649356"/>
            <a:ext cx="5215371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5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9508F-C3AB-4BB8-A9F2-34AB7EBA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cavity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tympanum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0B5741-458D-4522-810D-5FBE85A51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Cavum</a:t>
            </a:r>
            <a:r>
              <a:rPr lang="sk-SK" dirty="0"/>
              <a:t> </a:t>
            </a:r>
            <a:r>
              <a:rPr lang="sk-SK" dirty="0" err="1"/>
              <a:t>tympani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65BB783-0CC1-4B36-BB58-EFFE564D9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7099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8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960F8-8B9A-484A-8410-E01D187B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bone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finger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D4CBBB-025B-44D7-8244-9344948F3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Os </a:t>
            </a:r>
            <a:r>
              <a:rPr lang="sk-SK" dirty="0" err="1"/>
              <a:t>digiti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7F2DFFF-CB8E-44FA-8A03-0C46FD00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7906"/>
            <a:ext cx="3844936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5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464B2-258B-480E-B0CE-A8C87785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bones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trunk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6CDFEF-E17E-4AAB-A970-D1539A0D9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Ossa</a:t>
            </a:r>
            <a:r>
              <a:rPr lang="sk-SK" dirty="0"/>
              <a:t> </a:t>
            </a:r>
            <a:r>
              <a:rPr lang="sk-SK" dirty="0" err="1"/>
              <a:t>trunci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A6FB3F2-3515-4159-9A8E-3F989FEB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26" y="1690688"/>
            <a:ext cx="47720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1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19807-A467-4AB7-BFB7-F794BA97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fracture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humerus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3F044F-9B64-442C-A4A0-41C8A980F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Fractura</a:t>
            </a:r>
            <a:r>
              <a:rPr lang="sk-SK" dirty="0"/>
              <a:t> </a:t>
            </a:r>
            <a:r>
              <a:rPr lang="sk-SK" dirty="0" err="1"/>
              <a:t>humeri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4E96AE1-C9A4-4C9E-9C80-45387E5B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39450"/>
            <a:ext cx="7010400" cy="51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68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DA549-883E-4398-8EB8-DDCE544F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body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marrow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79D8B6-8F1D-4186-8800-A076FDE9D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Corpus </a:t>
            </a:r>
            <a:r>
              <a:rPr lang="sk-SK" dirty="0" err="1"/>
              <a:t>medullare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03DC39-9A04-4ADB-BAC6-1C3E86537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87" y="1825625"/>
            <a:ext cx="6622780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24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5A15F-7DAB-4634-987C-DDF42072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nucleus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nerve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D7BCC9-9F55-47CA-8E7C-17155B45C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Nucleus</a:t>
            </a:r>
            <a:r>
              <a:rPr lang="sk-SK" dirty="0"/>
              <a:t> </a:t>
            </a:r>
            <a:r>
              <a:rPr lang="sk-SK" dirty="0" err="1"/>
              <a:t>nervi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0511995-BE37-4823-B8BB-DFFC1E1A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74" y="1549642"/>
            <a:ext cx="8234968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6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3F5EC-224B-4D01-B3DA-25439832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tubercle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saddle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0A516C8-3AC4-4391-8890-25EC220AC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Tuberculum</a:t>
            </a:r>
            <a:r>
              <a:rPr lang="sk-SK" dirty="0"/>
              <a:t> </a:t>
            </a:r>
            <a:r>
              <a:rPr lang="sk-SK" dirty="0" err="1"/>
              <a:t>sellae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EB3952E-A90E-4544-A93B-9C174CAF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690688"/>
            <a:ext cx="65151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162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1C236-4F31-485C-8155-5A8CA6F3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muscle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back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134A0E-37C3-44D2-A5A2-A23803FA4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Musculus</a:t>
            </a:r>
            <a:r>
              <a:rPr lang="sk-SK" dirty="0"/>
              <a:t> </a:t>
            </a:r>
            <a:r>
              <a:rPr lang="sk-SK" dirty="0" err="1"/>
              <a:t>dorsi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63D99EC-35E2-449E-A113-F47E4F952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85" y="225287"/>
            <a:ext cx="5748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CB8F7-31D1-41E8-989E-80AD1812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6AE287-BA97-405F-B75D-C7FE14640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Glandula</a:t>
            </a:r>
            <a:r>
              <a:rPr lang="sk-SK" dirty="0"/>
              <a:t> </a:t>
            </a:r>
            <a:r>
              <a:rPr lang="sk-SK" dirty="0" err="1"/>
              <a:t>thyroidea</a:t>
            </a:r>
            <a:r>
              <a:rPr lang="sk-SK" dirty="0"/>
              <a:t> - </a:t>
            </a:r>
            <a:r>
              <a:rPr lang="en-US" dirty="0"/>
              <a:t> The thyroid gland, or simply the thyroid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37D0B4E-18A9-45E2-89E7-3DCE33165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34" y="2253008"/>
            <a:ext cx="6029739" cy="45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4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C54B6-EB1C-4878-943E-E4B7D65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of the uvula (uvula, ae f)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B301BB-70DD-463E-8269-839FAD87F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Musculus</a:t>
            </a:r>
            <a:r>
              <a:rPr lang="sk-SK" dirty="0"/>
              <a:t> </a:t>
            </a:r>
            <a:r>
              <a:rPr lang="sk-SK" dirty="0" err="1"/>
              <a:t>uvulae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52CBD5-B4F7-4336-8082-F511AD79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13" y="1444487"/>
            <a:ext cx="6312418" cy="44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688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96714-FD47-4B5D-B9EB-98145D7D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6. Translate anatomical terms into English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6A7883-9600-4F67-B593-87857B06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E.g. Ligamentum pylori – ligament of the pylorus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3968667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03F47-CDDD-46BF-ACA4-3B6C21C7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retinaculum</a:t>
            </a:r>
            <a:r>
              <a:rPr lang="sk-SK" dirty="0"/>
              <a:t> </a:t>
            </a:r>
            <a:r>
              <a:rPr lang="sk-SK" dirty="0" err="1"/>
              <a:t>cutis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520B8C-16D2-4C8C-9175-94496C26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Skin </a:t>
            </a:r>
            <a:r>
              <a:rPr lang="sk-SK" dirty="0" err="1"/>
              <a:t>ligaments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3F3D2B7-F0B1-4FF5-87AB-3665BA7C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98" y="1690688"/>
            <a:ext cx="69151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2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F9FF4-DD5D-4649-868A-6573284C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ligamentum</a:t>
            </a:r>
            <a:r>
              <a:rPr lang="sk-SK" dirty="0"/>
              <a:t> </a:t>
            </a:r>
            <a:r>
              <a:rPr lang="sk-SK" dirty="0" err="1"/>
              <a:t>patellae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41BFC4-AF70-440B-8DB7-3A9EFCA1C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Patellar</a:t>
            </a:r>
            <a:r>
              <a:rPr lang="sk-SK" dirty="0"/>
              <a:t> </a:t>
            </a:r>
            <a:r>
              <a:rPr lang="sk-SK" dirty="0" err="1"/>
              <a:t>ligament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66F5217-D515-4697-8CB8-EB718E1AD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77" y="1439310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4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486B0-AF26-4D73-9C30-CDF53B98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arteria</a:t>
            </a:r>
            <a:r>
              <a:rPr lang="sk-SK" dirty="0"/>
              <a:t> </a:t>
            </a:r>
            <a:r>
              <a:rPr lang="sk-SK" dirty="0" err="1"/>
              <a:t>perinei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1F02BD-C44F-46C2-A469-988EB027F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Perineal</a:t>
            </a:r>
            <a:r>
              <a:rPr lang="sk-SK" dirty="0"/>
              <a:t> </a:t>
            </a:r>
            <a:r>
              <a:rPr lang="sk-SK" dirty="0" err="1"/>
              <a:t>artery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61415F8-08AC-44D5-ABC9-C65DFAD0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56" y="1331443"/>
            <a:ext cx="6417365" cy="47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3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1AD61-B785-49A7-A2E9-B99C3717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arcus</a:t>
            </a:r>
            <a:r>
              <a:rPr lang="sk-SK" dirty="0"/>
              <a:t> </a:t>
            </a:r>
            <a:r>
              <a:rPr lang="sk-SK" dirty="0" err="1"/>
              <a:t>aortae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4EBF37-1990-4628-8FA0-4917C954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Aortic</a:t>
            </a:r>
            <a:r>
              <a:rPr lang="sk-SK" dirty="0"/>
              <a:t> </a:t>
            </a:r>
            <a:r>
              <a:rPr lang="sk-SK" dirty="0" err="1"/>
              <a:t>arch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350DAFD-E927-47DB-B77A-532C5F5AA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71" y="635699"/>
            <a:ext cx="4846320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43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5B10D-E851-4B20-8BA3-23702D42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sulcus</a:t>
            </a:r>
            <a:r>
              <a:rPr lang="sk-SK" dirty="0"/>
              <a:t> </a:t>
            </a:r>
            <a:r>
              <a:rPr lang="sk-SK" dirty="0" err="1"/>
              <a:t>calcanei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DF34CD-5C4A-490A-B010-1977905A1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Calcaneal</a:t>
            </a:r>
            <a:r>
              <a:rPr lang="sk-SK" dirty="0"/>
              <a:t> </a:t>
            </a:r>
            <a:r>
              <a:rPr lang="sk-SK" dirty="0" err="1"/>
              <a:t>sulcus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99C542C-E0F4-44AD-8BCA-E96A69765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44" y="1690688"/>
            <a:ext cx="5984682" cy="40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77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A80C8-4F05-4ABA-B2CB-DDF10E1A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ramus</a:t>
            </a:r>
            <a:r>
              <a:rPr lang="sk-SK" dirty="0"/>
              <a:t> </a:t>
            </a:r>
            <a:r>
              <a:rPr lang="sk-SK" dirty="0" err="1"/>
              <a:t>ossis</a:t>
            </a:r>
            <a:r>
              <a:rPr lang="sk-SK" dirty="0"/>
              <a:t> </a:t>
            </a:r>
            <a:r>
              <a:rPr lang="sk-SK" dirty="0" err="1"/>
              <a:t>ischii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0D494E-FA64-4E1D-8B08-1302BB17B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branch of the ischial bone, formerly called inferior branch of the ischium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59CE58-10CE-4BAF-A834-2A0B784BD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7" y="2337616"/>
            <a:ext cx="4329232" cy="40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10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48AE2-03BC-44EE-BA7D-ECDD571E1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caput</a:t>
            </a:r>
            <a:r>
              <a:rPr lang="sk-SK" dirty="0"/>
              <a:t> </a:t>
            </a:r>
            <a:r>
              <a:rPr lang="sk-SK" dirty="0" err="1"/>
              <a:t>phalangis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5581A0-6A67-47C6-9C38-6C318CDBB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Head</a:t>
            </a:r>
            <a:r>
              <a:rPr lang="sk-SK" dirty="0"/>
              <a:t> of </a:t>
            </a:r>
            <a:r>
              <a:rPr lang="sk-SK" dirty="0" err="1"/>
              <a:t>phalanx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4ED5326-EDC2-40FC-B63F-74572B311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13" y="365125"/>
            <a:ext cx="588718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994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8FBAE-2743-4950-9B46-249C2D8D8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cavum</a:t>
            </a:r>
            <a:r>
              <a:rPr lang="sk-SK" dirty="0"/>
              <a:t> </a:t>
            </a:r>
            <a:r>
              <a:rPr lang="sk-SK" dirty="0" err="1"/>
              <a:t>oris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A6697F-E49A-4906-B1DD-34740381B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Oral </a:t>
            </a:r>
            <a:r>
              <a:rPr lang="sk-SK" dirty="0" err="1"/>
              <a:t>cavity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B3D12E0-4086-4AE8-B78D-702BF117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29" y="1346544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7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E2EDA-7002-4D34-B415-4C955B5C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596CDA-E084-49E1-86B5-85276EBF6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Tunica</a:t>
            </a:r>
            <a:r>
              <a:rPr lang="sk-SK" dirty="0"/>
              <a:t> </a:t>
            </a:r>
            <a:r>
              <a:rPr lang="sk-SK" dirty="0" err="1"/>
              <a:t>mucosa</a:t>
            </a:r>
            <a:r>
              <a:rPr lang="sk-SK" dirty="0"/>
              <a:t> - A </a:t>
            </a:r>
            <a:r>
              <a:rPr lang="sk-SK" dirty="0" err="1"/>
              <a:t>mucous</a:t>
            </a:r>
            <a:r>
              <a:rPr lang="sk-SK" dirty="0"/>
              <a:t> </a:t>
            </a:r>
            <a:r>
              <a:rPr lang="sk-SK" dirty="0" err="1"/>
              <a:t>membrane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499EBE6-76C8-4FB0-8E5F-A572B7F94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34" y="2154927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087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8CA64-3A3E-4684-83C3-E552C1BB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tuberculum</a:t>
            </a:r>
            <a:r>
              <a:rPr lang="sk-SK" dirty="0"/>
              <a:t> </a:t>
            </a:r>
            <a:r>
              <a:rPr lang="sk-SK" dirty="0" err="1"/>
              <a:t>musculi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541C94-82D0-4A81-AC0D-C78066A77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Scalene</a:t>
            </a:r>
            <a:r>
              <a:rPr lang="sk-SK" dirty="0"/>
              <a:t> </a:t>
            </a:r>
            <a:r>
              <a:rPr lang="sk-SK" dirty="0" err="1"/>
              <a:t>tubercle</a:t>
            </a:r>
            <a:r>
              <a:rPr lang="sk-SK" dirty="0"/>
              <a:t>; </a:t>
            </a:r>
            <a:r>
              <a:rPr lang="sk-SK" dirty="0" err="1"/>
              <a:t>Tubercle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anterior</a:t>
            </a:r>
            <a:r>
              <a:rPr lang="sk-SK" dirty="0"/>
              <a:t> </a:t>
            </a:r>
            <a:r>
              <a:rPr lang="sk-SK" dirty="0" err="1"/>
              <a:t>scalene</a:t>
            </a:r>
            <a:r>
              <a:rPr lang="sk-SK" dirty="0"/>
              <a:t> </a:t>
            </a:r>
            <a:r>
              <a:rPr lang="sk-SK" dirty="0" err="1"/>
              <a:t>muscle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CB886F8-7FCE-41FA-8490-52077A711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20" y="2480873"/>
            <a:ext cx="5053527" cy="35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8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6CE93-7F0B-42DE-B957-DC377F04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corpus </a:t>
            </a:r>
            <a:r>
              <a:rPr lang="sk-SK" dirty="0" err="1"/>
              <a:t>linguae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F91A5C-3429-47C6-BABE-CAA63D545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Body of </a:t>
            </a:r>
            <a:r>
              <a:rPr lang="sk-SK" dirty="0" err="1"/>
              <a:t>tongue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A7BFC65-0AB1-433D-9F1A-8043D80BE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24" y="2449895"/>
            <a:ext cx="6662775" cy="32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238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F1023-A399-4F3D-B252-217E2D3D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cartilago</a:t>
            </a:r>
            <a:r>
              <a:rPr lang="sk-SK" dirty="0"/>
              <a:t> </a:t>
            </a:r>
            <a:r>
              <a:rPr lang="sk-SK" dirty="0" err="1"/>
              <a:t>nasi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BA810A-CE34-498B-86A5-98B655023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nasal </a:t>
            </a:r>
            <a:r>
              <a:rPr lang="sk-SK" dirty="0" err="1"/>
              <a:t>cartilage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C077FFF-756A-4901-9DE5-05366F404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61" y="1400589"/>
            <a:ext cx="5305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129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A55DC-2A1C-4ACF-8307-C31E7856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ampulla</a:t>
            </a:r>
            <a:r>
              <a:rPr lang="sk-SK" dirty="0"/>
              <a:t> </a:t>
            </a:r>
            <a:r>
              <a:rPr lang="sk-SK" dirty="0" err="1"/>
              <a:t>ductus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9DF4B2-B39E-4CBA-9CC8-01FB95922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Ampulla</a:t>
            </a:r>
            <a:r>
              <a:rPr lang="sk-SK" dirty="0"/>
              <a:t> of </a:t>
            </a:r>
            <a:r>
              <a:rPr lang="sk-SK" dirty="0" err="1"/>
              <a:t>ductus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7137B4A-D79D-4B9B-A169-DAEC34446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48" y="866666"/>
            <a:ext cx="5430078" cy="53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219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10D97-5BC8-47FE-91BB-B074F7FC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apex</a:t>
            </a:r>
            <a:r>
              <a:rPr lang="sk-SK" dirty="0"/>
              <a:t> </a:t>
            </a:r>
            <a:r>
              <a:rPr lang="sk-SK" dirty="0" err="1"/>
              <a:t>linguae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7EB84E-52E3-4550-9B3B-80134F6DC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Apex of tongue; Tip of tongue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DC7E72C-59D2-4B40-8118-8DAEA0D0A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71" y="2661930"/>
            <a:ext cx="6662775" cy="32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128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079DD-4D1D-4692-8A31-AA1946F5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radix</a:t>
            </a:r>
            <a:r>
              <a:rPr lang="sk-SK" dirty="0"/>
              <a:t> </a:t>
            </a:r>
            <a:r>
              <a:rPr lang="sk-SK" dirty="0" err="1"/>
              <a:t>dentis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FF2CDA-2254-45B4-A063-2955FB2C8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Root</a:t>
            </a:r>
            <a:r>
              <a:rPr lang="sk-SK" dirty="0"/>
              <a:t> of </a:t>
            </a:r>
            <a:r>
              <a:rPr lang="sk-SK" dirty="0" err="1"/>
              <a:t>tooth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66277D7-57B2-49DF-9014-39B6CE800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83" y="596348"/>
            <a:ext cx="5844209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7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98365-1F5E-4737-A9C9-F0054B40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fossa</a:t>
            </a:r>
            <a:r>
              <a:rPr lang="sk-SK" dirty="0"/>
              <a:t> </a:t>
            </a:r>
            <a:r>
              <a:rPr lang="sk-SK" dirty="0" err="1"/>
              <a:t>glandulae</a:t>
            </a:r>
            <a:r>
              <a:rPr lang="sk-SK" dirty="0"/>
              <a:t> </a:t>
            </a:r>
            <a:r>
              <a:rPr lang="sk-SK" dirty="0" err="1"/>
              <a:t>lacrimalis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D8E70F-E1AC-438C-83FC-C34B22925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Fossa for lacrimal gland; Lacrimal fossa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09C123A-5C2B-4856-B6E4-5402E2176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97" y="2712554"/>
            <a:ext cx="6260728" cy="32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648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3DCC2-DC2A-48D0-BDA7-56596946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fascia</a:t>
            </a:r>
            <a:r>
              <a:rPr lang="sk-SK" dirty="0"/>
              <a:t> </a:t>
            </a:r>
            <a:r>
              <a:rPr lang="sk-SK" dirty="0" err="1"/>
              <a:t>prostatae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A3D27E-C2D1-4E01-98AD-F17497277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fascia</a:t>
            </a:r>
            <a:r>
              <a:rPr lang="sk-SK" dirty="0"/>
              <a:t> of prostate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CD660FE-467B-4A2B-B022-56AFE4D6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33" y="1372501"/>
            <a:ext cx="5123714" cy="43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549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8E308-6600-4281-A515-EC911702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apex</a:t>
            </a:r>
            <a:r>
              <a:rPr lang="sk-SK" dirty="0"/>
              <a:t> </a:t>
            </a:r>
            <a:r>
              <a:rPr lang="sk-SK" dirty="0" err="1"/>
              <a:t>pulmonis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5DB5C1-9BD8-4C44-8E66-6522F58EC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Apex</a:t>
            </a:r>
            <a:r>
              <a:rPr lang="sk-SK" dirty="0"/>
              <a:t> of </a:t>
            </a:r>
            <a:r>
              <a:rPr lang="sk-SK" dirty="0" err="1"/>
              <a:t>lung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2E5A204-298D-4204-B9F8-00B7154A8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17" y="1439310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85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BB396-65AB-42AA-9D73-FE92271E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caput</a:t>
            </a:r>
            <a:r>
              <a:rPr lang="sk-SK" dirty="0"/>
              <a:t> </a:t>
            </a:r>
            <a:r>
              <a:rPr lang="sk-SK" dirty="0" err="1"/>
              <a:t>mandibulae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69412E-CAFC-4C58-B92F-E98FA553F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Head</a:t>
            </a:r>
            <a:r>
              <a:rPr lang="sk-SK" dirty="0"/>
              <a:t> of </a:t>
            </a:r>
            <a:r>
              <a:rPr lang="sk-SK" dirty="0" err="1"/>
              <a:t>mandible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53DFD12-3596-4FCC-998B-97E6674D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34" y="1027906"/>
            <a:ext cx="6376725" cy="494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3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B90D4-C5EC-4984-87E0-B494FE2C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7240"/>
          </a:xfrm>
        </p:spPr>
        <p:txBody>
          <a:bodyPr>
            <a:normAutofit fontScale="90000"/>
          </a:bodyPr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9D1FB2-A5AE-4B36-8528-C0186063B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148"/>
            <a:ext cx="10515600" cy="5275815"/>
          </a:xfrm>
        </p:spPr>
        <p:txBody>
          <a:bodyPr/>
          <a:lstStyle/>
          <a:p>
            <a:pPr marL="0" indent="0">
              <a:buNone/>
            </a:pPr>
            <a:r>
              <a:rPr lang="sk-SK" dirty="0" err="1"/>
              <a:t>Vertebrae</a:t>
            </a:r>
            <a:r>
              <a:rPr lang="sk-SK" dirty="0"/>
              <a:t> </a:t>
            </a:r>
            <a:r>
              <a:rPr lang="sk-SK" dirty="0" err="1"/>
              <a:t>thoracicae</a:t>
            </a:r>
            <a:r>
              <a:rPr lang="sk-SK" dirty="0"/>
              <a:t> - </a:t>
            </a:r>
            <a:r>
              <a:rPr lang="sk-SK" dirty="0" err="1"/>
              <a:t>thoracic</a:t>
            </a:r>
            <a:r>
              <a:rPr lang="sk-SK" dirty="0"/>
              <a:t> </a:t>
            </a:r>
            <a:r>
              <a:rPr lang="sk-SK" dirty="0" err="1"/>
              <a:t>vertebrae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ACDDA8E-C699-48FC-8F9E-296E325E5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7" y="1510748"/>
            <a:ext cx="5158643" cy="48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0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263C4-9F70-4C01-9113-C7F9F216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diaphragma</a:t>
            </a:r>
            <a:r>
              <a:rPr lang="sk-SK" dirty="0"/>
              <a:t> </a:t>
            </a:r>
            <a:r>
              <a:rPr lang="sk-SK" dirty="0" err="1"/>
              <a:t>pelvis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FC435E-2ECC-4334-8066-BD7DABF9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pelvic floor or pelvic diaphragm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8D1E915-F9B8-4916-B8B2-56163DD1B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40" y="1544983"/>
            <a:ext cx="3835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68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2A0F0-1920-481E-AFE5-7064DB119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plasma</a:t>
            </a:r>
            <a:r>
              <a:rPr lang="sk-SK" dirty="0"/>
              <a:t> </a:t>
            </a:r>
            <a:r>
              <a:rPr lang="sk-SK" dirty="0" err="1"/>
              <a:t>sanguinis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84EFD2-DB65-4E55-B33C-85B6A8E5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Blood</a:t>
            </a:r>
            <a:r>
              <a:rPr lang="sk-SK" dirty="0"/>
              <a:t> </a:t>
            </a:r>
            <a:r>
              <a:rPr lang="sk-SK" dirty="0" err="1"/>
              <a:t>plasma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C093A0F-8578-4023-887B-D42EC9425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2444750"/>
            <a:ext cx="92868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368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5FA3E-78CF-4469-AE80-76878FDF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cartilago</a:t>
            </a:r>
            <a:r>
              <a:rPr lang="sk-SK" dirty="0"/>
              <a:t> </a:t>
            </a:r>
            <a:r>
              <a:rPr lang="sk-SK" dirty="0" err="1"/>
              <a:t>septi</a:t>
            </a:r>
            <a:r>
              <a:rPr lang="sk-SK" dirty="0"/>
              <a:t> </a:t>
            </a:r>
            <a:r>
              <a:rPr lang="sk-SK" dirty="0" err="1"/>
              <a:t>nasi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735E1E-9FF8-4B9F-95AB-F9C4FD892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Septal</a:t>
            </a:r>
            <a:r>
              <a:rPr lang="sk-SK" dirty="0"/>
              <a:t> nasal </a:t>
            </a:r>
            <a:r>
              <a:rPr lang="sk-SK" dirty="0" err="1"/>
              <a:t>cartilage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DC82736-3A20-47B0-80A5-09FE6F9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55" y="1590675"/>
            <a:ext cx="5085314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5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8F9EC-2ADF-482E-B973-F035F486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spina</a:t>
            </a:r>
            <a:r>
              <a:rPr lang="sk-SK" dirty="0"/>
              <a:t> </a:t>
            </a:r>
            <a:r>
              <a:rPr lang="sk-SK" dirty="0" err="1"/>
              <a:t>scapulae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0CEA84-B46C-4F6F-AF58-C7527833D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Spine</a:t>
            </a:r>
            <a:r>
              <a:rPr lang="sk-SK" dirty="0"/>
              <a:t> of </a:t>
            </a:r>
            <a:r>
              <a:rPr lang="sk-SK" dirty="0" err="1"/>
              <a:t>scapula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39201D8-75A8-492B-B78E-C6B81FE95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8" y="1176130"/>
            <a:ext cx="4532243" cy="4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88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A28FB-C978-4FDA-813A-57EDB8C2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cartilago</a:t>
            </a:r>
            <a:r>
              <a:rPr lang="sk-SK" dirty="0"/>
              <a:t> </a:t>
            </a:r>
            <a:r>
              <a:rPr lang="sk-SK" dirty="0" err="1"/>
              <a:t>tubae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6C1BFA-2534-4BC0-A023-4DDD15ED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Cartilage</a:t>
            </a:r>
            <a:r>
              <a:rPr lang="sk-SK" dirty="0"/>
              <a:t> of tube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03055CF-DF95-4295-A666-E3866F3E4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51" y="1386301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50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49776-541C-4DEE-9224-160DCDA2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sutura</a:t>
            </a:r>
            <a:r>
              <a:rPr lang="sk-SK" dirty="0"/>
              <a:t> </a:t>
            </a:r>
            <a:r>
              <a:rPr lang="sk-SK" dirty="0" err="1"/>
              <a:t>cranii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33AE61-260C-410C-A889-6BCD731EC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Sutures</a:t>
            </a:r>
            <a:r>
              <a:rPr lang="sk-SK" dirty="0"/>
              <a:t> of </a:t>
            </a:r>
            <a:r>
              <a:rPr lang="sk-SK" dirty="0" err="1"/>
              <a:t>skull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1B8B083-4A4F-4575-8E5E-E9FAD3E12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7" y="1825625"/>
            <a:ext cx="7252666" cy="40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405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A9538-B8F0-4A69-B009-72BAC945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ventriculus</a:t>
            </a:r>
            <a:r>
              <a:rPr lang="sk-SK" dirty="0"/>
              <a:t> </a:t>
            </a:r>
            <a:r>
              <a:rPr lang="sk-SK" dirty="0" err="1"/>
              <a:t>laryngis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839AAB3-FBDA-4775-A48E-ACAC250B7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Laryngeal</a:t>
            </a:r>
            <a:r>
              <a:rPr lang="sk-SK" dirty="0"/>
              <a:t> </a:t>
            </a:r>
            <a:r>
              <a:rPr lang="sk-SK" dirty="0" err="1"/>
              <a:t>ventricle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9A7A938-472D-4064-BE58-FCD0A2492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05" y="92765"/>
            <a:ext cx="524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340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360F1-0722-4C83-847A-4E35B682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atrium</a:t>
            </a:r>
            <a:r>
              <a:rPr lang="sk-SK" dirty="0"/>
              <a:t> </a:t>
            </a:r>
            <a:r>
              <a:rPr lang="sk-SK" dirty="0" err="1"/>
              <a:t>cordis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566802-DC30-4621-BC78-CE69E0FD8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Atrium</a:t>
            </a:r>
            <a:r>
              <a:rPr lang="sk-SK" dirty="0"/>
              <a:t> of </a:t>
            </a:r>
            <a:r>
              <a:rPr lang="sk-SK" dirty="0" err="1"/>
              <a:t>heart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AD0496-5F87-420C-9E32-3D41FC4F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71588"/>
            <a:ext cx="73152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85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EF333-1711-4583-AA80-469E6D9F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basis</a:t>
            </a:r>
            <a:r>
              <a:rPr lang="sk-SK" dirty="0"/>
              <a:t> </a:t>
            </a:r>
            <a:r>
              <a:rPr lang="sk-SK" dirty="0" err="1"/>
              <a:t>patellae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163616-AC6D-4925-A1B2-F2D828AA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Base of </a:t>
            </a:r>
            <a:r>
              <a:rPr lang="sk-SK" dirty="0" err="1"/>
              <a:t>patella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D41F283-307D-48EC-9EC6-7551786E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24" y="2641459"/>
            <a:ext cx="7657272" cy="30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185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B6E68-96B4-496A-AD6E-939D551B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7. Translate anatomical terms into English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B4242D-0EEA-4634-9318-BEA7D986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dirty="0" err="1"/>
              <a:t>E.g</a:t>
            </a:r>
            <a:r>
              <a:rPr lang="sk-SK" i="1" dirty="0"/>
              <a:t>.: </a:t>
            </a:r>
            <a:r>
              <a:rPr lang="sk-SK" i="1" dirty="0" err="1"/>
              <a:t>Sulcus</a:t>
            </a:r>
            <a:r>
              <a:rPr lang="sk-SK" i="1" dirty="0"/>
              <a:t> </a:t>
            </a:r>
            <a:r>
              <a:rPr lang="sk-SK" i="1" dirty="0" err="1"/>
              <a:t>ethmoidalis</a:t>
            </a:r>
            <a:r>
              <a:rPr lang="sk-SK" i="1" dirty="0"/>
              <a:t> </a:t>
            </a:r>
            <a:r>
              <a:rPr lang="sk-SK" i="1" dirty="0" err="1"/>
              <a:t>ossis</a:t>
            </a:r>
            <a:r>
              <a:rPr lang="sk-SK" i="1" dirty="0"/>
              <a:t> </a:t>
            </a:r>
            <a:r>
              <a:rPr lang="sk-SK" i="1" dirty="0" err="1"/>
              <a:t>nasalis</a:t>
            </a:r>
            <a:r>
              <a:rPr lang="sk-SK" i="1" dirty="0"/>
              <a:t> – </a:t>
            </a:r>
            <a:r>
              <a:rPr lang="sk-SK" i="1" dirty="0" err="1"/>
              <a:t>ethmoidal</a:t>
            </a:r>
            <a:r>
              <a:rPr lang="sk-SK" i="1" dirty="0"/>
              <a:t> </a:t>
            </a:r>
            <a:r>
              <a:rPr lang="sk-SK" i="1" dirty="0" err="1"/>
              <a:t>sulcus</a:t>
            </a:r>
            <a:r>
              <a:rPr lang="sk-SK" i="1" dirty="0"/>
              <a:t> of </a:t>
            </a:r>
            <a:r>
              <a:rPr lang="sk-SK" i="1" dirty="0" err="1"/>
              <a:t>the</a:t>
            </a:r>
            <a:r>
              <a:rPr lang="sk-SK" i="1" dirty="0"/>
              <a:t> nasal bone</a:t>
            </a:r>
          </a:p>
        </p:txBody>
      </p:sp>
    </p:spTree>
    <p:extLst>
      <p:ext uri="{BB962C8B-B14F-4D97-AF65-F5344CB8AC3E}">
        <p14:creationId xmlns:p14="http://schemas.microsoft.com/office/powerpoint/2010/main" val="331371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A6708-5212-4FEC-86F2-57FCAC93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A149B8-C8AD-48B7-8F67-45B32297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Costa</a:t>
            </a:r>
            <a:r>
              <a:rPr lang="sk-SK" dirty="0"/>
              <a:t> </a:t>
            </a:r>
            <a:r>
              <a:rPr lang="sk-SK" dirty="0" err="1"/>
              <a:t>spuria</a:t>
            </a:r>
            <a:r>
              <a:rPr lang="sk-SK" dirty="0"/>
              <a:t> – </a:t>
            </a:r>
            <a:r>
              <a:rPr lang="sk-SK" dirty="0" err="1"/>
              <a:t>false</a:t>
            </a:r>
            <a:r>
              <a:rPr lang="sk-SK" dirty="0"/>
              <a:t> </a:t>
            </a:r>
            <a:r>
              <a:rPr lang="sk-SK" dirty="0" err="1"/>
              <a:t>ribs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BCD2FD2-6998-4F07-9229-29B302815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63" y="483291"/>
            <a:ext cx="48387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22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FD181-8B3C-4CC9-9BE2-83141118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Pars</a:t>
            </a:r>
            <a:r>
              <a:rPr lang="sk-SK" dirty="0"/>
              <a:t> </a:t>
            </a:r>
            <a:r>
              <a:rPr lang="sk-SK" dirty="0" err="1"/>
              <a:t>cartilaginea</a:t>
            </a:r>
            <a:r>
              <a:rPr lang="sk-SK" dirty="0"/>
              <a:t> </a:t>
            </a:r>
            <a:r>
              <a:rPr lang="sk-SK" dirty="0" err="1"/>
              <a:t>tubae</a:t>
            </a:r>
            <a:r>
              <a:rPr lang="sk-SK" dirty="0"/>
              <a:t> </a:t>
            </a:r>
            <a:r>
              <a:rPr lang="sk-SK" dirty="0" err="1"/>
              <a:t>auditivae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CE09FB-2134-407D-968A-D6597078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Cartilaginous</a:t>
            </a:r>
            <a:r>
              <a:rPr lang="sk-SK" dirty="0"/>
              <a:t> part of </a:t>
            </a:r>
            <a:r>
              <a:rPr lang="sk-SK" dirty="0" err="1"/>
              <a:t>auditory</a:t>
            </a:r>
            <a:r>
              <a:rPr lang="sk-SK" dirty="0"/>
              <a:t> tube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17160B5-B9B5-4FA8-8A8B-CA073B35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29" y="2295525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13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FF612-A076-4E1A-B2B3-1661BA3B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foramen</a:t>
            </a:r>
            <a:r>
              <a:rPr lang="sk-SK" dirty="0"/>
              <a:t> </a:t>
            </a:r>
            <a:r>
              <a:rPr lang="sk-SK" dirty="0" err="1"/>
              <a:t>mentale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14014B-FCA7-4CDF-B5BF-22DFD06F8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Mental</a:t>
            </a:r>
            <a:r>
              <a:rPr lang="sk-SK" dirty="0"/>
              <a:t> </a:t>
            </a:r>
            <a:r>
              <a:rPr lang="sk-SK" dirty="0" err="1"/>
              <a:t>foramen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E709E53-3BB4-48DC-B12F-96CE86B04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66" y="2484949"/>
            <a:ext cx="8389052" cy="346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88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7A3F76-4907-41C9-90F4-2CD32DC8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corpus </a:t>
            </a:r>
            <a:r>
              <a:rPr lang="sk-SK" dirty="0" err="1"/>
              <a:t>adiposum</a:t>
            </a:r>
            <a:r>
              <a:rPr lang="sk-SK" dirty="0"/>
              <a:t> </a:t>
            </a:r>
            <a:r>
              <a:rPr lang="sk-SK" dirty="0" err="1"/>
              <a:t>infrapatellare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DAC85A-E740-4685-ABEF-F8A178D9A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Infrapatellar</a:t>
            </a:r>
            <a:r>
              <a:rPr lang="sk-SK" dirty="0"/>
              <a:t> </a:t>
            </a:r>
            <a:r>
              <a:rPr lang="sk-SK" dirty="0" err="1"/>
              <a:t>fat</a:t>
            </a:r>
            <a:r>
              <a:rPr lang="sk-SK" dirty="0"/>
              <a:t> </a:t>
            </a:r>
            <a:r>
              <a:rPr lang="sk-SK" dirty="0" err="1"/>
              <a:t>pad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091C64C-BF3F-40FB-8F3E-5984571A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77169"/>
            <a:ext cx="3905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83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23536-FFBB-4509-82A7-7FC9F8B1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pancreas</a:t>
            </a:r>
            <a:r>
              <a:rPr lang="sk-SK" dirty="0"/>
              <a:t> </a:t>
            </a:r>
            <a:r>
              <a:rPr lang="sk-SK" dirty="0" err="1"/>
              <a:t>accessorium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CD669D-19D8-42CC-9C08-104F519D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Accessory</a:t>
            </a:r>
            <a:r>
              <a:rPr lang="sk-SK" dirty="0"/>
              <a:t> </a:t>
            </a:r>
            <a:r>
              <a:rPr lang="sk-SK" dirty="0" err="1"/>
              <a:t>pancreas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299AAA4-3B47-4B6A-BC75-8342885F0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51" y="1399554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28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31662-A4C0-438B-8BE8-0E83721F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pars</a:t>
            </a:r>
            <a:r>
              <a:rPr lang="sk-SK" dirty="0"/>
              <a:t> </a:t>
            </a:r>
            <a:r>
              <a:rPr lang="sk-SK" dirty="0" err="1"/>
              <a:t>optica</a:t>
            </a:r>
            <a:r>
              <a:rPr lang="sk-SK" dirty="0"/>
              <a:t> </a:t>
            </a:r>
            <a:r>
              <a:rPr lang="sk-SK" dirty="0" err="1"/>
              <a:t>retinae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6CF609-72D5-428D-ACF8-A1A0D1248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Optic</a:t>
            </a:r>
            <a:r>
              <a:rPr lang="sk-SK" dirty="0"/>
              <a:t> part of </a:t>
            </a:r>
            <a:r>
              <a:rPr lang="sk-SK" dirty="0" err="1"/>
              <a:t>retina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10398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82DDD-CA98-4703-B722-6721C9A9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symphysis</a:t>
            </a:r>
            <a:r>
              <a:rPr lang="sk-SK" dirty="0"/>
              <a:t> </a:t>
            </a:r>
            <a:r>
              <a:rPr lang="sk-SK" dirty="0" err="1"/>
              <a:t>pubica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EF5E76C-FA1F-48BF-B950-279280643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Pubic</a:t>
            </a:r>
            <a:r>
              <a:rPr lang="sk-SK" dirty="0"/>
              <a:t> </a:t>
            </a:r>
            <a:r>
              <a:rPr lang="sk-SK" dirty="0" err="1"/>
              <a:t>symphysis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7BC922E-351F-4207-8755-431AAD6B3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39" y="1580716"/>
            <a:ext cx="7043530" cy="41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048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97FA2-45C1-48E5-8A0C-C416E144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pyramis</a:t>
            </a:r>
            <a:r>
              <a:rPr lang="sk-SK" dirty="0"/>
              <a:t> </a:t>
            </a:r>
            <a:r>
              <a:rPr lang="sk-SK" dirty="0" err="1"/>
              <a:t>medullae</a:t>
            </a:r>
            <a:r>
              <a:rPr lang="sk-SK" dirty="0"/>
              <a:t> </a:t>
            </a:r>
            <a:r>
              <a:rPr lang="sk-SK" dirty="0" err="1"/>
              <a:t>oblongatae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9FBC3C-297B-47E5-9FE9-D9AE91C4A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Pyramid</a:t>
            </a:r>
            <a:r>
              <a:rPr lang="sk-SK" dirty="0"/>
              <a:t> of </a:t>
            </a:r>
            <a:r>
              <a:rPr lang="sk-SK" dirty="0" err="1"/>
              <a:t>medulla</a:t>
            </a:r>
            <a:r>
              <a:rPr lang="sk-SK" dirty="0"/>
              <a:t> </a:t>
            </a:r>
            <a:r>
              <a:rPr lang="sk-SK" dirty="0" err="1"/>
              <a:t>oblongata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2B77932-5633-4E42-BE7C-029C2CFEE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333178"/>
            <a:ext cx="7772400" cy="4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704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CBF8D-D851-4959-BFEA-EFACDFF0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auris</a:t>
            </a:r>
            <a:r>
              <a:rPr lang="sk-SK" dirty="0"/>
              <a:t> </a:t>
            </a:r>
            <a:r>
              <a:rPr lang="sk-SK" dirty="0" err="1"/>
              <a:t>externa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6FC065-6F2C-4616-85D1-30F41673D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External</a:t>
            </a:r>
            <a:r>
              <a:rPr lang="sk-SK" dirty="0"/>
              <a:t> </a:t>
            </a:r>
            <a:r>
              <a:rPr lang="sk-SK" dirty="0" err="1"/>
              <a:t>ear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B75103-9A38-4941-9094-FF8C7BF0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30" y="1027906"/>
            <a:ext cx="6357730" cy="50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76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E263D-EB32-48A4-AF8D-737A6237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synchondrosis</a:t>
            </a:r>
            <a:r>
              <a:rPr lang="sk-SK" dirty="0"/>
              <a:t> </a:t>
            </a:r>
            <a:r>
              <a:rPr lang="sk-SK" dirty="0" err="1"/>
              <a:t>sphenooccipitalis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33D814-9C0B-4557-95A0-876F70B02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Spheno-occipital</a:t>
            </a:r>
            <a:r>
              <a:rPr lang="sk-SK" dirty="0"/>
              <a:t> </a:t>
            </a:r>
            <a:r>
              <a:rPr lang="sk-SK" dirty="0" err="1"/>
              <a:t>synchondrosis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FE100B7-69C3-4D2F-A46D-57FF38BE1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47" y="2459727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24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128A4-C53B-4007-AD87-CC1AA2FC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tuberositas</a:t>
            </a:r>
            <a:r>
              <a:rPr lang="sk-SK" dirty="0"/>
              <a:t> </a:t>
            </a:r>
            <a:r>
              <a:rPr lang="sk-SK" dirty="0" err="1"/>
              <a:t>phalangis</a:t>
            </a:r>
            <a:r>
              <a:rPr lang="sk-SK" dirty="0"/>
              <a:t> </a:t>
            </a:r>
            <a:r>
              <a:rPr lang="sk-SK" dirty="0" err="1"/>
              <a:t>distalis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E270CD-E205-4D11-A9DC-0916E4AD1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Tuberosity</a:t>
            </a:r>
            <a:r>
              <a:rPr lang="sk-SK" dirty="0"/>
              <a:t> of </a:t>
            </a:r>
            <a:r>
              <a:rPr lang="sk-SK" dirty="0" err="1"/>
              <a:t>distal</a:t>
            </a:r>
            <a:r>
              <a:rPr lang="sk-SK" dirty="0"/>
              <a:t> </a:t>
            </a:r>
            <a:r>
              <a:rPr lang="sk-SK" dirty="0" err="1"/>
              <a:t>phalanx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2ADAC7A-4469-4D78-9F53-9F7CAF8CA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4" y="2266122"/>
            <a:ext cx="5870713" cy="44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6546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870</Words>
  <Application>Microsoft Office PowerPoint</Application>
  <PresentationFormat>Širokouhlá</PresentationFormat>
  <Paragraphs>210</Paragraphs>
  <Slides>118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118</vt:i4>
      </vt:variant>
    </vt:vector>
  </HeadingPairs>
  <TitlesOfParts>
    <vt:vector size="122" baseType="lpstr">
      <vt:lpstr>Arial</vt:lpstr>
      <vt:lpstr>Calibri</vt:lpstr>
      <vt:lpstr>Calibri Light</vt:lpstr>
      <vt:lpstr>Motív balíka Office</vt:lpstr>
      <vt:lpstr>Tutorium Week 2</vt:lpstr>
      <vt:lpstr>Exercise 1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Exercise 5. Translate anatomical terms into Latin: </vt:lpstr>
      <vt:lpstr>head of the rib</vt:lpstr>
      <vt:lpstr>arch of the aorta</vt:lpstr>
      <vt:lpstr>base of the skull</vt:lpstr>
      <vt:lpstr>cavity of the nose</vt:lpstr>
      <vt:lpstr>neck of the scapule</vt:lpstr>
      <vt:lpstr>Vaginal process</vt:lpstr>
      <vt:lpstr>duct of the nose</vt:lpstr>
      <vt:lpstr>pitch (incisure) of the lower jaw</vt:lpstr>
      <vt:lpstr>capsule of the ganglion</vt:lpstr>
      <vt:lpstr>tuber of the upper jaw</vt:lpstr>
      <vt:lpstr>muscle of the neck</vt:lpstr>
      <vt:lpstr>dorsum of the saddle (sella, ae f)</vt:lpstr>
      <vt:lpstr>bone of the skull</vt:lpstr>
      <vt:lpstr>arch of the vertebra</vt:lpstr>
      <vt:lpstr>head of the lower jaw</vt:lpstr>
      <vt:lpstr>dividing wall of the nose</vt:lpstr>
      <vt:lpstr>fovea of the process</vt:lpstr>
      <vt:lpstr>pedicle (pediculus, i m) of the arch of the vertebra</vt:lpstr>
      <vt:lpstr>face of the tubercle (tuberculum, i n) of the rib</vt:lpstr>
      <vt:lpstr>vestibule (vestibulum, i n) of the nose</vt:lpstr>
      <vt:lpstr>neck of the ulna</vt:lpstr>
      <vt:lpstr>angle of the sternum</vt:lpstr>
      <vt:lpstr>angle of the lower jaw</vt:lpstr>
      <vt:lpstr>cavity of the uterus</vt:lpstr>
      <vt:lpstr>cavity of the tympanum</vt:lpstr>
      <vt:lpstr>bone of the finger</vt:lpstr>
      <vt:lpstr>bones of the trunk</vt:lpstr>
      <vt:lpstr>fracture of the humerus</vt:lpstr>
      <vt:lpstr>body of the marrow</vt:lpstr>
      <vt:lpstr>nucleus of the nerve</vt:lpstr>
      <vt:lpstr>tubercle of the saddle</vt:lpstr>
      <vt:lpstr>muscle of the back</vt:lpstr>
      <vt:lpstr>muscle of the uvula (uvula, ae f)</vt:lpstr>
      <vt:lpstr>Exercise 6. Translate anatomical terms into English</vt:lpstr>
      <vt:lpstr>retinaculum cutis</vt:lpstr>
      <vt:lpstr>ligamentum patellae</vt:lpstr>
      <vt:lpstr>arteria perinei</vt:lpstr>
      <vt:lpstr>arcus aortae</vt:lpstr>
      <vt:lpstr>sulcus calcanei</vt:lpstr>
      <vt:lpstr>ramus ossis ischii</vt:lpstr>
      <vt:lpstr>caput phalangis</vt:lpstr>
      <vt:lpstr>cavum oris</vt:lpstr>
      <vt:lpstr>tuberculum musculi</vt:lpstr>
      <vt:lpstr>corpus linguae</vt:lpstr>
      <vt:lpstr>cartilago nasi</vt:lpstr>
      <vt:lpstr>ampulla ductus</vt:lpstr>
      <vt:lpstr>apex linguae</vt:lpstr>
      <vt:lpstr>radix dentis</vt:lpstr>
      <vt:lpstr>fossa glandulae lacrimalis</vt:lpstr>
      <vt:lpstr>fascia prostatae</vt:lpstr>
      <vt:lpstr>apex pulmonis</vt:lpstr>
      <vt:lpstr>caput mandibulae</vt:lpstr>
      <vt:lpstr>diaphragma pelvis</vt:lpstr>
      <vt:lpstr>plasma sanguinis</vt:lpstr>
      <vt:lpstr>cartilago septi nasi</vt:lpstr>
      <vt:lpstr>spina scapulae</vt:lpstr>
      <vt:lpstr>cartilago tubae</vt:lpstr>
      <vt:lpstr>sutura cranii</vt:lpstr>
      <vt:lpstr>ventriculus laryngis</vt:lpstr>
      <vt:lpstr>atrium cordis</vt:lpstr>
      <vt:lpstr>basis patellae</vt:lpstr>
      <vt:lpstr>Exercise 7. Translate anatomical terms into English</vt:lpstr>
      <vt:lpstr>Pars cartilaginea tubae auditivae</vt:lpstr>
      <vt:lpstr>foramen mentale</vt:lpstr>
      <vt:lpstr>corpus adiposum infrapatellare</vt:lpstr>
      <vt:lpstr>pancreas accessorium</vt:lpstr>
      <vt:lpstr>pars optica retinae</vt:lpstr>
      <vt:lpstr>symphysis pubica</vt:lpstr>
      <vt:lpstr>pyramis medullae oblongatae</vt:lpstr>
      <vt:lpstr>auris externa</vt:lpstr>
      <vt:lpstr>synchondrosis sphenooccipitalis</vt:lpstr>
      <vt:lpstr>tuberositas phalangis distalis</vt:lpstr>
      <vt:lpstr>ventriculus sinister cordis</vt:lpstr>
      <vt:lpstr>arteria interossea communis</vt:lpstr>
      <vt:lpstr>Meatus nasi inferior</vt:lpstr>
      <vt:lpstr>Foramen palatinum minus</vt:lpstr>
      <vt:lpstr>Camera anterior bulbi oculi</vt:lpstr>
      <vt:lpstr>Ligamentum longitudinale anterius columnae vertebralis</vt:lpstr>
      <vt:lpstr>Margo inferior pulmonis sinistri</vt:lpstr>
      <vt:lpstr>Cartilago alaris maior</vt:lpstr>
      <vt:lpstr>Facies posterior lentis</vt:lpstr>
      <vt:lpstr>Regio cervicis anterior</vt:lpstr>
      <vt:lpstr>Regio thoracis posterior</vt:lpstr>
      <vt:lpstr>Margo superior partis petrosae</vt:lpstr>
      <vt:lpstr>Crus anterius capsulae internae</vt:lpstr>
      <vt:lpstr>Lobus anterior hypophysis</vt:lpstr>
      <vt:lpstr>Musculus rectus capitis posterior maior</vt:lpstr>
      <vt:lpstr>Crus mediale cartilaginis alatis maioris</vt:lpstr>
      <vt:lpstr>Hiatus canalis nervi petrosi maioris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Tutorium Week 2</dc:title>
  <dc:creator>Andrea Salayová</dc:creator>
  <cp:lastModifiedBy>Andrea Salayová</cp:lastModifiedBy>
  <cp:revision>28</cp:revision>
  <dcterms:created xsi:type="dcterms:W3CDTF">2017-09-28T13:45:00Z</dcterms:created>
  <dcterms:modified xsi:type="dcterms:W3CDTF">2017-10-05T14:41:37Z</dcterms:modified>
</cp:coreProperties>
</file>