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8" r:id="rId3"/>
    <p:sldId id="281" r:id="rId4"/>
    <p:sldId id="270" r:id="rId5"/>
    <p:sldId id="282" r:id="rId6"/>
    <p:sldId id="277" r:id="rId7"/>
    <p:sldId id="262" r:id="rId8"/>
    <p:sldId id="259" r:id="rId9"/>
    <p:sldId id="278" r:id="rId10"/>
    <p:sldId id="279" r:id="rId11"/>
    <p:sldId id="260" r:id="rId12"/>
    <p:sldId id="280" r:id="rId13"/>
    <p:sldId id="283" r:id="rId14"/>
    <p:sldId id="284" r:id="rId15"/>
    <p:sldId id="263" r:id="rId16"/>
    <p:sldId id="264" r:id="rId17"/>
    <p:sldId id="265" r:id="rId18"/>
    <p:sldId id="266" r:id="rId19"/>
    <p:sldId id="267" r:id="rId20"/>
    <p:sldId id="288" r:id="rId21"/>
    <p:sldId id="268" r:id="rId22"/>
    <p:sldId id="287" r:id="rId23"/>
    <p:sldId id="269" r:id="rId24"/>
    <p:sldId id="271" r:id="rId25"/>
    <p:sldId id="272" r:id="rId26"/>
    <p:sldId id="273" r:id="rId27"/>
    <p:sldId id="274" r:id="rId28"/>
    <p:sldId id="275" r:id="rId29"/>
    <p:sldId id="276" r:id="rId30"/>
  </p:sldIdLst>
  <p:sldSz cx="9144000" cy="6858000" type="screen4x3"/>
  <p:notesSz cx="6797675" cy="9926638"/>
  <p:defaultTextStyle>
    <a:defPPr>
      <a:defRPr lang="cs-CZ"/>
    </a:defPPr>
    <a:lvl1pPr algn="just" rtl="0" fontAlgn="base">
      <a:lnSpc>
        <a:spcPct val="80000"/>
      </a:lnSpc>
      <a:spcBef>
        <a:spcPct val="0"/>
      </a:spcBef>
      <a:spcAft>
        <a:spcPct val="0"/>
      </a:spcAft>
      <a:buChar char="•"/>
      <a:defRPr kern="1200">
        <a:solidFill>
          <a:srgbClr val="FFFF00"/>
        </a:solidFill>
        <a:latin typeface="Arial" charset="0"/>
        <a:ea typeface="+mn-ea"/>
        <a:cs typeface="+mn-cs"/>
      </a:defRPr>
    </a:lvl1pPr>
    <a:lvl2pPr marL="457200" algn="just" rtl="0" fontAlgn="base">
      <a:lnSpc>
        <a:spcPct val="80000"/>
      </a:lnSpc>
      <a:spcBef>
        <a:spcPct val="0"/>
      </a:spcBef>
      <a:spcAft>
        <a:spcPct val="0"/>
      </a:spcAft>
      <a:buChar char="•"/>
      <a:defRPr kern="1200">
        <a:solidFill>
          <a:srgbClr val="FFFF00"/>
        </a:solidFill>
        <a:latin typeface="Arial" charset="0"/>
        <a:ea typeface="+mn-ea"/>
        <a:cs typeface="+mn-cs"/>
      </a:defRPr>
    </a:lvl2pPr>
    <a:lvl3pPr marL="914400" algn="just" rtl="0" fontAlgn="base">
      <a:lnSpc>
        <a:spcPct val="80000"/>
      </a:lnSpc>
      <a:spcBef>
        <a:spcPct val="0"/>
      </a:spcBef>
      <a:spcAft>
        <a:spcPct val="0"/>
      </a:spcAft>
      <a:buChar char="•"/>
      <a:defRPr kern="1200">
        <a:solidFill>
          <a:srgbClr val="FFFF00"/>
        </a:solidFill>
        <a:latin typeface="Arial" charset="0"/>
        <a:ea typeface="+mn-ea"/>
        <a:cs typeface="+mn-cs"/>
      </a:defRPr>
    </a:lvl3pPr>
    <a:lvl4pPr marL="1371600" algn="just" rtl="0" fontAlgn="base">
      <a:lnSpc>
        <a:spcPct val="80000"/>
      </a:lnSpc>
      <a:spcBef>
        <a:spcPct val="0"/>
      </a:spcBef>
      <a:spcAft>
        <a:spcPct val="0"/>
      </a:spcAft>
      <a:buChar char="•"/>
      <a:defRPr kern="1200">
        <a:solidFill>
          <a:srgbClr val="FFFF00"/>
        </a:solidFill>
        <a:latin typeface="Arial" charset="0"/>
        <a:ea typeface="+mn-ea"/>
        <a:cs typeface="+mn-cs"/>
      </a:defRPr>
    </a:lvl4pPr>
    <a:lvl5pPr marL="1828800" algn="just" rtl="0" fontAlgn="base">
      <a:lnSpc>
        <a:spcPct val="80000"/>
      </a:lnSpc>
      <a:spcBef>
        <a:spcPct val="0"/>
      </a:spcBef>
      <a:spcAft>
        <a:spcPct val="0"/>
      </a:spcAft>
      <a:buChar char="•"/>
      <a:defRPr kern="1200">
        <a:solidFill>
          <a:srgbClr val="FFFF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FF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FF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FF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FF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E3903-A5DF-4330-9EAF-FBE9F7A0A62C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505BF-4146-42D7-A38E-7B0386C5A5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727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ADECFD9-5C16-4795-90B8-F56C994CF0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7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DD758C2C-15DC-453B-9729-9BD79AB1087F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8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D3B4BAEC-923A-4090-80D4-23F18396567E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21</a:t>
            </a:fld>
            <a:endParaRPr lang="cs-CZ" altLang="cs-CZ" smtClean="0">
              <a:solidFill>
                <a:schemeClr val="tx1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DRG str.124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B1E2B53-024F-4497-BA9C-64F9063E27E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F0FA7-F1B3-4C16-ADC3-37651272D2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96957652-3BA4-405A-AC5A-DDFD77300B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5571B0D-BCF7-48B9-83AE-F4FF77CDB3A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9546B8-BCFA-4DF5-8ED7-FE65E1FF8AC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09C76D5F-0439-4204-BE7C-CD0B0445F19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7DEF3C2E-5503-457B-8A07-8941DB4A1A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A2BC175-CD05-4BD8-8B98-EDC9B58EA8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B1EFABF-A905-4A81-98C6-9696F5B0B2F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9AD442B-453F-4D7A-AC79-B27E4864DF7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A60FE55-680D-401A-9AB5-069175985A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2189DB-AE5C-435E-A8EB-61316657EA6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dn.cz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dn.cz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zis.cz/rychle-informace/vydaje-na-zdravotnictvi-2010-2014" TargetMode="External"/><Relationship Id="rId2" Type="http://schemas.openxmlformats.org/officeDocument/2006/relationships/hyperlink" Target="http://www.zdn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skp.vse.cz/52397_system_financovani_zdravotni_pece_v_cr_od_roku_1989_do_roku_2015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692696"/>
            <a:ext cx="7772400" cy="3240359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2400" dirty="0" smtClean="0">
                <a:solidFill>
                  <a:srgbClr val="FFFF00"/>
                </a:solidFill>
              </a:rPr>
              <a:t/>
            </a:r>
            <a:br>
              <a:rPr lang="cs-CZ" sz="2400" dirty="0" smtClean="0">
                <a:solidFill>
                  <a:srgbClr val="FFFF00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>Lékařská fakulta MU v Brně</a:t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>Katedra porodní asistence a zdravotnických záchranářů</a:t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/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Financování </a:t>
            </a:r>
            <a:r>
              <a:rPr lang="cs-CZ" dirty="0" smtClean="0">
                <a:solidFill>
                  <a:schemeClr val="tx1"/>
                </a:solidFill>
              </a:rPr>
              <a:t>péče 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v ČR</a:t>
            </a:r>
            <a:endParaRPr lang="cs-CZ" sz="2800" dirty="0" smtClean="0">
              <a:solidFill>
                <a:schemeClr val="tx1"/>
              </a:solidFill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Srovnání podílu HDP do 2016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908720"/>
            <a:ext cx="6048672" cy="5949280"/>
          </a:xfrm>
        </p:spPr>
      </p:pic>
      <p:sp>
        <p:nvSpPr>
          <p:cNvPr id="6" name="Šipka doprava 5"/>
          <p:cNvSpPr/>
          <p:nvPr/>
        </p:nvSpPr>
        <p:spPr>
          <a:xfrm>
            <a:off x="611560" y="1988840"/>
            <a:ext cx="48920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7"/>
          <p:cNvCxnSpPr/>
          <p:nvPr/>
        </p:nvCxnSpPr>
        <p:spPr>
          <a:xfrm>
            <a:off x="1259632" y="2276872"/>
            <a:ext cx="547260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9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Výdaje zdravotnictví na 1 obyvatele</a:t>
            </a: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056" y="1792874"/>
            <a:ext cx="7261336" cy="4444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Výdaje na zdravotnictví dle zdrojů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17" y="1600199"/>
            <a:ext cx="7959423" cy="5037383"/>
          </a:xfrm>
        </p:spPr>
      </p:pic>
    </p:spTree>
    <p:extLst>
      <p:ext uri="{BB962C8B-B14F-4D97-AF65-F5344CB8AC3E}">
        <p14:creationId xmlns:p14="http://schemas.microsoft.com/office/powerpoint/2010/main" val="80190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Výdaje </a:t>
            </a:r>
            <a:r>
              <a:rPr lang="cs-CZ" dirty="0" smtClean="0">
                <a:solidFill>
                  <a:schemeClr val="tx1"/>
                </a:solidFill>
              </a:rPr>
              <a:t>ve vybraných zemích OECD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72816"/>
            <a:ext cx="7467600" cy="4375367"/>
          </a:xfrm>
        </p:spPr>
      </p:pic>
      <p:sp>
        <p:nvSpPr>
          <p:cNvPr id="5" name="TextovéPole 4"/>
          <p:cNvSpPr txBox="1"/>
          <p:nvPr/>
        </p:nvSpPr>
        <p:spPr>
          <a:xfrm>
            <a:off x="611560" y="6381328"/>
            <a:ext cx="7128792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/>
                </a:solidFill>
              </a:rPr>
              <a:t>https://vskp.vse.cz/52397_system_financovani_zdravotni_pece_v_cr_od_roku_1989_do_roku_2015</a:t>
            </a:r>
          </a:p>
        </p:txBody>
      </p:sp>
    </p:spTree>
    <p:extLst>
      <p:ext uri="{BB962C8B-B14F-4D97-AF65-F5344CB8AC3E}">
        <p14:creationId xmlns:p14="http://schemas.microsoft.com/office/powerpoint/2010/main" val="242266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Využití zdravotnických služeb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445" y="1600200"/>
            <a:ext cx="6888060" cy="4495800"/>
          </a:xfrm>
        </p:spPr>
      </p:pic>
    </p:spTree>
    <p:extLst>
      <p:ext uri="{BB962C8B-B14F-4D97-AF65-F5344CB8AC3E}">
        <p14:creationId xmlns:p14="http://schemas.microsoft.com/office/powerpoint/2010/main" val="377675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Financování ambulantní péče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Praktičtí lékaři pro dospělé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Praktičtí lékaři pro děti a dorost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Ambulantní specialisté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Komplementy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Stomatologická péče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Domácí péče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LSPP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Zdravotnická záchranná služba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Praktičtí lékaři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179388" lvl="1" indent="3175" eaLnBrk="1" hangingPunct="1">
              <a:lnSpc>
                <a:spcPct val="90000"/>
              </a:lnSpc>
              <a:spcBef>
                <a:spcPts val="450"/>
              </a:spcBef>
              <a:buFontTx/>
              <a:buChar char="•"/>
            </a:pPr>
            <a:r>
              <a:rPr lang="cs-CZ" altLang="cs-CZ" sz="3200" dirty="0" smtClean="0">
                <a:solidFill>
                  <a:srgbClr val="FFFF00"/>
                </a:solidFill>
              </a:rPr>
              <a:t> </a:t>
            </a:r>
            <a:r>
              <a:rPr lang="en-GB" altLang="cs-CZ" sz="2800" dirty="0" err="1" smtClean="0"/>
              <a:t>Lékař</a:t>
            </a:r>
            <a:r>
              <a:rPr lang="cs-CZ" altLang="cs-CZ" sz="2800" dirty="0" smtClean="0"/>
              <a:t> u</a:t>
            </a:r>
            <a:r>
              <a:rPr lang="en-GB" altLang="cs-CZ" sz="2800" dirty="0" err="1" smtClean="0"/>
              <a:t>zavírá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smlouvy</a:t>
            </a:r>
            <a:r>
              <a:rPr lang="en-GB" altLang="cs-CZ" sz="2800" dirty="0" smtClean="0"/>
              <a:t> se ZP a </a:t>
            </a:r>
            <a:r>
              <a:rPr lang="en-GB" altLang="cs-CZ" sz="2800" dirty="0" err="1" smtClean="0"/>
              <a:t>pravidelně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každý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měsíc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pak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účtuje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úhradu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za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poskytnutou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péči</a:t>
            </a:r>
            <a:endParaRPr lang="en-GB" altLang="cs-CZ" sz="2800" dirty="0" smtClean="0"/>
          </a:p>
          <a:p>
            <a:pPr marL="179388" lvl="1" indent="3175" eaLnBrk="1" hangingPunct="1">
              <a:lnSpc>
                <a:spcPct val="90000"/>
              </a:lnSpc>
              <a:spcBef>
                <a:spcPts val="450"/>
              </a:spcBef>
              <a:buFontTx/>
              <a:buNone/>
            </a:pPr>
            <a:endParaRPr lang="cs-CZ" altLang="cs-CZ" sz="2800" dirty="0" smtClean="0"/>
          </a:p>
          <a:p>
            <a:pPr marL="179388" lvl="1" indent="3175" eaLnBrk="1" hangingPunct="1">
              <a:lnSpc>
                <a:spcPct val="90000"/>
              </a:lnSpc>
              <a:spcBef>
                <a:spcPts val="450"/>
              </a:spcBef>
              <a:buFontTx/>
              <a:buChar char="•"/>
            </a:pPr>
            <a:r>
              <a:rPr lang="cs-CZ" altLang="cs-CZ" sz="2800" dirty="0" smtClean="0"/>
              <a:t> K</a:t>
            </a:r>
            <a:r>
              <a:rPr lang="en-GB" altLang="cs-CZ" sz="2800" dirty="0" err="1" smtClean="0"/>
              <a:t>ombinovaná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kapitačně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výkonová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platba</a:t>
            </a:r>
            <a:endParaRPr lang="en-GB" altLang="cs-CZ" sz="2800" dirty="0" smtClean="0"/>
          </a:p>
          <a:p>
            <a:pPr marL="361950" lvl="2" indent="3175" eaLnBrk="1" hangingPunct="1">
              <a:lnSpc>
                <a:spcPct val="90000"/>
              </a:lnSpc>
              <a:spcBef>
                <a:spcPts val="400"/>
              </a:spcBef>
            </a:pPr>
            <a:endParaRPr lang="cs-CZ" altLang="cs-CZ" dirty="0" smtClean="0"/>
          </a:p>
          <a:p>
            <a:pPr marL="361950" lvl="2" indent="3175" eaLnBrk="1" hangingPunct="1">
              <a:lnSpc>
                <a:spcPct val="90000"/>
              </a:lnSpc>
              <a:spcBef>
                <a:spcPts val="400"/>
              </a:spcBef>
            </a:pPr>
            <a:r>
              <a:rPr lang="en-GB" altLang="cs-CZ" dirty="0" smtClean="0"/>
              <a:t>1. </a:t>
            </a:r>
            <a:r>
              <a:rPr lang="en-GB" altLang="cs-CZ" dirty="0" err="1" smtClean="0"/>
              <a:t>část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fixní</a:t>
            </a:r>
            <a:r>
              <a:rPr lang="en-GB" altLang="cs-CZ" dirty="0" smtClean="0"/>
              <a:t> – </a:t>
            </a:r>
            <a:r>
              <a:rPr lang="en-GB" altLang="cs-CZ" dirty="0" err="1" smtClean="0"/>
              <a:t>za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registrovaného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pacienta</a:t>
            </a:r>
            <a:r>
              <a:rPr lang="en-GB" altLang="cs-CZ" dirty="0" smtClean="0"/>
              <a:t> v </a:t>
            </a:r>
            <a:r>
              <a:rPr lang="en-GB" altLang="cs-CZ" dirty="0" err="1" smtClean="0"/>
              <a:t>závislosti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jeho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věku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tzv</a:t>
            </a:r>
            <a:r>
              <a:rPr lang="en-GB" altLang="cs-CZ" dirty="0" smtClean="0"/>
              <a:t>. </a:t>
            </a:r>
            <a:r>
              <a:rPr lang="en-GB" altLang="cs-CZ" dirty="0" err="1" smtClean="0"/>
              <a:t>jednicový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pojištěnec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neboli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kapitační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jednotka</a:t>
            </a:r>
            <a:r>
              <a:rPr lang="en-GB" altLang="cs-CZ" dirty="0" smtClean="0"/>
              <a:t> (KJ)</a:t>
            </a:r>
            <a:r>
              <a:rPr lang="cs-CZ" altLang="cs-CZ" dirty="0" smtClean="0"/>
              <a:t>, není důležitý počet pojištěnců, ale jejich věková struktura. Cca 50 Kč.</a:t>
            </a:r>
          </a:p>
          <a:p>
            <a:pPr marL="361950" lvl="2" indent="3175" eaLnBrk="1" hangingPunct="1">
              <a:lnSpc>
                <a:spcPct val="90000"/>
              </a:lnSpc>
              <a:spcBef>
                <a:spcPts val="400"/>
              </a:spcBef>
            </a:pPr>
            <a:endParaRPr lang="cs-CZ" altLang="cs-CZ" dirty="0" smtClean="0"/>
          </a:p>
          <a:p>
            <a:pPr marL="361950" lvl="2" indent="3175" eaLnBrk="1" hangingPunct="1">
              <a:lnSpc>
                <a:spcPct val="90000"/>
              </a:lnSpc>
              <a:spcBef>
                <a:spcPts val="400"/>
              </a:spcBef>
            </a:pPr>
            <a:r>
              <a:rPr lang="en-GB" altLang="cs-CZ" dirty="0" smtClean="0"/>
              <a:t>2. </a:t>
            </a:r>
            <a:r>
              <a:rPr lang="en-GB" altLang="cs-CZ" dirty="0" err="1" smtClean="0"/>
              <a:t>část</a:t>
            </a:r>
            <a:r>
              <a:rPr lang="en-GB" altLang="cs-CZ" dirty="0" smtClean="0"/>
              <a:t> – </a:t>
            </a:r>
            <a:r>
              <a:rPr lang="en-GB" altLang="cs-CZ" dirty="0" err="1" smtClean="0"/>
              <a:t>platby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úkony</a:t>
            </a:r>
            <a:r>
              <a:rPr lang="en-GB" altLang="cs-CZ" dirty="0" smtClean="0"/>
              <a:t> (</a:t>
            </a:r>
            <a:r>
              <a:rPr lang="en-GB" altLang="cs-CZ" dirty="0" err="1" smtClean="0"/>
              <a:t>soupis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hrazených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úkonů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oznamuje</a:t>
            </a:r>
            <a:r>
              <a:rPr lang="en-GB" altLang="cs-CZ" dirty="0" smtClean="0"/>
              <a:t> ZP, </a:t>
            </a:r>
            <a:r>
              <a:rPr lang="en-GB" altLang="cs-CZ" dirty="0" err="1" smtClean="0"/>
              <a:t>ohodnocení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výkonů</a:t>
            </a:r>
            <a:r>
              <a:rPr lang="en-GB" altLang="cs-CZ" dirty="0" smtClean="0"/>
              <a:t>   v </a:t>
            </a:r>
            <a:r>
              <a:rPr lang="en-GB" altLang="cs-CZ" dirty="0" err="1" smtClean="0"/>
              <a:t>bodech</a:t>
            </a:r>
            <a:r>
              <a:rPr lang="cs-CZ" altLang="cs-CZ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Stomatologická péče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dirty="0" smtClean="0"/>
              <a:t>Od roku 1997 samostatný sazebník výkonů</a:t>
            </a:r>
          </a:p>
          <a:p>
            <a:pPr eaLnBrk="1" hangingPunct="1"/>
            <a:r>
              <a:rPr lang="cs-CZ" altLang="cs-CZ" dirty="0" smtClean="0"/>
              <a:t>Ne v bodech, ale v korunách</a:t>
            </a:r>
          </a:p>
          <a:p>
            <a:pPr eaLnBrk="1" hangingPunct="1"/>
            <a:r>
              <a:rPr lang="cs-CZ" altLang="cs-CZ" dirty="0" smtClean="0"/>
              <a:t>Seznam nadstandardních materiálů a výrobků, které jsou hrazeny přímo nebo částečně.</a:t>
            </a:r>
          </a:p>
          <a:p>
            <a:r>
              <a:rPr lang="cs-CZ" dirty="0"/>
              <a:t>P</a:t>
            </a:r>
            <a:r>
              <a:rPr lang="cs-CZ" dirty="0" smtClean="0"/>
              <a:t>římé </a:t>
            </a:r>
            <a:r>
              <a:rPr lang="cs-CZ" dirty="0"/>
              <a:t>plateb pacientů za nadstandardní výkony, od zdravotních pojišťoven a z části také z ostatních provozních aktivit, jako je například prodej stomatologických pomůcek. </a:t>
            </a:r>
            <a:endParaRPr lang="cs-CZ" dirty="0" smtClean="0"/>
          </a:p>
          <a:p>
            <a:r>
              <a:rPr lang="cs-CZ" dirty="0" smtClean="0"/>
              <a:t>Pozitiva: </a:t>
            </a:r>
            <a:r>
              <a:rPr lang="cs-CZ" dirty="0"/>
              <a:t>vysoká transparentnost a absence složitých výpočtů, které zatěžují lékaře i zdravotní pojišťovny při bodovém ohodnocení výkonů. 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Ostatní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Komplementy – paušální sazba</a:t>
            </a:r>
          </a:p>
          <a:p>
            <a:pPr eaLnBrk="1" hangingPunct="1"/>
            <a:r>
              <a:rPr lang="cs-CZ" altLang="cs-CZ" dirty="0" err="1" smtClean="0"/>
              <a:t>Homecare</a:t>
            </a:r>
            <a:r>
              <a:rPr lang="cs-CZ" altLang="cs-CZ" dirty="0" smtClean="0"/>
              <a:t> – smlouva dle příslušné vyhlášky, nadstandard hrazen přímo.</a:t>
            </a:r>
          </a:p>
          <a:p>
            <a:pPr eaLnBrk="1" hangingPunct="1"/>
            <a:r>
              <a:rPr lang="cs-CZ" altLang="cs-CZ" dirty="0" smtClean="0"/>
              <a:t>LSPP – paušálem nebo hodnotou bodu</a:t>
            </a:r>
          </a:p>
          <a:p>
            <a:pPr eaLnBrk="1" hangingPunct="1"/>
            <a:r>
              <a:rPr lang="cs-CZ" altLang="cs-CZ" dirty="0" smtClean="0"/>
              <a:t>Ambulantní specialisté – podle vyhlášky MZ ČR za hodnotu bodu.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Nemocnice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Paušální platba – dle předchozího roku.</a:t>
            </a:r>
          </a:p>
          <a:p>
            <a:pPr eaLnBrk="1" hangingPunct="1"/>
            <a:r>
              <a:rPr lang="cs-CZ" altLang="cs-CZ" dirty="0" smtClean="0"/>
              <a:t>75% nákladů je fixních.</a:t>
            </a:r>
          </a:p>
          <a:p>
            <a:pPr eaLnBrk="1" hangingPunct="1"/>
            <a:r>
              <a:rPr lang="cs-CZ" altLang="cs-CZ" dirty="0" smtClean="0"/>
              <a:t>Navíc – platbou za provedené výkony.</a:t>
            </a:r>
          </a:p>
          <a:p>
            <a:pPr eaLnBrk="1" hangingPunct="1"/>
            <a:r>
              <a:rPr lang="cs-CZ" altLang="cs-CZ" dirty="0" smtClean="0"/>
              <a:t>Státní nemocnice – příspěvkové organizace, financování ze státního nebo krajského rozpočtu.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Základní principy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Mnohokrát se měnily.</a:t>
            </a:r>
          </a:p>
          <a:p>
            <a:pPr eaLnBrk="1" hangingPunct="1"/>
            <a:r>
              <a:rPr lang="cs-CZ" altLang="cs-CZ" dirty="0" smtClean="0"/>
              <a:t>Hledá se vhodné řešení.</a:t>
            </a:r>
          </a:p>
          <a:p>
            <a:pPr eaLnBrk="1" hangingPunct="1"/>
            <a:r>
              <a:rPr lang="cs-CZ" altLang="cs-CZ" dirty="0" smtClean="0"/>
              <a:t>„Každý má neomezená přání, ale omezené zdroje.“</a:t>
            </a:r>
          </a:p>
          <a:p>
            <a:pPr eaLnBrk="1" hangingPunct="1"/>
            <a:r>
              <a:rPr lang="cs-CZ" altLang="cs-CZ" dirty="0" smtClean="0"/>
              <a:t>Každá oblast zdravotnictví financována jinak.</a:t>
            </a:r>
          </a:p>
          <a:p>
            <a:pPr eaLnBrk="1" hangingPunct="1"/>
            <a:r>
              <a:rPr lang="cs-CZ" altLang="cs-CZ" dirty="0" smtClean="0"/>
              <a:t>Nejpodstatnější změny v 90. letech 20. století.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Náklady nemocnic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600199"/>
            <a:ext cx="7344816" cy="5175733"/>
          </a:xfrm>
        </p:spPr>
      </p:pic>
    </p:spTree>
    <p:extLst>
      <p:ext uri="{BB962C8B-B14F-4D97-AF65-F5344CB8AC3E}">
        <p14:creationId xmlns:p14="http://schemas.microsoft.com/office/powerpoint/2010/main" val="1605149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Nemocnice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b="1" dirty="0" smtClean="0"/>
              <a:t>Systém DRG: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Srovnatelnost nákladů na léčbu.</a:t>
            </a:r>
          </a:p>
          <a:p>
            <a:pPr eaLnBrk="1" hangingPunct="1"/>
            <a:r>
              <a:rPr lang="cs-CZ" altLang="cs-CZ" dirty="0" smtClean="0"/>
              <a:t>V ČR asi 636 skupin, v USA 467.</a:t>
            </a:r>
          </a:p>
          <a:p>
            <a:pPr eaLnBrk="1" hangingPunct="1"/>
            <a:r>
              <a:rPr lang="cs-CZ" altLang="cs-CZ" dirty="0" smtClean="0"/>
              <a:t>Další diferenciace dle prim. dg., věku, sek. dg., komorbidity, komplikací – </a:t>
            </a:r>
            <a:r>
              <a:rPr lang="cs-CZ" altLang="cs-CZ" b="1" dirty="0" smtClean="0"/>
              <a:t>Case mix.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Cca 25 hlavních dg. tříd</a:t>
            </a:r>
          </a:p>
          <a:p>
            <a:pPr eaLnBrk="1" hangingPunct="1"/>
            <a:r>
              <a:rPr lang="cs-CZ" altLang="cs-CZ" dirty="0" smtClean="0"/>
              <a:t>Není povinný, ale zapojeny všechny nemocnice.</a:t>
            </a:r>
          </a:p>
          <a:p>
            <a:pPr eaLnBrk="1" hangingPunct="1"/>
            <a:r>
              <a:rPr lang="cs-CZ" altLang="cs-CZ" dirty="0" smtClean="0"/>
              <a:t>Projet MZ ČR – DGR restart – od roku 2019 povinné.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Zdroje financování nemocnic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475" y="1671637"/>
            <a:ext cx="6858000" cy="4352925"/>
          </a:xfrm>
        </p:spPr>
      </p:pic>
      <p:sp>
        <p:nvSpPr>
          <p:cNvPr id="5" name="TextovéPole 4"/>
          <p:cNvSpPr txBox="1"/>
          <p:nvPr/>
        </p:nvSpPr>
        <p:spPr>
          <a:xfrm>
            <a:off x="611560" y="6381328"/>
            <a:ext cx="7128792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/>
                </a:solidFill>
              </a:rPr>
              <a:t>https://vskp.vse.cz/52397_system_financovani_zdravotni_pece_v_cr_od_roku_1989_do_roku_2015</a:t>
            </a:r>
          </a:p>
        </p:txBody>
      </p:sp>
    </p:spTree>
    <p:extLst>
      <p:ext uri="{BB962C8B-B14F-4D97-AF65-F5344CB8AC3E}">
        <p14:creationId xmlns:p14="http://schemas.microsoft.com/office/powerpoint/2010/main" val="211811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Lékárny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Samostatný ekonomický subjekt.</a:t>
            </a:r>
          </a:p>
          <a:p>
            <a:pPr eaLnBrk="1" hangingPunct="1"/>
            <a:r>
              <a:rPr lang="cs-CZ" altLang="cs-CZ" dirty="0" smtClean="0"/>
              <a:t>Vlastní nebo úvěrové finanční zdroje.</a:t>
            </a:r>
          </a:p>
          <a:p>
            <a:pPr eaLnBrk="1" hangingPunct="1"/>
            <a:r>
              <a:rPr lang="cs-CZ" altLang="cs-CZ" dirty="0" smtClean="0"/>
              <a:t>Běžný fakturační systém.</a:t>
            </a:r>
          </a:p>
          <a:p>
            <a:pPr eaLnBrk="1" hangingPunct="1"/>
            <a:r>
              <a:rPr lang="cs-CZ" altLang="cs-CZ" dirty="0" smtClean="0"/>
              <a:t>Léky vydávány zdarma, s doplatkem, 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   s plnou úhradou.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Silné stránky systému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cs-CZ" altLang="cs-CZ" dirty="0"/>
              <a:t>P</a:t>
            </a:r>
            <a:r>
              <a:rPr lang="en-GB" altLang="cs-CZ" dirty="0" err="1" smtClean="0"/>
              <a:t>oměrně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vysoká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odborná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úroveň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zdravotnických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pracovníků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R</a:t>
            </a:r>
            <a:r>
              <a:rPr lang="en-GB" altLang="cs-CZ" dirty="0" err="1" smtClean="0"/>
              <a:t>elativně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dobrá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vybavenost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zdravotnických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zařízení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lůžkových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ambulantních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lékáren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R</a:t>
            </a:r>
            <a:r>
              <a:rPr lang="en-GB" altLang="cs-CZ" dirty="0" err="1" smtClean="0"/>
              <a:t>ozvoj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nových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léčebných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technologických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postupů</a:t>
            </a:r>
            <a:r>
              <a:rPr lang="en-GB" altLang="cs-CZ" dirty="0" smtClean="0"/>
              <a:t> (</a:t>
            </a:r>
            <a:r>
              <a:rPr lang="en-GB" altLang="cs-CZ" dirty="0" err="1" smtClean="0"/>
              <a:t>diagnostických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terapeutických</a:t>
            </a:r>
            <a:r>
              <a:rPr lang="cs-CZ" altLang="cs-CZ" dirty="0" smtClean="0"/>
              <a:t>).</a:t>
            </a:r>
            <a:endParaRPr lang="en-GB" altLang="cs-CZ" dirty="0" smtClean="0"/>
          </a:p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P</a:t>
            </a:r>
            <a:r>
              <a:rPr lang="en-GB" altLang="cs-CZ" dirty="0" err="1" smtClean="0"/>
              <a:t>ozitivní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výsledky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transformace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ambulantní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péče</a:t>
            </a:r>
            <a:r>
              <a:rPr lang="en-GB" altLang="cs-CZ" dirty="0" smtClean="0"/>
              <a:t> (</a:t>
            </a:r>
            <a:r>
              <a:rPr lang="en-GB" altLang="cs-CZ" dirty="0" err="1" smtClean="0"/>
              <a:t>primární</a:t>
            </a:r>
            <a:r>
              <a:rPr lang="en-GB" altLang="cs-CZ" dirty="0" smtClean="0"/>
              <a:t>, </a:t>
            </a:r>
            <a:r>
              <a:rPr lang="cs-CZ" altLang="cs-CZ" dirty="0" smtClean="0"/>
              <a:t>s</a:t>
            </a:r>
            <a:r>
              <a:rPr lang="en-GB" altLang="cs-CZ" dirty="0" err="1" smtClean="0"/>
              <a:t>pecializované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zvláštní</a:t>
            </a:r>
            <a:r>
              <a:rPr lang="cs-CZ" altLang="cs-CZ" dirty="0" smtClean="0"/>
              <a:t>).</a:t>
            </a:r>
            <a:endParaRPr lang="en-GB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Silné stránky systému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28799"/>
            <a:ext cx="8229600" cy="4497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cs-CZ" altLang="cs-CZ" dirty="0" err="1"/>
              <a:t>R</a:t>
            </a:r>
            <a:r>
              <a:rPr lang="en-GB" altLang="cs-CZ" dirty="0" err="1" smtClean="0"/>
              <a:t>ealizace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vybraných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programů</a:t>
            </a:r>
            <a:r>
              <a:rPr lang="en-GB" altLang="cs-CZ" dirty="0" smtClean="0"/>
              <a:t> v </a:t>
            </a:r>
            <a:r>
              <a:rPr lang="en-GB" altLang="cs-CZ" dirty="0" err="1" smtClean="0"/>
              <a:t>oblasti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podpory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zdraví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cs-CZ" altLang="cs-CZ" dirty="0" err="1"/>
              <a:t>V</a:t>
            </a:r>
            <a:r>
              <a:rPr lang="en-GB" altLang="cs-CZ" dirty="0" err="1" smtClean="0"/>
              <a:t>elmi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nízká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novorozenecká</a:t>
            </a:r>
            <a:r>
              <a:rPr lang="en-GB" altLang="cs-CZ" dirty="0" smtClean="0"/>
              <a:t> a </a:t>
            </a:r>
            <a:r>
              <a:rPr lang="en-GB" altLang="cs-CZ" dirty="0" err="1" smtClean="0"/>
              <a:t>kojenecká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úmrtnost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cs-CZ" altLang="cs-CZ" dirty="0" err="1"/>
              <a:t>P</a:t>
            </a:r>
            <a:r>
              <a:rPr lang="en-GB" altLang="cs-CZ" dirty="0" err="1" smtClean="0"/>
              <a:t>okles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celkové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úmrtnosti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kardiovaskulární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onemocnění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cs-CZ" altLang="cs-CZ" dirty="0" err="1"/>
              <a:t>V</a:t>
            </a:r>
            <a:r>
              <a:rPr lang="en-GB" altLang="cs-CZ" dirty="0" err="1" smtClean="0"/>
              <a:t>ysoké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procento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proočkování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občanů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proti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přenosným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nemocem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cs-CZ" altLang="cs-CZ" dirty="0" err="1"/>
              <a:t>S</a:t>
            </a:r>
            <a:r>
              <a:rPr lang="en-GB" altLang="cs-CZ" dirty="0" err="1" smtClean="0"/>
              <a:t>nižující</a:t>
            </a:r>
            <a:r>
              <a:rPr lang="en-GB" altLang="cs-CZ" dirty="0" smtClean="0"/>
              <a:t> se </a:t>
            </a:r>
            <a:r>
              <a:rPr lang="en-GB" altLang="cs-CZ" dirty="0" err="1" smtClean="0"/>
              <a:t>počet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umělých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přerušení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těhotenství</a:t>
            </a:r>
            <a:r>
              <a:rPr lang="cs-CZ" altLang="cs-CZ" dirty="0" smtClean="0"/>
              <a:t>.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47675" y="6359525"/>
            <a:ext cx="655796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cs-CZ" sz="1200" dirty="0" err="1">
                <a:solidFill>
                  <a:schemeClr val="tx1"/>
                </a:solidFill>
              </a:rPr>
              <a:t>Zdroj</a:t>
            </a:r>
            <a:r>
              <a:rPr lang="en-GB" altLang="cs-CZ" sz="1200" dirty="0">
                <a:solidFill>
                  <a:schemeClr val="tx1"/>
                </a:solidFill>
              </a:rPr>
              <a:t>: </a:t>
            </a:r>
            <a:r>
              <a:rPr lang="en-GB" altLang="cs-CZ" sz="1200" dirty="0">
                <a:solidFill>
                  <a:schemeClr val="tx1"/>
                </a:solidFill>
                <a:hlinkClick r:id="rId2"/>
              </a:rPr>
              <a:t>http://www.zdn.cz</a:t>
            </a:r>
            <a:r>
              <a:rPr lang="en-GB" altLang="cs-CZ" sz="1200" dirty="0">
                <a:solidFill>
                  <a:schemeClr val="tx1"/>
                </a:solidFill>
              </a:rPr>
              <a:t> (</a:t>
            </a:r>
            <a:r>
              <a:rPr lang="en-GB" altLang="cs-CZ" sz="1200" dirty="0" err="1">
                <a:solidFill>
                  <a:schemeClr val="tx1"/>
                </a:solidFill>
              </a:rPr>
              <a:t>Střednědobá</a:t>
            </a:r>
            <a:r>
              <a:rPr lang="en-GB" altLang="cs-CZ" sz="1200" dirty="0">
                <a:solidFill>
                  <a:schemeClr val="tx1"/>
                </a:solidFill>
              </a:rPr>
              <a:t> </a:t>
            </a:r>
            <a:r>
              <a:rPr lang="en-GB" altLang="cs-CZ" sz="1200" dirty="0" err="1">
                <a:solidFill>
                  <a:schemeClr val="tx1"/>
                </a:solidFill>
              </a:rPr>
              <a:t>koncepce</a:t>
            </a:r>
            <a:r>
              <a:rPr lang="en-GB" altLang="cs-CZ" sz="1200" dirty="0">
                <a:solidFill>
                  <a:schemeClr val="tx1"/>
                </a:solidFill>
              </a:rPr>
              <a:t> </a:t>
            </a:r>
            <a:r>
              <a:rPr lang="en-GB" altLang="cs-CZ" sz="1200" dirty="0" err="1">
                <a:solidFill>
                  <a:schemeClr val="tx1"/>
                </a:solidFill>
              </a:rPr>
              <a:t>resortní</a:t>
            </a:r>
            <a:r>
              <a:rPr lang="en-GB" altLang="cs-CZ" sz="1200" dirty="0">
                <a:solidFill>
                  <a:schemeClr val="tx1"/>
                </a:solidFill>
              </a:rPr>
              <a:t> </a:t>
            </a:r>
            <a:r>
              <a:rPr lang="en-GB" altLang="cs-CZ" sz="1200" dirty="0" err="1">
                <a:solidFill>
                  <a:schemeClr val="tx1"/>
                </a:solidFill>
              </a:rPr>
              <a:t>politiky</a:t>
            </a:r>
            <a:r>
              <a:rPr lang="en-GB" altLang="cs-CZ" sz="1200" dirty="0">
                <a:solidFill>
                  <a:schemeClr val="tx1"/>
                </a:solidFill>
              </a:rPr>
              <a:t> MZ ČR v </a:t>
            </a:r>
            <a:r>
              <a:rPr lang="en-GB" altLang="cs-CZ" sz="1200" dirty="0" err="1">
                <a:solidFill>
                  <a:schemeClr val="tx1"/>
                </a:solidFill>
              </a:rPr>
              <a:t>letech</a:t>
            </a:r>
            <a:r>
              <a:rPr lang="en-GB" altLang="cs-CZ" sz="1200" dirty="0">
                <a:solidFill>
                  <a:schemeClr val="tx1"/>
                </a:solidFill>
              </a:rPr>
              <a:t> 2002 – 2006</a:t>
            </a:r>
            <a:r>
              <a:rPr lang="cs-CZ" altLang="cs-CZ" sz="1200" dirty="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Slabé stránky systému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N</a:t>
            </a:r>
            <a:r>
              <a:rPr lang="en-GB" altLang="cs-CZ" dirty="0" err="1" smtClean="0"/>
              <a:t>edostatečné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ekonomické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řízení</a:t>
            </a:r>
            <a:r>
              <a:rPr lang="en-GB" altLang="cs-CZ" dirty="0" smtClean="0"/>
              <a:t> a </a:t>
            </a:r>
            <a:r>
              <a:rPr lang="en-GB" altLang="cs-CZ" dirty="0" err="1" smtClean="0"/>
              <a:t>kontrola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zdravotnických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zařízení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plátců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zdravotnických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služeb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V</a:t>
            </a:r>
            <a:r>
              <a:rPr lang="en-GB" altLang="cs-CZ" dirty="0" err="1" smtClean="0"/>
              <a:t>ysoká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zadluženost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zdravotnických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zařízení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N</a:t>
            </a:r>
            <a:r>
              <a:rPr lang="en-GB" altLang="cs-CZ" dirty="0" err="1" smtClean="0"/>
              <a:t>edostatek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účinné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kontroly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kvality</a:t>
            </a:r>
            <a:r>
              <a:rPr lang="en-GB" altLang="cs-CZ" dirty="0" smtClean="0"/>
              <a:t> a </a:t>
            </a:r>
            <a:r>
              <a:rPr lang="en-GB" altLang="cs-CZ" dirty="0" err="1" smtClean="0"/>
              <a:t>hospodárnosti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poskytované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péče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buFontTx/>
              <a:buNone/>
            </a:pPr>
            <a:endParaRPr lang="cs-CZ" altLang="cs-CZ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Slabé stránky systému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N</a:t>
            </a:r>
            <a:r>
              <a:rPr lang="en-GB" altLang="cs-CZ" dirty="0" err="1" smtClean="0"/>
              <a:t>edostatečná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participace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všech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subjektů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zdravotnickém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systému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ochraně</a:t>
            </a:r>
            <a:r>
              <a:rPr lang="en-GB" altLang="cs-CZ" dirty="0" smtClean="0"/>
              <a:t> a </a:t>
            </a:r>
            <a:r>
              <a:rPr lang="en-GB" altLang="cs-CZ" dirty="0" err="1" smtClean="0"/>
              <a:t>podpoře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zdraví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N</a:t>
            </a:r>
            <a:r>
              <a:rPr lang="en-GB" altLang="cs-CZ" dirty="0" err="1" smtClean="0"/>
              <a:t>erovnost</a:t>
            </a:r>
            <a:r>
              <a:rPr lang="en-GB" altLang="cs-CZ" dirty="0" smtClean="0"/>
              <a:t> v </a:t>
            </a:r>
            <a:r>
              <a:rPr lang="en-GB" altLang="cs-CZ" dirty="0" err="1" smtClean="0"/>
              <a:t>úhradách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péče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P</a:t>
            </a:r>
            <a:r>
              <a:rPr lang="en-GB" altLang="cs-CZ" dirty="0" err="1" smtClean="0"/>
              <a:t>roblémy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transformace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péče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poskytované</a:t>
            </a:r>
            <a:r>
              <a:rPr lang="en-GB" altLang="cs-CZ" dirty="0" smtClean="0"/>
              <a:t> v </a:t>
            </a:r>
            <a:r>
              <a:rPr lang="en-GB" altLang="cs-CZ" dirty="0" err="1" smtClean="0"/>
              <a:t>lůžkových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zařízeních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spojené</a:t>
            </a:r>
            <a:r>
              <a:rPr lang="en-GB" altLang="cs-CZ" dirty="0" smtClean="0"/>
              <a:t> s </a:t>
            </a:r>
            <a:r>
              <a:rPr lang="en-GB" altLang="cs-CZ" dirty="0" err="1" smtClean="0"/>
              <a:t>optimalizací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počtu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akutních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lůžek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následné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péče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regionální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úrovni</a:t>
            </a:r>
            <a:r>
              <a:rPr lang="cs-CZ" altLang="cs-CZ" dirty="0" smtClean="0"/>
              <a:t>.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79475" y="6380163"/>
            <a:ext cx="54768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cs-CZ" sz="1000" dirty="0" err="1">
                <a:solidFill>
                  <a:schemeClr val="tx1"/>
                </a:solidFill>
              </a:rPr>
              <a:t>Zdroj</a:t>
            </a:r>
            <a:r>
              <a:rPr lang="en-GB" altLang="cs-CZ" sz="1000" dirty="0">
                <a:solidFill>
                  <a:schemeClr val="tx1"/>
                </a:solidFill>
              </a:rPr>
              <a:t>: </a:t>
            </a:r>
            <a:r>
              <a:rPr lang="en-GB" altLang="cs-CZ" sz="1000" dirty="0">
                <a:solidFill>
                  <a:schemeClr val="tx1"/>
                </a:solidFill>
                <a:hlinkClick r:id="rId2"/>
              </a:rPr>
              <a:t>http://www.zdn.cz</a:t>
            </a:r>
            <a:r>
              <a:rPr lang="en-GB" altLang="cs-CZ" sz="1000" dirty="0">
                <a:solidFill>
                  <a:schemeClr val="tx1"/>
                </a:solidFill>
              </a:rPr>
              <a:t> (</a:t>
            </a:r>
            <a:r>
              <a:rPr lang="en-GB" altLang="cs-CZ" sz="1000" dirty="0" err="1">
                <a:solidFill>
                  <a:schemeClr val="tx1"/>
                </a:solidFill>
              </a:rPr>
              <a:t>Střednědobá</a:t>
            </a:r>
            <a:r>
              <a:rPr lang="en-GB" altLang="cs-CZ" sz="1000" dirty="0">
                <a:solidFill>
                  <a:schemeClr val="tx1"/>
                </a:solidFill>
              </a:rPr>
              <a:t> </a:t>
            </a:r>
            <a:r>
              <a:rPr lang="en-GB" altLang="cs-CZ" sz="1000" dirty="0" err="1">
                <a:solidFill>
                  <a:schemeClr val="tx1"/>
                </a:solidFill>
              </a:rPr>
              <a:t>koncepce</a:t>
            </a:r>
            <a:r>
              <a:rPr lang="en-GB" altLang="cs-CZ" sz="1000" dirty="0">
                <a:solidFill>
                  <a:schemeClr val="tx1"/>
                </a:solidFill>
              </a:rPr>
              <a:t> </a:t>
            </a:r>
            <a:r>
              <a:rPr lang="en-GB" altLang="cs-CZ" sz="1000" dirty="0" err="1">
                <a:solidFill>
                  <a:schemeClr val="tx1"/>
                </a:solidFill>
              </a:rPr>
              <a:t>resortní</a:t>
            </a:r>
            <a:r>
              <a:rPr lang="en-GB" altLang="cs-CZ" sz="1000" dirty="0">
                <a:solidFill>
                  <a:schemeClr val="tx1"/>
                </a:solidFill>
              </a:rPr>
              <a:t> </a:t>
            </a:r>
            <a:r>
              <a:rPr lang="en-GB" altLang="cs-CZ" sz="1000" dirty="0" err="1">
                <a:solidFill>
                  <a:schemeClr val="tx1"/>
                </a:solidFill>
              </a:rPr>
              <a:t>politiky</a:t>
            </a:r>
            <a:r>
              <a:rPr lang="en-GB" altLang="cs-CZ" sz="1000" dirty="0">
                <a:solidFill>
                  <a:schemeClr val="tx1"/>
                </a:solidFill>
              </a:rPr>
              <a:t> MZ ČR v </a:t>
            </a:r>
            <a:r>
              <a:rPr lang="en-GB" altLang="cs-CZ" sz="1000" dirty="0" err="1">
                <a:solidFill>
                  <a:schemeClr val="tx1"/>
                </a:solidFill>
              </a:rPr>
              <a:t>letech</a:t>
            </a:r>
            <a:r>
              <a:rPr lang="en-GB" altLang="cs-CZ" sz="1000" dirty="0">
                <a:solidFill>
                  <a:schemeClr val="tx1"/>
                </a:solidFill>
              </a:rPr>
              <a:t> 2002 – 2006)</a:t>
            </a:r>
            <a:endParaRPr lang="cs-CZ" altLang="cs-CZ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en-GB" altLang="cs-CZ" sz="2000" dirty="0" err="1" smtClean="0"/>
              <a:t>Gladkij</a:t>
            </a:r>
            <a:r>
              <a:rPr lang="en-GB" altLang="cs-CZ" sz="2000" dirty="0" smtClean="0"/>
              <a:t>, I., </a:t>
            </a:r>
            <a:r>
              <a:rPr lang="cs-CZ" altLang="cs-CZ" sz="2000" dirty="0" smtClean="0"/>
              <a:t>a kol.:</a:t>
            </a:r>
            <a:r>
              <a:rPr lang="en-GB" altLang="cs-CZ" sz="2000" dirty="0" smtClean="0"/>
              <a:t> Management </a:t>
            </a:r>
            <a:r>
              <a:rPr lang="en-GB" altLang="cs-CZ" sz="2000" dirty="0" err="1" smtClean="0"/>
              <a:t>ve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zdravotnictví</a:t>
            </a:r>
            <a:r>
              <a:rPr lang="en-GB" altLang="cs-CZ" sz="2000" dirty="0" smtClean="0"/>
              <a:t>, 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en-GB" altLang="cs-CZ" sz="2000" dirty="0" err="1" smtClean="0"/>
              <a:t>Malý</a:t>
            </a:r>
            <a:r>
              <a:rPr lang="en-GB" altLang="cs-CZ" sz="2000" dirty="0" smtClean="0"/>
              <a:t>, I.: </a:t>
            </a:r>
            <a:r>
              <a:rPr lang="en-GB" altLang="cs-CZ" sz="2000" dirty="0" err="1" smtClean="0"/>
              <a:t>Problém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optimální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alokace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zdrojů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ve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zdravotnictví</a:t>
            </a:r>
            <a:r>
              <a:rPr lang="en-GB" altLang="cs-CZ" sz="2000" dirty="0" smtClean="0"/>
              <a:t>, 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en-GB" altLang="cs-CZ" sz="2000" dirty="0" smtClean="0"/>
              <a:t>http://www.mzcr.cz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en-GB" altLang="cs-CZ" sz="2000" dirty="0" smtClean="0">
                <a:hlinkClick r:id="rId2"/>
              </a:rPr>
              <a:t>http://www.zdn.cz</a:t>
            </a:r>
            <a:r>
              <a:rPr lang="en-GB" altLang="cs-CZ" sz="2000" dirty="0" smtClean="0"/>
              <a:t> (</a:t>
            </a:r>
            <a:r>
              <a:rPr lang="en-GB" altLang="cs-CZ" sz="2000" dirty="0" err="1" smtClean="0"/>
              <a:t>Střednědobá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koncepce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resortní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politiky</a:t>
            </a:r>
            <a:r>
              <a:rPr lang="en-GB" altLang="cs-CZ" sz="2000" dirty="0" smtClean="0"/>
              <a:t> MZ ČR v </a:t>
            </a:r>
            <a:r>
              <a:rPr lang="en-GB" altLang="cs-CZ" sz="2000" dirty="0" err="1" smtClean="0"/>
              <a:t>letech</a:t>
            </a:r>
            <a:r>
              <a:rPr lang="en-GB" altLang="cs-CZ" sz="2000" dirty="0" smtClean="0"/>
              <a:t> 2002 – 2006)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cs-CZ" altLang="cs-CZ" sz="2000" dirty="0" smtClean="0"/>
              <a:t>ÚZIS – Zdravotnictví ČR ve statistických údajích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cs-CZ" altLang="cs-CZ" sz="2000" dirty="0" smtClean="0"/>
              <a:t>ÚZIS – Zdravotnická ročenka ČR 2012</a:t>
            </a:r>
          </a:p>
          <a:p>
            <a:r>
              <a:rPr lang="cs-CZ" altLang="cs-CZ" sz="2000" dirty="0" smtClean="0"/>
              <a:t>ÚZIS - </a:t>
            </a:r>
            <a:r>
              <a:rPr lang="cs-CZ" sz="2000" dirty="0"/>
              <a:t>Zdravotnictví jako </a:t>
            </a:r>
            <a:r>
              <a:rPr lang="cs-CZ" sz="2000" dirty="0" smtClean="0"/>
              <a:t>součást národní ekonomiky 2013</a:t>
            </a:r>
          </a:p>
          <a:p>
            <a:r>
              <a:rPr lang="pl-PL" sz="2000" dirty="0"/>
              <a:t>UZIS, </a:t>
            </a:r>
            <a:r>
              <a:rPr lang="pl-PL" sz="2000" i="1" dirty="0"/>
              <a:t>Výdaje na zdravotnictví 2000 – 2014, </a:t>
            </a:r>
            <a:r>
              <a:rPr lang="pl-PL" sz="2000" dirty="0"/>
              <a:t>citace: 30. 3. 2016, dostupné z: </a:t>
            </a:r>
            <a:r>
              <a:rPr lang="pl-PL" sz="2000" dirty="0">
                <a:hlinkClick r:id="rId3"/>
              </a:rPr>
              <a:t>http://</a:t>
            </a:r>
            <a:r>
              <a:rPr lang="pl-PL" sz="2000" dirty="0" smtClean="0">
                <a:hlinkClick r:id="rId3"/>
              </a:rPr>
              <a:t>www.uzis.cz/rychle-informace/vydaje-na-zdravotnictvi-2010-2014</a:t>
            </a:r>
            <a:endParaRPr lang="pl-PL" sz="2000" dirty="0" smtClean="0"/>
          </a:p>
          <a:p>
            <a:r>
              <a:rPr lang="cs-CZ" sz="2000" dirty="0">
                <a:hlinkClick r:id="rId4"/>
              </a:rPr>
              <a:t>https://</a:t>
            </a:r>
            <a:r>
              <a:rPr lang="cs-CZ" sz="2000" dirty="0" smtClean="0">
                <a:hlinkClick r:id="rId4"/>
              </a:rPr>
              <a:t>vskp.vse.cz/52397_system_financovani_zdravotni_pece_v_cr_od_roku_1989_do_roku_2015</a:t>
            </a:r>
            <a:endParaRPr lang="cs-CZ" sz="2000" dirty="0" smtClean="0"/>
          </a:p>
          <a:p>
            <a:r>
              <a:rPr lang="pl-PL" sz="2000" dirty="0" smtClean="0"/>
              <a:t> 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195736" y="1844824"/>
            <a:ext cx="6172200" cy="1894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„Zdraví nelze penězi zaplatit, </a:t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ale některému doktorovi </a:t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to nevysvětlíte.“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987824" y="3933056"/>
            <a:ext cx="6400800" cy="1633537"/>
          </a:xfrm>
        </p:spPr>
        <p:txBody>
          <a:bodyPr/>
          <a:lstStyle/>
          <a:p>
            <a:pPr eaLnBrk="1" hangingPunct="1"/>
            <a:r>
              <a:rPr lang="cs-CZ" altLang="cs-CZ" sz="2400" dirty="0" smtClean="0">
                <a:solidFill>
                  <a:schemeClr val="tx1"/>
                </a:solidFill>
              </a:rPr>
              <a:t>V. Dušek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Související 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 souvislosti se zdravotním systémem a zdravotní péčí vydáno několik desítek </a:t>
            </a:r>
            <a:r>
              <a:rPr lang="cs-CZ" dirty="0" smtClean="0"/>
              <a:t>zákonů</a:t>
            </a:r>
            <a:endParaRPr lang="cs-CZ" dirty="0"/>
          </a:p>
          <a:p>
            <a:r>
              <a:rPr lang="cs-CZ" dirty="0"/>
              <a:t>Ústava České republiky, Listina základních práv a svobod a další ústavní </a:t>
            </a:r>
            <a:r>
              <a:rPr lang="cs-CZ" dirty="0" smtClean="0"/>
              <a:t>zákony</a:t>
            </a:r>
            <a:endParaRPr lang="cs-CZ" dirty="0"/>
          </a:p>
          <a:p>
            <a:r>
              <a:rPr lang="cs-CZ" dirty="0"/>
              <a:t>článek č. 31: </a:t>
            </a:r>
            <a:r>
              <a:rPr lang="cs-CZ" i="1" dirty="0"/>
              <a:t>„Každý má právo na ochranu zdraví. Občané mají na základě veřejného pojištění právo na bezplatnou zdravotní péči a na zdravotní pomůcky za podmínek, které stanoví zákon.“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33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Financování v ČR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 smtClean="0"/>
              <a:t>Ze státního rozpočtu – </a:t>
            </a:r>
            <a:r>
              <a:rPr lang="cs-CZ" dirty="0"/>
              <a:t>v roce </a:t>
            </a:r>
            <a:r>
              <a:rPr lang="cs-CZ" dirty="0" smtClean="0"/>
              <a:t>2015 to bylo </a:t>
            </a:r>
            <a:r>
              <a:rPr lang="cs-CZ" dirty="0" smtClean="0"/>
              <a:t>7,2 </a:t>
            </a:r>
            <a:r>
              <a:rPr lang="cs-CZ" altLang="cs-CZ" dirty="0" smtClean="0"/>
              <a:t>% HDP. </a:t>
            </a:r>
            <a:r>
              <a:rPr lang="cs-CZ" altLang="cs-CZ" sz="2000" dirty="0" smtClean="0"/>
              <a:t>(ø EU 9,9%)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Ze zdravotního pojištění.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Z přímých plateb.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b="1" dirty="0" smtClean="0"/>
              <a:t>Princip solidarity</a:t>
            </a:r>
            <a:r>
              <a:rPr lang="cs-CZ" altLang="cs-CZ" dirty="0" smtClean="0"/>
              <a:t>.</a:t>
            </a:r>
          </a:p>
          <a:p>
            <a:pPr eaLnBrk="1" hangingPunct="1"/>
            <a:endParaRPr lang="cs-CZ" altLang="cs-CZ" dirty="0"/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Hrubý domácí produkt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Hrubý domácí produkt (HDP)</a:t>
            </a:r>
            <a:r>
              <a:rPr lang="cs-CZ" dirty="0"/>
              <a:t> je peněžním vyjádřením celkové hodnoty statků a služeb nově vytvořených v daném období na určitém území; používá se pro stanovení výkonnosti ekonomiky.</a:t>
            </a:r>
          </a:p>
        </p:txBody>
      </p:sp>
    </p:spTree>
    <p:extLst>
      <p:ext uri="{BB962C8B-B14F-4D97-AF65-F5344CB8AC3E}">
        <p14:creationId xmlns:p14="http://schemas.microsoft.com/office/powerpoint/2010/main" val="165287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Vývoj HDP v ČR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115616" y="6525344"/>
            <a:ext cx="6048672" cy="22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chemeClr val="tx1"/>
                </a:solidFill>
              </a:rPr>
              <a:t>https://www.czso.cz/csu/czso/ceska-republika-v-cislech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16" y="1600200"/>
            <a:ext cx="7107717" cy="4493096"/>
          </a:xfrm>
        </p:spPr>
      </p:pic>
    </p:spTree>
    <p:extLst>
      <p:ext uri="{BB962C8B-B14F-4D97-AF65-F5344CB8AC3E}">
        <p14:creationId xmlns:p14="http://schemas.microsoft.com/office/powerpoint/2010/main" val="66620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Financování péče v roce 2017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 smtClean="0"/>
              <a:t>Celkem vynaloženo </a:t>
            </a:r>
            <a:r>
              <a:rPr lang="cs-CZ" dirty="0"/>
              <a:t>293,7 mld. Kč</a:t>
            </a:r>
            <a:endParaRPr lang="cs-CZ" dirty="0" smtClean="0"/>
          </a:p>
          <a:p>
            <a:r>
              <a:rPr lang="cs-CZ" altLang="cs-CZ" dirty="0" smtClean="0"/>
              <a:t>Zdravotní pojišťovny </a:t>
            </a:r>
            <a:r>
              <a:rPr lang="cs-CZ" dirty="0" smtClean="0"/>
              <a:t>275,3 mld. Kč </a:t>
            </a:r>
            <a:r>
              <a:rPr lang="cs-CZ" sz="2000" dirty="0" smtClean="0"/>
              <a:t>cca 79%</a:t>
            </a:r>
            <a:endParaRPr lang="cs-CZ" altLang="cs-CZ" sz="2000" dirty="0" smtClean="0"/>
          </a:p>
          <a:p>
            <a:r>
              <a:rPr lang="cs-CZ" altLang="cs-CZ" dirty="0" smtClean="0"/>
              <a:t>Státní a územní rozpočty </a:t>
            </a:r>
            <a:r>
              <a:rPr lang="cs-CZ" dirty="0" smtClean="0"/>
              <a:t>18,4 mld. Kč </a:t>
            </a:r>
            <a:r>
              <a:rPr lang="cs-CZ" sz="2000" dirty="0" smtClean="0"/>
              <a:t>cca 5%</a:t>
            </a:r>
            <a:endParaRPr lang="cs-CZ" altLang="cs-CZ" sz="2000" dirty="0" smtClean="0"/>
          </a:p>
          <a:p>
            <a:r>
              <a:rPr lang="cs-CZ" altLang="cs-CZ" dirty="0" smtClean="0"/>
              <a:t>Soukromé výdaje 16,3% 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Vývoj výdajů na zdravotnictví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18" y="1412776"/>
            <a:ext cx="7532666" cy="506104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Celkové výdaje na zdravotnictví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980728"/>
            <a:ext cx="6192687" cy="5760640"/>
          </a:xfrm>
        </p:spPr>
      </p:pic>
    </p:spTree>
    <p:extLst>
      <p:ext uri="{BB962C8B-B14F-4D97-AF65-F5344CB8AC3E}">
        <p14:creationId xmlns:p14="http://schemas.microsoft.com/office/powerpoint/2010/main" val="15704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583</TotalTime>
  <Words>774</Words>
  <Application>Microsoft Office PowerPoint</Application>
  <PresentationFormat>Předvádění na obrazovce (4:3)</PresentationFormat>
  <Paragraphs>124</Paragraphs>
  <Slides>29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Tw Cen MT</vt:lpstr>
      <vt:lpstr>Wingdings</vt:lpstr>
      <vt:lpstr>Wingdings 2</vt:lpstr>
      <vt:lpstr>Medián</vt:lpstr>
      <vt:lpstr> Lékařská fakulta MU v Brně Katedra porodní asistence a zdravotnických záchranářů     Financování péče  v ČR</vt:lpstr>
      <vt:lpstr>Základní principy</vt:lpstr>
      <vt:lpstr>Související legislativa</vt:lpstr>
      <vt:lpstr>Financování v ČR</vt:lpstr>
      <vt:lpstr>Hrubý domácí produkt</vt:lpstr>
      <vt:lpstr>Vývoj HDP v ČR</vt:lpstr>
      <vt:lpstr>Financování péče v roce 2017</vt:lpstr>
      <vt:lpstr>Vývoj výdajů na zdravotnictví</vt:lpstr>
      <vt:lpstr>Celkové výdaje na zdravotnictví</vt:lpstr>
      <vt:lpstr>Srovnání podílu HDP do 2016</vt:lpstr>
      <vt:lpstr>Výdaje zdravotnictví na 1 obyvatele</vt:lpstr>
      <vt:lpstr>Výdaje na zdravotnictví dle zdrojů</vt:lpstr>
      <vt:lpstr>Výdaje ve vybraných zemích OECD</vt:lpstr>
      <vt:lpstr>Využití zdravotnických služeb</vt:lpstr>
      <vt:lpstr>Financování ambulantní péče</vt:lpstr>
      <vt:lpstr>Praktičtí lékaři</vt:lpstr>
      <vt:lpstr>Stomatologická péče</vt:lpstr>
      <vt:lpstr>Ostatní</vt:lpstr>
      <vt:lpstr>Nemocnice</vt:lpstr>
      <vt:lpstr>Náklady nemocnic</vt:lpstr>
      <vt:lpstr>Nemocnice</vt:lpstr>
      <vt:lpstr>Zdroje financování nemocnic</vt:lpstr>
      <vt:lpstr>Lékárny</vt:lpstr>
      <vt:lpstr>Silné stránky systému</vt:lpstr>
      <vt:lpstr>Silné stránky systému</vt:lpstr>
      <vt:lpstr>Slabé stránky systému</vt:lpstr>
      <vt:lpstr>Slabé stránky systému</vt:lpstr>
      <vt:lpstr>Zdroje</vt:lpstr>
      <vt:lpstr>„Zdraví nelze penězi zaplatit,  ale některému doktorovi  to nevysvětlíte.“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36</cp:revision>
  <cp:lastPrinted>2018-11-22T10:28:38Z</cp:lastPrinted>
  <dcterms:created xsi:type="dcterms:W3CDTF">2008-09-14T17:29:12Z</dcterms:created>
  <dcterms:modified xsi:type="dcterms:W3CDTF">2018-11-22T10:49:37Z</dcterms:modified>
</cp:coreProperties>
</file>