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76" r:id="rId2"/>
    <p:sldId id="293" r:id="rId3"/>
    <p:sldId id="294" r:id="rId4"/>
    <p:sldId id="295" r:id="rId5"/>
    <p:sldId id="296" r:id="rId6"/>
    <p:sldId id="297" r:id="rId7"/>
    <p:sldId id="298" r:id="rId8"/>
    <p:sldId id="299" r:id="rId9"/>
    <p:sldId id="300" r:id="rId10"/>
    <p:sldId id="301" r:id="rId11"/>
    <p:sldId id="316" r:id="rId12"/>
    <p:sldId id="317" r:id="rId13"/>
    <p:sldId id="318" r:id="rId14"/>
    <p:sldId id="319" r:id="rId15"/>
    <p:sldId id="302" r:id="rId16"/>
    <p:sldId id="304" r:id="rId17"/>
    <p:sldId id="305" r:id="rId18"/>
    <p:sldId id="306" r:id="rId19"/>
    <p:sldId id="303" r:id="rId20"/>
    <p:sldId id="307" r:id="rId21"/>
    <p:sldId id="309" r:id="rId22"/>
    <p:sldId id="310" r:id="rId23"/>
    <p:sldId id="311" r:id="rId24"/>
    <p:sldId id="312" r:id="rId25"/>
    <p:sldId id="314" r:id="rId26"/>
    <p:sldId id="315" r:id="rId27"/>
    <p:sldId id="313" r:id="rId28"/>
    <p:sldId id="292" r:id="rId29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83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Styl Světlá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286664E-2041-4590-89B1-FF6933D0A0C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F0A9CBD-3CDE-4660-9832-71FE2D498EDF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D9720C-BA2E-4C59-B308-DEF50710F2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D854AA-7CD1-4EE5-86AB-38A2BF9721A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21F881-0AA9-4FEC-A888-9F8E4ADD825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22DDFD-FAD3-4868-A91D-0D0E31A03B1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4B7278-93A3-4020-BCDD-B7D256590E2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D8D8FB-CD7D-4D69-9C05-62A7ADB54EB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ED11DC-F18B-4A34-B754-AAC57E8EABF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576380-624B-409A-B27D-13366D46AF3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923AED-FEA9-4FBB-9CE6-DF65CCF694B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97F023-ED88-425D-B899-9A5DEEBCD39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DB6056-ACF8-4A51-B5E3-E5FBEA4E1BC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E01BD31-3810-4E20-8A46-494856DB852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546100" indent="-5461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1011238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419225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827213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235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692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3149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606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4064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0Ab1TytgTsc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CMpzQeFKrYc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6597650"/>
            <a:ext cx="9144000" cy="260350"/>
          </a:xfrm>
          <a:prstGeom prst="rect">
            <a:avLst/>
          </a:prstGeom>
          <a:solidFill>
            <a:srgbClr val="00837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/>
            <a:r>
              <a:rPr lang="cs-CZ">
                <a:solidFill>
                  <a:schemeClr val="bg1"/>
                </a:solidFill>
                <a:latin typeface="Verdana" pitchFamily="34" charset="0"/>
              </a:rPr>
              <a:t>www.fss.muni.cz   </a:t>
            </a:r>
          </a:p>
        </p:txBody>
      </p:sp>
      <p:pic>
        <p:nvPicPr>
          <p:cNvPr id="2051" name="Obrázek 8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750" y="0"/>
            <a:ext cx="2879725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2" name="TextovéPole 1"/>
          <p:cNvSpPr txBox="1">
            <a:spLocks noChangeArrowheads="1"/>
          </p:cNvSpPr>
          <p:nvPr/>
        </p:nvSpPr>
        <p:spPr bwMode="auto">
          <a:xfrm>
            <a:off x="539750" y="2852738"/>
            <a:ext cx="8135938" cy="2923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800" b="1" dirty="0">
                <a:latin typeface="Segoe UI Semibold" pitchFamily="34" charset="0"/>
              </a:rPr>
              <a:t>Proč si s pacientem (ne)rozumíme</a:t>
            </a:r>
          </a:p>
          <a:p>
            <a:endParaRPr lang="cs-CZ" sz="2800" b="1" dirty="0">
              <a:latin typeface="Segoe UI Semibold" pitchFamily="34" charset="0"/>
            </a:endParaRPr>
          </a:p>
          <a:p>
            <a:endParaRPr lang="cs-CZ" sz="2800" dirty="0">
              <a:latin typeface="Segoe UI Semibold" pitchFamily="34" charset="0"/>
            </a:endParaRPr>
          </a:p>
          <a:p>
            <a:endParaRPr lang="cs-CZ" sz="2800" dirty="0">
              <a:latin typeface="Segoe UI Semibold" pitchFamily="34" charset="0"/>
            </a:endParaRPr>
          </a:p>
          <a:p>
            <a:endParaRPr lang="cs-CZ" sz="2800" dirty="0">
              <a:latin typeface="Segoe UI Semibold" pitchFamily="34" charset="0"/>
            </a:endParaRPr>
          </a:p>
          <a:p>
            <a:pPr algn="r"/>
            <a:r>
              <a:rPr lang="cs-CZ" sz="2200" dirty="0">
                <a:latin typeface="Segoe UI" pitchFamily="34" charset="0"/>
                <a:cs typeface="Segoe UI" pitchFamily="34" charset="0"/>
              </a:rPr>
              <a:t>Tomáš Doseděl</a:t>
            </a:r>
          </a:p>
          <a:p>
            <a:pPr algn="r"/>
            <a:r>
              <a:rPr lang="cs-CZ" sz="2200" dirty="0" err="1">
                <a:latin typeface="Segoe UI" pitchFamily="34" charset="0"/>
                <a:cs typeface="Segoe UI" pitchFamily="34" charset="0"/>
              </a:rPr>
              <a:t>dotomas</a:t>
            </a:r>
            <a:r>
              <a:rPr lang="cs-CZ" sz="2200" dirty="0">
                <a:latin typeface="Segoe UI" pitchFamily="34" charset="0"/>
                <a:cs typeface="Segoe UI" pitchFamily="34" charset="0"/>
              </a:rPr>
              <a:t>@mail.</a:t>
            </a:r>
            <a:r>
              <a:rPr lang="cs-CZ" sz="2200" dirty="0" err="1">
                <a:latin typeface="Segoe UI" pitchFamily="34" charset="0"/>
                <a:cs typeface="Segoe UI" pitchFamily="34" charset="0"/>
              </a:rPr>
              <a:t>muni.cz</a:t>
            </a:r>
            <a:endParaRPr lang="cs-CZ" sz="2200" dirty="0">
              <a:latin typeface="Segoe UI" pitchFamily="34" charset="0"/>
              <a:cs typeface="Segoe UI" pitchFamily="34" charset="0"/>
            </a:endParaRPr>
          </a:p>
        </p:txBody>
      </p:sp>
      <p:cxnSp>
        <p:nvCxnSpPr>
          <p:cNvPr id="5" name="Přímá spojnice 4"/>
          <p:cNvCxnSpPr/>
          <p:nvPr/>
        </p:nvCxnSpPr>
        <p:spPr>
          <a:xfrm>
            <a:off x="0" y="1341438"/>
            <a:ext cx="918051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Tm="7797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Habitus</a:t>
            </a:r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19"/>
          </a:xfrm>
        </p:spPr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Vrozené dispozice vkusu</a:t>
            </a:r>
          </a:p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	co je pro nás zajímavé</a:t>
            </a:r>
          </a:p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	co nás baví</a:t>
            </a:r>
          </a:p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	co nás přitahuje</a:t>
            </a:r>
          </a:p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	čemu rozumíme</a:t>
            </a:r>
          </a:p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	co považujeme za důležité</a:t>
            </a:r>
          </a:p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	jak jsme schopni komunikovat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Habitus</a:t>
            </a:r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19"/>
          </a:xfrm>
        </p:spPr>
        <p:txBody>
          <a:bodyPr/>
          <a:lstStyle/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Lidé s určitým habitem (nízký kulturní kapitál) oceňují jen funkci</a:t>
            </a:r>
          </a:p>
        </p:txBody>
      </p:sp>
    </p:spTree>
    <p:extLst>
      <p:ext uri="{BB962C8B-B14F-4D97-AF65-F5344CB8AC3E}">
        <p14:creationId xmlns:p14="http://schemas.microsoft.com/office/powerpoint/2010/main" val="32487975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Habitus</a:t>
            </a:r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19"/>
          </a:xfrm>
        </p:spPr>
        <p:txBody>
          <a:bodyPr/>
          <a:lstStyle/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Lidé s určitým habitem (nízký kulturní kapitál) oceňují jen funkci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Jídlo je zdroj energie, nikoliv kulinářský zážitek</a:t>
            </a:r>
          </a:p>
        </p:txBody>
      </p:sp>
    </p:spTree>
    <p:extLst>
      <p:ext uri="{BB962C8B-B14F-4D97-AF65-F5344CB8AC3E}">
        <p14:creationId xmlns:p14="http://schemas.microsoft.com/office/powerpoint/2010/main" val="2300149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Habitus</a:t>
            </a:r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19"/>
          </a:xfrm>
        </p:spPr>
        <p:txBody>
          <a:bodyPr/>
          <a:lstStyle/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Lidé s určitým habitem (nízký kulturní kapitál) oceňují jen funkci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Jídlo je zdroj energie, nikoliv kulinářský zážitek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Medicína je nástroj, který mi rychle pomůže (opravit) tělo</a:t>
            </a:r>
          </a:p>
        </p:txBody>
      </p:sp>
    </p:spTree>
    <p:extLst>
      <p:ext uri="{BB962C8B-B14F-4D97-AF65-F5344CB8AC3E}">
        <p14:creationId xmlns:p14="http://schemas.microsoft.com/office/powerpoint/2010/main" val="39920704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Habitus</a:t>
            </a:r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19"/>
          </a:xfrm>
        </p:spPr>
        <p:txBody>
          <a:bodyPr/>
          <a:lstStyle/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Lidé s určitým habitem (nízký kulturní kapitál) oceňují jen funkci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Jídlo je zdroj energie, nikoliv kulinářský zážitek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Medicína je nástroj, který mi rychle pomůže (opravit) tělo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Škola je nástroj, který má moje děti vzdělat</a:t>
            </a:r>
          </a:p>
          <a:p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47339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Habitus</a:t>
            </a:r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19"/>
          </a:xfrm>
        </p:spPr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Vrozené dispozice vkusu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Mezigenerační reprodukce</a:t>
            </a:r>
          </a:p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	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Habitus</a:t>
            </a:r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19"/>
          </a:xfrm>
        </p:spPr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Vrozené dispozice vkusu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Mezigenerační reprodukce</a:t>
            </a:r>
          </a:p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	Učitelé mají vysoký kulturní kapitál</a:t>
            </a:r>
          </a:p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	Děti z rodin, kde je vysoký kulturní kapitál, s nimi umí lépe komunikovat</a:t>
            </a:r>
          </a:p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	Školství oceňuje rodinné pozadí a tváří se, že oceňuje znalosti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Jazykové kódy</a:t>
            </a:r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19"/>
          </a:xfrm>
        </p:spPr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Omezený jazykový kód</a:t>
            </a:r>
          </a:p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	malá slovní zásoba</a:t>
            </a:r>
          </a:p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	jednoduché gramatické struktury</a:t>
            </a:r>
          </a:p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	problém s abstraktním myšlením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Jazykové kódy</a:t>
            </a:r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19"/>
          </a:xfrm>
        </p:spPr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Omezený jazykový kód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Rozvinutý jazykový kód</a:t>
            </a:r>
          </a:p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	schopnost komunikovat se „vzdělanými“</a:t>
            </a:r>
          </a:p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	(učitelé, státní úředníci, lékaři…)</a:t>
            </a:r>
          </a:p>
          <a:p>
            <a:pPr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				</a:t>
            </a:r>
            <a:r>
              <a:rPr lang="cs-CZ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Basil</a:t>
            </a: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cs-CZ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Bernstein</a:t>
            </a: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Habitus</a:t>
            </a:r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19"/>
          </a:xfrm>
        </p:spPr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Vrozené dispozice vkusu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Mezigenerační reprodukce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Transformace kapitálů</a:t>
            </a:r>
          </a:p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	Ekonomický -</a:t>
            </a:r>
            <a:r>
              <a:rPr lang="en-US" dirty="0">
                <a:latin typeface="Segoe UI" pitchFamily="34" charset="0"/>
                <a:ea typeface="Segoe UI" pitchFamily="34" charset="0"/>
                <a:cs typeface="Segoe UI" pitchFamily="34" charset="0"/>
              </a:rPr>
              <a:t>&gt;</a:t>
            </a: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 Kulturní</a:t>
            </a:r>
          </a:p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	Kulturní -</a:t>
            </a:r>
            <a:r>
              <a:rPr lang="en-US" dirty="0">
                <a:latin typeface="Segoe UI" pitchFamily="34" charset="0"/>
                <a:ea typeface="Segoe UI" pitchFamily="34" charset="0"/>
                <a:cs typeface="Segoe UI" pitchFamily="34" charset="0"/>
              </a:rPr>
              <a:t>&gt; </a:t>
            </a:r>
            <a:r>
              <a:rPr lang="en-US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Ekonomick</a:t>
            </a: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ý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Proč lidé jednají zrovna takto?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  <a:hlinkClick r:id="rId2"/>
              </a:rPr>
              <a:t>https://www.youtube.com/watch?v=0Ab1TytgTsc</a:t>
            </a: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Kdo má pravdu?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B8B002E8-B1D7-4F3C-9BD4-07B6CC72A3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335805"/>
            <a:ext cx="6934200" cy="55221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03958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Kdo má pravdu?</a:t>
            </a:r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19"/>
          </a:xfrm>
        </p:spPr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Každá věc vypadá z různých pohledů různě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Všechny pohledy jsou správné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Jak se pozná, kde kdo stojí?</a:t>
            </a:r>
          </a:p>
          <a:p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40146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Sociálně podmíněná pravda</a:t>
            </a:r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19"/>
          </a:xfrm>
        </p:spPr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Karl Mannheim: Ideologie a utopie (zač. 20. století)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Demokratizace a rozšiřování volebního práva poprvé promíchali různé vrstvy obyvatelstva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Zjistilo se, že každá skupina má jiné vnímání, jiné uvažování, jiné cíle</a:t>
            </a:r>
          </a:p>
          <a:p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969119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Sociálně podmíněná pravda</a:t>
            </a:r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19"/>
          </a:xfrm>
        </p:spPr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Falešné vědomí: způsob vnímání pravdy určitou skupinou obyvatel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Ideologie: falešné vědomí prosazované jako pravda vládnoucí třídou</a:t>
            </a:r>
          </a:p>
          <a:p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601445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Sociálně podmíněná pravda</a:t>
            </a:r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19"/>
          </a:xfrm>
        </p:spPr>
        <p:txBody>
          <a:bodyPr/>
          <a:lstStyle/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nejlepší porod je uprostřed pšeničného pole</a:t>
            </a:r>
          </a:p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nejlepší porod je bez medikace</a:t>
            </a:r>
          </a:p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nejlepší porod je do vody</a:t>
            </a:r>
          </a:p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nejlepší porod je s </a:t>
            </a:r>
            <a:r>
              <a:rPr lang="cs-CZ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dulou</a:t>
            </a: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nejlepší porod je v nemocnici</a:t>
            </a:r>
          </a:p>
          <a:p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839283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Jak z toho ven?</a:t>
            </a:r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19"/>
          </a:xfrm>
        </p:spPr>
        <p:txBody>
          <a:bodyPr/>
          <a:lstStyle/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Můžeme poznat, co je skutečná pravda?</a:t>
            </a:r>
          </a:p>
          <a:p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912152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Jak z toho ven?</a:t>
            </a:r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19"/>
          </a:xfrm>
        </p:spPr>
        <p:txBody>
          <a:bodyPr/>
          <a:lstStyle/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Sociálně nezakotvená inteligence</a:t>
            </a:r>
          </a:p>
          <a:p>
            <a:pPr marL="0" indent="0"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Směs lidí z různých sociálních skupin</a:t>
            </a:r>
          </a:p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Díky vzdělání se z těchto skupin odpoutávají</a:t>
            </a:r>
          </a:p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Díky vzdělání schopni nahlédnout různé pohledy a odhalit skutečnou pravdu</a:t>
            </a:r>
          </a:p>
          <a:p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894721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Sociologie vědění</a:t>
            </a:r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19"/>
          </a:xfrm>
        </p:spPr>
        <p:txBody>
          <a:bodyPr/>
          <a:lstStyle/>
          <a:p>
            <a:pPr marL="0" indent="0" algn="ctr">
              <a:buNone/>
            </a:pPr>
            <a:r>
              <a:rPr lang="cs-CZ" dirty="0">
                <a:latin typeface="Segoe UI" panose="020B0502040204020203" pitchFamily="34" charset="0"/>
                <a:cs typeface="Segoe UI" panose="020B0502040204020203" pitchFamily="34" charset="0"/>
              </a:rPr>
              <a:t>existují způsoby myšlení, které nelze </a:t>
            </a:r>
          </a:p>
          <a:p>
            <a:pPr marL="0" indent="0" algn="ctr">
              <a:buNone/>
            </a:pPr>
            <a:r>
              <a:rPr lang="cs-CZ" dirty="0">
                <a:latin typeface="Segoe UI" panose="020B0502040204020203" pitchFamily="34" charset="0"/>
                <a:cs typeface="Segoe UI" panose="020B0502040204020203" pitchFamily="34" charset="0"/>
              </a:rPr>
              <a:t>pochopit, dokud neznáme jejich </a:t>
            </a:r>
          </a:p>
          <a:p>
            <a:pPr marL="0" indent="0" algn="ctr">
              <a:buNone/>
            </a:pPr>
            <a:r>
              <a:rPr lang="cs-CZ" dirty="0">
                <a:latin typeface="Segoe UI" panose="020B0502040204020203" pitchFamily="34" charset="0"/>
                <a:cs typeface="Segoe UI" panose="020B0502040204020203" pitchFamily="34" charset="0"/>
              </a:rPr>
              <a:t>společenský původ</a:t>
            </a:r>
            <a:endParaRPr lang="cs-CZ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endParaRPr lang="cs-CZ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232362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Dotazy a připomínky?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67333"/>
            <a:ext cx="8229600" cy="4525963"/>
          </a:xfrm>
        </p:spPr>
        <p:txBody>
          <a:bodyPr/>
          <a:lstStyle/>
          <a:p>
            <a:pPr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					</a:t>
            </a:r>
            <a:r>
              <a:rPr lang="cs-CZ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dotomas</a:t>
            </a: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@mail.</a:t>
            </a:r>
            <a:r>
              <a:rPr lang="cs-CZ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muni.cz</a:t>
            </a: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Proč lidé jednají zrovna takto?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Primární socializace</a:t>
            </a:r>
          </a:p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	probíhá v rodině v prvních letech života</a:t>
            </a:r>
          </a:p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	základní normy chování, hodnoty</a:t>
            </a:r>
          </a:p>
          <a:p>
            <a:pPr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Sekundární socializace</a:t>
            </a:r>
          </a:p>
          <a:p>
            <a:pPr>
              <a:buNone/>
            </a:pPr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	</a:t>
            </a: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probíhá ve společnosti (škola, práce)</a:t>
            </a:r>
          </a:p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	vliv okolí, spolužáků, televize…</a:t>
            </a:r>
          </a:p>
          <a:p>
            <a:pPr>
              <a:buNone/>
            </a:pPr>
            <a:endParaRPr lang="cs-CZ" b="1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Co si odnášíme z rodiny?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468760"/>
          </a:xfrm>
        </p:spPr>
        <p:txBody>
          <a:bodyPr/>
          <a:lstStyle/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	povlečení, hrnce, buchty v ranci, peníze</a:t>
            </a:r>
          </a:p>
          <a:p>
            <a:pPr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Co si odnášíme z rodiny?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19"/>
          </a:xfrm>
        </p:spPr>
        <p:txBody>
          <a:bodyPr/>
          <a:lstStyle/>
          <a:p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Kapitál (</a:t>
            </a:r>
            <a:r>
              <a:rPr lang="cs-CZ" b="1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Pierre</a:t>
            </a:r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 Bourdieu)</a:t>
            </a:r>
          </a:p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	ekonomický: peníze a majetek</a:t>
            </a:r>
          </a:p>
          <a:p>
            <a:pPr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Co si odnášíme z rodiny?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19"/>
          </a:xfrm>
        </p:spPr>
        <p:txBody>
          <a:bodyPr/>
          <a:lstStyle/>
          <a:p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Kapitál (</a:t>
            </a:r>
            <a:r>
              <a:rPr lang="cs-CZ" b="1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Pierre</a:t>
            </a:r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 Bourdieu)</a:t>
            </a:r>
          </a:p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	ekonomický: peníze a majetek</a:t>
            </a:r>
          </a:p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	sociální: vazby a kontakty</a:t>
            </a:r>
          </a:p>
          <a:p>
            <a:pPr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	</a:t>
            </a:r>
            <a:r>
              <a:rPr lang="cs-CZ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Každej</a:t>
            </a: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 je něčí </a:t>
            </a:r>
            <a:r>
              <a:rPr lang="cs-CZ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známej</a:t>
            </a: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!</a:t>
            </a:r>
          </a:p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	</a:t>
            </a: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  <a:hlinkClick r:id="rId2"/>
              </a:rPr>
              <a:t>https://youtu.be/CMpzQeFKrYc</a:t>
            </a: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Co si odnášíme z rodiny?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19"/>
          </a:xfrm>
        </p:spPr>
        <p:txBody>
          <a:bodyPr/>
          <a:lstStyle/>
          <a:p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Kapitál (</a:t>
            </a:r>
            <a:r>
              <a:rPr lang="cs-CZ" b="1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Pierre</a:t>
            </a:r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 Bourdieu)</a:t>
            </a:r>
          </a:p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	ekonomický: peníze a majetek</a:t>
            </a:r>
          </a:p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	sociální: vazby a kontakty</a:t>
            </a:r>
          </a:p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	kulturní: vzdělání v širším smyslu</a:t>
            </a:r>
          </a:p>
          <a:p>
            <a:pPr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Sociální pole</a:t>
            </a:r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19"/>
          </a:xfrm>
        </p:spPr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Je strukturované podle jednotlivých kapitálů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Lidé tvoří shluky (distinktivní řezy)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Sociální pole</a:t>
            </a:r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19"/>
          </a:xfrm>
        </p:spPr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Je strukturované podle jednotlivých kapitálů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Lidé tvoří shluky (distinktivní řezy)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Lidé s podobným kapitálem se podobně chovají – mají stejný habitus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2214</TotalTime>
  <Words>457</Words>
  <Application>Microsoft Office PowerPoint</Application>
  <PresentationFormat>Předvádění na obrazovce (4:3)</PresentationFormat>
  <Paragraphs>132</Paragraphs>
  <Slides>28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33" baseType="lpstr">
      <vt:lpstr>Arial</vt:lpstr>
      <vt:lpstr>Segoe UI</vt:lpstr>
      <vt:lpstr>Segoe UI Semibold</vt:lpstr>
      <vt:lpstr>Verdana</vt:lpstr>
      <vt:lpstr>Výchozí návrh</vt:lpstr>
      <vt:lpstr>Prezentace aplikace PowerPoint</vt:lpstr>
      <vt:lpstr>Proč lidé jednají zrovna takto?</vt:lpstr>
      <vt:lpstr>Proč lidé jednají zrovna takto?</vt:lpstr>
      <vt:lpstr>Co si odnášíme z rodiny?</vt:lpstr>
      <vt:lpstr>Co si odnášíme z rodiny?</vt:lpstr>
      <vt:lpstr>Co si odnášíme z rodiny?</vt:lpstr>
      <vt:lpstr>Co si odnášíme z rodiny?</vt:lpstr>
      <vt:lpstr>Sociální pole</vt:lpstr>
      <vt:lpstr>Sociální pole</vt:lpstr>
      <vt:lpstr>Habitus</vt:lpstr>
      <vt:lpstr>Habitus</vt:lpstr>
      <vt:lpstr>Habitus</vt:lpstr>
      <vt:lpstr>Habitus</vt:lpstr>
      <vt:lpstr>Habitus</vt:lpstr>
      <vt:lpstr>Habitus</vt:lpstr>
      <vt:lpstr>Habitus</vt:lpstr>
      <vt:lpstr>Jazykové kódy</vt:lpstr>
      <vt:lpstr>Jazykové kódy</vt:lpstr>
      <vt:lpstr>Habitus</vt:lpstr>
      <vt:lpstr>Kdo má pravdu?</vt:lpstr>
      <vt:lpstr>Kdo má pravdu?</vt:lpstr>
      <vt:lpstr>Sociálně podmíněná pravda</vt:lpstr>
      <vt:lpstr>Sociálně podmíněná pravda</vt:lpstr>
      <vt:lpstr>Sociálně podmíněná pravda</vt:lpstr>
      <vt:lpstr>Jak z toho ven?</vt:lpstr>
      <vt:lpstr>Jak z toho ven?</vt:lpstr>
      <vt:lpstr>Sociologie vědění</vt:lpstr>
      <vt:lpstr>Dotazy a připomínky?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pazourkova</dc:creator>
  <cp:lastModifiedBy>Tomáš Tomáš</cp:lastModifiedBy>
  <cp:revision>225</cp:revision>
  <dcterms:created xsi:type="dcterms:W3CDTF">2006-09-04T06:54:07Z</dcterms:created>
  <dcterms:modified xsi:type="dcterms:W3CDTF">2018-09-10T16:44:52Z</dcterms:modified>
</cp:coreProperties>
</file>