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76" r:id="rId2"/>
    <p:sldId id="308" r:id="rId3"/>
    <p:sldId id="309" r:id="rId4"/>
    <p:sldId id="310" r:id="rId5"/>
    <p:sldId id="311" r:id="rId6"/>
    <p:sldId id="314" r:id="rId7"/>
    <p:sldId id="312" r:id="rId8"/>
    <p:sldId id="313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43" r:id="rId17"/>
    <p:sldId id="344" r:id="rId18"/>
    <p:sldId id="345" r:id="rId19"/>
    <p:sldId id="346" r:id="rId20"/>
    <p:sldId id="347" r:id="rId21"/>
    <p:sldId id="351" r:id="rId22"/>
    <p:sldId id="349" r:id="rId23"/>
    <p:sldId id="350" r:id="rId24"/>
    <p:sldId id="326" r:id="rId25"/>
    <p:sldId id="327" r:id="rId26"/>
    <p:sldId id="322" r:id="rId27"/>
    <p:sldId id="323" r:id="rId28"/>
    <p:sldId id="328" r:id="rId29"/>
    <p:sldId id="329" r:id="rId30"/>
    <p:sldId id="330" r:id="rId31"/>
    <p:sldId id="324" r:id="rId32"/>
    <p:sldId id="331" r:id="rId33"/>
    <p:sldId id="332" r:id="rId34"/>
    <p:sldId id="342" r:id="rId35"/>
    <p:sldId id="341" r:id="rId36"/>
    <p:sldId id="333" r:id="rId37"/>
    <p:sldId id="336" r:id="rId38"/>
    <p:sldId id="335" r:id="rId39"/>
    <p:sldId id="334" r:id="rId40"/>
    <p:sldId id="337" r:id="rId41"/>
    <p:sldId id="338" r:id="rId42"/>
    <p:sldId id="339" r:id="rId43"/>
    <p:sldId id="340" r:id="rId44"/>
    <p:sldId id="292" r:id="rId4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3300"/>
    <a:srgbClr val="008373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5" d="100"/>
          <a:sy n="65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tYSyPSwD-8E?t=1m35s" TargetMode="External"/><Relationship Id="rId2" Type="http://schemas.openxmlformats.org/officeDocument/2006/relationships/hyperlink" Target="https://www.youtube.com/watch?v=0NtPJG9tUB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YhCn0jf46U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3-tJ5erxh4Y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google.cz/url?sa=i&amp;rct=j&amp;q=&amp;esrc=s&amp;source=images&amp;cd=&amp;ved=2ahUKEwjhzZGci6zcAhUIElAKHeeXB2EQjRx6BAgBEAU&amp;url=https://www.spine-health.com/conditions/lower-back-pain/should-i-see-a-doctor-back-pain&amp;psig=AOvVaw08-US6xC2kZfAfnntNYl5-&amp;ust=1532121406885386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google.cz/url?sa=i&amp;rct=j&amp;q=&amp;esrc=s&amp;source=images&amp;cd=&amp;cad=rja&amp;uact=8&amp;ved=2ahUKEwjgh9mvjKzcAhXOYlAKHUXQCQIQjRx6BAgBEAU&amp;url=https://clinica.bg/887-%D0%9A%D0%B0%D0%BA%D0%B2%D0%BE-%D0%BF%D0%BB%D0%B0%D1%89%D0%B0%D1%82-%D0%BE%D1%81%D0%B8%D0%B3%D1%83%D1%80%D0%B5%D0%BD%D0%B8%D1%82%D0%B5-%D0%BF%D0%B0%D1%86%D0%B8%D0%B5%D0%BD%D1%82%D0%B8-%D0%B2-%D0%B1%D0%BE%D0%BB%D0%BD%D0%B8%D1%86%D0%B0&amp;psig=AOvVaw28EBvkiR7Kuc9vkUmYNAkg&amp;ust=1532121709596174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3LTw11WJZJ4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ww.google.cz/url?sa=i&amp;rct=j&amp;q=&amp;esrc=s&amp;source=images&amp;cd=&amp;cad=rja&amp;uact=8&amp;ved=2ahUKEwj1gtDgkKzcAhXIKewKHemND_IQjRx6BAgBEAU&amp;url=https://www.cartoonstock.com/directory/f/fat_american.asp&amp;psig=AOvVaw092lIzrZjCTY2UZ6JYW_HO&amp;ust=1532122868618758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www.google.com/url?sa=i&amp;rct=j&amp;q=&amp;esrc=s&amp;source=images&amp;cd=&amp;ved=2ahUKEwj66ZigkKzcAhXN-qQKHbRlDtEQjRx6BAgBEAU&amp;url=https://www.pinterest.com/nativeamericans/osage/&amp;psig=AOvVaw11EY6AcdJxgoY8JIjn0NlK&amp;ust=1532122731544417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hyperlink" Target="https://www.google.cz/url?sa=i&amp;rct=j&amp;q=&amp;esrc=s&amp;source=images&amp;cd=&amp;cad=rja&amp;uact=8&amp;ved=2ahUKEwj1gtDgkKzcAhXIKewKHemND_IQjRx6BAgBEAU&amp;url=https://www.cartoonstock.com/directory/f/fat_american.asp&amp;psig=AOvVaw092lIzrZjCTY2UZ6JYW_HO&amp;ust=1532122868618758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837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pic>
        <p:nvPicPr>
          <p:cNvPr id="2051" name="Obrázek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0"/>
            <a:ext cx="28797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 smtClean="0">
                <a:latin typeface="Segoe UI Semibold" pitchFamily="34" charset="0"/>
              </a:rPr>
              <a:t>Sociální konstrukce reality</a:t>
            </a:r>
          </a:p>
          <a:p>
            <a:endParaRPr lang="cs-CZ" sz="2800" b="1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</a:t>
            </a:r>
            <a:r>
              <a:rPr lang="cs-CZ" sz="2200" dirty="0" smtClean="0">
                <a:latin typeface="Segoe UI" pitchFamily="34" charset="0"/>
                <a:cs typeface="Segoe UI" pitchFamily="34" charset="0"/>
              </a:rPr>
              <a:t>Doseděl</a:t>
            </a:r>
            <a:endParaRPr lang="cs-CZ" sz="2200" dirty="0">
              <a:latin typeface="Segoe UI" pitchFamily="34" charset="0"/>
              <a:cs typeface="Segoe UI" pitchFamily="34" charset="0"/>
            </a:endParaRPr>
          </a:p>
          <a:p>
            <a:pPr algn="r"/>
            <a:r>
              <a:rPr lang="cs-CZ" sz="2200" dirty="0" err="1">
                <a:latin typeface="Segoe UI" pitchFamily="34" charset="0"/>
                <a:cs typeface="Segoe UI" pitchFamily="34" charset="0"/>
              </a:rPr>
              <a:t>dotomas</a:t>
            </a:r>
            <a:r>
              <a:rPr lang="cs-CZ" sz="2200" dirty="0">
                <a:latin typeface="Segoe UI" pitchFamily="34" charset="0"/>
                <a:cs typeface="Segoe UI" pitchFamily="34" charset="0"/>
              </a:rPr>
              <a:t>@mail.</a:t>
            </a:r>
            <a:r>
              <a:rPr lang="cs-CZ" sz="2200" dirty="0" err="1">
                <a:latin typeface="Segoe UI" pitchFamily="34" charset="0"/>
                <a:cs typeface="Segoe UI" pitchFamily="34" charset="0"/>
              </a:rPr>
              <a:t>muni.cz</a:t>
            </a:r>
            <a:endParaRPr lang="cs-CZ" sz="2200" dirty="0"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7797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Institucionalizace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Habitualizace</a:t>
            </a: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určité činnosti určitým typem lidí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Má své dějiny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Řídí lidské chování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Objektivace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Z institucionalizované </a:t>
            </a:r>
            <a:r>
              <a:rPr lang="cs-CZ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činmosti</a:t>
            </a: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se stane objektivně platné pravidlo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Které je dalším generacím předáváno v rámci </a:t>
            </a:r>
            <a:r>
              <a:rPr lang="cs-CZ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socializace</a:t>
            </a: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pomocí </a:t>
            </a:r>
            <a:r>
              <a:rPr lang="cs-CZ" b="1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legitimizací</a:t>
            </a:r>
            <a:endParaRPr lang="cs-CZ" b="1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Objektivace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Z institucionalizované </a:t>
            </a:r>
            <a:r>
              <a:rPr lang="cs-CZ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činmosti</a:t>
            </a: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se stane objektivně platné pravidlo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Které je dalším generacím předáváno v rámci </a:t>
            </a:r>
            <a:r>
              <a:rPr lang="cs-CZ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socializace</a:t>
            </a: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pomocí </a:t>
            </a:r>
            <a:r>
              <a:rPr lang="cs-CZ" b="1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legitimizací</a:t>
            </a:r>
            <a:endParaRPr lang="cs-CZ" b="1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i="1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i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Je slušné pozdravit</a:t>
            </a:r>
          </a:p>
          <a:p>
            <a:pPr>
              <a:buNone/>
            </a:pPr>
            <a:r>
              <a:rPr lang="cs-CZ" i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Manželství je svátost, Bůh chce monogamii</a:t>
            </a:r>
          </a:p>
          <a:p>
            <a:pPr>
              <a:buNone/>
            </a:pPr>
            <a:r>
              <a:rPr lang="cs-CZ" i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Král je z boží vůle</a:t>
            </a:r>
          </a:p>
          <a:p>
            <a:pPr>
              <a:buNone/>
            </a:pPr>
            <a:endParaRPr lang="cs-CZ" b="1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Socializace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Internalizace sdílených hodnot a pravidel</a:t>
            </a:r>
          </a:p>
          <a:p>
            <a:r>
              <a:rPr lang="cs-CZ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Primární:</a:t>
            </a: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významní druzí (rodiče)</a:t>
            </a:r>
          </a:p>
          <a:p>
            <a:r>
              <a:rPr lang="cs-CZ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Sekundární</a:t>
            </a: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: použití pedagogických metod</a:t>
            </a:r>
            <a:endParaRPr lang="cs-CZ" b="1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Legitimizace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Proč jsou věci takové, jaké jsou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Proč se má jednat tak, jak se má</a:t>
            </a:r>
          </a:p>
          <a:p>
            <a:pPr>
              <a:buNone/>
            </a:pPr>
            <a:endParaRPr lang="cs-CZ" i="1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mytologie, teologie, filozofie a věda</a:t>
            </a:r>
            <a:endParaRPr lang="cs-CZ" b="1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reality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Naše realita je sociálně konstruována…</a:t>
            </a:r>
          </a:p>
          <a:p>
            <a:pPr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	… veškerým naším jednáním</a:t>
            </a:r>
          </a:p>
          <a:p>
            <a:pPr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	… a jednáním všech ostatních</a:t>
            </a:r>
          </a:p>
          <a:p>
            <a:pPr>
              <a:buNone/>
            </a:pP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Sociální (re)konstrukce probíhá neustále</a:t>
            </a:r>
          </a:p>
          <a:p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Peter Berger, Thomas </a:t>
            </a:r>
            <a:r>
              <a:rPr lang="cs-CZ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Luckmann</a:t>
            </a: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reality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Na sociální konstrukci reality se podílí i „veřejný </a:t>
            </a:r>
            <a:r>
              <a:rPr lang="cs-CZ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diskurz</a:t>
            </a: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“ – média, filmy, celebrity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Ideál ženské krásy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026" name="Picture 2" descr="http://www.artslexikon.cz/images/thumb/b/b8/Vestonicka_venuse_edit.jpg/300px-Vestonicka_venuse_ed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276349"/>
            <a:ext cx="2857500" cy="5581651"/>
          </a:xfrm>
          <a:prstGeom prst="rect">
            <a:avLst/>
          </a:prstGeom>
          <a:noFill/>
        </p:spPr>
      </p:pic>
      <p:pic>
        <p:nvPicPr>
          <p:cNvPr id="1028" name="Picture 4" descr="VenuÅ¡e MilÃ³skÃ¡ je spolu s NikÃ© SamothrÃ¡ckou nejvÄtÅ¡Ã­ hvÄzdou antickÃ½ch sbÃ­rek muzea. KaÅ¾doroÄnÄ ji zhlÃ©dne kolem Å¡esti miliÃ³nÅ¯ lidÃ­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7132" y="1276348"/>
            <a:ext cx="3721101" cy="5581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Ideál ženské krásy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030" name="Picture 6" descr="1024px-The_Three_Graces,_by_Peter_Paul_Rubens,_from_Prado_in_Google_Ear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241376"/>
            <a:ext cx="4608512" cy="5616624"/>
          </a:xfrm>
          <a:prstGeom prst="rect">
            <a:avLst/>
          </a:prstGeom>
          <a:noFill/>
        </p:spPr>
      </p:pic>
      <p:pic>
        <p:nvPicPr>
          <p:cNvPr id="55298" name="Picture 2" descr="10. Twiggy (* 19. zÃ¡ÅÃ­ 1949) - SvÄtoznÃ¡mÃ¡ modelka se narodila v Anglii jako Leslie Hornby, ale vystupuje pod jmÃ©nem Twiggy Lawson. ÄastokrÃ¡t ji obviÅujÃ­, Å¾e svou vyhublou klukovskou postavou spustila vlnu anorektiÄek v modelingu. Za tajemstvÃ­m jejÃ­ image &quot;vystraÅ¡enÃ©ho kotÄte&quot;, jak jÃ­ oznaÄovali novinÃ¡Åi, prÃ½ byly tÅi Åady umÄlÃ½ch Åas nalepenÃ½ch na sobÄ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Ideál ženské krásy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54274" name="Picture 2" descr="10. Twiggy (* 19. zÃ¡ÅÃ­ 1949) - SvÄtoznÃ¡mÃ¡ modelka se narodila v Anglii jako Leslie Hornby, ale vystupuje pod jmÃ©nem Twiggy Lawson. ÄastokrÃ¡t ji obviÅujÃ­, Å¾e svou vyhublou klukovskou postavou spustila vlnu anorektiÄek v modelingu. Za tajemstvÃ­m jejÃ­ image &quot;vystraÅ¡enÃ©ho kotÄte&quot;, jak jÃ­ oznaÄovali novinÃ¡Åi, prÃ½ byly tÅi Åady umÄlÃ½ch Åas nalepenÃ½ch na sobÄ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54276" name="Picture 4" descr="10. Twiggy (* 19. zÃ¡ÅÃ­ 1949) - SvÄtoznÃ¡mÃ¡ modelka se narodila v Anglii jako Leslie Hornby, ale vystupuje pod jmÃ©nem Twiggy Lawson. ÄastokrÃ¡t ji obviÅujÃ­, Å¾e svou vyhublou klukovskou postavou spustila vlnu anorektiÄek v modelingu. Za tajemstvÃ­m jejÃ­ image &quot;vystraÅ¡enÃ©ho kotÄte&quot;, jak jÃ­ oznaÄovali novinÃ¡Åi, prÃ½ byly tÅi Åady umÄlÃ½ch Åas nalepenÃ½ch na sobÄ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54278" name="Picture 6" descr="10. Twiggy (* 19. zÃ¡ÅÃ­ 1949) - SvÄtoznÃ¡mÃ¡ modelka se narodila v Anglii jako Leslie Hornby, ale vystupuje pod jmÃ©nem Twiggy Lawson. ÄastokrÃ¡t ji obviÅujÃ­, Å¾e svou vyhublou klukovskou postavou spustila vlnu anorektiÄek v modelingu. Za tajemstvÃ­m jejÃ­ image &quot;vystraÅ¡enÃ©ho kotÄte&quot;, jak jÃ­ oznaÄovali novinÃ¡Åi, prÃ½ byly tÅi Åady umÄlÃ½ch Åas nalepenÃ½ch na sobÄ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54280" name="Picture 8" descr="Posing for a shoot in 196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454704"/>
            <a:ext cx="3491880" cy="5403296"/>
          </a:xfrm>
          <a:prstGeom prst="rect">
            <a:avLst/>
          </a:prstGeom>
          <a:noFill/>
        </p:spPr>
      </p:pic>
      <p:pic>
        <p:nvPicPr>
          <p:cNvPr id="54282" name="Picture 10" descr="Hilary Rhoda &amp; Lindsay Ellingson - Victoria's Secret Fashion Show 20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1421904"/>
            <a:ext cx="5436096" cy="5436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se hraje král?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https://www.youtube.com/watch?v=0NtPJG9tUBs</a:t>
            </a: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  <a:hlinkClick r:id="rId3"/>
              </a:rPr>
              <a:t>https://youtu.be/tYSyPSwD-8E?t=1m35s</a:t>
            </a: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Ideál ženské krásy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54274" name="Picture 2" descr="10. Twiggy (* 19. zÃ¡ÅÃ­ 1949) - SvÄtoznÃ¡mÃ¡ modelka se narodila v Anglii jako Leslie Hornby, ale vystupuje pod jmÃ©nem Twiggy Lawson. ÄastokrÃ¡t ji obviÅujÃ­, Å¾e svou vyhublou klukovskou postavou spustila vlnu anorektiÄek v modelingu. Za tajemstvÃ­m jejÃ­ image &quot;vystraÅ¡enÃ©ho kotÄte&quot;, jak jÃ­ oznaÄovali novinÃ¡Åi, prÃ½ byly tÅi Åady umÄlÃ½ch Åas nalepenÃ½ch na sobÄ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54276" name="Picture 4" descr="10. Twiggy (* 19. zÃ¡ÅÃ­ 1949) - SvÄtoznÃ¡mÃ¡ modelka se narodila v Anglii jako Leslie Hornby, ale vystupuje pod jmÃ©nem Twiggy Lawson. ÄastokrÃ¡t ji obviÅujÃ­, Å¾e svou vyhublou klukovskou postavou spustila vlnu anorektiÄek v modelingu. Za tajemstvÃ­m jejÃ­ image &quot;vystraÅ¡enÃ©ho kotÄte&quot;, jak jÃ­ oznaÄovali novinÃ¡Åi, prÃ½ byly tÅi Åady umÄlÃ½ch Åas nalepenÃ½ch na sobÄ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54278" name="Picture 6" descr="10. Twiggy (* 19. zÃ¡ÅÃ­ 1949) - SvÄtoznÃ¡mÃ¡ modelka se narodila v Anglii jako Leslie Hornby, ale vystupuje pod jmÃ©nem Twiggy Lawson. ÄastokrÃ¡t ji obviÅujÃ­, Å¾e svou vyhublou klukovskou postavou spustila vlnu anorektiÄek v modelingu. Za tajemstvÃ­m jejÃ­ image &quot;vystraÅ¡enÃ©ho kotÄte&quot;, jak jÃ­ oznaÄovali novinÃ¡Åi, prÃ½ byly tÅi Åady umÄlÃ½ch Åas nalepenÃ½ch na sobÄ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457200" y="1772816"/>
            <a:ext cx="31213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hlinkClick r:id="rId3"/>
              </a:rPr>
              <a:t>https://youtu.be/iYhCn0jf46U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Ideál </a:t>
            </a:r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mužské </a:t>
            </a:r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krásy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54274" name="Picture 2" descr="10. Twiggy (* 19. zÃ¡ÅÃ­ 1949) - SvÄtoznÃ¡mÃ¡ modelka se narodila v Anglii jako Leslie Hornby, ale vystupuje pod jmÃ©nem Twiggy Lawson. ÄastokrÃ¡t ji obviÅujÃ­, Å¾e svou vyhublou klukovskou postavou spustila vlnu anorektiÄek v modelingu. Za tajemstvÃ­m jejÃ­ image &quot;vystraÅ¡enÃ©ho kotÄte&quot;, jak jÃ­ oznaÄovali novinÃ¡Åi, prÃ½ byly tÅi Åady umÄlÃ½ch Åas nalepenÃ½ch na sobÄ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54276" name="Picture 4" descr="10. Twiggy (* 19. zÃ¡ÅÃ­ 1949) - SvÄtoznÃ¡mÃ¡ modelka se narodila v Anglii jako Leslie Hornby, ale vystupuje pod jmÃ©nem Twiggy Lawson. ÄastokrÃ¡t ji obviÅujÃ­, Å¾e svou vyhublou klukovskou postavou spustila vlnu anorektiÄek v modelingu. Za tajemstvÃ­m jejÃ­ image &quot;vystraÅ¡enÃ©ho kotÄte&quot;, jak jÃ­ oznaÄovali novinÃ¡Åi, prÃ½ byly tÅi Åady umÄlÃ½ch Åas nalepenÃ½ch na sobÄ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54278" name="Picture 6" descr="10. Twiggy (* 19. zÃ¡ÅÃ­ 1949) - SvÄtoznÃ¡mÃ¡ modelka se narodila v Anglii jako Leslie Hornby, ale vystupuje pod jmÃ©nem Twiggy Lawson. ÄastokrÃ¡t ji obviÅujÃ­, Å¾e svou vyhublou klukovskou postavou spustila vlnu anorektiÄek v modelingu. Za tajemstvÃ­m jejÃ­ image &quot;vystraÅ¡enÃ©ho kotÄte&quot;, jak jÃ­ oznaÄovali novinÃ¡Åi, prÃ½ byly tÅi Åady umÄlÃ½ch Åas nalepenÃ½ch na sobÄ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457200" y="1772816"/>
            <a:ext cx="30700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youtu.be/3-tJ5erxh4Y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Příklady sociální </a:t>
            </a:r>
            <a:r>
              <a:rPr lang="cs-CZ" dirty="0" err="1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normativity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Pohádky</a:t>
            </a:r>
          </a:p>
          <a:p>
            <a:pPr>
              <a:buNone/>
            </a:pP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Příklady sociální </a:t>
            </a:r>
            <a:r>
              <a:rPr lang="cs-CZ" dirty="0" err="1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normativity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Pohádky</a:t>
            </a:r>
          </a:p>
          <a:p>
            <a:pPr lvl="1"/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Dobro/zlo</a:t>
            </a:r>
          </a:p>
          <a:p>
            <a:pPr lvl="1"/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Princ/princezna</a:t>
            </a:r>
          </a:p>
          <a:p>
            <a:pPr lvl="1"/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(dva princové)</a:t>
            </a:r>
          </a:p>
          <a:p>
            <a:pPr lvl="1"/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Chudý a nevzdělaný vítězí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Přísloví</a:t>
            </a:r>
          </a:p>
          <a:p>
            <a:pPr>
              <a:buNone/>
            </a:pP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učitele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050" name="Picture 2" descr="Almost a fifth of 78 new teachers in the South Island expect to give up teaching by their fifth year after graduation. (Photo \ File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72816"/>
            <a:ext cx="9233741" cy="5184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učitele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Stojí za katedrou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Má formální oblečení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Oslovuje studenty „děti“, „žáci“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Nechá si říkat „pane učiteli“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Nechá se zdravit ve stoje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Posiluje svou autoritu zkoušením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Uděluje slovo, opravuje odpovědi, má patent na pravdu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doktora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7170" name="Picture 2" descr="Výsledek obrázku pro docto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2065710"/>
            <a:ext cx="9175127" cy="48196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doktora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Oslovení „pane doktore“, „paní doktorko“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„Bílý plášť“, fonendoskop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Sestra „k ruce“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Pacient poslušně hraje svou roli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Patent na diagnostiku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pacienta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38914" name="Picture 2" descr="Související obráze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064" y="1417637"/>
            <a:ext cx="7956376" cy="54748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pacienta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Neschopný zbavit se svého stavu sám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Zproštěn svých dosavadních povinností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Povinen považovat svůj stav za nežádoucí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Povinen vyhledat odborníky a spolupracovat s nimi</a:t>
            </a:r>
          </a:p>
          <a:p>
            <a:pPr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					(</a:t>
            </a:r>
            <a:r>
              <a:rPr lang="cs-CZ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Parsons</a:t>
            </a: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se hraje král?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Král se nehraje, krále hrají ostatní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pacienta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Podléhá autoritě lékaře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Povinná zpověď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Pravidla chování, režim, oblečení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…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nemoci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infarktu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Medicínsky: akutní ischemie srdeční svaloviny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Diagnóza: elevace ST intervalu na EKG, zvýšení </a:t>
            </a:r>
            <a:r>
              <a:rPr lang="cs-CZ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kardioenzymů</a:t>
            </a: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v krvi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Populárně: bolest „od pupíku nahoru“</a:t>
            </a:r>
          </a:p>
          <a:p>
            <a:pPr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https://youtu.be/3LTw11WJZJ4</a:t>
            </a: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nemoci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0688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 je a co není nemoc?</a:t>
            </a:r>
          </a:p>
        </p:txBody>
      </p:sp>
      <p:pic>
        <p:nvPicPr>
          <p:cNvPr id="49156" name="Picture 4" descr="Výsledek obrázku pro fat  america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442938"/>
            <a:ext cx="2705100" cy="3362326"/>
          </a:xfrm>
          <a:prstGeom prst="rect">
            <a:avLst/>
          </a:prstGeom>
          <a:noFill/>
        </p:spPr>
      </p:pic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457200" y="6037312"/>
            <a:ext cx="8686800" cy="8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46100" marR="0" lvl="0" indent="-5461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 pitchFamily="34" charset="0"/>
                <a:ea typeface="Segoe UI" pitchFamily="34" charset="0"/>
                <a:cs typeface="Segoe UI" pitchFamily="34" charset="0"/>
              </a:rPr>
              <a:t>Obézní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nemoci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0688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 je a co není nemoc?</a:t>
            </a:r>
          </a:p>
        </p:txBody>
      </p:sp>
      <p:pic>
        <p:nvPicPr>
          <p:cNvPr id="49154" name="Picture 2" descr="Související obráze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2442938"/>
            <a:ext cx="2286000" cy="3362326"/>
          </a:xfrm>
          <a:prstGeom prst="rect">
            <a:avLst/>
          </a:prstGeom>
          <a:noFill/>
        </p:spPr>
      </p:pic>
      <p:pic>
        <p:nvPicPr>
          <p:cNvPr id="49156" name="Picture 4" descr="Výsledek obrázku pro fat  american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2442938"/>
            <a:ext cx="2705100" cy="3362326"/>
          </a:xfrm>
          <a:prstGeom prst="rect">
            <a:avLst/>
          </a:prstGeom>
          <a:noFill/>
        </p:spPr>
      </p:pic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457200" y="6037312"/>
            <a:ext cx="8686800" cy="8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46100" marR="0" lvl="0" indent="-5461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 pitchFamily="34" charset="0"/>
                <a:ea typeface="Segoe UI" pitchFamily="34" charset="0"/>
                <a:cs typeface="Segoe UI" pitchFamily="34" charset="0"/>
              </a:rPr>
              <a:t>Obézní				Náčelník, dobrý lovec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nemoci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 je a co není nemoc?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Hypertenze</a:t>
            </a:r>
          </a:p>
          <a:p>
            <a:pPr>
              <a:buNone/>
            </a:pP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nemoci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 je a co není nemoc?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Hypertenze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Malá prsa</a:t>
            </a:r>
          </a:p>
          <a:p>
            <a:pPr>
              <a:buNone/>
            </a:pP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nemoci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 je a co není nemoc?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Hypertenze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Malá prsa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Zarostlý nehet</a:t>
            </a:r>
          </a:p>
          <a:p>
            <a:pPr>
              <a:buNone/>
            </a:pP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nemoci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 je a co není nemoc?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Hypertenze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Malá prsa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Zarostlý nehet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Průjem</a:t>
            </a:r>
          </a:p>
          <a:p>
            <a:pPr>
              <a:buNone/>
            </a:pP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nemoci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 je a co není nemoc?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Hypertenze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Malá prsa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Zarostlý nehet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Průjem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Porod</a:t>
            </a:r>
          </a:p>
          <a:p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se hraje doktor?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nemoci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 je a co není nemoc?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Hypertenze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Malá prsa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Zarostlý nehet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Průjem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Porod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Svatba</a:t>
            </a:r>
          </a:p>
          <a:p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nemoci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 je a co není nemoc?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Hypertenze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Malá prsa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Zarostlý nehet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Průjem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Porod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Svatba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Hypotéka</a:t>
            </a:r>
          </a:p>
          <a:p>
            <a:pPr>
              <a:buNone/>
            </a:pP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nemoci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 je a co není nemoc?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Hypertenze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Malá prsa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Zarostlý nehet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Průjem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Porod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Svatba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Hypotéka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Smrt</a:t>
            </a:r>
          </a:p>
          <a:p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konstrukce nemoci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Společnost určuje, co je a co není nemoc,</a:t>
            </a:r>
          </a:p>
          <a:p>
            <a:pPr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jaké má příznaky a jak má být léčena.</a:t>
            </a:r>
          </a:p>
          <a:p>
            <a:pPr>
              <a:buNone/>
            </a:pP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Obezita vs. dobrý lovec</a:t>
            </a:r>
          </a:p>
          <a:p>
            <a:pPr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Schizofrenie vs. posedlost duchy</a:t>
            </a:r>
          </a:p>
          <a:p>
            <a:pPr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Velká škála chorob vs. souchotě</a:t>
            </a:r>
          </a:p>
          <a:p>
            <a:pPr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Velká škála chorob vs. mor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Dotazy a připomínky?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/>
          <a:lstStyle/>
          <a:p>
            <a:pPr>
              <a:buNone/>
            </a:pP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					</a:t>
            </a:r>
            <a:r>
              <a:rPr lang="cs-CZ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dotomas</a:t>
            </a: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@mail.</a:t>
            </a:r>
            <a:r>
              <a:rPr lang="cs-CZ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muni.cz</a:t>
            </a:r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Externalizace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Člověk nemůže existovat uzavřen do svého nitra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Projevuje se navenek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Zanechává stopy ve sdílené realitě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Externalizace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Člověk nemůže existovat uzavřen do svého nitra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Projevuje se navenek</a:t>
            </a:r>
          </a:p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Zanechává stopy ve sdílené realitě</a:t>
            </a:r>
          </a:p>
          <a:p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i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Ukázání prázdné dlaně, ve které není zbraň</a:t>
            </a:r>
          </a:p>
          <a:p>
            <a:pPr>
              <a:buNone/>
            </a:pPr>
            <a:r>
              <a:rPr lang="cs-CZ" i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Nárokování jedné ženy</a:t>
            </a:r>
          </a:p>
          <a:p>
            <a:pPr>
              <a:buNone/>
            </a:pPr>
            <a:r>
              <a:rPr lang="cs-CZ" i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Úklona výše postavenému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Habitualizace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Často opakované činnosti se stanou návykem</a:t>
            </a:r>
          </a:p>
          <a:p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Institucionalizace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Habitualizace</a:t>
            </a: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určité činnosti určitým typem lidí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Institucionalizace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Habitualizace</a:t>
            </a: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určité činnosti určitým typem lidí</a:t>
            </a:r>
          </a:p>
          <a:p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i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Všichni lidé z vesnice ukazují prázdné dlaně</a:t>
            </a:r>
          </a:p>
          <a:p>
            <a:pPr>
              <a:buNone/>
            </a:pPr>
            <a:r>
              <a:rPr lang="cs-CZ" i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Všichni lidé z kmene žijí jen s jednou ženou</a:t>
            </a:r>
          </a:p>
          <a:p>
            <a:pPr>
              <a:buNone/>
            </a:pPr>
            <a:r>
              <a:rPr lang="cs-CZ" i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Všichni poddaní se uklání náčelníkovi</a:t>
            </a:r>
          </a:p>
          <a:p>
            <a:endParaRPr lang="cs-CZ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2445</TotalTime>
  <Words>656</Words>
  <Application>Microsoft Office PowerPoint</Application>
  <PresentationFormat>Předvádění na obrazovce (4:3)</PresentationFormat>
  <Paragraphs>196</Paragraphs>
  <Slides>44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5" baseType="lpstr">
      <vt:lpstr>Výchozí návrh</vt:lpstr>
      <vt:lpstr>Snímek 1</vt:lpstr>
      <vt:lpstr>Jak se hraje král?</vt:lpstr>
      <vt:lpstr>Jak se hraje král?</vt:lpstr>
      <vt:lpstr>Jak se hraje doktor?</vt:lpstr>
      <vt:lpstr>Externalizace</vt:lpstr>
      <vt:lpstr>Externalizace</vt:lpstr>
      <vt:lpstr>Habitualizace</vt:lpstr>
      <vt:lpstr>Institucionalizace</vt:lpstr>
      <vt:lpstr>Institucionalizace</vt:lpstr>
      <vt:lpstr>Institucionalizace</vt:lpstr>
      <vt:lpstr>Objektivace</vt:lpstr>
      <vt:lpstr>Objektivace</vt:lpstr>
      <vt:lpstr>Socializace</vt:lpstr>
      <vt:lpstr>Legitimizace</vt:lpstr>
      <vt:lpstr>Sociální konstrukce reality</vt:lpstr>
      <vt:lpstr>Sociální konstrukce reality</vt:lpstr>
      <vt:lpstr>Ideál ženské krásy</vt:lpstr>
      <vt:lpstr>Ideál ženské krásy</vt:lpstr>
      <vt:lpstr>Ideál ženské krásy</vt:lpstr>
      <vt:lpstr>Ideál ženské krásy</vt:lpstr>
      <vt:lpstr>Ideál mužské krásy</vt:lpstr>
      <vt:lpstr>Příklady sociální normativity</vt:lpstr>
      <vt:lpstr>Příklady sociální normativity</vt:lpstr>
      <vt:lpstr>Sociální konstrukce učitele</vt:lpstr>
      <vt:lpstr>Sociální konstrukce učitele</vt:lpstr>
      <vt:lpstr>Sociální konstrukce doktora</vt:lpstr>
      <vt:lpstr>Sociální konstrukce doktora</vt:lpstr>
      <vt:lpstr>Sociální konstrukce pacienta</vt:lpstr>
      <vt:lpstr>Sociální konstrukce pacienta</vt:lpstr>
      <vt:lpstr>Sociální konstrukce pacienta</vt:lpstr>
      <vt:lpstr>Sociální konstrukce nemoci</vt:lpstr>
      <vt:lpstr>Sociální konstrukce infarktu</vt:lpstr>
      <vt:lpstr>Sociální konstrukce nemoci</vt:lpstr>
      <vt:lpstr>Sociální konstrukce nemoci</vt:lpstr>
      <vt:lpstr>Sociální konstrukce nemoci</vt:lpstr>
      <vt:lpstr>Sociální konstrukce nemoci</vt:lpstr>
      <vt:lpstr>Sociální konstrukce nemoci</vt:lpstr>
      <vt:lpstr>Sociální konstrukce nemoci</vt:lpstr>
      <vt:lpstr>Sociální konstrukce nemoci</vt:lpstr>
      <vt:lpstr>Sociální konstrukce nemoci</vt:lpstr>
      <vt:lpstr>Sociální konstrukce nemoci</vt:lpstr>
      <vt:lpstr>Sociální konstrukce nemoci</vt:lpstr>
      <vt:lpstr>Sociální konstrukce nemoci</vt:lpstr>
      <vt:lpstr>Dotazy a připomínky?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tomas</cp:lastModifiedBy>
  <cp:revision>251</cp:revision>
  <dcterms:created xsi:type="dcterms:W3CDTF">2006-09-04T06:54:07Z</dcterms:created>
  <dcterms:modified xsi:type="dcterms:W3CDTF">2018-08-07T20:21:11Z</dcterms:modified>
</cp:coreProperties>
</file>