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2" r:id="rId2"/>
  </p:sldMasterIdLst>
  <p:notesMasterIdLst>
    <p:notesMasterId r:id="rId45"/>
  </p:notesMasterIdLst>
  <p:handoutMasterIdLst>
    <p:handoutMasterId r:id="rId46"/>
  </p:handoutMasterIdLst>
  <p:sldIdLst>
    <p:sldId id="265" r:id="rId3"/>
    <p:sldId id="299" r:id="rId4"/>
    <p:sldId id="300" r:id="rId5"/>
    <p:sldId id="301" r:id="rId6"/>
    <p:sldId id="302" r:id="rId7"/>
    <p:sldId id="303" r:id="rId8"/>
    <p:sldId id="270" r:id="rId9"/>
    <p:sldId id="280" r:id="rId10"/>
    <p:sldId id="283" r:id="rId11"/>
    <p:sldId id="306" r:id="rId12"/>
    <p:sldId id="282" r:id="rId13"/>
    <p:sldId id="295" r:id="rId14"/>
    <p:sldId id="316" r:id="rId15"/>
    <p:sldId id="271" r:id="rId16"/>
    <p:sldId id="278" r:id="rId17"/>
    <p:sldId id="286" r:id="rId18"/>
    <p:sldId id="287" r:id="rId19"/>
    <p:sldId id="307" r:id="rId20"/>
    <p:sldId id="272" r:id="rId21"/>
    <p:sldId id="285" r:id="rId22"/>
    <p:sldId id="308" r:id="rId23"/>
    <p:sldId id="284" r:id="rId24"/>
    <p:sldId id="309" r:id="rId25"/>
    <p:sldId id="281" r:id="rId26"/>
    <p:sldId id="273" r:id="rId27"/>
    <p:sldId id="290" r:id="rId28"/>
    <p:sldId id="291" r:id="rId29"/>
    <p:sldId id="293" r:id="rId30"/>
    <p:sldId id="274" r:id="rId31"/>
    <p:sldId id="275" r:id="rId32"/>
    <p:sldId id="289" r:id="rId33"/>
    <p:sldId id="288" r:id="rId34"/>
    <p:sldId id="296" r:id="rId35"/>
    <p:sldId id="312" r:id="rId36"/>
    <p:sldId id="314" r:id="rId37"/>
    <p:sldId id="313" r:id="rId38"/>
    <p:sldId id="315" r:id="rId39"/>
    <p:sldId id="276" r:id="rId40"/>
    <p:sldId id="310" r:id="rId41"/>
    <p:sldId id="266" r:id="rId42"/>
    <p:sldId id="297" r:id="rId43"/>
    <p:sldId id="305"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showGuides="1">
      <p:cViewPr varScale="1">
        <p:scale>
          <a:sx n="74" d="100"/>
          <a:sy n="74" d="100"/>
        </p:scale>
        <p:origin x="576" y="72"/>
      </p:cViewPr>
      <p:guideLst>
        <p:guide orient="horz" pos="2160"/>
        <p:guide pos="3840"/>
      </p:guideLst>
    </p:cSldViewPr>
  </p:slideViewPr>
  <p:notesTextViewPr>
    <p:cViewPr>
      <p:scale>
        <a:sx n="3" d="2"/>
        <a:sy n="3" d="2"/>
      </p:scale>
      <p:origin x="0" y="0"/>
    </p:cViewPr>
  </p:notesTextViewPr>
  <p:notesViewPr>
    <p:cSldViewPr snapToGrid="0" showGuides="1">
      <p:cViewPr varScale="1">
        <p:scale>
          <a:sx n="79" d="100"/>
          <a:sy n="79" d="100"/>
        </p:scale>
        <p:origin x="2346"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handoutMaster" Target="handoutMasters/handoutMaster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B999BDA-BD19-4064-BF2C-14D89FF3C190}" type="datetimeFigureOut">
              <a:rPr lang="en-US" smtClean="0"/>
              <a:t>3/15/2016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7328E8E-C91D-44A0-93D6-1E4294D2C6F9}" type="slidenum">
              <a:rPr lang="en-US" smtClean="0"/>
              <a:t>‹#›</a:t>
            </a:fld>
            <a:endParaRPr lang="en-US"/>
          </a:p>
        </p:txBody>
      </p:sp>
    </p:spTree>
    <p:extLst>
      <p:ext uri="{BB962C8B-B14F-4D97-AF65-F5344CB8AC3E}">
        <p14:creationId xmlns:p14="http://schemas.microsoft.com/office/powerpoint/2010/main" val="18818085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FDF147-A9B1-468D-860B-052CCDB90DB6}" type="datetimeFigureOut">
              <a:rPr lang="en-US" smtClean="0"/>
              <a:t>3/15/2016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68310F-3F7A-4A9C-892D-242CD6C3803D}" type="slidenum">
              <a:rPr lang="en-US" smtClean="0"/>
              <a:t>‹#›</a:t>
            </a:fld>
            <a:endParaRPr lang="en-US"/>
          </a:p>
        </p:txBody>
      </p:sp>
    </p:spTree>
    <p:extLst>
      <p:ext uri="{BB962C8B-B14F-4D97-AF65-F5344CB8AC3E}">
        <p14:creationId xmlns:p14="http://schemas.microsoft.com/office/powerpoint/2010/main" val="5360545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68310F-3F7A-4A9C-892D-242CD6C3803D}" type="slidenum">
              <a:rPr lang="en-US" smtClean="0"/>
              <a:t>1</a:t>
            </a:fld>
            <a:endParaRPr lang="en-US"/>
          </a:p>
        </p:txBody>
      </p:sp>
    </p:spTree>
    <p:extLst>
      <p:ext uri="{BB962C8B-B14F-4D97-AF65-F5344CB8AC3E}">
        <p14:creationId xmlns:p14="http://schemas.microsoft.com/office/powerpoint/2010/main" val="33279006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57C3B0C-DDAB-42F4-8C24-B1FE6CABC65D}" type="datetime1">
              <a:rPr lang="en-US" smtClean="0"/>
              <a:t>3/15/2016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2422B5-12DA-40CC-AE4D-EB9F472458FF}" type="slidenum">
              <a:rPr lang="en-US" smtClean="0"/>
              <a:t>‹#›</a:t>
            </a:fld>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6">
                    <a:lumMod val="20000"/>
                    <a:lumOff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2" name="Title 1"/>
          <p:cNvSpPr>
            <a:spLocks noGrp="1"/>
          </p:cNvSpPr>
          <p:nvPr>
            <p:ph type="ctrTitle"/>
          </p:nvPr>
        </p:nvSpPr>
        <p:spPr>
          <a:xfrm>
            <a:off x="1524000" y="1041400"/>
            <a:ext cx="9144000" cy="2387600"/>
          </a:xfrm>
        </p:spPr>
        <p:txBody>
          <a:bodyPr anchor="b"/>
          <a:lstStyle>
            <a:lvl1pPr algn="ctr">
              <a:defRPr sz="6000">
                <a:solidFill>
                  <a:schemeClr val="accent6">
                    <a:lumMod val="20000"/>
                    <a:lumOff val="80000"/>
                  </a:schemeClr>
                </a:solidFill>
              </a:defRPr>
            </a:lvl1pPr>
          </a:lstStyle>
          <a:p>
            <a:r>
              <a:rPr lang="en-US" smtClean="0"/>
              <a:t>Click to edit Master title style</a:t>
            </a:r>
            <a:endParaRPr lang="en-US"/>
          </a:p>
        </p:txBody>
      </p:sp>
    </p:spTree>
    <p:extLst>
      <p:ext uri="{BB962C8B-B14F-4D97-AF65-F5344CB8AC3E}">
        <p14:creationId xmlns:p14="http://schemas.microsoft.com/office/powerpoint/2010/main" val="745932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F588C6A-E15D-42F1-AAF6-839123805FBB}" type="datetime1">
              <a:rPr lang="en-US" smtClean="0"/>
              <a:t>3/15/2016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2422B5-12DA-40CC-AE4D-EB9F472458FF}" type="slidenum">
              <a:rPr lang="en-US" smtClean="0"/>
              <a:t>‹#›</a:t>
            </a:fld>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01699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6C44DB9-A473-442C-B086-D1F93506A4BE}" type="datetime1">
              <a:rPr lang="en-US" smtClean="0"/>
              <a:t>3/15/2016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2422B5-12DA-40CC-AE4D-EB9F472458FF}" type="slidenum">
              <a:rPr lang="en-US" smtClean="0"/>
              <a:t>‹#›</a:t>
            </a:fld>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Tree>
    <p:extLst>
      <p:ext uri="{BB962C8B-B14F-4D97-AF65-F5344CB8AC3E}">
        <p14:creationId xmlns:p14="http://schemas.microsoft.com/office/powerpoint/2010/main" val="1566978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Logo">
    <p:spTree>
      <p:nvGrpSpPr>
        <p:cNvPr id="1" name=""/>
        <p:cNvGrpSpPr/>
        <p:nvPr/>
      </p:nvGrpSpPr>
      <p:grpSpPr>
        <a:xfrm>
          <a:off x="0" y="0"/>
          <a:ext cx="0" cy="0"/>
          <a:chOff x="0" y="0"/>
          <a:chExt cx="0" cy="0"/>
        </a:xfrm>
      </p:grpSpPr>
      <p:pic>
        <p:nvPicPr>
          <p:cNvPr id="4" name="Picture 6" descr="med school_4c_L.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756651" y="6042025"/>
            <a:ext cx="285538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descr="Logo_UWH_AFCH_2c.jp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09600" y="5942014"/>
            <a:ext cx="23368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609600" y="1600201"/>
            <a:ext cx="10972800" cy="399267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Title 1"/>
          <p:cNvSpPr>
            <a:spLocks noGrp="1"/>
          </p:cNvSpPr>
          <p:nvPr>
            <p:ph type="title"/>
          </p:nvPr>
        </p:nvSpPr>
        <p:spPr>
          <a:xfrm>
            <a:off x="0" y="1"/>
            <a:ext cx="12192000" cy="1326197"/>
          </a:xfrm>
        </p:spPr>
        <p:txBody>
          <a:bodyPr/>
          <a:lstStyle/>
          <a:p>
            <a:r>
              <a:rPr lang="en-US" smtClean="0"/>
              <a:t>Click to edit Master title style</a:t>
            </a:r>
            <a:endParaRPr lang="en-US"/>
          </a:p>
        </p:txBody>
      </p:sp>
    </p:spTree>
    <p:extLst>
      <p:ext uri="{BB962C8B-B14F-4D97-AF65-F5344CB8AC3E}">
        <p14:creationId xmlns:p14="http://schemas.microsoft.com/office/powerpoint/2010/main" val="38417459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F2399991-E95B-472C-BB57-B5B9032A924B}" type="datetime1">
              <a:rPr lang="en-US" smtClean="0"/>
              <a:t>3/15/2016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2422B5-12DA-40CC-AE4D-EB9F472458FF}" type="slidenum">
              <a:rPr lang="en-US" smtClean="0"/>
              <a:t>‹#›</a:t>
            </a:fld>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vert="horz" lIns="91440" tIns="45720" rIns="91440" bIns="45720" rtlCol="0" anchor="ctr">
            <a:normAutofit/>
          </a:bodyPr>
          <a:lstStyle>
            <a:lvl1pPr>
              <a:defRPr lang="en-US" dirty="0"/>
            </a:lvl1pPr>
          </a:lstStyle>
          <a:p>
            <a:pPr lvl="0"/>
            <a:r>
              <a:rPr lang="en-US" smtClean="0"/>
              <a:t>Click to edit Master title style</a:t>
            </a:r>
            <a:endParaRPr lang="en-US" dirty="0"/>
          </a:p>
        </p:txBody>
      </p:sp>
    </p:spTree>
    <p:extLst>
      <p:ext uri="{BB962C8B-B14F-4D97-AF65-F5344CB8AC3E}">
        <p14:creationId xmlns:p14="http://schemas.microsoft.com/office/powerpoint/2010/main" val="2267266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9A97AFD-ABC7-4364-90EF-95B15C8A323B}" type="datetime1">
              <a:rPr lang="en-US" smtClean="0"/>
              <a:t>3/15/2016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2422B5-12DA-40CC-AE4D-EB9F472458FF}" type="slidenum">
              <a:rPr lang="en-US" smtClean="0"/>
              <a:t>‹#›</a:t>
            </a:fld>
            <a:endParaRPr lang="en-US"/>
          </a:p>
        </p:txBody>
      </p:sp>
      <p:sp>
        <p:nvSpPr>
          <p:cNvPr id="3" name="Text Placeholder 2"/>
          <p:cNvSpPr>
            <a:spLocks noGrp="1"/>
          </p:cNvSpPr>
          <p:nvPr>
            <p:ph type="body" idx="1"/>
          </p:nvPr>
        </p:nvSpPr>
        <p:spPr>
          <a:xfrm>
            <a:off x="1219200" y="4589463"/>
            <a:ext cx="1012825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2" name="Title 1"/>
          <p:cNvSpPr>
            <a:spLocks noGrp="1"/>
          </p:cNvSpPr>
          <p:nvPr>
            <p:ph type="title"/>
          </p:nvPr>
        </p:nvSpPr>
        <p:spPr>
          <a:xfrm>
            <a:off x="1219200" y="1709738"/>
            <a:ext cx="10128250" cy="2862262"/>
          </a:xfrm>
        </p:spPr>
        <p:txBody>
          <a:bodyPr anchor="b"/>
          <a:lstStyle>
            <a:lvl1pPr>
              <a:defRPr sz="6000"/>
            </a:lvl1pPr>
          </a:lstStyle>
          <a:p>
            <a:r>
              <a:rPr lang="en-US" smtClean="0"/>
              <a:t>Click to edit Master title style</a:t>
            </a:r>
            <a:endParaRPr lang="en-US"/>
          </a:p>
        </p:txBody>
      </p:sp>
    </p:spTree>
    <p:extLst>
      <p:ext uri="{BB962C8B-B14F-4D97-AF65-F5344CB8AC3E}">
        <p14:creationId xmlns:p14="http://schemas.microsoft.com/office/powerpoint/2010/main" val="3416071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AF3AE068-E05A-439C-97F8-45AC8119FCD5}" type="datetime1">
              <a:rPr lang="en-US" smtClean="0"/>
              <a:t>3/15/2016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2422B5-12DA-40CC-AE4D-EB9F472458FF}" type="slidenum">
              <a:rPr lang="en-US" smtClean="0"/>
              <a:t>‹#›</a:t>
            </a:fld>
            <a:endParaRPr lang="en-US"/>
          </a:p>
        </p:txBody>
      </p:sp>
      <p:sp>
        <p:nvSpPr>
          <p:cNvPr id="4" name="Content Placeholder 3"/>
          <p:cNvSpPr>
            <a:spLocks noGrp="1"/>
          </p:cNvSpPr>
          <p:nvPr>
            <p:ph sz="half" idx="2"/>
          </p:nvPr>
        </p:nvSpPr>
        <p:spPr>
          <a:xfrm>
            <a:off x="6365111" y="1825625"/>
            <a:ext cx="498348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Content Placeholder 2"/>
          <p:cNvSpPr>
            <a:spLocks noGrp="1"/>
          </p:cNvSpPr>
          <p:nvPr>
            <p:ph sz="half" idx="1"/>
          </p:nvPr>
        </p:nvSpPr>
        <p:spPr>
          <a:xfrm>
            <a:off x="1224296" y="1825625"/>
            <a:ext cx="498348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1228825" y="365125"/>
            <a:ext cx="10134600" cy="1325563"/>
          </a:xfrm>
        </p:spPr>
        <p:txBody>
          <a:bodyPr/>
          <a:lstStyle/>
          <a:p>
            <a:r>
              <a:rPr lang="en-US" smtClean="0"/>
              <a:t>Click to edit Master title style</a:t>
            </a:r>
            <a:endParaRPr lang="en-US"/>
          </a:p>
        </p:txBody>
      </p:sp>
    </p:spTree>
    <p:extLst>
      <p:ext uri="{BB962C8B-B14F-4D97-AF65-F5344CB8AC3E}">
        <p14:creationId xmlns:p14="http://schemas.microsoft.com/office/powerpoint/2010/main" val="4127899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201B03B3-DEE5-43F8-925B-912AA65DCD81}" type="datetime1">
              <a:rPr lang="en-US" smtClean="0"/>
              <a:t>3/15/2016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42422B5-12DA-40CC-AE4D-EB9F472458FF}" type="slidenum">
              <a:rPr lang="en-US" smtClean="0"/>
              <a:t>‹#›</a:t>
            </a:fld>
            <a:endParaRPr lang="en-US"/>
          </a:p>
        </p:txBody>
      </p:sp>
      <p:sp>
        <p:nvSpPr>
          <p:cNvPr id="6" name="Content Placeholder 5"/>
          <p:cNvSpPr>
            <a:spLocks noGrp="1"/>
          </p:cNvSpPr>
          <p:nvPr>
            <p:ph sz="quarter" idx="4"/>
          </p:nvPr>
        </p:nvSpPr>
        <p:spPr>
          <a:xfrm>
            <a:off x="6369832" y="2193925"/>
            <a:ext cx="4983480" cy="3978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369832" y="1489075"/>
            <a:ext cx="4983480" cy="641350"/>
          </a:xfrm>
        </p:spPr>
        <p:txBody>
          <a:bodyPr anchor="b"/>
          <a:lstStyle>
            <a:lvl1pPr marL="0" indent="0">
              <a:buNone/>
              <a:defRPr sz="2400" b="0">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24454" y="2193925"/>
            <a:ext cx="4983480" cy="3978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Text Placeholder 2"/>
          <p:cNvSpPr>
            <a:spLocks noGrp="1"/>
          </p:cNvSpPr>
          <p:nvPr>
            <p:ph type="body" idx="1"/>
          </p:nvPr>
        </p:nvSpPr>
        <p:spPr>
          <a:xfrm>
            <a:off x="1224454" y="1489075"/>
            <a:ext cx="4983480" cy="641350"/>
          </a:xfrm>
        </p:spPr>
        <p:txBody>
          <a:bodyPr anchor="b"/>
          <a:lstStyle>
            <a:lvl1pPr marL="0" indent="0">
              <a:buNone/>
              <a:defRPr sz="2400" b="0">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 name="Title 1"/>
          <p:cNvSpPr>
            <a:spLocks noGrp="1"/>
          </p:cNvSpPr>
          <p:nvPr>
            <p:ph type="title"/>
          </p:nvPr>
        </p:nvSpPr>
        <p:spPr>
          <a:xfrm>
            <a:off x="1224454" y="274638"/>
            <a:ext cx="10122996" cy="1143000"/>
          </a:xfrm>
        </p:spPr>
        <p:txBody>
          <a:bodyPr/>
          <a:lstStyle/>
          <a:p>
            <a:r>
              <a:rPr lang="en-US" smtClean="0"/>
              <a:t>Click to edit Master title style</a:t>
            </a:r>
            <a:endParaRPr lang="en-US"/>
          </a:p>
        </p:txBody>
      </p:sp>
    </p:spTree>
    <p:extLst>
      <p:ext uri="{BB962C8B-B14F-4D97-AF65-F5344CB8AC3E}">
        <p14:creationId xmlns:p14="http://schemas.microsoft.com/office/powerpoint/2010/main" val="3790350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FB90C9F-8B7D-49D2-9820-A92EA66BAD43}" type="datetime1">
              <a:rPr lang="en-US" smtClean="0"/>
              <a:t>3/15/2016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42422B5-12DA-40CC-AE4D-EB9F472458FF}" type="slidenum">
              <a:rPr lang="en-US" smtClean="0"/>
              <a:t>‹#›</a:t>
            </a:fld>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07343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54059C-4DF7-43AB-9953-A9E9C32BDFAB}" type="datetime1">
              <a:rPr lang="en-US" smtClean="0"/>
              <a:t>3/15/2016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42422B5-12DA-40CC-AE4D-EB9F472458FF}" type="slidenum">
              <a:rPr lang="en-US" smtClean="0"/>
              <a:t>‹#›</a:t>
            </a:fld>
            <a:endParaRPr lang="en-US"/>
          </a:p>
        </p:txBody>
      </p:sp>
    </p:spTree>
    <p:extLst>
      <p:ext uri="{BB962C8B-B14F-4D97-AF65-F5344CB8AC3E}">
        <p14:creationId xmlns:p14="http://schemas.microsoft.com/office/powerpoint/2010/main" val="4150387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A7C3EC7-B7A8-467B-A043-A6BA6621D453}" type="datetime1">
              <a:rPr lang="en-US" smtClean="0"/>
              <a:t>3/15/2016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2422B5-12DA-40CC-AE4D-EB9F472458FF}" type="slidenum">
              <a:rPr lang="en-US" smtClean="0"/>
              <a:t>‹#›</a:t>
            </a:fld>
            <a:endParaRPr lang="en-US"/>
          </a:p>
        </p:txBody>
      </p:sp>
      <p:sp>
        <p:nvSpPr>
          <p:cNvPr id="3" name="Content Placeholder 2"/>
          <p:cNvSpPr>
            <a:spLocks noGrp="1"/>
          </p:cNvSpPr>
          <p:nvPr>
            <p:ph idx="1"/>
          </p:nvPr>
        </p:nvSpPr>
        <p:spPr>
          <a:xfrm>
            <a:off x="5411619" y="987425"/>
            <a:ext cx="59436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229138" y="2101850"/>
            <a:ext cx="3932237" cy="37592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2" name="Title 1"/>
          <p:cNvSpPr>
            <a:spLocks noGrp="1"/>
          </p:cNvSpPr>
          <p:nvPr>
            <p:ph type="title"/>
          </p:nvPr>
        </p:nvSpPr>
        <p:spPr>
          <a:xfrm>
            <a:off x="1229138" y="457200"/>
            <a:ext cx="3932237" cy="1600200"/>
          </a:xfrm>
        </p:spPr>
        <p:txBody>
          <a:bodyPr anchor="b"/>
          <a:lstStyle>
            <a:lvl1pPr>
              <a:defRPr sz="3200"/>
            </a:lvl1pPr>
          </a:lstStyle>
          <a:p>
            <a:r>
              <a:rPr lang="en-US" smtClean="0"/>
              <a:t>Click to edit Master title style</a:t>
            </a:r>
            <a:endParaRPr lang="en-US"/>
          </a:p>
        </p:txBody>
      </p:sp>
    </p:spTree>
    <p:extLst>
      <p:ext uri="{BB962C8B-B14F-4D97-AF65-F5344CB8AC3E}">
        <p14:creationId xmlns:p14="http://schemas.microsoft.com/office/powerpoint/2010/main" val="1141104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A656EBB-3674-4C80-A7FF-3B979F5315DA}" type="datetime1">
              <a:rPr lang="en-US" smtClean="0"/>
              <a:t>3/15/2016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2422B5-12DA-40CC-AE4D-EB9F472458FF}" type="slidenum">
              <a:rPr lang="en-US" smtClean="0"/>
              <a:t>‹#›</a:t>
            </a:fld>
            <a:endParaRPr lang="en-US"/>
          </a:p>
        </p:txBody>
      </p:sp>
      <p:sp>
        <p:nvSpPr>
          <p:cNvPr id="3" name="Picture Placeholder 2"/>
          <p:cNvSpPr>
            <a:spLocks noGrp="1"/>
          </p:cNvSpPr>
          <p:nvPr>
            <p:ph type="pic" idx="1"/>
          </p:nvPr>
        </p:nvSpPr>
        <p:spPr>
          <a:xfrm>
            <a:off x="5396249" y="987425"/>
            <a:ext cx="59436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222767" y="2101850"/>
            <a:ext cx="3932237" cy="37592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2" name="Title 1"/>
          <p:cNvSpPr>
            <a:spLocks noGrp="1"/>
          </p:cNvSpPr>
          <p:nvPr>
            <p:ph type="title"/>
          </p:nvPr>
        </p:nvSpPr>
        <p:spPr>
          <a:xfrm>
            <a:off x="1222767" y="457200"/>
            <a:ext cx="3932237" cy="1600200"/>
          </a:xfrm>
        </p:spPr>
        <p:txBody>
          <a:bodyPr anchor="b"/>
          <a:lstStyle>
            <a:lvl1pPr>
              <a:defRPr sz="3200"/>
            </a:lvl1pPr>
          </a:lstStyle>
          <a:p>
            <a:r>
              <a:rPr lang="en-US" smtClean="0"/>
              <a:t>Click to edit Master title style</a:t>
            </a:r>
            <a:endParaRPr lang="en-US"/>
          </a:p>
        </p:txBody>
      </p:sp>
    </p:spTree>
    <p:extLst>
      <p:ext uri="{BB962C8B-B14F-4D97-AF65-F5344CB8AC3E}">
        <p14:creationId xmlns:p14="http://schemas.microsoft.com/office/powerpoint/2010/main" val="426013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invGray">
      <p:bgPr>
        <a:blipFill dpi="0" rotWithShape="1">
          <a:blip r:embed="rId14">
            <a:lum/>
          </a:blip>
          <a:srcRect/>
          <a:stretch>
            <a:fillRect t="-17000" b="-17000"/>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0"/>
            <a:ext cx="1248508" cy="365125"/>
          </a:xfrm>
          <a:prstGeom prst="rect">
            <a:avLst/>
          </a:prstGeom>
        </p:spPr>
        <p:txBody>
          <a:bodyPr vert="horz" lIns="91440" tIns="45720" rIns="91440" bIns="45720" rtlCol="0" anchor="ctr"/>
          <a:lstStyle>
            <a:lvl1pPr algn="l">
              <a:defRPr sz="1200">
                <a:solidFill>
                  <a:schemeClr val="accent6">
                    <a:lumMod val="20000"/>
                    <a:lumOff val="80000"/>
                  </a:schemeClr>
                </a:solidFill>
              </a:defRPr>
            </a:lvl1pPr>
          </a:lstStyle>
          <a:p>
            <a:fld id="{79F0484A-F300-4B64-A3A1-4509DE43DA60}" type="datetime1">
              <a:rPr lang="en-US" smtClean="0"/>
              <a:t>3/15/2016</a:t>
            </a:fld>
            <a:endParaRPr lang="en-US" dirty="0"/>
          </a:p>
        </p:txBody>
      </p:sp>
      <p:sp>
        <p:nvSpPr>
          <p:cNvPr id="5" name="Footer Placeholder 4"/>
          <p:cNvSpPr>
            <a:spLocks noGrp="1"/>
          </p:cNvSpPr>
          <p:nvPr>
            <p:ph type="ftr" sz="quarter" idx="3"/>
          </p:nvPr>
        </p:nvSpPr>
        <p:spPr>
          <a:xfrm>
            <a:off x="3147644" y="6356350"/>
            <a:ext cx="5926015" cy="365125"/>
          </a:xfrm>
          <a:prstGeom prst="rect">
            <a:avLst/>
          </a:prstGeom>
        </p:spPr>
        <p:txBody>
          <a:bodyPr vert="horz" lIns="91440" tIns="45720" rIns="91440" bIns="45720" rtlCol="0" anchor="ctr"/>
          <a:lstStyle>
            <a:lvl1pPr algn="ctr">
              <a:defRPr sz="1200">
                <a:solidFill>
                  <a:schemeClr val="accent6">
                    <a:lumMod val="20000"/>
                    <a:lumOff val="80000"/>
                  </a:schemeClr>
                </a:solidFill>
              </a:defRPr>
            </a:lvl1pPr>
          </a:lstStyle>
          <a:p>
            <a:endParaRPr lang="en-US" dirty="0"/>
          </a:p>
        </p:txBody>
      </p:sp>
      <p:sp>
        <p:nvSpPr>
          <p:cNvPr id="6" name="Slide Number Placeholder 5"/>
          <p:cNvSpPr>
            <a:spLocks noGrp="1"/>
          </p:cNvSpPr>
          <p:nvPr>
            <p:ph type="sldNum" sz="quarter" idx="4"/>
          </p:nvPr>
        </p:nvSpPr>
        <p:spPr>
          <a:xfrm>
            <a:off x="10585938" y="6356350"/>
            <a:ext cx="767862" cy="365125"/>
          </a:xfrm>
          <a:prstGeom prst="rect">
            <a:avLst/>
          </a:prstGeom>
        </p:spPr>
        <p:txBody>
          <a:bodyPr vert="horz" lIns="91440" tIns="45720" rIns="91440" bIns="45720" rtlCol="0" anchor="ctr"/>
          <a:lstStyle>
            <a:lvl1pPr algn="r">
              <a:defRPr sz="1200">
                <a:solidFill>
                  <a:schemeClr val="accent6">
                    <a:lumMod val="20000"/>
                    <a:lumOff val="80000"/>
                  </a:schemeClr>
                </a:solidFill>
              </a:defRPr>
            </a:lvl1pPr>
          </a:lstStyle>
          <a:p>
            <a:fld id="{842422B5-12DA-40CC-AE4D-EB9F472458FF}" type="slidenum">
              <a:rPr lang="en-US" smtClean="0"/>
              <a:pPr/>
              <a:t>‹#›</a:t>
            </a:fld>
            <a:endParaRPr lang="en-US"/>
          </a:p>
        </p:txBody>
      </p:sp>
      <p:sp>
        <p:nvSpPr>
          <p:cNvPr id="3" name="Text Placeholder 2"/>
          <p:cNvSpPr>
            <a:spLocks noGrp="1"/>
          </p:cNvSpPr>
          <p:nvPr>
            <p:ph type="body" idx="1"/>
          </p:nvPr>
        </p:nvSpPr>
        <p:spPr>
          <a:xfrm>
            <a:off x="1219200" y="1825625"/>
            <a:ext cx="10134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Placeholder 1"/>
          <p:cNvSpPr>
            <a:spLocks noGrp="1"/>
          </p:cNvSpPr>
          <p:nvPr>
            <p:ph type="title"/>
          </p:nvPr>
        </p:nvSpPr>
        <p:spPr>
          <a:xfrm>
            <a:off x="1219200" y="365125"/>
            <a:ext cx="10134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Tree>
    <p:extLst>
      <p:ext uri="{BB962C8B-B14F-4D97-AF65-F5344CB8AC3E}">
        <p14:creationId xmlns:p14="http://schemas.microsoft.com/office/powerpoint/2010/main" val="73189948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txStyles>
    <p:titleStyle>
      <a:lvl1pPr algn="l" defTabSz="914400" rtl="0" eaLnBrk="1" latinLnBrk="0" hangingPunct="1">
        <a:spcBef>
          <a:spcPct val="0"/>
        </a:spcBef>
        <a:buNone/>
        <a:defRPr sz="4400" b="0" kern="1200" cap="none" spc="0">
          <a:ln w="0">
            <a:solidFill>
              <a:schemeClr val="accent1">
                <a:lumMod val="75000"/>
              </a:schemeClr>
            </a:solidFill>
          </a:ln>
          <a:solidFill>
            <a:schemeClr val="accent6"/>
          </a:solidFill>
          <a:effectLst>
            <a:outerShdw blurRad="38100" dist="25400" dir="5400000" algn="ctr" rotWithShape="0">
              <a:srgbClr val="6E747A">
                <a:alpha val="43000"/>
              </a:srgbClr>
            </a:outerShdw>
          </a:effectLst>
          <a:latin typeface="+mj-lt"/>
          <a:ea typeface="+mj-ea"/>
          <a:cs typeface="+mj-cs"/>
        </a:defRPr>
      </a:lvl1pPr>
    </p:titleStyle>
    <p:bodyStyle>
      <a:lvl1pPr marL="228600" indent="-228600" algn="l" defTabSz="914400" rtl="0" eaLnBrk="1" latinLnBrk="0" hangingPunct="1">
        <a:lnSpc>
          <a:spcPct val="90000"/>
        </a:lnSpc>
        <a:spcBef>
          <a:spcPct val="30000"/>
        </a:spcBef>
        <a:buClr>
          <a:schemeClr val="accent4">
            <a:lumMod val="75000"/>
          </a:schemeClr>
        </a:buClr>
        <a:buSzPct val="70000"/>
        <a:buFont typeface="Wingdings 3" panose="05040102010807070707" pitchFamily="18" charset="2"/>
        <a:buChar char="u"/>
        <a:defRPr sz="2800" kern="1200">
          <a:solidFill>
            <a:schemeClr val="accent6">
              <a:lumMod val="20000"/>
              <a:lumOff val="80000"/>
            </a:schemeClr>
          </a:solidFill>
          <a:latin typeface="+mn-lt"/>
          <a:ea typeface="+mn-ea"/>
          <a:cs typeface="+mn-cs"/>
        </a:defRPr>
      </a:lvl1pPr>
      <a:lvl2pPr marL="685800" indent="-228600" algn="l" defTabSz="914400" rtl="0" eaLnBrk="1" latinLnBrk="0" hangingPunct="1">
        <a:lnSpc>
          <a:spcPct val="90000"/>
        </a:lnSpc>
        <a:spcBef>
          <a:spcPct val="30000"/>
        </a:spcBef>
        <a:buClr>
          <a:schemeClr val="accent4">
            <a:lumMod val="75000"/>
          </a:schemeClr>
        </a:buClr>
        <a:buSzPct val="70000"/>
        <a:buFont typeface="Wingdings 3" panose="05040102010807070707" pitchFamily="18" charset="2"/>
        <a:buChar char="u"/>
        <a:defRPr sz="2400" kern="1200">
          <a:solidFill>
            <a:schemeClr val="accent6">
              <a:lumMod val="20000"/>
              <a:lumOff val="80000"/>
            </a:schemeClr>
          </a:solidFill>
          <a:latin typeface="+mn-lt"/>
          <a:ea typeface="+mn-ea"/>
          <a:cs typeface="+mn-cs"/>
        </a:defRPr>
      </a:lvl2pPr>
      <a:lvl3pPr marL="1143000" indent="-228600" algn="l" defTabSz="914400" rtl="0" eaLnBrk="1" latinLnBrk="0" hangingPunct="1">
        <a:lnSpc>
          <a:spcPct val="90000"/>
        </a:lnSpc>
        <a:spcBef>
          <a:spcPct val="30000"/>
        </a:spcBef>
        <a:buClr>
          <a:schemeClr val="accent4">
            <a:lumMod val="75000"/>
          </a:schemeClr>
        </a:buClr>
        <a:buSzPct val="70000"/>
        <a:buFont typeface="Wingdings 3" panose="05040102010807070707" pitchFamily="18" charset="2"/>
        <a:buChar char="u"/>
        <a:defRPr sz="2000" kern="1200">
          <a:solidFill>
            <a:schemeClr val="accent6">
              <a:lumMod val="20000"/>
              <a:lumOff val="80000"/>
            </a:schemeClr>
          </a:solidFill>
          <a:latin typeface="+mn-lt"/>
          <a:ea typeface="+mn-ea"/>
          <a:cs typeface="+mn-cs"/>
        </a:defRPr>
      </a:lvl3pPr>
      <a:lvl4pPr marL="1600200" indent="-228600" algn="l" defTabSz="914400" rtl="0" eaLnBrk="1" latinLnBrk="0" hangingPunct="1">
        <a:lnSpc>
          <a:spcPct val="90000"/>
        </a:lnSpc>
        <a:spcBef>
          <a:spcPct val="30000"/>
        </a:spcBef>
        <a:buClr>
          <a:schemeClr val="accent4">
            <a:lumMod val="75000"/>
          </a:schemeClr>
        </a:buClr>
        <a:buSzPct val="70000"/>
        <a:buFont typeface="Wingdings 3" panose="05040102010807070707" pitchFamily="18" charset="2"/>
        <a:buChar char="u"/>
        <a:defRPr sz="1800" kern="1200">
          <a:solidFill>
            <a:schemeClr val="accent6">
              <a:lumMod val="20000"/>
              <a:lumOff val="80000"/>
            </a:schemeClr>
          </a:solidFill>
          <a:latin typeface="+mn-lt"/>
          <a:ea typeface="+mn-ea"/>
          <a:cs typeface="+mn-cs"/>
        </a:defRPr>
      </a:lvl4pPr>
      <a:lvl5pPr marL="2057400" indent="-228600" algn="l" defTabSz="914400" rtl="0" eaLnBrk="1" latinLnBrk="0" hangingPunct="1">
        <a:lnSpc>
          <a:spcPct val="90000"/>
        </a:lnSpc>
        <a:spcBef>
          <a:spcPct val="30000"/>
        </a:spcBef>
        <a:buClr>
          <a:schemeClr val="accent4">
            <a:lumMod val="75000"/>
          </a:schemeClr>
        </a:buClr>
        <a:buSzPct val="70000"/>
        <a:buFont typeface="Wingdings 3" panose="05040102010807070707" pitchFamily="18" charset="2"/>
        <a:buChar char="u"/>
        <a:defRPr sz="1800" kern="1200">
          <a:solidFill>
            <a:schemeClr val="accent6">
              <a:lumMod val="20000"/>
              <a:lumOff val="80000"/>
            </a:schemeClr>
          </a:solidFill>
          <a:latin typeface="+mn-lt"/>
          <a:ea typeface="+mn-ea"/>
          <a:cs typeface="+mn-cs"/>
        </a:defRPr>
      </a:lvl5pPr>
      <a:lvl6pPr marL="2514600" indent="-228600" algn="l" defTabSz="914400" rtl="0" eaLnBrk="1" latinLnBrk="0" hangingPunct="1">
        <a:lnSpc>
          <a:spcPct val="90000"/>
        </a:lnSpc>
        <a:spcBef>
          <a:spcPct val="30000"/>
        </a:spcBef>
        <a:buClr>
          <a:schemeClr val="accent4">
            <a:lumMod val="75000"/>
          </a:schemeClr>
        </a:buClr>
        <a:buSzPct val="70000"/>
        <a:buFont typeface="Wingdings 3" panose="05040102010807070707" pitchFamily="18" charset="2"/>
        <a:buChar char="u"/>
        <a:defRPr sz="1800" kern="1200">
          <a:solidFill>
            <a:schemeClr val="accent6">
              <a:lumMod val="20000"/>
              <a:lumOff val="80000"/>
            </a:schemeClr>
          </a:solidFill>
          <a:latin typeface="+mn-lt"/>
          <a:ea typeface="+mn-ea"/>
          <a:cs typeface="+mn-cs"/>
        </a:defRPr>
      </a:lvl6pPr>
      <a:lvl7pPr marL="2971800" indent="-228600" algn="l" defTabSz="914400" rtl="0" eaLnBrk="1" latinLnBrk="0" hangingPunct="1">
        <a:lnSpc>
          <a:spcPct val="90000"/>
        </a:lnSpc>
        <a:spcBef>
          <a:spcPct val="30000"/>
        </a:spcBef>
        <a:buClr>
          <a:schemeClr val="accent4">
            <a:lumMod val="75000"/>
          </a:schemeClr>
        </a:buClr>
        <a:buSzPct val="70000"/>
        <a:buFont typeface="Wingdings 3" panose="05040102010807070707" pitchFamily="18" charset="2"/>
        <a:buChar char="u"/>
        <a:defRPr sz="1800" kern="1200">
          <a:solidFill>
            <a:schemeClr val="accent6">
              <a:lumMod val="20000"/>
              <a:lumOff val="80000"/>
            </a:schemeClr>
          </a:solidFill>
          <a:latin typeface="+mn-lt"/>
          <a:ea typeface="+mn-ea"/>
          <a:cs typeface="+mn-cs"/>
        </a:defRPr>
      </a:lvl7pPr>
      <a:lvl8pPr marL="3429000" indent="-228600" algn="l" defTabSz="914400" rtl="0" eaLnBrk="1" latinLnBrk="0" hangingPunct="1">
        <a:lnSpc>
          <a:spcPct val="90000"/>
        </a:lnSpc>
        <a:spcBef>
          <a:spcPct val="30000"/>
        </a:spcBef>
        <a:buClr>
          <a:schemeClr val="accent4">
            <a:lumMod val="75000"/>
          </a:schemeClr>
        </a:buClr>
        <a:buSzPct val="70000"/>
        <a:buFont typeface="Wingdings 3" panose="05040102010807070707" pitchFamily="18" charset="2"/>
        <a:buChar char="u"/>
        <a:defRPr sz="1800" kern="1200">
          <a:solidFill>
            <a:schemeClr val="accent6">
              <a:lumMod val="20000"/>
              <a:lumOff val="80000"/>
            </a:schemeClr>
          </a:solidFill>
          <a:latin typeface="+mn-lt"/>
          <a:ea typeface="+mn-ea"/>
          <a:cs typeface="+mn-cs"/>
        </a:defRPr>
      </a:lvl8pPr>
      <a:lvl9pPr marL="3886200" indent="-228600" algn="l" defTabSz="914400" rtl="0" eaLnBrk="1" latinLnBrk="0" hangingPunct="1">
        <a:lnSpc>
          <a:spcPct val="90000"/>
        </a:lnSpc>
        <a:spcBef>
          <a:spcPct val="30000"/>
        </a:spcBef>
        <a:buClr>
          <a:schemeClr val="accent4">
            <a:lumMod val="75000"/>
          </a:schemeClr>
        </a:buClr>
        <a:buSzPct val="70000"/>
        <a:buFont typeface="Wingdings 3" panose="05040102010807070707" pitchFamily="18" charset="2"/>
        <a:buChar char="u"/>
        <a:defRPr sz="1800" kern="1200">
          <a:solidFill>
            <a:schemeClr val="accent6">
              <a:lumMod val="20000"/>
              <a:lumOff val="80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0" orient="horz" pos="2160" userDrawn="1">
          <p15:clr>
            <a:srgbClr val="F26B43"/>
          </p15:clr>
        </p15:guide>
        <p15:guide id="1" pos="768" userDrawn="1">
          <p15:clr>
            <a:srgbClr val="F26B43"/>
          </p15:clr>
        </p15:guide>
        <p15:guide id="2" pos="7152" userDrawn="1">
          <p15:clr>
            <a:srgbClr val="F26B43"/>
          </p15:clr>
        </p15:guide>
        <p15:guide id="3"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hyperlink" Target="http://www.uwhealthkids.org/patient-guide/flad-family-chapel/35322" TargetMode="External"/><Relationship Id="rId13" Type="http://schemas.openxmlformats.org/officeDocument/2006/relationships/hyperlink" Target="http://www.uwhealthkids.org/kids-health-and-safety/kohls-safety-center/35396" TargetMode="External"/><Relationship Id="rId18" Type="http://schemas.openxmlformats.org/officeDocument/2006/relationships/hyperlink" Target="http://www.uwhealthkids.org/pediatric-palliative-care/pediatric-palliative-care/46333" TargetMode="External"/><Relationship Id="rId26" Type="http://schemas.openxmlformats.org/officeDocument/2006/relationships/hyperlink" Target="http://www.uwhealth.org/Feed.action?csgTagSearch=&amp;csgTag=support" TargetMode="External"/><Relationship Id="rId3" Type="http://schemas.openxmlformats.org/officeDocument/2006/relationships/hyperlink" Target="http://www.uwhealthkids.org/pediatric-cancer/pediatric-hematology-and-oncology/35354" TargetMode="External"/><Relationship Id="rId21" Type="http://schemas.openxmlformats.org/officeDocument/2006/relationships/hyperlink" Target="http://www.uwhealthkids.org/patient-guide/positive-image-center/35331" TargetMode="External"/><Relationship Id="rId7" Type="http://schemas.openxmlformats.org/officeDocument/2006/relationships/hyperlink" Target="http://www.uwhealthkids.org/patient-guide/child-life/38525" TargetMode="External"/><Relationship Id="rId12" Type="http://schemas.openxmlformats.org/officeDocument/2006/relationships/hyperlink" Target="http://www.uwhealthkids.org/patient-guide/kids-as-partners-kap-and-the-teen-advisory-board-tab/35318" TargetMode="External"/><Relationship Id="rId17" Type="http://schemas.openxmlformats.org/officeDocument/2006/relationships/hyperlink" Target="http://www.uwhealth.org/patient-guides/uw-hospital/patient-relations-patient-resources/10151" TargetMode="External"/><Relationship Id="rId25" Type="http://schemas.openxmlformats.org/officeDocument/2006/relationships/hyperlink" Target="http://www.uwhealth.org/patient-guides/uw-hospital/spiritual-care-services/10164" TargetMode="External"/><Relationship Id="rId2" Type="http://schemas.openxmlformats.org/officeDocument/2006/relationships/hyperlink" Target="http://www.uwhealthkids.org/cardiology-cardiothoracic-surgery/pediatric-heart-care/40490" TargetMode="External"/><Relationship Id="rId16" Type="http://schemas.openxmlformats.org/officeDocument/2006/relationships/hyperlink" Target="http://www.uwhealthkids.org/patient-guide/parent-and-family-advisory-council/35325" TargetMode="External"/><Relationship Id="rId20" Type="http://schemas.openxmlformats.org/officeDocument/2006/relationships/hyperlink" Target="http://www.uwhealthkids.org/patient-guide/child-life-playrooms-and-teen-lounges/35309" TargetMode="External"/><Relationship Id="rId1" Type="http://schemas.openxmlformats.org/officeDocument/2006/relationships/slideLayout" Target="../slideLayouts/slideLayout4.xml"/><Relationship Id="rId6" Type="http://schemas.openxmlformats.org/officeDocument/2006/relationships/hyperlink" Target="http://www.uwhealthkids.org/kids-health-and-safety/child-health-advocacy-and-safety/33258" TargetMode="External"/><Relationship Id="rId11" Type="http://schemas.openxmlformats.org/officeDocument/2006/relationships/hyperlink" Target="http://www.uwhealth.org/patient-guides/uw-hospital/interpreter-services/10150" TargetMode="External"/><Relationship Id="rId24" Type="http://schemas.openxmlformats.org/officeDocument/2006/relationships/hyperlink" Target="http://www.uwhealthkids.org/patient-guide/special-events-and-visitors/35332" TargetMode="External"/><Relationship Id="rId5" Type="http://schemas.openxmlformats.org/officeDocument/2006/relationships/hyperlink" Target="http://www.uwhealth.org/patient-guides/uw-hospital/advance-medical-directives/13373" TargetMode="External"/><Relationship Id="rId15" Type="http://schemas.openxmlformats.org/officeDocument/2006/relationships/hyperlink" Target="http://www.uwhealthkids.org/kids-health-and-safety/oral-health-and-dental-care/35393" TargetMode="External"/><Relationship Id="rId23" Type="http://schemas.openxmlformats.org/officeDocument/2006/relationships/hyperlink" Target="http://www.uwhealth.org/uwhospital-patient-guide/social-work-staff/10171" TargetMode="External"/><Relationship Id="rId28" Type="http://schemas.openxmlformats.org/officeDocument/2006/relationships/hyperlink" Target="http://www.uwhealth.org/madison-health-care-jobs/volunteers/volunteers/29490" TargetMode="External"/><Relationship Id="rId10" Type="http://schemas.openxmlformats.org/officeDocument/2006/relationships/hyperlink" Target="http://www.uwhealthkids.org/patient-guide/hospital-school-and-school-re-entry/35324" TargetMode="External"/><Relationship Id="rId19" Type="http://schemas.openxmlformats.org/officeDocument/2006/relationships/hyperlink" Target="http://www.uwhealthkids.org/patient-guide/pet-therapy/35330" TargetMode="External"/><Relationship Id="rId4" Type="http://schemas.openxmlformats.org/officeDocument/2006/relationships/hyperlink" Target="http://www.pediatrics.wisc.edu/" TargetMode="External"/><Relationship Id="rId9" Type="http://schemas.openxmlformats.org/officeDocument/2006/relationships/hyperlink" Target="http://www.uwhealthkids.org/patient-guide/flashes-of-hope/35323" TargetMode="External"/><Relationship Id="rId14" Type="http://schemas.openxmlformats.org/officeDocument/2006/relationships/hyperlink" Target="http://www.uwhealth.org/nutrition-wellness/pediatric-healthy-eating/44975" TargetMode="External"/><Relationship Id="rId22" Type="http://schemas.openxmlformats.org/officeDocument/2006/relationships/hyperlink" Target="http://www.uwhealthkids.org/kids-health-and-safety/safe-kids-coalition/35398" TargetMode="External"/><Relationship Id="rId27" Type="http://schemas.openxmlformats.org/officeDocument/2006/relationships/hyperlink" Target="http://www.uwhealthkids.org/patient-guide/tylers-place-and-sibling-services/35333"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png"/></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4056844"/>
            <a:ext cx="9144000" cy="1918953"/>
          </a:xfrm>
        </p:spPr>
        <p:txBody>
          <a:bodyPr>
            <a:normAutofit fontScale="92500" lnSpcReduction="10000"/>
          </a:bodyPr>
          <a:lstStyle/>
          <a:p>
            <a:pPr algn="r"/>
            <a:r>
              <a:rPr lang="en-US" dirty="0" smtClean="0"/>
              <a:t>Claude Rochon MSN, RN, CPN</a:t>
            </a:r>
          </a:p>
          <a:p>
            <a:pPr algn="r"/>
            <a:r>
              <a:rPr lang="en-US" dirty="0" smtClean="0"/>
              <a:t>Edgewood College</a:t>
            </a:r>
          </a:p>
          <a:p>
            <a:pPr algn="r"/>
            <a:r>
              <a:rPr lang="en-US" dirty="0" smtClean="0"/>
              <a:t>American Family Children’s Hospital</a:t>
            </a:r>
          </a:p>
          <a:p>
            <a:pPr algn="r"/>
            <a:r>
              <a:rPr lang="en-US" dirty="0" smtClean="0"/>
              <a:t>Masaryk University Faculty of Nursing</a:t>
            </a:r>
          </a:p>
          <a:p>
            <a:pPr algn="r"/>
            <a:r>
              <a:rPr lang="en-US" dirty="0" smtClean="0"/>
              <a:t>March 15, 2016</a:t>
            </a:r>
            <a:endParaRPr lang="en-US" dirty="0"/>
          </a:p>
        </p:txBody>
      </p:sp>
      <p:sp>
        <p:nvSpPr>
          <p:cNvPr id="2" name="Title 1"/>
          <p:cNvSpPr>
            <a:spLocks noGrp="1"/>
          </p:cNvSpPr>
          <p:nvPr>
            <p:ph type="ctrTitle"/>
          </p:nvPr>
        </p:nvSpPr>
        <p:spPr/>
        <p:txBody>
          <a:bodyPr>
            <a:normAutofit fontScale="90000"/>
          </a:bodyPr>
          <a:lstStyle/>
          <a:p>
            <a:r>
              <a:rPr lang="en-US" dirty="0" smtClean="0"/>
              <a:t>Education in the Pediatric Intensive Care Unit at American Family Children’s Hospital</a:t>
            </a:r>
            <a:endParaRPr lang="en-US" dirty="0"/>
          </a:p>
        </p:txBody>
      </p:sp>
    </p:spTree>
    <p:extLst>
      <p:ext uri="{BB962C8B-B14F-4D97-AF65-F5344CB8AC3E}">
        <p14:creationId xmlns:p14="http://schemas.microsoft.com/office/powerpoint/2010/main" val="3727617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half" idx="2"/>
          </p:nvPr>
        </p:nvSpPr>
        <p:spPr/>
        <p:txBody>
          <a:bodyPr/>
          <a:lstStyle/>
          <a:p>
            <a:r>
              <a:rPr lang="en-US" dirty="0" smtClean="0"/>
              <a:t>University of Wisconsin – Madison</a:t>
            </a:r>
          </a:p>
          <a:p>
            <a:endParaRPr lang="en-US" dirty="0" smtClean="0"/>
          </a:p>
          <a:p>
            <a:r>
              <a:rPr lang="en-US" dirty="0" smtClean="0"/>
              <a:t>American Family Children’s Hospital</a:t>
            </a:r>
          </a:p>
          <a:p>
            <a:endParaRPr lang="en-US" dirty="0"/>
          </a:p>
          <a:p>
            <a:r>
              <a:rPr lang="en-US" dirty="0" smtClean="0"/>
              <a:t>We are rated from number two to number nine of rankings for the most money spent of research and development </a:t>
            </a:r>
            <a:endParaRPr lang="en-US" dirty="0"/>
          </a:p>
        </p:txBody>
      </p:sp>
      <p:sp>
        <p:nvSpPr>
          <p:cNvPr id="3" name="Title 2"/>
          <p:cNvSpPr>
            <a:spLocks noGrp="1"/>
          </p:cNvSpPr>
          <p:nvPr>
            <p:ph type="title"/>
          </p:nvPr>
        </p:nvSpPr>
        <p:spPr/>
        <p:txBody>
          <a:bodyPr/>
          <a:lstStyle/>
          <a:p>
            <a:r>
              <a:rPr lang="en-US" dirty="0" smtClean="0"/>
              <a:t>Research and Grant Spending</a:t>
            </a:r>
            <a:endParaRPr lang="en-US" dirty="0"/>
          </a:p>
        </p:txBody>
      </p:sp>
      <p:pic>
        <p:nvPicPr>
          <p:cNvPr id="3074" name="Picture 2" descr="http://photos.uc.wisc.edu/photos/4386/original/aerial_west_health05_8536.jpg?1286779438"/>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411788" y="1452943"/>
            <a:ext cx="5943600" cy="3942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0680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Content Placeholder 1"/>
          <p:cNvSpPr>
            <a:spLocks noGrp="1"/>
          </p:cNvSpPr>
          <p:nvPr>
            <p:ph idx="1"/>
          </p:nvPr>
        </p:nvSpPr>
        <p:spPr>
          <a:xfrm>
            <a:off x="2084231" y="1762126"/>
            <a:ext cx="4343400" cy="3992563"/>
          </a:xfrm>
        </p:spPr>
        <p:txBody>
          <a:bodyPr/>
          <a:lstStyle/>
          <a:p>
            <a:r>
              <a:rPr lang="en-US" sz="2400" dirty="0">
                <a:latin typeface="Helvetica Neue Light" charset="0"/>
                <a:cs typeface="Helvetica Neue Light" charset="0"/>
              </a:rPr>
              <a:t>Inpatient discharges: 4,200 </a:t>
            </a:r>
          </a:p>
          <a:p>
            <a:r>
              <a:rPr lang="en-US" sz="2400" dirty="0">
                <a:latin typeface="Helvetica Neue Light" charset="0"/>
                <a:cs typeface="Helvetica Neue Light" charset="0"/>
              </a:rPr>
              <a:t>Surgical procedures: 5,789</a:t>
            </a:r>
          </a:p>
          <a:p>
            <a:r>
              <a:rPr lang="en-US" sz="2400" dirty="0">
                <a:latin typeface="Helvetica Neue Light" charset="0"/>
                <a:cs typeface="Helvetica Neue Light" charset="0"/>
              </a:rPr>
              <a:t>Clinic visits: 144,879</a:t>
            </a:r>
          </a:p>
          <a:p>
            <a:r>
              <a:rPr lang="en-US" sz="2400" dirty="0">
                <a:latin typeface="Helvetica Neue Light" charset="0"/>
                <a:cs typeface="Helvetica Neue Light" charset="0"/>
              </a:rPr>
              <a:t>UW pediatric </a:t>
            </a:r>
            <a:br>
              <a:rPr lang="en-US" sz="2400" dirty="0">
                <a:latin typeface="Helvetica Neue Light" charset="0"/>
                <a:cs typeface="Helvetica Neue Light" charset="0"/>
              </a:rPr>
            </a:br>
            <a:r>
              <a:rPr lang="en-US" sz="2400" dirty="0">
                <a:latin typeface="Helvetica Neue Light" charset="0"/>
                <a:cs typeface="Helvetica Neue Light" charset="0"/>
              </a:rPr>
              <a:t>specialists/surgeons: 235 </a:t>
            </a:r>
          </a:p>
          <a:p>
            <a:r>
              <a:rPr lang="en-US" sz="2400" dirty="0">
                <a:latin typeface="Helvetica Neue Light" charset="0"/>
                <a:cs typeface="Helvetica Neue Light" charset="0"/>
              </a:rPr>
              <a:t>Average hospital stay: </a:t>
            </a:r>
            <a:br>
              <a:rPr lang="en-US" sz="2400" dirty="0">
                <a:latin typeface="Helvetica Neue Light" charset="0"/>
                <a:cs typeface="Helvetica Neue Light" charset="0"/>
              </a:rPr>
            </a:br>
            <a:r>
              <a:rPr lang="en-US" sz="2400" dirty="0">
                <a:latin typeface="Helvetica Neue Light" charset="0"/>
                <a:cs typeface="Helvetica Neue Light" charset="0"/>
              </a:rPr>
              <a:t>5.1 days</a:t>
            </a:r>
          </a:p>
          <a:p>
            <a:r>
              <a:rPr lang="en-US" sz="2400" dirty="0">
                <a:latin typeface="Helvetica Neue Light" charset="0"/>
                <a:cs typeface="Helvetica Neue Light" charset="0"/>
              </a:rPr>
              <a:t>Case Mix Index: 1.6</a:t>
            </a:r>
          </a:p>
        </p:txBody>
      </p:sp>
      <p:sp>
        <p:nvSpPr>
          <p:cNvPr id="7171" name="Title 2"/>
          <p:cNvSpPr>
            <a:spLocks noGrp="1"/>
          </p:cNvSpPr>
          <p:nvPr>
            <p:ph type="title"/>
          </p:nvPr>
        </p:nvSpPr>
        <p:spPr/>
        <p:txBody>
          <a:bodyPr/>
          <a:lstStyle/>
          <a:p>
            <a:r>
              <a:rPr lang="en-US">
                <a:latin typeface="Helvetica Neue" charset="0"/>
                <a:cs typeface="Helvetica Neue" charset="0"/>
              </a:rPr>
              <a:t>Facts and Figures – Fiscal Year 2015</a:t>
            </a:r>
          </a:p>
        </p:txBody>
      </p:sp>
      <p:pic>
        <p:nvPicPr>
          <p:cNvPr id="7172" name="Picture 1" descr="03_Imaging-8665.jpg"/>
          <p:cNvPicPr>
            <a:picLocks noChangeAspect="1"/>
          </p:cNvPicPr>
          <p:nvPr/>
        </p:nvPicPr>
        <p:blipFill>
          <a:blip r:embed="rId2">
            <a:extLst>
              <a:ext uri="{28A0092B-C50C-407E-A947-70E740481C1C}">
                <a14:useLocalDpi xmlns:a14="http://schemas.microsoft.com/office/drawing/2010/main" val="0"/>
              </a:ext>
            </a:extLst>
          </a:blip>
          <a:srcRect l="13039"/>
          <a:stretch>
            <a:fillRect/>
          </a:stretch>
        </p:blipFill>
        <p:spPr bwMode="auto">
          <a:xfrm>
            <a:off x="6324600" y="1762126"/>
            <a:ext cx="3886200" cy="298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6657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1"/>
          <p:cNvSpPr>
            <a:spLocks noGrp="1"/>
          </p:cNvSpPr>
          <p:nvPr>
            <p:ph idx="1"/>
          </p:nvPr>
        </p:nvSpPr>
        <p:spPr>
          <a:xfrm>
            <a:off x="5634038" y="1431925"/>
            <a:ext cx="4576762" cy="4160838"/>
          </a:xfrm>
        </p:spPr>
        <p:txBody>
          <a:bodyPr>
            <a:normAutofit lnSpcReduction="10000"/>
          </a:bodyPr>
          <a:lstStyle/>
          <a:p>
            <a:r>
              <a:rPr lang="en-US" sz="2400">
                <a:latin typeface="Helvetica Neue Light" charset="0"/>
                <a:cs typeface="Helvetica Neue Light" charset="0"/>
              </a:rPr>
              <a:t>First in world with Artis Q.zen imaging equipment. Up to 60 percent less radiation exposure than conventional machines</a:t>
            </a:r>
          </a:p>
          <a:p>
            <a:r>
              <a:rPr lang="en-US" sz="2400">
                <a:latin typeface="Helvetica Neue Light" charset="0"/>
                <a:cs typeface="Helvetica Neue Light" charset="0"/>
              </a:rPr>
              <a:t>Primary uses:</a:t>
            </a:r>
          </a:p>
          <a:p>
            <a:pPr lvl="1"/>
            <a:r>
              <a:rPr lang="en-US" sz="2200">
                <a:latin typeface="Helvetica Neue Light" charset="0"/>
                <a:cs typeface="Helvetica Neue Light" charset="0"/>
              </a:rPr>
              <a:t>Interventional cardiology </a:t>
            </a:r>
          </a:p>
          <a:p>
            <a:pPr lvl="1"/>
            <a:r>
              <a:rPr lang="en-US" sz="2200">
                <a:latin typeface="Helvetica Neue Light" charset="0"/>
                <a:cs typeface="Helvetica Neue Light" charset="0"/>
              </a:rPr>
              <a:t>Cardiac electrophysiology</a:t>
            </a:r>
          </a:p>
          <a:p>
            <a:pPr lvl="1"/>
            <a:r>
              <a:rPr lang="en-US" sz="2200">
                <a:latin typeface="Helvetica Neue Light" charset="0"/>
                <a:cs typeface="Helvetica Neue Light" charset="0"/>
              </a:rPr>
              <a:t>Interventional radiology</a:t>
            </a:r>
          </a:p>
          <a:p>
            <a:pPr lvl="1"/>
            <a:r>
              <a:rPr lang="en-US" sz="2200">
                <a:latin typeface="Helvetica Neue Light" charset="0"/>
                <a:cs typeface="Helvetica Neue Light" charset="0"/>
              </a:rPr>
              <a:t>Neuro-interventional radiology</a:t>
            </a:r>
          </a:p>
          <a:p>
            <a:pPr lvl="1"/>
            <a:r>
              <a:rPr lang="en-US" sz="2200">
                <a:latin typeface="Helvetica Neue Light" charset="0"/>
                <a:cs typeface="Helvetica Neue Light" charset="0"/>
              </a:rPr>
              <a:t>Complex surgery </a:t>
            </a:r>
          </a:p>
        </p:txBody>
      </p:sp>
      <p:sp>
        <p:nvSpPr>
          <p:cNvPr id="18435" name="Title 2"/>
          <p:cNvSpPr>
            <a:spLocks noGrp="1"/>
          </p:cNvSpPr>
          <p:nvPr>
            <p:ph type="title"/>
          </p:nvPr>
        </p:nvSpPr>
        <p:spPr/>
        <p:txBody>
          <a:bodyPr>
            <a:normAutofit fontScale="90000"/>
          </a:bodyPr>
          <a:lstStyle/>
          <a:p>
            <a:r>
              <a:rPr lang="en-US">
                <a:latin typeface="Helvetica Neue" charset="0"/>
                <a:cs typeface="Helvetica Neue" charset="0"/>
              </a:rPr>
              <a:t>Pediatric Heart Program – </a:t>
            </a:r>
            <a:br>
              <a:rPr lang="en-US">
                <a:latin typeface="Helvetica Neue" charset="0"/>
                <a:cs typeface="Helvetica Neue" charset="0"/>
              </a:rPr>
            </a:br>
            <a:r>
              <a:rPr lang="en-US">
                <a:latin typeface="Helvetica Neue" charset="0"/>
                <a:cs typeface="Helvetica Neue" charset="0"/>
              </a:rPr>
              <a:t>Ultra-safe Imaging </a:t>
            </a:r>
          </a:p>
        </p:txBody>
      </p:sp>
      <p:pic>
        <p:nvPicPr>
          <p:cNvPr id="18436" name="Picture 1" descr="12_Imaging-7601.jpg"/>
          <p:cNvPicPr>
            <a:picLocks noChangeAspect="1"/>
          </p:cNvPicPr>
          <p:nvPr/>
        </p:nvPicPr>
        <p:blipFill>
          <a:blip r:embed="rId2">
            <a:extLst>
              <a:ext uri="{28A0092B-C50C-407E-A947-70E740481C1C}">
                <a14:useLocalDpi xmlns:a14="http://schemas.microsoft.com/office/drawing/2010/main" val="0"/>
              </a:ext>
            </a:extLst>
          </a:blip>
          <a:srcRect l="12244" r="20927"/>
          <a:stretch>
            <a:fillRect/>
          </a:stretch>
        </p:blipFill>
        <p:spPr bwMode="auto">
          <a:xfrm>
            <a:off x="1825626" y="1584326"/>
            <a:ext cx="3579813" cy="371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926691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2"/>
          </p:nvPr>
        </p:nvSpPr>
        <p:spPr/>
        <p:txBody>
          <a:bodyPr>
            <a:normAutofit fontScale="85000" lnSpcReduction="20000"/>
          </a:bodyPr>
          <a:lstStyle/>
          <a:p>
            <a:r>
              <a:rPr lang="en-US" dirty="0"/>
              <a:t>Graduate from High School 17-18 years </a:t>
            </a:r>
            <a:r>
              <a:rPr lang="en-US" dirty="0" smtClean="0"/>
              <a:t>old</a:t>
            </a:r>
          </a:p>
          <a:p>
            <a:pPr lvl="1">
              <a:buFont typeface="Wingdings" panose="05000000000000000000" pitchFamily="2" charset="2"/>
              <a:buChar char="Ø"/>
            </a:pPr>
            <a:r>
              <a:rPr lang="en-US" dirty="0" smtClean="0"/>
              <a:t>4 year Bachelor Degree</a:t>
            </a:r>
          </a:p>
          <a:p>
            <a:pPr lvl="1">
              <a:buFont typeface="Wingdings" panose="05000000000000000000" pitchFamily="2" charset="2"/>
              <a:buChar char="Ø"/>
            </a:pPr>
            <a:r>
              <a:rPr lang="en-US" dirty="0" smtClean="0"/>
              <a:t>4 Year Medical School</a:t>
            </a:r>
          </a:p>
          <a:p>
            <a:pPr lvl="1">
              <a:buFont typeface="Wingdings" panose="05000000000000000000" pitchFamily="2" charset="2"/>
              <a:buChar char="Ø"/>
            </a:pPr>
            <a:r>
              <a:rPr lang="en-US" dirty="0" smtClean="0"/>
              <a:t>3-8 Year Residency</a:t>
            </a:r>
          </a:p>
          <a:p>
            <a:pPr lvl="1">
              <a:buFont typeface="Wingdings" panose="05000000000000000000" pitchFamily="2" charset="2"/>
              <a:buChar char="Ø"/>
            </a:pPr>
            <a:r>
              <a:rPr lang="en-US" dirty="0" smtClean="0"/>
              <a:t>3-6 Year Fellowship</a:t>
            </a:r>
          </a:p>
          <a:p>
            <a:pPr lvl="1">
              <a:buFont typeface="Wingdings" panose="05000000000000000000" pitchFamily="2" charset="2"/>
              <a:buChar char="Ø"/>
            </a:pPr>
            <a:r>
              <a:rPr lang="en-US" dirty="0" smtClean="0"/>
              <a:t>Attending</a:t>
            </a:r>
          </a:p>
          <a:p>
            <a:pPr lvl="1">
              <a:buFont typeface="Wingdings" panose="05000000000000000000" pitchFamily="2" charset="2"/>
              <a:buChar char="Ø"/>
            </a:pPr>
            <a:endParaRPr lang="en-US" dirty="0"/>
          </a:p>
          <a:p>
            <a:pPr lvl="1">
              <a:buFont typeface="Wingdings" panose="05000000000000000000" pitchFamily="2" charset="2"/>
              <a:buChar char="Ø"/>
            </a:pPr>
            <a:endParaRPr lang="en-US" dirty="0" smtClean="0"/>
          </a:p>
          <a:p>
            <a:pPr marL="457200" lvl="1" indent="0">
              <a:buNone/>
            </a:pPr>
            <a:r>
              <a:rPr lang="en-US" dirty="0" smtClean="0"/>
              <a:t>DNP Nurse functions at the same level as a Fellow on most units	</a:t>
            </a:r>
            <a:endParaRPr lang="en-US" dirty="0"/>
          </a:p>
        </p:txBody>
      </p:sp>
      <p:sp>
        <p:nvSpPr>
          <p:cNvPr id="5" name="Content Placeholder 4"/>
          <p:cNvSpPr>
            <a:spLocks noGrp="1"/>
          </p:cNvSpPr>
          <p:nvPr>
            <p:ph sz="half" idx="1"/>
          </p:nvPr>
        </p:nvSpPr>
        <p:spPr/>
        <p:txBody>
          <a:bodyPr>
            <a:normAutofit fontScale="85000" lnSpcReduction="20000"/>
          </a:bodyPr>
          <a:lstStyle/>
          <a:p>
            <a:r>
              <a:rPr lang="en-US" dirty="0" smtClean="0"/>
              <a:t>Graduate from High School 17-18 years old</a:t>
            </a:r>
          </a:p>
          <a:p>
            <a:r>
              <a:rPr lang="en-US" dirty="0" smtClean="0"/>
              <a:t>Associate Degree Nurse</a:t>
            </a:r>
          </a:p>
          <a:p>
            <a:pPr lvl="1"/>
            <a:r>
              <a:rPr lang="en-US" dirty="0" smtClean="0"/>
              <a:t>2-21/2 years Technical College</a:t>
            </a:r>
          </a:p>
          <a:p>
            <a:r>
              <a:rPr lang="en-US" dirty="0" smtClean="0"/>
              <a:t>4 year Baccalaureate Nursing Degree</a:t>
            </a:r>
          </a:p>
          <a:p>
            <a:r>
              <a:rPr lang="en-US" dirty="0" smtClean="0"/>
              <a:t>Masters of Science – Nursing</a:t>
            </a:r>
          </a:p>
          <a:p>
            <a:pPr lvl="1"/>
            <a:r>
              <a:rPr lang="en-US" dirty="0" smtClean="0"/>
              <a:t>Education</a:t>
            </a:r>
          </a:p>
          <a:p>
            <a:pPr lvl="1"/>
            <a:r>
              <a:rPr lang="en-US" dirty="0" smtClean="0"/>
              <a:t>Administration</a:t>
            </a:r>
          </a:p>
          <a:p>
            <a:r>
              <a:rPr lang="en-US" dirty="0" smtClean="0"/>
              <a:t>Doctor of Nursing Practice</a:t>
            </a:r>
          </a:p>
          <a:p>
            <a:pPr lvl="1"/>
            <a:r>
              <a:rPr lang="en-US" dirty="0" smtClean="0"/>
              <a:t>Administration</a:t>
            </a:r>
          </a:p>
          <a:p>
            <a:pPr lvl="1"/>
            <a:r>
              <a:rPr lang="en-US" dirty="0" smtClean="0"/>
              <a:t>Practical</a:t>
            </a:r>
          </a:p>
          <a:p>
            <a:r>
              <a:rPr lang="en-US" dirty="0" smtClean="0"/>
              <a:t>Doctor of Philosophy</a:t>
            </a:r>
          </a:p>
          <a:p>
            <a:endParaRPr lang="en-US" dirty="0" smtClean="0"/>
          </a:p>
          <a:p>
            <a:pPr lvl="1"/>
            <a:endParaRPr lang="en-US" dirty="0"/>
          </a:p>
        </p:txBody>
      </p:sp>
      <p:sp>
        <p:nvSpPr>
          <p:cNvPr id="4" name="Title 3"/>
          <p:cNvSpPr>
            <a:spLocks noGrp="1"/>
          </p:cNvSpPr>
          <p:nvPr>
            <p:ph type="title"/>
          </p:nvPr>
        </p:nvSpPr>
        <p:spPr/>
        <p:txBody>
          <a:bodyPr/>
          <a:lstStyle/>
          <a:p>
            <a:r>
              <a:rPr lang="en-US" dirty="0" smtClean="0"/>
              <a:t>Nursing  /  Medical   Training</a:t>
            </a:r>
            <a:endParaRPr lang="en-US" dirty="0"/>
          </a:p>
        </p:txBody>
      </p:sp>
    </p:spTree>
    <p:extLst>
      <p:ext uri="{BB962C8B-B14F-4D97-AF65-F5344CB8AC3E}">
        <p14:creationId xmlns:p14="http://schemas.microsoft.com/office/powerpoint/2010/main" val="1489744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a:bodyPr>
          <a:lstStyle/>
          <a:p>
            <a:r>
              <a:rPr lang="en-US" dirty="0" smtClean="0"/>
              <a:t>Where Does Education Begin?</a:t>
            </a:r>
          </a:p>
          <a:p>
            <a:pPr lvl="1"/>
            <a:r>
              <a:rPr lang="en-US" dirty="0"/>
              <a:t>Planned </a:t>
            </a:r>
            <a:r>
              <a:rPr lang="en-US" dirty="0" smtClean="0"/>
              <a:t>Admission </a:t>
            </a:r>
          </a:p>
          <a:p>
            <a:pPr lvl="2"/>
            <a:r>
              <a:rPr lang="en-US" dirty="0" smtClean="0"/>
              <a:t>Clinical Nurse – Nurse Practitioner / Nurse Clinician</a:t>
            </a:r>
            <a:endParaRPr lang="en-US" dirty="0"/>
          </a:p>
          <a:p>
            <a:pPr lvl="1"/>
            <a:r>
              <a:rPr lang="en-US" dirty="0" smtClean="0"/>
              <a:t>Emergent / Unplanned Admission</a:t>
            </a:r>
          </a:p>
          <a:p>
            <a:pPr lvl="2"/>
            <a:r>
              <a:rPr lang="en-US" dirty="0" smtClean="0"/>
              <a:t>Emergency Department</a:t>
            </a:r>
          </a:p>
          <a:p>
            <a:pPr lvl="3"/>
            <a:r>
              <a:rPr lang="en-US" dirty="0" smtClean="0"/>
              <a:t>Child Life</a:t>
            </a:r>
          </a:p>
          <a:p>
            <a:pPr lvl="3"/>
            <a:r>
              <a:rPr lang="en-US" dirty="0" smtClean="0"/>
              <a:t>Nursing Staff in the Pediatric Intensive Care Unit</a:t>
            </a:r>
          </a:p>
          <a:p>
            <a:r>
              <a:rPr lang="en-US" dirty="0"/>
              <a:t>Open  Policy at the </a:t>
            </a:r>
            <a:r>
              <a:rPr lang="en-US" dirty="0" smtClean="0"/>
              <a:t>Bedside!</a:t>
            </a:r>
          </a:p>
          <a:p>
            <a:pPr lvl="1"/>
            <a:r>
              <a:rPr lang="en-US" dirty="0" smtClean="0"/>
              <a:t>Parents Allowed </a:t>
            </a:r>
          </a:p>
          <a:p>
            <a:r>
              <a:rPr lang="en-US" dirty="0" smtClean="0"/>
              <a:t>Discharge Planning Begins Upon Admission</a:t>
            </a:r>
          </a:p>
          <a:p>
            <a:endParaRPr lang="en-US" dirty="0"/>
          </a:p>
          <a:p>
            <a:endParaRPr lang="en-US" dirty="0" smtClean="0"/>
          </a:p>
        </p:txBody>
      </p:sp>
      <p:sp>
        <p:nvSpPr>
          <p:cNvPr id="4" name="Title 3"/>
          <p:cNvSpPr>
            <a:spLocks noGrp="1"/>
          </p:cNvSpPr>
          <p:nvPr>
            <p:ph type="title"/>
          </p:nvPr>
        </p:nvSpPr>
        <p:spPr/>
        <p:txBody>
          <a:bodyPr/>
          <a:lstStyle/>
          <a:p>
            <a:r>
              <a:rPr lang="en-US" dirty="0" smtClean="0"/>
              <a:t>Hospital</a:t>
            </a:r>
            <a:endParaRPr lang="en-US" dirty="0"/>
          </a:p>
        </p:txBody>
      </p:sp>
    </p:spTree>
    <p:extLst>
      <p:ext uri="{BB962C8B-B14F-4D97-AF65-F5344CB8AC3E}">
        <p14:creationId xmlns:p14="http://schemas.microsoft.com/office/powerpoint/2010/main" val="2014748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8825" y="365125"/>
            <a:ext cx="10134600" cy="2030345"/>
          </a:xfrm>
        </p:spPr>
        <p:txBody>
          <a:bodyPr>
            <a:normAutofit fontScale="90000"/>
          </a:bodyPr>
          <a:lstStyle/>
          <a:p>
            <a:r>
              <a:rPr lang="en-US" sz="2000" dirty="0">
                <a:solidFill>
                  <a:srgbClr val="48453E"/>
                </a:solidFill>
                <a:latin typeface="ChunkFiveRegular"/>
              </a:rPr>
              <a:t>Patient and Family Support Services</a:t>
            </a:r>
            <a:br>
              <a:rPr lang="en-US" sz="2000" dirty="0">
                <a:solidFill>
                  <a:srgbClr val="48453E"/>
                </a:solidFill>
                <a:latin typeface="ChunkFiveRegular"/>
              </a:rPr>
            </a:br>
            <a:r>
              <a:rPr lang="en-US" sz="2000" dirty="0">
                <a:solidFill>
                  <a:srgbClr val="48453E"/>
                </a:solidFill>
                <a:latin typeface="Arial" panose="020B0604020202020204" pitchFamily="34" charset="0"/>
              </a:rPr>
              <a:t>American Family Children's Hospital is a comprehensive pediatric medical and surgical center featuring nationally recognized pediatric specialists in fields from </a:t>
            </a:r>
            <a:r>
              <a:rPr lang="en-US" sz="2000" dirty="0">
                <a:solidFill>
                  <a:srgbClr val="A82929"/>
                </a:solidFill>
                <a:latin typeface="Arial" panose="020B0604020202020204" pitchFamily="34" charset="0"/>
                <a:hlinkClick r:id="rId2"/>
              </a:rPr>
              <a:t>Cardiology</a:t>
            </a:r>
            <a:r>
              <a:rPr lang="en-US" sz="2000" dirty="0">
                <a:solidFill>
                  <a:srgbClr val="48453E"/>
                </a:solidFill>
                <a:latin typeface="Arial" panose="020B0604020202020204" pitchFamily="34" charset="0"/>
              </a:rPr>
              <a:t> to </a:t>
            </a:r>
            <a:r>
              <a:rPr lang="en-US" sz="2000" dirty="0">
                <a:solidFill>
                  <a:srgbClr val="A82929"/>
                </a:solidFill>
                <a:latin typeface="Arial" panose="020B0604020202020204" pitchFamily="34" charset="0"/>
                <a:hlinkClick r:id="rId3"/>
              </a:rPr>
              <a:t>Cancer</a:t>
            </a:r>
            <a:r>
              <a:rPr lang="en-US" sz="2000" dirty="0">
                <a:solidFill>
                  <a:srgbClr val="48453E"/>
                </a:solidFill>
                <a:latin typeface="Arial" panose="020B0604020202020204" pitchFamily="34" charset="0"/>
              </a:rPr>
              <a:t>, including faculty from the University of </a:t>
            </a:r>
            <a:r>
              <a:rPr lang="en-US" sz="1800" dirty="0">
                <a:solidFill>
                  <a:srgbClr val="48453E"/>
                </a:solidFill>
                <a:latin typeface="Arial" panose="020B0604020202020204" pitchFamily="34" charset="0"/>
              </a:rPr>
              <a:t>Wisconsin</a:t>
            </a:r>
            <a:r>
              <a:rPr lang="en-US" sz="2000" dirty="0">
                <a:solidFill>
                  <a:srgbClr val="48453E"/>
                </a:solidFill>
                <a:latin typeface="Arial" panose="020B0604020202020204" pitchFamily="34" charset="0"/>
              </a:rPr>
              <a:t> School of Medicine and Public Health's </a:t>
            </a:r>
            <a:r>
              <a:rPr lang="en-US" sz="2000" dirty="0">
                <a:solidFill>
                  <a:srgbClr val="A82929"/>
                </a:solidFill>
                <a:latin typeface="Arial" panose="020B0604020202020204" pitchFamily="34" charset="0"/>
                <a:hlinkClick r:id="rId4"/>
              </a:rPr>
              <a:t>Department of Pediatrics</a:t>
            </a:r>
            <a:r>
              <a:rPr lang="en-US" sz="2000" dirty="0">
                <a:solidFill>
                  <a:srgbClr val="48453E"/>
                </a:solidFill>
                <a:latin typeface="Arial" panose="020B0604020202020204" pitchFamily="34" charset="0"/>
              </a:rPr>
              <a:t>.</a:t>
            </a:r>
            <a:br>
              <a:rPr lang="en-US" sz="2000" dirty="0">
                <a:solidFill>
                  <a:srgbClr val="48453E"/>
                </a:solidFill>
                <a:latin typeface="Arial" panose="020B0604020202020204" pitchFamily="34" charset="0"/>
              </a:rPr>
            </a:br>
            <a:r>
              <a:rPr lang="en-US" sz="2000" dirty="0">
                <a:solidFill>
                  <a:srgbClr val="48453E"/>
                </a:solidFill>
                <a:latin typeface="Arial" panose="020B0604020202020204" pitchFamily="34" charset="0"/>
              </a:rPr>
              <a:t> </a:t>
            </a:r>
            <a:br>
              <a:rPr lang="en-US" sz="2000" dirty="0">
                <a:solidFill>
                  <a:srgbClr val="48453E"/>
                </a:solidFill>
                <a:latin typeface="Arial" panose="020B0604020202020204" pitchFamily="34" charset="0"/>
              </a:rPr>
            </a:br>
            <a:r>
              <a:rPr lang="en-US" sz="2000" dirty="0">
                <a:solidFill>
                  <a:srgbClr val="48453E"/>
                </a:solidFill>
                <a:latin typeface="Arial" panose="020B0604020202020204" pitchFamily="34" charset="0"/>
              </a:rPr>
              <a:t>The Patient and Family Support Services section of the Children's Hospital Patient Guide includes the following information and resources:</a:t>
            </a:r>
            <a:br>
              <a:rPr lang="en-US" sz="2000" dirty="0">
                <a:solidFill>
                  <a:srgbClr val="48453E"/>
                </a:solidFill>
                <a:latin typeface="Arial" panose="020B0604020202020204" pitchFamily="34" charset="0"/>
              </a:rPr>
            </a:br>
            <a:endParaRPr lang="en-US" sz="2000" dirty="0"/>
          </a:p>
        </p:txBody>
      </p:sp>
      <p:sp>
        <p:nvSpPr>
          <p:cNvPr id="3" name="Content Placeholder 2"/>
          <p:cNvSpPr>
            <a:spLocks noGrp="1"/>
          </p:cNvSpPr>
          <p:nvPr>
            <p:ph sz="half" idx="1"/>
          </p:nvPr>
        </p:nvSpPr>
        <p:spPr>
          <a:xfrm>
            <a:off x="1224296" y="2627289"/>
            <a:ext cx="4828774" cy="3992452"/>
          </a:xfrm>
        </p:spPr>
        <p:txBody>
          <a:bodyPr>
            <a:normAutofit fontScale="70000" lnSpcReduction="20000"/>
          </a:bodyPr>
          <a:lstStyle/>
          <a:p>
            <a:pPr>
              <a:buFont typeface="Arial" panose="020B0604020202020204" pitchFamily="34" charset="0"/>
              <a:buChar char="•"/>
            </a:pPr>
            <a:r>
              <a:rPr lang="en-US" dirty="0">
                <a:solidFill>
                  <a:srgbClr val="A82929"/>
                </a:solidFill>
                <a:latin typeface="Arial" panose="020B0604020202020204" pitchFamily="34" charset="0"/>
                <a:hlinkClick r:id="rId5"/>
              </a:rPr>
              <a:t>Advance Directives</a:t>
            </a:r>
            <a:endParaRPr lang="en-US" dirty="0">
              <a:solidFill>
                <a:srgbClr val="48453E"/>
              </a:solidFill>
              <a:latin typeface="Arial" panose="020B0604020202020204" pitchFamily="34" charset="0"/>
            </a:endParaRPr>
          </a:p>
          <a:p>
            <a:pPr>
              <a:buFont typeface="Arial" panose="020B0604020202020204" pitchFamily="34" charset="0"/>
              <a:buChar char="•"/>
            </a:pPr>
            <a:r>
              <a:rPr lang="en-US" dirty="0">
                <a:solidFill>
                  <a:srgbClr val="A82929"/>
                </a:solidFill>
                <a:latin typeface="Arial" panose="020B0604020202020204" pitchFamily="34" charset="0"/>
                <a:hlinkClick r:id="rId6"/>
              </a:rPr>
              <a:t>Child Health Advocacy and Safety</a:t>
            </a:r>
            <a:endParaRPr lang="en-US" dirty="0">
              <a:solidFill>
                <a:srgbClr val="48453E"/>
              </a:solidFill>
              <a:latin typeface="Arial" panose="020B0604020202020204" pitchFamily="34" charset="0"/>
            </a:endParaRPr>
          </a:p>
          <a:p>
            <a:pPr>
              <a:buFont typeface="Arial" panose="020B0604020202020204" pitchFamily="34" charset="0"/>
              <a:buChar char="•"/>
            </a:pPr>
            <a:r>
              <a:rPr lang="en-US" dirty="0">
                <a:solidFill>
                  <a:srgbClr val="A82929"/>
                </a:solidFill>
                <a:latin typeface="Arial" panose="020B0604020202020204" pitchFamily="34" charset="0"/>
                <a:hlinkClick r:id="rId7"/>
              </a:rPr>
              <a:t>Child Life</a:t>
            </a:r>
            <a:endParaRPr lang="en-US" dirty="0">
              <a:solidFill>
                <a:srgbClr val="48453E"/>
              </a:solidFill>
              <a:latin typeface="Arial" panose="020B0604020202020204" pitchFamily="34" charset="0"/>
            </a:endParaRPr>
          </a:p>
          <a:p>
            <a:pPr>
              <a:buFont typeface="Arial" panose="020B0604020202020204" pitchFamily="34" charset="0"/>
              <a:buChar char="•"/>
            </a:pPr>
            <a:r>
              <a:rPr lang="en-US" dirty="0" err="1">
                <a:solidFill>
                  <a:srgbClr val="A82929"/>
                </a:solidFill>
                <a:latin typeface="Arial" panose="020B0604020202020204" pitchFamily="34" charset="0"/>
                <a:hlinkClick r:id="rId8"/>
              </a:rPr>
              <a:t>Flad</a:t>
            </a:r>
            <a:r>
              <a:rPr lang="en-US" dirty="0">
                <a:solidFill>
                  <a:srgbClr val="A82929"/>
                </a:solidFill>
                <a:latin typeface="Arial" panose="020B0604020202020204" pitchFamily="34" charset="0"/>
                <a:hlinkClick r:id="rId8"/>
              </a:rPr>
              <a:t> Family Chapel</a:t>
            </a:r>
            <a:endParaRPr lang="en-US" dirty="0">
              <a:solidFill>
                <a:srgbClr val="48453E"/>
              </a:solidFill>
              <a:latin typeface="Arial" panose="020B0604020202020204" pitchFamily="34" charset="0"/>
            </a:endParaRPr>
          </a:p>
          <a:p>
            <a:pPr>
              <a:buFont typeface="Arial" panose="020B0604020202020204" pitchFamily="34" charset="0"/>
              <a:buChar char="•"/>
            </a:pPr>
            <a:r>
              <a:rPr lang="en-US" dirty="0">
                <a:solidFill>
                  <a:srgbClr val="A82929"/>
                </a:solidFill>
                <a:latin typeface="Arial" panose="020B0604020202020204" pitchFamily="34" charset="0"/>
                <a:hlinkClick r:id="rId9"/>
              </a:rPr>
              <a:t>Flashes of Hope</a:t>
            </a:r>
            <a:endParaRPr lang="en-US" dirty="0">
              <a:solidFill>
                <a:srgbClr val="48453E"/>
              </a:solidFill>
              <a:latin typeface="Arial" panose="020B0604020202020204" pitchFamily="34" charset="0"/>
            </a:endParaRPr>
          </a:p>
          <a:p>
            <a:pPr>
              <a:buFont typeface="Arial" panose="020B0604020202020204" pitchFamily="34" charset="0"/>
              <a:buChar char="•"/>
            </a:pPr>
            <a:r>
              <a:rPr lang="en-US" dirty="0">
                <a:solidFill>
                  <a:srgbClr val="A82929"/>
                </a:solidFill>
                <a:latin typeface="Arial" panose="020B0604020202020204" pitchFamily="34" charset="0"/>
                <a:hlinkClick r:id="rId10"/>
              </a:rPr>
              <a:t>Hospital School and School Re-Entry</a:t>
            </a:r>
            <a:endParaRPr lang="en-US" dirty="0">
              <a:solidFill>
                <a:srgbClr val="48453E"/>
              </a:solidFill>
              <a:latin typeface="Arial" panose="020B0604020202020204" pitchFamily="34" charset="0"/>
            </a:endParaRPr>
          </a:p>
          <a:p>
            <a:pPr>
              <a:buFont typeface="Arial" panose="020B0604020202020204" pitchFamily="34" charset="0"/>
              <a:buChar char="•"/>
            </a:pPr>
            <a:r>
              <a:rPr lang="en-US" dirty="0">
                <a:solidFill>
                  <a:srgbClr val="A82929"/>
                </a:solidFill>
                <a:latin typeface="Arial" panose="020B0604020202020204" pitchFamily="34" charset="0"/>
                <a:hlinkClick r:id="rId11"/>
              </a:rPr>
              <a:t>Interpreter Services</a:t>
            </a:r>
            <a:endParaRPr lang="en-US" dirty="0">
              <a:solidFill>
                <a:srgbClr val="48453E"/>
              </a:solidFill>
              <a:latin typeface="Arial" panose="020B0604020202020204" pitchFamily="34" charset="0"/>
            </a:endParaRPr>
          </a:p>
          <a:p>
            <a:pPr>
              <a:buFont typeface="Arial" panose="020B0604020202020204" pitchFamily="34" charset="0"/>
              <a:buChar char="•"/>
            </a:pPr>
            <a:r>
              <a:rPr lang="en-US" dirty="0">
                <a:solidFill>
                  <a:srgbClr val="A82929"/>
                </a:solidFill>
                <a:latin typeface="Arial" panose="020B0604020202020204" pitchFamily="34" charset="0"/>
                <a:hlinkClick r:id="rId12"/>
              </a:rPr>
              <a:t>Kids as Partners (KAP) and Teen Advisory Board (TAB)</a:t>
            </a:r>
            <a:endParaRPr lang="en-US" dirty="0">
              <a:solidFill>
                <a:srgbClr val="48453E"/>
              </a:solidFill>
              <a:latin typeface="Arial" panose="020B0604020202020204" pitchFamily="34" charset="0"/>
            </a:endParaRPr>
          </a:p>
          <a:p>
            <a:pPr>
              <a:buFont typeface="Arial" panose="020B0604020202020204" pitchFamily="34" charset="0"/>
              <a:buChar char="•"/>
            </a:pPr>
            <a:r>
              <a:rPr lang="en-US" dirty="0">
                <a:solidFill>
                  <a:srgbClr val="A82929"/>
                </a:solidFill>
                <a:latin typeface="Arial" panose="020B0604020202020204" pitchFamily="34" charset="0"/>
                <a:hlinkClick r:id="rId13"/>
              </a:rPr>
              <a:t>Kohl's Safety Center</a:t>
            </a:r>
            <a:endParaRPr lang="en-US" dirty="0">
              <a:solidFill>
                <a:srgbClr val="48453E"/>
              </a:solidFill>
              <a:latin typeface="Arial" panose="020B0604020202020204" pitchFamily="34" charset="0"/>
            </a:endParaRPr>
          </a:p>
          <a:p>
            <a:pPr>
              <a:buFont typeface="Arial" panose="020B0604020202020204" pitchFamily="34" charset="0"/>
              <a:buChar char="•"/>
            </a:pPr>
            <a:r>
              <a:rPr lang="en-US" dirty="0">
                <a:solidFill>
                  <a:srgbClr val="A82929"/>
                </a:solidFill>
                <a:latin typeface="Arial" panose="020B0604020202020204" pitchFamily="34" charset="0"/>
                <a:hlinkClick r:id="rId14"/>
              </a:rPr>
              <a:t>Nutrition and Kids</a:t>
            </a:r>
            <a:endParaRPr lang="en-US" dirty="0">
              <a:solidFill>
                <a:srgbClr val="48453E"/>
              </a:solidFill>
              <a:latin typeface="Arial" panose="020B0604020202020204" pitchFamily="34" charset="0"/>
            </a:endParaRPr>
          </a:p>
          <a:p>
            <a:pPr>
              <a:buFont typeface="Arial" panose="020B0604020202020204" pitchFamily="34" charset="0"/>
              <a:buChar char="•"/>
            </a:pPr>
            <a:r>
              <a:rPr lang="en-US" dirty="0">
                <a:solidFill>
                  <a:srgbClr val="A82929"/>
                </a:solidFill>
                <a:latin typeface="Arial" panose="020B0604020202020204" pitchFamily="34" charset="0"/>
                <a:hlinkClick r:id="rId15"/>
              </a:rPr>
              <a:t>Oral Health and Dental </a:t>
            </a:r>
            <a:r>
              <a:rPr lang="en-US" dirty="0" smtClean="0">
                <a:solidFill>
                  <a:srgbClr val="A82929"/>
                </a:solidFill>
                <a:latin typeface="Arial" panose="020B0604020202020204" pitchFamily="34" charset="0"/>
                <a:hlinkClick r:id="rId15"/>
              </a:rPr>
              <a:t>Care</a:t>
            </a:r>
            <a:endParaRPr lang="en-US" dirty="0">
              <a:solidFill>
                <a:srgbClr val="48453E"/>
              </a:solidFill>
              <a:latin typeface="Arial" panose="020B0604020202020204" pitchFamily="34" charset="0"/>
            </a:endParaRPr>
          </a:p>
        </p:txBody>
      </p:sp>
      <p:sp>
        <p:nvSpPr>
          <p:cNvPr id="4" name="Content Placeholder 3"/>
          <p:cNvSpPr>
            <a:spLocks noGrp="1"/>
          </p:cNvSpPr>
          <p:nvPr>
            <p:ph sz="half" idx="2"/>
          </p:nvPr>
        </p:nvSpPr>
        <p:spPr>
          <a:xfrm>
            <a:off x="6828751" y="2506662"/>
            <a:ext cx="4983480" cy="4351338"/>
          </a:xfrm>
        </p:spPr>
        <p:txBody>
          <a:bodyPr>
            <a:normAutofit fontScale="70000" lnSpcReduction="20000"/>
          </a:bodyPr>
          <a:lstStyle/>
          <a:p>
            <a:pPr>
              <a:buFont typeface="Arial" panose="020B0604020202020204" pitchFamily="34" charset="0"/>
              <a:buChar char="•"/>
            </a:pPr>
            <a:r>
              <a:rPr lang="en-US" dirty="0">
                <a:solidFill>
                  <a:srgbClr val="A82929"/>
                </a:solidFill>
                <a:latin typeface="Arial" panose="020B0604020202020204" pitchFamily="34" charset="0"/>
                <a:hlinkClick r:id="rId16"/>
              </a:rPr>
              <a:t>Parent and Family Advisory Council</a:t>
            </a:r>
            <a:endParaRPr lang="en-US" dirty="0">
              <a:solidFill>
                <a:srgbClr val="48453E"/>
              </a:solidFill>
              <a:latin typeface="Arial" panose="020B0604020202020204" pitchFamily="34" charset="0"/>
            </a:endParaRPr>
          </a:p>
          <a:p>
            <a:pPr>
              <a:buFont typeface="Arial" panose="020B0604020202020204" pitchFamily="34" charset="0"/>
              <a:buChar char="•"/>
            </a:pPr>
            <a:r>
              <a:rPr lang="en-US" dirty="0">
                <a:solidFill>
                  <a:srgbClr val="A82929"/>
                </a:solidFill>
                <a:latin typeface="Arial" panose="020B0604020202020204" pitchFamily="34" charset="0"/>
                <a:hlinkClick r:id="rId17"/>
              </a:rPr>
              <a:t>Patient Relations</a:t>
            </a:r>
            <a:endParaRPr lang="en-US" dirty="0">
              <a:solidFill>
                <a:srgbClr val="48453E"/>
              </a:solidFill>
              <a:latin typeface="Arial" panose="020B0604020202020204" pitchFamily="34" charset="0"/>
            </a:endParaRPr>
          </a:p>
          <a:p>
            <a:pPr>
              <a:buFont typeface="Arial" panose="020B0604020202020204" pitchFamily="34" charset="0"/>
              <a:buChar char="•"/>
            </a:pPr>
            <a:r>
              <a:rPr lang="en-US" dirty="0">
                <a:solidFill>
                  <a:srgbClr val="A82929"/>
                </a:solidFill>
                <a:latin typeface="Arial" panose="020B0604020202020204" pitchFamily="34" charset="0"/>
                <a:hlinkClick r:id="rId18"/>
              </a:rPr>
              <a:t>Pediatric Palliative Care</a:t>
            </a:r>
            <a:endParaRPr lang="en-US" dirty="0">
              <a:solidFill>
                <a:srgbClr val="48453E"/>
              </a:solidFill>
              <a:latin typeface="Arial" panose="020B0604020202020204" pitchFamily="34" charset="0"/>
            </a:endParaRPr>
          </a:p>
          <a:p>
            <a:pPr>
              <a:buFont typeface="Arial" panose="020B0604020202020204" pitchFamily="34" charset="0"/>
              <a:buChar char="•"/>
            </a:pPr>
            <a:r>
              <a:rPr lang="en-US" dirty="0">
                <a:solidFill>
                  <a:srgbClr val="A82929"/>
                </a:solidFill>
                <a:latin typeface="Arial" panose="020B0604020202020204" pitchFamily="34" charset="0"/>
                <a:hlinkClick r:id="rId19"/>
              </a:rPr>
              <a:t>Pet Therapy</a:t>
            </a:r>
            <a:endParaRPr lang="en-US" dirty="0">
              <a:solidFill>
                <a:srgbClr val="48453E"/>
              </a:solidFill>
              <a:latin typeface="Arial" panose="020B0604020202020204" pitchFamily="34" charset="0"/>
            </a:endParaRPr>
          </a:p>
          <a:p>
            <a:pPr>
              <a:buFont typeface="Arial" panose="020B0604020202020204" pitchFamily="34" charset="0"/>
              <a:buChar char="•"/>
            </a:pPr>
            <a:r>
              <a:rPr lang="en-US" dirty="0">
                <a:solidFill>
                  <a:srgbClr val="A82929"/>
                </a:solidFill>
                <a:latin typeface="Arial" panose="020B0604020202020204" pitchFamily="34" charset="0"/>
                <a:hlinkClick r:id="rId20"/>
              </a:rPr>
              <a:t>Playrooms and Teen Lounges</a:t>
            </a:r>
            <a:endParaRPr lang="en-US" dirty="0">
              <a:solidFill>
                <a:srgbClr val="48453E"/>
              </a:solidFill>
              <a:latin typeface="Arial" panose="020B0604020202020204" pitchFamily="34" charset="0"/>
            </a:endParaRPr>
          </a:p>
          <a:p>
            <a:pPr>
              <a:buFont typeface="Arial" panose="020B0604020202020204" pitchFamily="34" charset="0"/>
              <a:buChar char="•"/>
            </a:pPr>
            <a:r>
              <a:rPr lang="en-US" dirty="0">
                <a:solidFill>
                  <a:srgbClr val="A82929"/>
                </a:solidFill>
                <a:latin typeface="Arial" panose="020B0604020202020204" pitchFamily="34" charset="0"/>
                <a:hlinkClick r:id="rId21"/>
              </a:rPr>
              <a:t>Positive Image Center</a:t>
            </a:r>
            <a:endParaRPr lang="en-US" dirty="0">
              <a:solidFill>
                <a:srgbClr val="48453E"/>
              </a:solidFill>
              <a:latin typeface="Arial" panose="020B0604020202020204" pitchFamily="34" charset="0"/>
            </a:endParaRPr>
          </a:p>
          <a:p>
            <a:pPr>
              <a:buFont typeface="Arial" panose="020B0604020202020204" pitchFamily="34" charset="0"/>
              <a:buChar char="•"/>
            </a:pPr>
            <a:r>
              <a:rPr lang="en-US" dirty="0">
                <a:solidFill>
                  <a:srgbClr val="A82929"/>
                </a:solidFill>
                <a:latin typeface="Arial" panose="020B0604020202020204" pitchFamily="34" charset="0"/>
                <a:hlinkClick r:id="rId22"/>
              </a:rPr>
              <a:t>SAFE KIDS Coalition</a:t>
            </a:r>
            <a:endParaRPr lang="en-US" dirty="0">
              <a:solidFill>
                <a:srgbClr val="48453E"/>
              </a:solidFill>
              <a:latin typeface="Arial" panose="020B0604020202020204" pitchFamily="34" charset="0"/>
            </a:endParaRPr>
          </a:p>
          <a:p>
            <a:pPr>
              <a:buFont typeface="Arial" panose="020B0604020202020204" pitchFamily="34" charset="0"/>
              <a:buChar char="•"/>
            </a:pPr>
            <a:r>
              <a:rPr lang="en-US" dirty="0">
                <a:solidFill>
                  <a:srgbClr val="A82929"/>
                </a:solidFill>
                <a:latin typeface="Arial" panose="020B0604020202020204" pitchFamily="34" charset="0"/>
                <a:hlinkClick r:id="rId23"/>
              </a:rPr>
              <a:t>Social Work Staff</a:t>
            </a:r>
            <a:endParaRPr lang="en-US" dirty="0">
              <a:solidFill>
                <a:srgbClr val="48453E"/>
              </a:solidFill>
              <a:latin typeface="Arial" panose="020B0604020202020204" pitchFamily="34" charset="0"/>
            </a:endParaRPr>
          </a:p>
          <a:p>
            <a:pPr>
              <a:buFont typeface="Arial" panose="020B0604020202020204" pitchFamily="34" charset="0"/>
              <a:buChar char="•"/>
            </a:pPr>
            <a:r>
              <a:rPr lang="en-US" dirty="0">
                <a:solidFill>
                  <a:srgbClr val="A82929"/>
                </a:solidFill>
                <a:latin typeface="Arial" panose="020B0604020202020204" pitchFamily="34" charset="0"/>
                <a:hlinkClick r:id="rId24"/>
              </a:rPr>
              <a:t>Special Events and Visitors</a:t>
            </a:r>
            <a:endParaRPr lang="en-US" dirty="0">
              <a:solidFill>
                <a:srgbClr val="48453E"/>
              </a:solidFill>
              <a:latin typeface="Arial" panose="020B0604020202020204" pitchFamily="34" charset="0"/>
            </a:endParaRPr>
          </a:p>
          <a:p>
            <a:pPr>
              <a:buFont typeface="Arial" panose="020B0604020202020204" pitchFamily="34" charset="0"/>
              <a:buChar char="•"/>
            </a:pPr>
            <a:r>
              <a:rPr lang="en-US" dirty="0">
                <a:solidFill>
                  <a:srgbClr val="A82929"/>
                </a:solidFill>
                <a:latin typeface="Arial" panose="020B0604020202020204" pitchFamily="34" charset="0"/>
                <a:hlinkClick r:id="rId25"/>
              </a:rPr>
              <a:t>Spiritual Care Services</a:t>
            </a:r>
            <a:endParaRPr lang="en-US" dirty="0">
              <a:solidFill>
                <a:srgbClr val="48453E"/>
              </a:solidFill>
              <a:latin typeface="Arial" panose="020B0604020202020204" pitchFamily="34" charset="0"/>
            </a:endParaRPr>
          </a:p>
          <a:p>
            <a:pPr>
              <a:buFont typeface="Arial" panose="020B0604020202020204" pitchFamily="34" charset="0"/>
              <a:buChar char="•"/>
            </a:pPr>
            <a:r>
              <a:rPr lang="en-US" dirty="0">
                <a:solidFill>
                  <a:srgbClr val="A82929"/>
                </a:solidFill>
                <a:latin typeface="Arial" panose="020B0604020202020204" pitchFamily="34" charset="0"/>
                <a:hlinkClick r:id="rId26"/>
              </a:rPr>
              <a:t>Support Groups</a:t>
            </a:r>
            <a:endParaRPr lang="en-US" dirty="0">
              <a:solidFill>
                <a:srgbClr val="48453E"/>
              </a:solidFill>
              <a:latin typeface="Arial" panose="020B0604020202020204" pitchFamily="34" charset="0"/>
            </a:endParaRPr>
          </a:p>
          <a:p>
            <a:pPr>
              <a:buFont typeface="Arial" panose="020B0604020202020204" pitchFamily="34" charset="0"/>
              <a:buChar char="•"/>
            </a:pPr>
            <a:r>
              <a:rPr lang="en-US" dirty="0">
                <a:solidFill>
                  <a:srgbClr val="A82929"/>
                </a:solidFill>
                <a:latin typeface="Arial" panose="020B0604020202020204" pitchFamily="34" charset="0"/>
                <a:hlinkClick r:id="rId27"/>
              </a:rPr>
              <a:t>Tyler's Place and Sibling Services</a:t>
            </a:r>
            <a:endParaRPr lang="en-US" dirty="0">
              <a:solidFill>
                <a:srgbClr val="48453E"/>
              </a:solidFill>
              <a:latin typeface="Arial" panose="020B0604020202020204" pitchFamily="34" charset="0"/>
            </a:endParaRPr>
          </a:p>
          <a:p>
            <a:pPr>
              <a:buFont typeface="Arial" panose="020B0604020202020204" pitchFamily="34" charset="0"/>
              <a:buChar char="•"/>
            </a:pPr>
            <a:r>
              <a:rPr lang="en-US" dirty="0">
                <a:solidFill>
                  <a:srgbClr val="A82929"/>
                </a:solidFill>
                <a:latin typeface="Arial" panose="020B0604020202020204" pitchFamily="34" charset="0"/>
                <a:hlinkClick r:id="rId28"/>
              </a:rPr>
              <a:t>Volunteering at the Children's Hospital</a:t>
            </a:r>
            <a:endParaRPr lang="en-US" dirty="0"/>
          </a:p>
          <a:p>
            <a:endParaRPr lang="en-US" dirty="0"/>
          </a:p>
        </p:txBody>
      </p:sp>
    </p:spTree>
    <p:extLst>
      <p:ext uri="{BB962C8B-B14F-4D97-AF65-F5344CB8AC3E}">
        <p14:creationId xmlns:p14="http://schemas.microsoft.com/office/powerpoint/2010/main" val="52863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7203031" y="365125"/>
            <a:ext cx="4160394" cy="6240592"/>
          </a:xfrm>
        </p:spPr>
      </p:pic>
      <p:sp>
        <p:nvSpPr>
          <p:cNvPr id="3" name="Content Placeholder 2"/>
          <p:cNvSpPr>
            <a:spLocks noGrp="1"/>
          </p:cNvSpPr>
          <p:nvPr>
            <p:ph sz="half" idx="1"/>
          </p:nvPr>
        </p:nvSpPr>
        <p:spPr/>
        <p:txBody>
          <a:bodyPr/>
          <a:lstStyle/>
          <a:p>
            <a:r>
              <a:rPr lang="en-US" dirty="0" smtClean="0"/>
              <a:t>How do we educate?</a:t>
            </a:r>
          </a:p>
          <a:p>
            <a:pPr lvl="1"/>
            <a:r>
              <a:rPr lang="en-US" dirty="0"/>
              <a:t>Written Material</a:t>
            </a:r>
          </a:p>
          <a:p>
            <a:pPr lvl="1"/>
            <a:r>
              <a:rPr lang="en-US" dirty="0"/>
              <a:t>Videos</a:t>
            </a:r>
          </a:p>
          <a:p>
            <a:pPr lvl="1"/>
            <a:r>
              <a:rPr lang="en-US" dirty="0"/>
              <a:t>Demonstration</a:t>
            </a:r>
          </a:p>
          <a:p>
            <a:pPr lvl="1"/>
            <a:r>
              <a:rPr lang="en-US" dirty="0"/>
              <a:t>Teach </a:t>
            </a:r>
            <a:r>
              <a:rPr lang="en-US" dirty="0" smtClean="0"/>
              <a:t>Back</a:t>
            </a:r>
          </a:p>
          <a:p>
            <a:r>
              <a:rPr lang="en-US" dirty="0" smtClean="0"/>
              <a:t>The effects of stress!</a:t>
            </a:r>
          </a:p>
          <a:p>
            <a:pPr lvl="1"/>
            <a:r>
              <a:rPr lang="en-US" dirty="0" smtClean="0"/>
              <a:t>When is appropriate to educate in the Pediatric Intensive Care Unit?</a:t>
            </a:r>
          </a:p>
        </p:txBody>
      </p:sp>
      <p:sp>
        <p:nvSpPr>
          <p:cNvPr id="4" name="Title 3"/>
          <p:cNvSpPr>
            <a:spLocks noGrp="1"/>
          </p:cNvSpPr>
          <p:nvPr>
            <p:ph type="title"/>
          </p:nvPr>
        </p:nvSpPr>
        <p:spPr/>
        <p:txBody>
          <a:bodyPr/>
          <a:lstStyle/>
          <a:p>
            <a:r>
              <a:rPr lang="en-US" dirty="0" smtClean="0"/>
              <a:t>Education:</a:t>
            </a:r>
            <a:endParaRPr lang="en-US" dirty="0"/>
          </a:p>
        </p:txBody>
      </p:sp>
    </p:spTree>
    <p:extLst>
      <p:ext uri="{BB962C8B-B14F-4D97-AF65-F5344CB8AC3E}">
        <p14:creationId xmlns:p14="http://schemas.microsoft.com/office/powerpoint/2010/main" val="426385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Content Placeholder 1" descr="20_Liam-7718.jpg"/>
          <p:cNvPicPr>
            <a:picLocks noGrp="1" noChangeAspect="1"/>
          </p:cNvPicPr>
          <p:nvPr>
            <p:ph idx="1"/>
          </p:nvPr>
        </p:nvPicPr>
        <p:blipFill>
          <a:blip r:embed="rId2">
            <a:extLst>
              <a:ext uri="{28A0092B-C50C-407E-A947-70E740481C1C}">
                <a14:useLocalDpi xmlns:a14="http://schemas.microsoft.com/office/drawing/2010/main" val="0"/>
              </a:ext>
            </a:extLst>
          </a:blip>
          <a:srcRect l="-18742" r="-18742"/>
          <a:stretch>
            <a:fillRect/>
          </a:stretch>
        </p:blipFill>
        <p:spPr>
          <a:xfrm>
            <a:off x="1981200" y="1574287"/>
            <a:ext cx="8229600" cy="3992562"/>
          </a:xfrm>
        </p:spPr>
      </p:pic>
      <p:sp>
        <p:nvSpPr>
          <p:cNvPr id="23555" name="Title 2"/>
          <p:cNvSpPr>
            <a:spLocks noGrp="1"/>
          </p:cNvSpPr>
          <p:nvPr>
            <p:ph type="title"/>
          </p:nvPr>
        </p:nvSpPr>
        <p:spPr/>
        <p:txBody>
          <a:bodyPr/>
          <a:lstStyle/>
          <a:p>
            <a:r>
              <a:rPr lang="en-US" dirty="0" smtClean="0">
                <a:latin typeface="Helvetica Neue" charset="0"/>
                <a:cs typeface="Helvetica Neue" charset="0"/>
              </a:rPr>
              <a:t>Retention of Education Provided!</a:t>
            </a:r>
            <a:endParaRPr lang="en-US" dirty="0">
              <a:latin typeface="Helvetica Neue" charset="0"/>
              <a:cs typeface="Helvetica Neue" charset="0"/>
            </a:endParaRPr>
          </a:p>
        </p:txBody>
      </p:sp>
    </p:spTree>
    <p:extLst>
      <p:ext uri="{BB962C8B-B14F-4D97-AF65-F5344CB8AC3E}">
        <p14:creationId xmlns:p14="http://schemas.microsoft.com/office/powerpoint/2010/main" val="7380477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lgn="ctr">
              <a:buNone/>
            </a:pPr>
            <a:r>
              <a:rPr lang="en-US" dirty="0" smtClean="0"/>
              <a:t>Nursing Students</a:t>
            </a:r>
          </a:p>
          <a:p>
            <a:pPr marL="0" indent="0" algn="ctr">
              <a:buNone/>
            </a:pPr>
            <a:r>
              <a:rPr lang="en-US" dirty="0" smtClean="0"/>
              <a:t>Medical Students</a:t>
            </a:r>
          </a:p>
          <a:p>
            <a:pPr marL="0" indent="0" algn="ctr">
              <a:buNone/>
            </a:pPr>
            <a:r>
              <a:rPr lang="en-US" dirty="0" smtClean="0"/>
              <a:t>Family</a:t>
            </a:r>
          </a:p>
          <a:p>
            <a:pPr marL="0" indent="0" algn="ctr">
              <a:buNone/>
            </a:pPr>
            <a:r>
              <a:rPr lang="en-US" dirty="0" smtClean="0"/>
              <a:t>Patient</a:t>
            </a:r>
            <a:endParaRPr lang="en-US" dirty="0"/>
          </a:p>
        </p:txBody>
      </p:sp>
      <p:sp>
        <p:nvSpPr>
          <p:cNvPr id="3" name="Title 2"/>
          <p:cNvSpPr>
            <a:spLocks noGrp="1"/>
          </p:cNvSpPr>
          <p:nvPr>
            <p:ph type="title"/>
          </p:nvPr>
        </p:nvSpPr>
        <p:spPr/>
        <p:txBody>
          <a:bodyPr/>
          <a:lstStyle/>
          <a:p>
            <a:r>
              <a:rPr lang="en-US" dirty="0" smtClean="0"/>
              <a:t>Ability to Learn in a Stressful Environment</a:t>
            </a:r>
            <a:endParaRPr lang="en-US" dirty="0"/>
          </a:p>
        </p:txBody>
      </p:sp>
    </p:spTree>
    <p:extLst>
      <p:ext uri="{BB962C8B-B14F-4D97-AF65-F5344CB8AC3E}">
        <p14:creationId xmlns:p14="http://schemas.microsoft.com/office/powerpoint/2010/main" val="42914965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rot="5400000">
            <a:off x="7255881" y="2069419"/>
            <a:ext cx="4929053" cy="3286035"/>
          </a:xfrm>
        </p:spPr>
      </p:pic>
      <p:sp>
        <p:nvSpPr>
          <p:cNvPr id="4" name="Content Placeholder 3"/>
          <p:cNvSpPr>
            <a:spLocks noGrp="1"/>
          </p:cNvSpPr>
          <p:nvPr>
            <p:ph sz="half" idx="1"/>
          </p:nvPr>
        </p:nvSpPr>
        <p:spPr/>
        <p:txBody>
          <a:bodyPr/>
          <a:lstStyle/>
          <a:p>
            <a:r>
              <a:rPr lang="en-US" dirty="0" smtClean="0"/>
              <a:t>Age of the Patient</a:t>
            </a:r>
          </a:p>
          <a:p>
            <a:pPr lvl="1"/>
            <a:r>
              <a:rPr lang="en-US" dirty="0" smtClean="0"/>
              <a:t>Cognitive Ability of the Patient</a:t>
            </a:r>
          </a:p>
          <a:p>
            <a:pPr lvl="1"/>
            <a:r>
              <a:rPr lang="en-US" dirty="0" smtClean="0"/>
              <a:t>Laws Protecting the Patient</a:t>
            </a:r>
          </a:p>
          <a:p>
            <a:pPr lvl="2"/>
            <a:r>
              <a:rPr lang="en-US" dirty="0" smtClean="0"/>
              <a:t>Greater Than 10 Years old</a:t>
            </a:r>
          </a:p>
          <a:p>
            <a:endParaRPr lang="en-US" dirty="0"/>
          </a:p>
        </p:txBody>
      </p:sp>
      <p:sp>
        <p:nvSpPr>
          <p:cNvPr id="3" name="Title 2"/>
          <p:cNvSpPr>
            <a:spLocks noGrp="1"/>
          </p:cNvSpPr>
          <p:nvPr>
            <p:ph type="title"/>
          </p:nvPr>
        </p:nvSpPr>
        <p:spPr/>
        <p:txBody>
          <a:bodyPr/>
          <a:lstStyle/>
          <a:p>
            <a:r>
              <a:rPr lang="en-US" dirty="0" smtClean="0"/>
              <a:t>Patient</a:t>
            </a:r>
            <a:endParaRPr lang="en-US" dirty="0"/>
          </a:p>
        </p:txBody>
      </p:sp>
    </p:spTree>
    <p:extLst>
      <p:ext uri="{BB962C8B-B14F-4D97-AF65-F5344CB8AC3E}">
        <p14:creationId xmlns:p14="http://schemas.microsoft.com/office/powerpoint/2010/main" val="163825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idx="4294967295"/>
          </p:nvPr>
        </p:nvSpPr>
        <p:spPr>
          <a:xfrm>
            <a:off x="2743200" y="838200"/>
            <a:ext cx="6781800" cy="2559050"/>
          </a:xfrm>
        </p:spPr>
        <p:txBody>
          <a:bodyPr anchorCtr="1"/>
          <a:lstStyle/>
          <a:p>
            <a:pPr algn="ctr" eaLnBrk="1" hangingPunct="1"/>
            <a:r>
              <a:rPr lang="en-US" altLang="en-US" sz="6200"/>
              <a:t>EDGEWOOD COLLEGE</a:t>
            </a:r>
          </a:p>
        </p:txBody>
      </p:sp>
      <p:sp>
        <p:nvSpPr>
          <p:cNvPr id="13315" name="Rectangle 3"/>
          <p:cNvSpPr>
            <a:spLocks noGrp="1" noChangeArrowheads="1"/>
          </p:cNvSpPr>
          <p:nvPr>
            <p:ph type="subTitle" idx="4294967295"/>
          </p:nvPr>
        </p:nvSpPr>
        <p:spPr>
          <a:xfrm>
            <a:off x="2895600" y="4191000"/>
            <a:ext cx="6400800" cy="1416050"/>
          </a:xfrm>
        </p:spPr>
        <p:txBody>
          <a:bodyPr/>
          <a:lstStyle/>
          <a:p>
            <a:pPr marL="0" indent="0" algn="ctr">
              <a:buNone/>
            </a:pPr>
            <a:r>
              <a:rPr lang="en-US" altLang="en-US" sz="3000">
                <a:latin typeface="Times New Roman" panose="02020603050405020304" pitchFamily="18" charset="0"/>
              </a:rPr>
              <a:t>Madison, Wisconsin</a:t>
            </a:r>
          </a:p>
          <a:p>
            <a:pPr marL="0" indent="0" algn="ctr">
              <a:buNone/>
            </a:pPr>
            <a:r>
              <a:rPr lang="en-US" altLang="en-US" sz="3000">
                <a:latin typeface="Times New Roman" panose="02020603050405020304" pitchFamily="18" charset="0"/>
              </a:rPr>
              <a:t>U.S.A.</a:t>
            </a:r>
          </a:p>
          <a:p>
            <a:pPr marL="0" indent="0" algn="ctr">
              <a:buNone/>
            </a:pPr>
            <a:endParaRPr lang="en-US" altLang="en-US" sz="3000"/>
          </a:p>
        </p:txBody>
      </p:sp>
    </p:spTree>
    <p:extLst>
      <p:ext uri="{BB962C8B-B14F-4D97-AF65-F5344CB8AC3E}">
        <p14:creationId xmlns:p14="http://schemas.microsoft.com/office/powerpoint/2010/main" val="1753864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Content Placeholder 1" descr="14_MCB Schuetz-8488.jpg"/>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72000" y="2579973"/>
            <a:ext cx="4782252" cy="3189762"/>
          </a:xfrm>
        </p:spPr>
      </p:pic>
      <p:sp>
        <p:nvSpPr>
          <p:cNvPr id="34819" name="Title 2"/>
          <p:cNvSpPr>
            <a:spLocks noGrp="1"/>
          </p:cNvSpPr>
          <p:nvPr>
            <p:ph type="title"/>
          </p:nvPr>
        </p:nvSpPr>
        <p:spPr>
          <a:xfrm>
            <a:off x="1674254" y="618187"/>
            <a:ext cx="12192000" cy="1725768"/>
          </a:xfrm>
        </p:spPr>
        <p:txBody>
          <a:bodyPr/>
          <a:lstStyle/>
          <a:p>
            <a:r>
              <a:rPr lang="en-US" dirty="0">
                <a:latin typeface="Helvetica Neue" charset="0"/>
                <a:cs typeface="Helvetica Neue" charset="0"/>
              </a:rPr>
              <a:t>This is Austin</a:t>
            </a:r>
            <a:br>
              <a:rPr lang="en-US" dirty="0">
                <a:latin typeface="Helvetica Neue" charset="0"/>
                <a:cs typeface="Helvetica Neue" charset="0"/>
              </a:rPr>
            </a:br>
            <a:r>
              <a:rPr lang="en-US" sz="2800" dirty="0">
                <a:latin typeface="Helvetica Neue" charset="0"/>
                <a:cs typeface="Helvetica Neue" charset="0"/>
              </a:rPr>
              <a:t>(Early 2013 – before bone marrow transplant)</a:t>
            </a:r>
          </a:p>
        </p:txBody>
      </p:sp>
    </p:spTree>
    <p:extLst>
      <p:ext uri="{BB962C8B-B14F-4D97-AF65-F5344CB8AC3E}">
        <p14:creationId xmlns:p14="http://schemas.microsoft.com/office/powerpoint/2010/main" val="26811353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10831" y="1825625"/>
            <a:ext cx="4351338" cy="4351338"/>
          </a:xfrm>
        </p:spPr>
      </p:pic>
      <p:sp>
        <p:nvSpPr>
          <p:cNvPr id="4" name="Title 3"/>
          <p:cNvSpPr>
            <a:spLocks noGrp="1"/>
          </p:cNvSpPr>
          <p:nvPr>
            <p:ph type="title"/>
          </p:nvPr>
        </p:nvSpPr>
        <p:spPr/>
        <p:txBody>
          <a:bodyPr>
            <a:normAutofit fontScale="90000"/>
          </a:bodyPr>
          <a:lstStyle/>
          <a:p>
            <a:r>
              <a:rPr lang="en-US" dirty="0" smtClean="0"/>
              <a:t>So How do we Teach Austin and his Family?</a:t>
            </a:r>
            <a:endParaRPr lang="en-US" dirty="0"/>
          </a:p>
        </p:txBody>
      </p:sp>
    </p:spTree>
    <p:extLst>
      <p:ext uri="{BB962C8B-B14F-4D97-AF65-F5344CB8AC3E}">
        <p14:creationId xmlns:p14="http://schemas.microsoft.com/office/powerpoint/2010/main" val="389169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Content Placeholder 1" descr="27_Imaging-7799.jp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8000" y="1524000"/>
            <a:ext cx="6248400" cy="4267200"/>
          </a:xfrm>
        </p:spPr>
      </p:pic>
      <p:sp>
        <p:nvSpPr>
          <p:cNvPr id="36867" name="Title 2"/>
          <p:cNvSpPr>
            <a:spLocks noGrp="1"/>
          </p:cNvSpPr>
          <p:nvPr>
            <p:ph type="title"/>
          </p:nvPr>
        </p:nvSpPr>
        <p:spPr/>
        <p:txBody>
          <a:bodyPr>
            <a:normAutofit fontScale="90000"/>
          </a:bodyPr>
          <a:lstStyle/>
          <a:p>
            <a:r>
              <a:rPr lang="en-US">
                <a:latin typeface="Helvetica Neue" charset="0"/>
                <a:cs typeface="Helvetica Neue" charset="0"/>
              </a:rPr>
              <a:t>American Family Children’s Hospital:</a:t>
            </a:r>
            <a:br>
              <a:rPr lang="en-US">
                <a:latin typeface="Helvetica Neue" charset="0"/>
                <a:cs typeface="Helvetica Neue" charset="0"/>
              </a:rPr>
            </a:br>
            <a:r>
              <a:rPr lang="en-US">
                <a:latin typeface="Helvetica Neue" charset="0"/>
                <a:cs typeface="Helvetica Neue" charset="0"/>
              </a:rPr>
              <a:t>A Clinical Innovator</a:t>
            </a:r>
          </a:p>
        </p:txBody>
      </p:sp>
    </p:spTree>
    <p:extLst>
      <p:ext uri="{BB962C8B-B14F-4D97-AF65-F5344CB8AC3E}">
        <p14:creationId xmlns:p14="http://schemas.microsoft.com/office/powerpoint/2010/main" val="34906201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476206" y="2396331"/>
            <a:ext cx="4762500" cy="3209925"/>
          </a:xfrm>
        </p:spPr>
      </p:pic>
      <p:sp>
        <p:nvSpPr>
          <p:cNvPr id="3" name="Content Placeholder 2"/>
          <p:cNvSpPr>
            <a:spLocks noGrp="1"/>
          </p:cNvSpPr>
          <p:nvPr>
            <p:ph sz="half" idx="1"/>
          </p:nvPr>
        </p:nvSpPr>
        <p:spPr/>
        <p:txBody>
          <a:bodyPr/>
          <a:lstStyle/>
          <a:p>
            <a:r>
              <a:rPr lang="en-US" dirty="0" smtClean="0"/>
              <a:t>New medications for a new acute medical diagnosis.</a:t>
            </a:r>
          </a:p>
          <a:p>
            <a:pPr lvl="1"/>
            <a:r>
              <a:rPr lang="en-US" dirty="0" smtClean="0"/>
              <a:t>Beata is 2 1/2 years old</a:t>
            </a:r>
          </a:p>
          <a:p>
            <a:pPr lvl="2"/>
            <a:r>
              <a:rPr lang="en-US" dirty="0" smtClean="0"/>
              <a:t>Do you teach mother and dad? </a:t>
            </a:r>
            <a:endParaRPr lang="en-US" dirty="0"/>
          </a:p>
          <a:p>
            <a:pPr lvl="2"/>
            <a:r>
              <a:rPr lang="en-US" dirty="0" smtClean="0"/>
              <a:t>Do you teach the siblings</a:t>
            </a:r>
          </a:p>
          <a:p>
            <a:pPr lvl="2"/>
            <a:r>
              <a:rPr lang="en-US" dirty="0" smtClean="0"/>
              <a:t>Do you teach Beata?</a:t>
            </a:r>
          </a:p>
          <a:p>
            <a:pPr lvl="2"/>
            <a:endParaRPr lang="en-US" dirty="0"/>
          </a:p>
          <a:p>
            <a:pPr lvl="3"/>
            <a:r>
              <a:rPr lang="en-US" dirty="0" smtClean="0"/>
              <a:t>3 </a:t>
            </a:r>
            <a:r>
              <a:rPr lang="en-US" dirty="0" smtClean="0"/>
              <a:t>volunteers – Role Play</a:t>
            </a:r>
            <a:endParaRPr lang="en-US" dirty="0" smtClean="0"/>
          </a:p>
          <a:p>
            <a:pPr marL="1371600" lvl="3" indent="0">
              <a:buNone/>
            </a:pPr>
            <a:endParaRPr lang="en-US" dirty="0"/>
          </a:p>
        </p:txBody>
      </p:sp>
      <p:sp>
        <p:nvSpPr>
          <p:cNvPr id="4" name="Title 3"/>
          <p:cNvSpPr>
            <a:spLocks noGrp="1"/>
          </p:cNvSpPr>
          <p:nvPr>
            <p:ph type="title"/>
          </p:nvPr>
        </p:nvSpPr>
        <p:spPr/>
        <p:txBody>
          <a:bodyPr/>
          <a:lstStyle/>
          <a:p>
            <a:r>
              <a:rPr lang="en-US" dirty="0" smtClean="0"/>
              <a:t>Case Study</a:t>
            </a:r>
            <a:endParaRPr lang="en-US" dirty="0"/>
          </a:p>
        </p:txBody>
      </p:sp>
    </p:spTree>
    <p:extLst>
      <p:ext uri="{BB962C8B-B14F-4D97-AF65-F5344CB8AC3E}">
        <p14:creationId xmlns:p14="http://schemas.microsoft.com/office/powerpoint/2010/main" val="4010669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Child Life</a:t>
            </a:r>
            <a:endParaRPr lang="en-US" dirty="0"/>
          </a:p>
        </p:txBody>
      </p:sp>
      <p:sp>
        <p:nvSpPr>
          <p:cNvPr id="6" name="Content Placeholder 5"/>
          <p:cNvSpPr>
            <a:spLocks noGrp="1"/>
          </p:cNvSpPr>
          <p:nvPr>
            <p:ph sz="half" idx="2"/>
          </p:nvPr>
        </p:nvSpPr>
        <p:spPr>
          <a:xfrm>
            <a:off x="6854508" y="1838504"/>
            <a:ext cx="4983480" cy="4351338"/>
          </a:xfrm>
        </p:spPr>
        <p:txBody>
          <a:bodyPr>
            <a:normAutofit fontScale="47500" lnSpcReduction="20000"/>
          </a:bodyPr>
          <a:lstStyle/>
          <a:p>
            <a:r>
              <a:rPr lang="en-US" dirty="0"/>
              <a:t>The Child Life program at American Family Children's Hospital is made up of trained professionals with backgrounds in child development.</a:t>
            </a:r>
            <a:br>
              <a:rPr lang="en-US" dirty="0"/>
            </a:br>
            <a:r>
              <a:rPr lang="en-US" dirty="0"/>
              <a:t/>
            </a:r>
            <a:br>
              <a:rPr lang="en-US" dirty="0"/>
            </a:br>
            <a:r>
              <a:rPr lang="en-US" dirty="0"/>
              <a:t>Certified Child Life Specialists help children, adolescents and families cope with the fear and anxiety associated with the medical environment and hospitalization. The goal of the Child Life program is to promote positive experiences for children and families throughout hospitalization.</a:t>
            </a:r>
            <a:br>
              <a:rPr lang="en-US" dirty="0"/>
            </a:br>
            <a:r>
              <a:rPr lang="en-US" dirty="0"/>
              <a:t/>
            </a:r>
            <a:br>
              <a:rPr lang="en-US" dirty="0"/>
            </a:br>
            <a:r>
              <a:rPr lang="en-US" b="1" dirty="0"/>
              <a:t>Play with a Purpose: How Child Life Uses Play</a:t>
            </a:r>
            <a:endParaRPr lang="en-US" dirty="0"/>
          </a:p>
          <a:p>
            <a:r>
              <a:rPr lang="en-US" dirty="0"/>
              <a:t>Create a friendly, familiar environment</a:t>
            </a:r>
          </a:p>
          <a:p>
            <a:r>
              <a:rPr lang="en-US" dirty="0"/>
              <a:t>Teach about procedures, surgeries, or new diagnosis</a:t>
            </a:r>
          </a:p>
          <a:p>
            <a:r>
              <a:rPr lang="en-US" dirty="0"/>
              <a:t>Distraction during procedures or times of discomfort</a:t>
            </a:r>
          </a:p>
          <a:p>
            <a:r>
              <a:rPr lang="en-US" dirty="0"/>
              <a:t>Promote development</a:t>
            </a:r>
          </a:p>
          <a:p>
            <a:r>
              <a:rPr lang="en-US" dirty="0"/>
              <a:t>Allow children to master their healthcare experience</a:t>
            </a:r>
          </a:p>
          <a:p>
            <a:r>
              <a:rPr lang="en-US" dirty="0"/>
              <a:t>Encourage peer interactions</a:t>
            </a:r>
          </a:p>
          <a:p>
            <a:r>
              <a:rPr lang="en-US" dirty="0"/>
              <a:t>Support emotional and psychosocial needs</a:t>
            </a:r>
          </a:p>
          <a:p>
            <a:r>
              <a:rPr lang="en-US" dirty="0"/>
              <a:t>Provide opportunities for self-expression</a:t>
            </a:r>
          </a:p>
          <a:p>
            <a:r>
              <a:rPr lang="en-US" dirty="0"/>
              <a:t>Introduce medical supplies to encourage learning and reduce fears</a:t>
            </a:r>
          </a:p>
          <a:p>
            <a:r>
              <a:rPr lang="en-US" dirty="0"/>
              <a:t>Involve siblings throughout medical experience</a:t>
            </a:r>
          </a:p>
          <a:p>
            <a:endParaRPr lang="en-US" dirty="0"/>
          </a:p>
        </p:txBody>
      </p:sp>
      <p:pic>
        <p:nvPicPr>
          <p:cNvPr id="2050" name="Picture 2" descr="http://www.uwhealthkids.org/files/kids/images/childlife/peds_banner_child_life_688.jp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454368" y="2089934"/>
            <a:ext cx="5841757" cy="3164646"/>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3855433" y="6189842"/>
            <a:ext cx="6712607" cy="369332"/>
          </a:xfrm>
          <a:prstGeom prst="rect">
            <a:avLst/>
          </a:prstGeom>
        </p:spPr>
        <p:txBody>
          <a:bodyPr wrap="none">
            <a:spAutoFit/>
          </a:bodyPr>
          <a:lstStyle/>
          <a:p>
            <a:r>
              <a:rPr lang="en-US" dirty="0">
                <a:solidFill>
                  <a:srgbClr val="BBBBBB"/>
                </a:solidFill>
                <a:latin typeface="Roboto"/>
              </a:rPr>
              <a:t>https://</a:t>
            </a:r>
            <a:r>
              <a:rPr lang="en-US" dirty="0" smtClean="0">
                <a:solidFill>
                  <a:srgbClr val="BBBBBB"/>
                </a:solidFill>
                <a:latin typeface="Roboto"/>
              </a:rPr>
              <a:t>youtu.be/Tv</a:t>
            </a:r>
            <a:r>
              <a:rPr lang="en-US" dirty="0"/>
              <a:t>https://youtu.be/TvTReVA3ZTY</a:t>
            </a:r>
            <a:r>
              <a:rPr lang="en-US" dirty="0" smtClean="0">
                <a:solidFill>
                  <a:srgbClr val="BBBBBB"/>
                </a:solidFill>
                <a:latin typeface="Roboto"/>
              </a:rPr>
              <a:t>TReVA3ZTY</a:t>
            </a:r>
            <a:endParaRPr lang="en-US" dirty="0"/>
          </a:p>
        </p:txBody>
      </p:sp>
    </p:spTree>
    <p:extLst>
      <p:ext uri="{BB962C8B-B14F-4D97-AF65-F5344CB8AC3E}">
        <p14:creationId xmlns:p14="http://schemas.microsoft.com/office/powerpoint/2010/main" val="1546934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829364" y="1721421"/>
            <a:ext cx="5108448" cy="3405632"/>
          </a:xfrm>
        </p:spPr>
      </p:pic>
      <p:sp>
        <p:nvSpPr>
          <p:cNvPr id="5" name="Text Placeholder 4"/>
          <p:cNvSpPr>
            <a:spLocks noGrp="1"/>
          </p:cNvSpPr>
          <p:nvPr>
            <p:ph type="body" sz="half" idx="2"/>
          </p:nvPr>
        </p:nvSpPr>
        <p:spPr/>
        <p:txBody>
          <a:bodyPr/>
          <a:lstStyle/>
          <a:p>
            <a:r>
              <a:rPr lang="en-US" dirty="0" smtClean="0"/>
              <a:t>Acute</a:t>
            </a:r>
          </a:p>
          <a:p>
            <a:r>
              <a:rPr lang="en-US" dirty="0" smtClean="0"/>
              <a:t>Nurse dedicated to family</a:t>
            </a:r>
          </a:p>
          <a:p>
            <a:r>
              <a:rPr lang="en-US" dirty="0" smtClean="0"/>
              <a:t>Open policy</a:t>
            </a:r>
          </a:p>
          <a:p>
            <a:r>
              <a:rPr lang="en-US" dirty="0" smtClean="0"/>
              <a:t>Child Life</a:t>
            </a:r>
          </a:p>
          <a:p>
            <a:endParaRPr lang="en-US" dirty="0"/>
          </a:p>
        </p:txBody>
      </p:sp>
      <p:sp>
        <p:nvSpPr>
          <p:cNvPr id="3" name="Title 2"/>
          <p:cNvSpPr>
            <a:spLocks noGrp="1"/>
          </p:cNvSpPr>
          <p:nvPr>
            <p:ph type="title"/>
          </p:nvPr>
        </p:nvSpPr>
        <p:spPr/>
        <p:txBody>
          <a:bodyPr/>
          <a:lstStyle/>
          <a:p>
            <a:r>
              <a:rPr lang="en-US" dirty="0" smtClean="0"/>
              <a:t>Family</a:t>
            </a:r>
            <a:endParaRPr lang="en-US" dirty="0"/>
          </a:p>
        </p:txBody>
      </p:sp>
    </p:spTree>
    <p:extLst>
      <p:ext uri="{BB962C8B-B14F-4D97-AF65-F5344CB8AC3E}">
        <p14:creationId xmlns:p14="http://schemas.microsoft.com/office/powerpoint/2010/main" val="546554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Content Placeholder 1"/>
          <p:cNvSpPr>
            <a:spLocks noGrp="1"/>
          </p:cNvSpPr>
          <p:nvPr>
            <p:ph idx="1"/>
          </p:nvPr>
        </p:nvSpPr>
        <p:spPr>
          <a:xfrm>
            <a:off x="6237288" y="1600201"/>
            <a:ext cx="3973512" cy="3992563"/>
          </a:xfrm>
        </p:spPr>
        <p:txBody>
          <a:bodyPr/>
          <a:lstStyle/>
          <a:p>
            <a:r>
              <a:rPr lang="en-US" sz="2400">
                <a:latin typeface="Helvetica Neue Light" charset="0"/>
                <a:cs typeface="Helvetica Neue Light" charset="0"/>
              </a:rPr>
              <a:t>We are a leader in making </a:t>
            </a:r>
            <a:r>
              <a:rPr lang="en-US" sz="2400" b="1">
                <a:latin typeface="Helvetica Neue Light" charset="0"/>
                <a:cs typeface="Helvetica Neue Light" charset="0"/>
              </a:rPr>
              <a:t>patient- and family-centered care </a:t>
            </a:r>
            <a:r>
              <a:rPr lang="en-US" sz="2400">
                <a:latin typeface="Helvetica Neue Light" charset="0"/>
                <a:cs typeface="Helvetica Neue Light" charset="0"/>
              </a:rPr>
              <a:t>a core principle</a:t>
            </a:r>
          </a:p>
          <a:p>
            <a:r>
              <a:rPr lang="en-US" sz="2400">
                <a:latin typeface="Helvetica Neue Light" charset="0"/>
                <a:cs typeface="Helvetica Neue Light" charset="0"/>
              </a:rPr>
              <a:t>Rooted in the belief that family members know their child best</a:t>
            </a:r>
          </a:p>
        </p:txBody>
      </p:sp>
      <p:sp>
        <p:nvSpPr>
          <p:cNvPr id="37891" name="Title 2"/>
          <p:cNvSpPr>
            <a:spLocks noGrp="1"/>
          </p:cNvSpPr>
          <p:nvPr>
            <p:ph type="title"/>
          </p:nvPr>
        </p:nvSpPr>
        <p:spPr/>
        <p:txBody>
          <a:bodyPr/>
          <a:lstStyle/>
          <a:p>
            <a:r>
              <a:rPr lang="en-US">
                <a:latin typeface="Helvetica Neue" charset="0"/>
                <a:cs typeface="Helvetica Neue" charset="0"/>
              </a:rPr>
              <a:t>Patient and Family-Centered Care</a:t>
            </a:r>
          </a:p>
        </p:txBody>
      </p:sp>
      <p:pic>
        <p:nvPicPr>
          <p:cNvPr id="37892" name="Picture 1" descr="28_Partnering-5126.jpg"/>
          <p:cNvPicPr>
            <a:picLocks noChangeAspect="1"/>
          </p:cNvPicPr>
          <p:nvPr/>
        </p:nvPicPr>
        <p:blipFill>
          <a:blip r:embed="rId2">
            <a:extLst>
              <a:ext uri="{28A0092B-C50C-407E-A947-70E740481C1C}">
                <a14:useLocalDpi xmlns:a14="http://schemas.microsoft.com/office/drawing/2010/main" val="0"/>
              </a:ext>
            </a:extLst>
          </a:blip>
          <a:srcRect l="9538" r="10007"/>
          <a:stretch>
            <a:fillRect/>
          </a:stretch>
        </p:blipFill>
        <p:spPr bwMode="auto">
          <a:xfrm>
            <a:off x="1914525" y="1725613"/>
            <a:ext cx="4165600" cy="345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320034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Content Placeholder 1"/>
          <p:cNvSpPr>
            <a:spLocks noGrp="1"/>
          </p:cNvSpPr>
          <p:nvPr>
            <p:ph idx="1"/>
          </p:nvPr>
        </p:nvSpPr>
        <p:spPr>
          <a:xfrm>
            <a:off x="6392864" y="1600201"/>
            <a:ext cx="3817937" cy="3992563"/>
          </a:xfrm>
        </p:spPr>
        <p:txBody>
          <a:bodyPr/>
          <a:lstStyle/>
          <a:p>
            <a:r>
              <a:rPr lang="en-US" sz="2400">
                <a:latin typeface="Helvetica Neue Light" charset="0"/>
                <a:cs typeface="Helvetica Neue Light" charset="0"/>
              </a:rPr>
              <a:t>Daily patient rounds include family members as part of health care team</a:t>
            </a:r>
          </a:p>
          <a:p>
            <a:r>
              <a:rPr lang="en-US" sz="2400">
                <a:latin typeface="Helvetica Neue Light" charset="0"/>
                <a:cs typeface="Helvetica Neue Light" charset="0"/>
              </a:rPr>
              <a:t>Has increased patient and family satisfaction </a:t>
            </a:r>
          </a:p>
          <a:p>
            <a:r>
              <a:rPr lang="en-US" sz="2400">
                <a:latin typeface="Helvetica Neue Light" charset="0"/>
                <a:cs typeface="Helvetica Neue Light" charset="0"/>
              </a:rPr>
              <a:t>Helps reduce length of stay in hospital</a:t>
            </a:r>
          </a:p>
          <a:p>
            <a:r>
              <a:rPr lang="en-US" sz="2400">
                <a:latin typeface="Helvetica Neue Light" charset="0"/>
                <a:cs typeface="Helvetica Neue Light" charset="0"/>
              </a:rPr>
              <a:t>Increased safety</a:t>
            </a:r>
          </a:p>
        </p:txBody>
      </p:sp>
      <p:sp>
        <p:nvSpPr>
          <p:cNvPr id="38915" name="Title 2"/>
          <p:cNvSpPr>
            <a:spLocks noGrp="1"/>
          </p:cNvSpPr>
          <p:nvPr>
            <p:ph type="title"/>
          </p:nvPr>
        </p:nvSpPr>
        <p:spPr/>
        <p:txBody>
          <a:bodyPr/>
          <a:lstStyle/>
          <a:p>
            <a:r>
              <a:rPr lang="en-US">
                <a:latin typeface="Helvetica Neue" charset="0"/>
                <a:cs typeface="Helvetica Neue" charset="0"/>
              </a:rPr>
              <a:t>Family-Centered Rounds</a:t>
            </a:r>
          </a:p>
        </p:txBody>
      </p:sp>
      <p:pic>
        <p:nvPicPr>
          <p:cNvPr id="38916" name="Picture 1" descr="29_Meinke-3293.jpg"/>
          <p:cNvPicPr>
            <a:picLocks noChangeAspect="1"/>
          </p:cNvPicPr>
          <p:nvPr/>
        </p:nvPicPr>
        <p:blipFill>
          <a:blip r:embed="rId2">
            <a:extLst>
              <a:ext uri="{28A0092B-C50C-407E-A947-70E740481C1C}">
                <a14:useLocalDpi xmlns:a14="http://schemas.microsoft.com/office/drawing/2010/main" val="0"/>
              </a:ext>
            </a:extLst>
          </a:blip>
          <a:srcRect t="3973" r="21404" b="2937"/>
          <a:stretch>
            <a:fillRect/>
          </a:stretch>
        </p:blipFill>
        <p:spPr bwMode="auto">
          <a:xfrm>
            <a:off x="1909763" y="1727200"/>
            <a:ext cx="4373562" cy="345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3861474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1"/>
          <p:cNvSpPr>
            <a:spLocks noGrp="1"/>
          </p:cNvSpPr>
          <p:nvPr>
            <p:ph idx="1"/>
          </p:nvPr>
        </p:nvSpPr>
        <p:spPr>
          <a:xfrm>
            <a:off x="1981200" y="1600201"/>
            <a:ext cx="8229600" cy="3744751"/>
          </a:xfrm>
          <a:extLst/>
        </p:spPr>
        <p:txBody>
          <a:bodyPr numCol="2"/>
          <a:lstStyle/>
          <a:p>
            <a:pPr>
              <a:buFont typeface="Arial"/>
              <a:buChar char="•"/>
              <a:defRPr/>
            </a:pPr>
            <a:r>
              <a:rPr lang="en-US" sz="2400" dirty="0" smtClean="0">
                <a:latin typeface="Helvetica Neue Light" charset="0"/>
                <a:cs typeface="Helvetica Neue Light" charset="0"/>
              </a:rPr>
              <a:t>Pediatric Intensivists</a:t>
            </a:r>
            <a:endParaRPr lang="en-US" sz="2400" dirty="0">
              <a:latin typeface="Helvetica Neue Light" charset="0"/>
              <a:cs typeface="Helvetica Neue Light" charset="0"/>
            </a:endParaRPr>
          </a:p>
          <a:p>
            <a:pPr>
              <a:buFont typeface="Arial"/>
              <a:buChar char="•"/>
              <a:defRPr/>
            </a:pPr>
            <a:r>
              <a:rPr lang="en-US" sz="2400" dirty="0">
                <a:latin typeface="Helvetica Neue Light" charset="0"/>
                <a:cs typeface="Helvetica Neue Light" charset="0"/>
              </a:rPr>
              <a:t>Surgeons</a:t>
            </a:r>
          </a:p>
          <a:p>
            <a:pPr>
              <a:buFont typeface="Arial"/>
              <a:buChar char="•"/>
              <a:defRPr/>
            </a:pPr>
            <a:r>
              <a:rPr lang="en-US" sz="2400" dirty="0">
                <a:latin typeface="Helvetica Neue Light" charset="0"/>
                <a:cs typeface="Helvetica Neue Light" charset="0"/>
              </a:rPr>
              <a:t>Subspecialists</a:t>
            </a:r>
          </a:p>
          <a:p>
            <a:pPr>
              <a:buFont typeface="Arial"/>
              <a:buChar char="•"/>
              <a:defRPr/>
            </a:pPr>
            <a:r>
              <a:rPr lang="en-US" sz="2400" dirty="0">
                <a:latin typeface="Helvetica Neue Light" charset="0"/>
                <a:cs typeface="Helvetica Neue Light" charset="0"/>
              </a:rPr>
              <a:t>Nurse Practitioners</a:t>
            </a:r>
          </a:p>
          <a:p>
            <a:pPr>
              <a:buFont typeface="Arial"/>
              <a:buChar char="•"/>
              <a:defRPr/>
            </a:pPr>
            <a:r>
              <a:rPr lang="en-US" sz="2400" dirty="0">
                <a:latin typeface="Helvetica Neue Light" charset="0"/>
                <a:cs typeface="Helvetica Neue Light" charset="0"/>
              </a:rPr>
              <a:t>Hospitalists</a:t>
            </a:r>
          </a:p>
          <a:p>
            <a:pPr>
              <a:buFont typeface="Arial"/>
              <a:buChar char="•"/>
              <a:defRPr/>
            </a:pPr>
            <a:r>
              <a:rPr lang="en-US" sz="2400" dirty="0">
                <a:latin typeface="Helvetica Neue Light" charset="0"/>
                <a:cs typeface="Helvetica Neue Light" charset="0"/>
              </a:rPr>
              <a:t>Pharmacists</a:t>
            </a:r>
          </a:p>
          <a:p>
            <a:pPr>
              <a:buFont typeface="Arial"/>
              <a:buChar char="•"/>
              <a:defRPr/>
            </a:pPr>
            <a:r>
              <a:rPr lang="en-US" sz="2400" dirty="0" smtClean="0">
                <a:latin typeface="Helvetica Neue Light" charset="0"/>
                <a:cs typeface="Helvetica Neue Light" charset="0"/>
              </a:rPr>
              <a:t>PICU </a:t>
            </a:r>
            <a:r>
              <a:rPr lang="en-US" sz="2400" dirty="0">
                <a:latin typeface="Helvetica Neue Light" charset="0"/>
                <a:cs typeface="Helvetica Neue Light" charset="0"/>
              </a:rPr>
              <a:t>RN’s</a:t>
            </a:r>
          </a:p>
          <a:p>
            <a:pPr>
              <a:buFont typeface="Arial"/>
              <a:buChar char="•"/>
              <a:defRPr/>
            </a:pPr>
            <a:r>
              <a:rPr lang="en-US" sz="2400" dirty="0">
                <a:latin typeface="Helvetica Neue Light" charset="0"/>
                <a:cs typeface="Helvetica Neue Light" charset="0"/>
              </a:rPr>
              <a:t>Respiratory Therapists</a:t>
            </a:r>
          </a:p>
          <a:p>
            <a:pPr>
              <a:buFont typeface="Arial"/>
              <a:buChar char="•"/>
              <a:defRPr/>
            </a:pPr>
            <a:r>
              <a:rPr lang="en-US" sz="2400" dirty="0">
                <a:latin typeface="Helvetica Neue Light" charset="0"/>
                <a:cs typeface="Helvetica Neue Light" charset="0"/>
              </a:rPr>
              <a:t>Nutritionists</a:t>
            </a:r>
          </a:p>
          <a:p>
            <a:pPr>
              <a:buFont typeface="Arial"/>
              <a:buChar char="•"/>
              <a:defRPr/>
            </a:pPr>
            <a:r>
              <a:rPr lang="en-US" sz="2400" dirty="0">
                <a:latin typeface="Helvetica Neue Light" charset="0"/>
                <a:cs typeface="Helvetica Neue Light" charset="0"/>
              </a:rPr>
              <a:t>Families</a:t>
            </a:r>
          </a:p>
          <a:p>
            <a:pPr>
              <a:buFont typeface="Arial"/>
              <a:buChar char="•"/>
              <a:defRPr/>
            </a:pPr>
            <a:r>
              <a:rPr lang="en-US" sz="2400" dirty="0">
                <a:latin typeface="Helvetica Neue Light" charset="0"/>
                <a:cs typeface="Helvetica Neue Light" charset="0"/>
              </a:rPr>
              <a:t>Case Management</a:t>
            </a:r>
          </a:p>
          <a:p>
            <a:pPr>
              <a:buFont typeface="Arial"/>
              <a:buChar char="•"/>
              <a:defRPr/>
            </a:pPr>
            <a:r>
              <a:rPr lang="en-US" sz="2400" dirty="0">
                <a:latin typeface="Helvetica Neue Light" charset="0"/>
                <a:cs typeface="Helvetica Neue Light" charset="0"/>
              </a:rPr>
              <a:t>Social Work</a:t>
            </a:r>
          </a:p>
          <a:p>
            <a:pPr>
              <a:buFont typeface="Arial"/>
              <a:buChar char="•"/>
              <a:defRPr/>
            </a:pPr>
            <a:r>
              <a:rPr lang="en-US" sz="2400" dirty="0">
                <a:latin typeface="Helvetica Neue Light" charset="0"/>
                <a:cs typeface="Helvetica Neue Light" charset="0"/>
              </a:rPr>
              <a:t>Health Psychology</a:t>
            </a:r>
          </a:p>
          <a:p>
            <a:pPr>
              <a:buFont typeface="Arial"/>
              <a:buChar char="•"/>
              <a:defRPr/>
            </a:pPr>
            <a:r>
              <a:rPr lang="en-US" sz="2400" dirty="0">
                <a:latin typeface="Helvetica Neue Light" charset="0"/>
                <a:cs typeface="Helvetica Neue Light" charset="0"/>
              </a:rPr>
              <a:t>Child Life</a:t>
            </a:r>
          </a:p>
          <a:p>
            <a:pPr>
              <a:defRPr/>
            </a:pPr>
            <a:endParaRPr lang="en-US" dirty="0">
              <a:latin typeface="Helvetica Neue Light" charset="0"/>
              <a:cs typeface="Helvetica Neue Light" charset="0"/>
            </a:endParaRPr>
          </a:p>
        </p:txBody>
      </p:sp>
      <p:sp>
        <p:nvSpPr>
          <p:cNvPr id="25603" name="Title 2"/>
          <p:cNvSpPr>
            <a:spLocks noGrp="1"/>
          </p:cNvSpPr>
          <p:nvPr>
            <p:ph type="title"/>
          </p:nvPr>
        </p:nvSpPr>
        <p:spPr/>
        <p:txBody>
          <a:bodyPr>
            <a:normAutofit fontScale="90000"/>
          </a:bodyPr>
          <a:lstStyle/>
          <a:p>
            <a:r>
              <a:rPr lang="en-US" dirty="0">
                <a:latin typeface="Helvetica Neue" charset="0"/>
                <a:cs typeface="Helvetica Neue" charset="0"/>
              </a:rPr>
              <a:t>Advanced </a:t>
            </a:r>
            <a:r>
              <a:rPr lang="en-US" dirty="0" smtClean="0">
                <a:latin typeface="Helvetica Neue" charset="0"/>
                <a:cs typeface="Helvetica Neue" charset="0"/>
              </a:rPr>
              <a:t>Pediatric </a:t>
            </a:r>
            <a:r>
              <a:rPr lang="en-US" dirty="0">
                <a:latin typeface="Helvetica Neue" charset="0"/>
                <a:cs typeface="Helvetica Neue" charset="0"/>
              </a:rPr>
              <a:t>Care – </a:t>
            </a:r>
            <a:br>
              <a:rPr lang="en-US" dirty="0">
                <a:latin typeface="Helvetica Neue" charset="0"/>
                <a:cs typeface="Helvetica Neue" charset="0"/>
              </a:rPr>
            </a:br>
            <a:r>
              <a:rPr lang="en-US" dirty="0">
                <a:latin typeface="Helvetica Neue" charset="0"/>
                <a:cs typeface="Helvetica Neue" charset="0"/>
              </a:rPr>
              <a:t>It Takes a Village </a:t>
            </a:r>
          </a:p>
        </p:txBody>
      </p:sp>
    </p:spTree>
    <p:extLst>
      <p:ext uri="{BB962C8B-B14F-4D97-AF65-F5344CB8AC3E}">
        <p14:creationId xmlns:p14="http://schemas.microsoft.com/office/powerpoint/2010/main" val="394431977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4"/>
          </p:nvPr>
        </p:nvSpPr>
        <p:spPr/>
        <p:txBody>
          <a:bodyPr/>
          <a:lstStyle/>
          <a:p>
            <a:r>
              <a:rPr lang="en-US" dirty="0" smtClean="0"/>
              <a:t>Mutual Respect</a:t>
            </a:r>
          </a:p>
          <a:p>
            <a:r>
              <a:rPr lang="en-US" dirty="0" smtClean="0"/>
              <a:t>Collaboration</a:t>
            </a:r>
          </a:p>
          <a:p>
            <a:endParaRPr lang="en-US" dirty="0"/>
          </a:p>
        </p:txBody>
      </p:sp>
      <p:sp>
        <p:nvSpPr>
          <p:cNvPr id="6" name="Text Placeholder 5"/>
          <p:cNvSpPr>
            <a:spLocks noGrp="1"/>
          </p:cNvSpPr>
          <p:nvPr>
            <p:ph type="body" sz="quarter" idx="3"/>
          </p:nvPr>
        </p:nvSpPr>
        <p:spPr/>
        <p:txBody>
          <a:bodyPr>
            <a:normAutofit fontScale="92500"/>
          </a:bodyPr>
          <a:lstStyle/>
          <a:p>
            <a:r>
              <a:rPr lang="en-US" dirty="0" smtClean="0"/>
              <a:t>Complexity of the Disease Process</a:t>
            </a:r>
            <a:endParaRPr lang="en-US" dirty="0"/>
          </a:p>
        </p:txBody>
      </p:sp>
      <p:sp>
        <p:nvSpPr>
          <p:cNvPr id="5" name="Content Placeholder 4"/>
          <p:cNvSpPr>
            <a:spLocks noGrp="1"/>
          </p:cNvSpPr>
          <p:nvPr>
            <p:ph sz="half" idx="2"/>
          </p:nvPr>
        </p:nvSpPr>
        <p:spPr/>
        <p:txBody>
          <a:bodyPr>
            <a:normAutofit fontScale="92500" lnSpcReduction="10000"/>
          </a:bodyPr>
          <a:lstStyle/>
          <a:p>
            <a:r>
              <a:rPr lang="en-US" dirty="0" smtClean="0"/>
              <a:t>Physicians</a:t>
            </a:r>
          </a:p>
          <a:p>
            <a:pPr lvl="1"/>
            <a:r>
              <a:rPr lang="en-US" dirty="0" smtClean="0"/>
              <a:t>Fellows / Nurse Practitioners</a:t>
            </a:r>
          </a:p>
          <a:p>
            <a:pPr lvl="2"/>
            <a:r>
              <a:rPr lang="en-US" dirty="0" smtClean="0"/>
              <a:t>Residents</a:t>
            </a:r>
          </a:p>
          <a:p>
            <a:pPr lvl="3"/>
            <a:r>
              <a:rPr lang="en-US" dirty="0" smtClean="0"/>
              <a:t>Medical Students</a:t>
            </a:r>
          </a:p>
          <a:p>
            <a:r>
              <a:rPr lang="en-US" dirty="0" smtClean="0"/>
              <a:t>Pharmacy</a:t>
            </a:r>
          </a:p>
          <a:p>
            <a:pPr lvl="1"/>
            <a:r>
              <a:rPr lang="en-US" dirty="0" smtClean="0"/>
              <a:t>Pharmacy Students</a:t>
            </a:r>
          </a:p>
          <a:p>
            <a:r>
              <a:rPr lang="en-US" dirty="0" smtClean="0"/>
              <a:t>Nutrition</a:t>
            </a:r>
          </a:p>
          <a:p>
            <a:r>
              <a:rPr lang="en-US" dirty="0" smtClean="0"/>
              <a:t>Respiratory Therapists</a:t>
            </a:r>
          </a:p>
          <a:p>
            <a:r>
              <a:rPr lang="en-US" dirty="0" smtClean="0"/>
              <a:t>Occupational Therapists</a:t>
            </a:r>
          </a:p>
          <a:p>
            <a:r>
              <a:rPr lang="en-US" dirty="0" smtClean="0"/>
              <a:t>Physical Therapists</a:t>
            </a:r>
          </a:p>
          <a:p>
            <a:r>
              <a:rPr lang="en-US" dirty="0" smtClean="0"/>
              <a:t>Speech</a:t>
            </a:r>
          </a:p>
          <a:p>
            <a:endParaRPr lang="en-US" dirty="0"/>
          </a:p>
        </p:txBody>
      </p:sp>
      <p:sp>
        <p:nvSpPr>
          <p:cNvPr id="4" name="Text Placeholder 3"/>
          <p:cNvSpPr>
            <a:spLocks noGrp="1"/>
          </p:cNvSpPr>
          <p:nvPr>
            <p:ph type="body" idx="1"/>
          </p:nvPr>
        </p:nvSpPr>
        <p:spPr/>
        <p:txBody>
          <a:bodyPr>
            <a:normAutofit fontScale="92500" lnSpcReduction="10000"/>
          </a:bodyPr>
          <a:lstStyle/>
          <a:p>
            <a:r>
              <a:rPr lang="en-US" dirty="0" smtClean="0"/>
              <a:t>Who is Involved In Patient Education</a:t>
            </a:r>
            <a:endParaRPr lang="en-US" dirty="0"/>
          </a:p>
        </p:txBody>
      </p:sp>
      <p:sp>
        <p:nvSpPr>
          <p:cNvPr id="3" name="Title 2"/>
          <p:cNvSpPr>
            <a:spLocks noGrp="1"/>
          </p:cNvSpPr>
          <p:nvPr>
            <p:ph type="title"/>
          </p:nvPr>
        </p:nvSpPr>
        <p:spPr/>
        <p:txBody>
          <a:bodyPr/>
          <a:lstStyle/>
          <a:p>
            <a:r>
              <a:rPr lang="en-US" dirty="0" smtClean="0"/>
              <a:t>Medical Faculty – All Disciplines</a:t>
            </a:r>
            <a:endParaRPr lang="en-US" dirty="0"/>
          </a:p>
        </p:txBody>
      </p:sp>
    </p:spTree>
    <p:extLst>
      <p:ext uri="{BB962C8B-B14F-4D97-AF65-F5344CB8AC3E}">
        <p14:creationId xmlns:p14="http://schemas.microsoft.com/office/powerpoint/2010/main" val="3108291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4" descr="World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826393"/>
            <a:ext cx="9120924" cy="5819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30689" y="5030298"/>
            <a:ext cx="3428635" cy="1615200"/>
          </a:xfrm>
          <a:prstGeom prst="rect">
            <a:avLst/>
          </a:prstGeom>
        </p:spPr>
      </p:pic>
    </p:spTree>
    <p:extLst>
      <p:ext uri="{BB962C8B-B14F-4D97-AF65-F5344CB8AC3E}">
        <p14:creationId xmlns:p14="http://schemas.microsoft.com/office/powerpoint/2010/main" val="3002741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How do I teach?</a:t>
            </a:r>
          </a:p>
          <a:p>
            <a:r>
              <a:rPr lang="en-US" dirty="0" smtClean="0"/>
              <a:t>Little Children    2-3 years old</a:t>
            </a:r>
          </a:p>
          <a:p>
            <a:pPr lvl="1"/>
            <a:r>
              <a:rPr lang="en-US" dirty="0" smtClean="0"/>
              <a:t>Down on their level!</a:t>
            </a:r>
          </a:p>
          <a:p>
            <a:pPr lvl="2"/>
            <a:r>
              <a:rPr lang="en-US" dirty="0" smtClean="0"/>
              <a:t>Keep it simple</a:t>
            </a:r>
          </a:p>
          <a:p>
            <a:pPr lvl="3"/>
            <a:r>
              <a:rPr lang="en-US" dirty="0" smtClean="0"/>
              <a:t>Pill Case Study</a:t>
            </a:r>
          </a:p>
          <a:p>
            <a:r>
              <a:rPr lang="en-US" dirty="0" smtClean="0"/>
              <a:t>Older Children</a:t>
            </a:r>
          </a:p>
          <a:p>
            <a:pPr lvl="1"/>
            <a:r>
              <a:rPr lang="en-US" dirty="0" smtClean="0"/>
              <a:t>Ask them how much they want to be involved?</a:t>
            </a:r>
          </a:p>
          <a:p>
            <a:endParaRPr lang="en-US" dirty="0"/>
          </a:p>
        </p:txBody>
      </p:sp>
      <p:sp>
        <p:nvSpPr>
          <p:cNvPr id="3" name="Title 2"/>
          <p:cNvSpPr>
            <a:spLocks noGrp="1"/>
          </p:cNvSpPr>
          <p:nvPr>
            <p:ph type="title"/>
          </p:nvPr>
        </p:nvSpPr>
        <p:spPr/>
        <p:txBody>
          <a:bodyPr/>
          <a:lstStyle/>
          <a:p>
            <a:r>
              <a:rPr lang="en-US" dirty="0" smtClean="0"/>
              <a:t>Nursing</a:t>
            </a:r>
            <a:endParaRPr lang="en-US" dirty="0"/>
          </a:p>
        </p:txBody>
      </p:sp>
    </p:spTree>
    <p:extLst>
      <p:ext uri="{BB962C8B-B14F-4D97-AF65-F5344CB8AC3E}">
        <p14:creationId xmlns:p14="http://schemas.microsoft.com/office/powerpoint/2010/main" val="2617117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Nurse Led Care Rounds:</a:t>
            </a:r>
            <a:br>
              <a:rPr lang="en-US" dirty="0" smtClean="0"/>
            </a:br>
            <a:endParaRPr lang="en-US" dirty="0"/>
          </a:p>
        </p:txBody>
      </p:sp>
      <p:sp>
        <p:nvSpPr>
          <p:cNvPr id="6" name="Content Placeholder 5"/>
          <p:cNvSpPr>
            <a:spLocks noGrp="1"/>
          </p:cNvSpPr>
          <p:nvPr>
            <p:ph sz="half" idx="1"/>
          </p:nvPr>
        </p:nvSpPr>
        <p:spPr/>
        <p:txBody>
          <a:bodyPr/>
          <a:lstStyle/>
          <a:p>
            <a:r>
              <a:rPr lang="en-US" dirty="0" smtClean="0"/>
              <a:t>Originated in our Neonatal Intensive care Unit</a:t>
            </a:r>
          </a:p>
          <a:p>
            <a:r>
              <a:rPr lang="en-US" dirty="0" smtClean="0"/>
              <a:t>Pediatric Bone Marrow Transplant Unit</a:t>
            </a:r>
          </a:p>
          <a:p>
            <a:r>
              <a:rPr lang="en-US" dirty="0" smtClean="0"/>
              <a:t>Pediatric Hematology / Oncology Unit</a:t>
            </a:r>
            <a:endParaRPr lang="en-US" dirty="0"/>
          </a:p>
        </p:txBody>
      </p:sp>
      <p:sp>
        <p:nvSpPr>
          <p:cNvPr id="7" name="Content Placeholder 6"/>
          <p:cNvSpPr>
            <a:spLocks noGrp="1"/>
          </p:cNvSpPr>
          <p:nvPr>
            <p:ph sz="half" idx="2"/>
          </p:nvPr>
        </p:nvSpPr>
        <p:spPr/>
        <p:txBody>
          <a:bodyPr/>
          <a:lstStyle/>
          <a:p>
            <a:endParaRPr lang="en-US"/>
          </a:p>
        </p:txBody>
      </p:sp>
    </p:spTree>
    <p:extLst>
      <p:ext uri="{BB962C8B-B14F-4D97-AF65-F5344CB8AC3E}">
        <p14:creationId xmlns:p14="http://schemas.microsoft.com/office/powerpoint/2010/main" val="666423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2"/>
          </p:nvPr>
        </p:nvSpPr>
        <p:spPr/>
        <p:txBody>
          <a:bodyPr>
            <a:normAutofit fontScale="77500" lnSpcReduction="20000"/>
          </a:bodyPr>
          <a:lstStyle/>
          <a:p>
            <a:r>
              <a:rPr lang="en-US" sz="3600" dirty="0"/>
              <a:t>What is Teach-back?</a:t>
            </a:r>
            <a:r>
              <a:rPr lang="en-US" dirty="0"/>
              <a:t> </a:t>
            </a:r>
            <a:endParaRPr lang="en-US" dirty="0" smtClean="0"/>
          </a:p>
          <a:p>
            <a:r>
              <a:rPr lang="en-US" dirty="0" smtClean="0"/>
              <a:t>A </a:t>
            </a:r>
            <a:r>
              <a:rPr lang="en-US" dirty="0"/>
              <a:t>way to make sure you—the health care provider—explained information clearly. It is not a test or quiz of patients. </a:t>
            </a:r>
            <a:endParaRPr lang="en-US" dirty="0" smtClean="0"/>
          </a:p>
          <a:p>
            <a:r>
              <a:rPr lang="en-US" dirty="0" smtClean="0"/>
              <a:t>Asking </a:t>
            </a:r>
            <a:r>
              <a:rPr lang="en-US" dirty="0"/>
              <a:t>a patient (or family member) to explain in their own words what they need to know or do, in a caring way. </a:t>
            </a:r>
          </a:p>
          <a:p>
            <a:r>
              <a:rPr lang="en-US" dirty="0" smtClean="0"/>
              <a:t>A </a:t>
            </a:r>
            <a:r>
              <a:rPr lang="en-US" dirty="0"/>
              <a:t>way to check for understanding and, if needed, re-explain and check again. </a:t>
            </a:r>
          </a:p>
          <a:p>
            <a:r>
              <a:rPr lang="en-US" dirty="0" smtClean="0"/>
              <a:t>A </a:t>
            </a:r>
            <a:r>
              <a:rPr lang="en-US" dirty="0"/>
              <a:t>research-based health literacy intervention that improves patient-provider communication and patient health outcomes1 .</a:t>
            </a:r>
          </a:p>
          <a:p>
            <a:endParaRPr lang="en-US" dirty="0"/>
          </a:p>
        </p:txBody>
      </p:sp>
      <p:sp>
        <p:nvSpPr>
          <p:cNvPr id="5" name="Content Placeholder 4"/>
          <p:cNvSpPr>
            <a:spLocks noGrp="1"/>
          </p:cNvSpPr>
          <p:nvPr>
            <p:ph sz="half" idx="1"/>
          </p:nvPr>
        </p:nvSpPr>
        <p:spPr>
          <a:xfrm>
            <a:off x="1228825" y="1825624"/>
            <a:ext cx="5136285" cy="5032376"/>
          </a:xfrm>
        </p:spPr>
        <p:txBody>
          <a:bodyPr>
            <a:noAutofit/>
          </a:bodyPr>
          <a:lstStyle/>
          <a:p>
            <a:r>
              <a:rPr lang="en-US" sz="1800" dirty="0" smtClean="0"/>
              <a:t>1</a:t>
            </a:r>
            <a:r>
              <a:rPr lang="en-US" sz="1800" dirty="0"/>
              <a:t>. Use a caring tone of voice and attitude. </a:t>
            </a:r>
            <a:endParaRPr lang="en-US" sz="1800" dirty="0" smtClean="0"/>
          </a:p>
          <a:p>
            <a:r>
              <a:rPr lang="en-US" sz="1800" dirty="0" smtClean="0"/>
              <a:t>2</a:t>
            </a:r>
            <a:r>
              <a:rPr lang="en-US" sz="1800" dirty="0"/>
              <a:t>. Display comfortable body language and make eye contact. </a:t>
            </a:r>
            <a:endParaRPr lang="en-US" sz="1800" dirty="0" smtClean="0"/>
          </a:p>
          <a:p>
            <a:r>
              <a:rPr lang="en-US" sz="1800" dirty="0" smtClean="0"/>
              <a:t>3</a:t>
            </a:r>
            <a:r>
              <a:rPr lang="en-US" sz="1800" dirty="0"/>
              <a:t>. Use plain language. </a:t>
            </a:r>
            <a:endParaRPr lang="en-US" sz="1800" dirty="0" smtClean="0"/>
          </a:p>
          <a:p>
            <a:r>
              <a:rPr lang="en-US" sz="1800" dirty="0" smtClean="0"/>
              <a:t>4</a:t>
            </a:r>
            <a:r>
              <a:rPr lang="en-US" sz="1800" dirty="0"/>
              <a:t>. Ask the patient to explain back, using their own words. </a:t>
            </a:r>
            <a:endParaRPr lang="en-US" sz="1800" dirty="0" smtClean="0"/>
          </a:p>
          <a:p>
            <a:r>
              <a:rPr lang="en-US" sz="1800" dirty="0" smtClean="0"/>
              <a:t>5</a:t>
            </a:r>
            <a:r>
              <a:rPr lang="en-US" sz="1800" dirty="0"/>
              <a:t>. Use non-shaming, open-ended questions. </a:t>
            </a:r>
            <a:endParaRPr lang="en-US" sz="1800" dirty="0" smtClean="0"/>
          </a:p>
          <a:p>
            <a:r>
              <a:rPr lang="en-US" sz="1800" dirty="0" smtClean="0"/>
              <a:t>6</a:t>
            </a:r>
            <a:r>
              <a:rPr lang="en-US" sz="1800" dirty="0"/>
              <a:t>. Avoid asking questions that can be answered with a simple yes or no. </a:t>
            </a:r>
            <a:endParaRPr lang="en-US" sz="1800" dirty="0" smtClean="0"/>
          </a:p>
          <a:p>
            <a:r>
              <a:rPr lang="en-US" sz="1800" dirty="0" smtClean="0"/>
              <a:t>7</a:t>
            </a:r>
            <a:r>
              <a:rPr lang="en-US" sz="1800" dirty="0"/>
              <a:t>. Emphasize that the responsibility to explain clearly is on you, the provider. </a:t>
            </a:r>
            <a:endParaRPr lang="en-US" sz="1800" dirty="0" smtClean="0"/>
          </a:p>
          <a:p>
            <a:r>
              <a:rPr lang="en-US" sz="1800" dirty="0" smtClean="0"/>
              <a:t>8</a:t>
            </a:r>
            <a:r>
              <a:rPr lang="en-US" sz="1800" dirty="0"/>
              <a:t>. If the patient is not able to teach back correctly, explain again and re-check. </a:t>
            </a:r>
            <a:endParaRPr lang="en-US" sz="1800" dirty="0" smtClean="0"/>
          </a:p>
          <a:p>
            <a:r>
              <a:rPr lang="en-US" sz="1800" dirty="0" smtClean="0"/>
              <a:t>9</a:t>
            </a:r>
            <a:r>
              <a:rPr lang="en-US" sz="1800" dirty="0"/>
              <a:t>. Use reader-friendly print materials to support learning. </a:t>
            </a:r>
            <a:endParaRPr lang="en-US" sz="1800" dirty="0" smtClean="0"/>
          </a:p>
          <a:p>
            <a:r>
              <a:rPr lang="en-US" sz="1800" dirty="0" smtClean="0"/>
              <a:t>10</a:t>
            </a:r>
            <a:r>
              <a:rPr lang="en-US" sz="1800" dirty="0"/>
              <a:t>. Document use of and patient response to teach-back. </a:t>
            </a:r>
          </a:p>
        </p:txBody>
      </p:sp>
      <p:sp>
        <p:nvSpPr>
          <p:cNvPr id="4" name="Title 3"/>
          <p:cNvSpPr>
            <a:spLocks noGrp="1"/>
          </p:cNvSpPr>
          <p:nvPr>
            <p:ph type="title"/>
          </p:nvPr>
        </p:nvSpPr>
        <p:spPr/>
        <p:txBody>
          <a:bodyPr>
            <a:normAutofit fontScale="90000"/>
          </a:bodyPr>
          <a:lstStyle/>
          <a:p>
            <a:r>
              <a:rPr lang="en-US" dirty="0"/>
              <a:t>10 Elements of Competence for Using Teach-back Effectively</a:t>
            </a:r>
          </a:p>
        </p:txBody>
      </p:sp>
    </p:spTree>
    <p:extLst>
      <p:ext uri="{BB962C8B-B14F-4D97-AF65-F5344CB8AC3E}">
        <p14:creationId xmlns:p14="http://schemas.microsoft.com/office/powerpoint/2010/main" val="1066472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697658" y="1690688"/>
            <a:ext cx="3172048" cy="2379036"/>
          </a:xfrm>
        </p:spPr>
      </p:pic>
      <p:sp>
        <p:nvSpPr>
          <p:cNvPr id="3" name="Content Placeholder 2"/>
          <p:cNvSpPr>
            <a:spLocks noGrp="1"/>
          </p:cNvSpPr>
          <p:nvPr>
            <p:ph sz="half" idx="1"/>
          </p:nvPr>
        </p:nvSpPr>
        <p:spPr/>
        <p:txBody>
          <a:bodyPr>
            <a:normAutofit fontScale="85000" lnSpcReduction="20000"/>
          </a:bodyPr>
          <a:lstStyle/>
          <a:p>
            <a:pPr marL="0" indent="0">
              <a:buNone/>
            </a:pPr>
            <a:endParaRPr lang="en-US" dirty="0" smtClean="0"/>
          </a:p>
          <a:p>
            <a:r>
              <a:rPr lang="en-US" dirty="0" smtClean="0"/>
              <a:t>Diagram</a:t>
            </a:r>
          </a:p>
          <a:p>
            <a:r>
              <a:rPr lang="en-US" dirty="0"/>
              <a:t>I</a:t>
            </a:r>
            <a:r>
              <a:rPr lang="en-US" dirty="0" smtClean="0"/>
              <a:t>ntensive Care Education</a:t>
            </a:r>
          </a:p>
          <a:p>
            <a:pPr lvl="1"/>
            <a:r>
              <a:rPr lang="en-US" dirty="0" smtClean="0"/>
              <a:t>Age of the child</a:t>
            </a:r>
          </a:p>
          <a:p>
            <a:pPr lvl="1"/>
            <a:r>
              <a:rPr lang="en-US" dirty="0" smtClean="0"/>
              <a:t>Previous Understanding of the Disease Process</a:t>
            </a:r>
          </a:p>
          <a:p>
            <a:pPr lvl="1"/>
            <a:r>
              <a:rPr lang="en-US" dirty="0" smtClean="0"/>
              <a:t>Bedside Nurse</a:t>
            </a:r>
          </a:p>
          <a:p>
            <a:pPr lvl="2"/>
            <a:r>
              <a:rPr lang="en-US" dirty="0" smtClean="0"/>
              <a:t>Initiating</a:t>
            </a:r>
          </a:p>
          <a:p>
            <a:pPr lvl="2"/>
            <a:r>
              <a:rPr lang="en-US" dirty="0" smtClean="0"/>
              <a:t>Re-</a:t>
            </a:r>
            <a:r>
              <a:rPr lang="en-US" dirty="0"/>
              <a:t>e</a:t>
            </a:r>
            <a:r>
              <a:rPr lang="en-US" dirty="0" smtClean="0"/>
              <a:t>nforcement</a:t>
            </a:r>
          </a:p>
          <a:p>
            <a:pPr lvl="1"/>
            <a:r>
              <a:rPr lang="en-US" dirty="0" smtClean="0"/>
              <a:t>Clinical Nurse Educator</a:t>
            </a:r>
          </a:p>
          <a:p>
            <a:pPr lvl="2"/>
            <a:r>
              <a:rPr lang="en-US" dirty="0" smtClean="0"/>
              <a:t>2 to 3 Short Education Sessions</a:t>
            </a:r>
          </a:p>
          <a:p>
            <a:r>
              <a:rPr lang="en-US" dirty="0" smtClean="0"/>
              <a:t>Medical Floor Education</a:t>
            </a:r>
          </a:p>
          <a:p>
            <a:r>
              <a:rPr lang="en-US" dirty="0" smtClean="0"/>
              <a:t>Clinical Nurse Educator</a:t>
            </a:r>
          </a:p>
          <a:p>
            <a:pPr lvl="1"/>
            <a:r>
              <a:rPr lang="en-US" dirty="0" smtClean="0"/>
              <a:t>Clinical Setting</a:t>
            </a:r>
            <a:endParaRPr lang="en-US" dirty="0"/>
          </a:p>
        </p:txBody>
      </p:sp>
      <p:sp>
        <p:nvSpPr>
          <p:cNvPr id="4" name="Title 3"/>
          <p:cNvSpPr>
            <a:spLocks noGrp="1"/>
          </p:cNvSpPr>
          <p:nvPr>
            <p:ph type="title"/>
          </p:nvPr>
        </p:nvSpPr>
        <p:spPr/>
        <p:txBody>
          <a:bodyPr/>
          <a:lstStyle/>
          <a:p>
            <a:r>
              <a:rPr lang="en-US" dirty="0" smtClean="0"/>
              <a:t>Diabetic Education</a:t>
            </a:r>
            <a:endParaRPr lang="en-US" dirty="0"/>
          </a:p>
        </p:txBody>
      </p:sp>
    </p:spTree>
    <p:extLst>
      <p:ext uri="{BB962C8B-B14F-4D97-AF65-F5344CB8AC3E}">
        <p14:creationId xmlns:p14="http://schemas.microsoft.com/office/powerpoint/2010/main" val="802373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Tracheostomy Teaching</a:t>
            </a:r>
            <a:endParaRPr lang="en-US" dirty="0"/>
          </a:p>
        </p:txBody>
      </p:sp>
      <p:pic>
        <p:nvPicPr>
          <p:cNvPr id="1026" name="Picture 2" descr="https://futiletreatment.files.wordpress.com/2010/12/girlvent2.jp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658144" y="2388394"/>
            <a:ext cx="4114800" cy="32258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yourlawyer.com/blog/wp-content/uploads/2015/06/Tracheostomy-Tubes.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649113" y="2388394"/>
            <a:ext cx="4838701" cy="322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2341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p:txBody>
          <a:bodyPr/>
          <a:lstStyle/>
          <a:p>
            <a:r>
              <a:rPr lang="en-US" dirty="0" smtClean="0"/>
              <a:t>Paper and write everything that you can think of to teach parents and Patient before Discharge.</a:t>
            </a:r>
            <a:endParaRPr lang="en-US" dirty="0"/>
          </a:p>
        </p:txBody>
      </p:sp>
      <p:sp>
        <p:nvSpPr>
          <p:cNvPr id="5" name="Title 4"/>
          <p:cNvSpPr>
            <a:spLocks noGrp="1"/>
          </p:cNvSpPr>
          <p:nvPr>
            <p:ph type="title"/>
          </p:nvPr>
        </p:nvSpPr>
        <p:spPr/>
        <p:txBody>
          <a:bodyPr/>
          <a:lstStyle/>
          <a:p>
            <a:r>
              <a:rPr lang="en-US" dirty="0" smtClean="0"/>
              <a:t>As a Nurse What Would you Teach?</a:t>
            </a:r>
            <a:endParaRPr lang="en-US" dirty="0"/>
          </a:p>
        </p:txBody>
      </p:sp>
    </p:spTree>
    <p:extLst>
      <p:ext uri="{BB962C8B-B14F-4D97-AF65-F5344CB8AC3E}">
        <p14:creationId xmlns:p14="http://schemas.microsoft.com/office/powerpoint/2010/main" val="1359378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half" idx="2"/>
          </p:nvPr>
        </p:nvSpPr>
        <p:spPr/>
        <p:txBody>
          <a:bodyPr>
            <a:normAutofit lnSpcReduction="10000"/>
          </a:bodyPr>
          <a:lstStyle/>
          <a:p>
            <a:r>
              <a:rPr lang="en-US" dirty="0" smtClean="0"/>
              <a:t>1). Acknowledgement of the Tracheostomy /  Anatomy</a:t>
            </a:r>
          </a:p>
          <a:p>
            <a:r>
              <a:rPr lang="en-US" dirty="0" smtClean="0"/>
              <a:t>2) General Care</a:t>
            </a:r>
          </a:p>
          <a:p>
            <a:r>
              <a:rPr lang="en-US" dirty="0" smtClean="0"/>
              <a:t>3) Suctioning</a:t>
            </a:r>
          </a:p>
          <a:p>
            <a:r>
              <a:rPr lang="en-US" dirty="0" smtClean="0"/>
              <a:t>4) To Go Bag</a:t>
            </a:r>
          </a:p>
          <a:p>
            <a:r>
              <a:rPr lang="en-US" dirty="0" smtClean="0"/>
              <a:t>5) Classroom with Nurse Educator</a:t>
            </a:r>
          </a:p>
          <a:p>
            <a:r>
              <a:rPr lang="en-US" dirty="0" smtClean="0"/>
              <a:t>6) PICU Nurse</a:t>
            </a:r>
          </a:p>
          <a:p>
            <a:r>
              <a:rPr lang="en-US" dirty="0" smtClean="0"/>
              <a:t>7) Support Staff- Family Members 2-4 people other than the parents </a:t>
            </a:r>
          </a:p>
          <a:p>
            <a:r>
              <a:rPr lang="en-US" dirty="0" smtClean="0"/>
              <a:t>8 ) 24 Hour Cares</a:t>
            </a:r>
          </a:p>
          <a:p>
            <a:r>
              <a:rPr lang="en-US" dirty="0" smtClean="0"/>
              <a:t>9) Day Trip</a:t>
            </a:r>
          </a:p>
          <a:p>
            <a:r>
              <a:rPr lang="en-US" dirty="0" smtClean="0"/>
              <a:t>10) Overnight</a:t>
            </a:r>
          </a:p>
          <a:p>
            <a:r>
              <a:rPr lang="en-US" dirty="0" smtClean="0"/>
              <a:t>11) Car Seat Test</a:t>
            </a:r>
          </a:p>
          <a:p>
            <a:r>
              <a:rPr lang="en-US" dirty="0" smtClean="0"/>
              <a:t>12) Equipment </a:t>
            </a:r>
            <a:endParaRPr lang="en-US" dirty="0"/>
          </a:p>
        </p:txBody>
      </p:sp>
      <p:sp>
        <p:nvSpPr>
          <p:cNvPr id="5" name="Title 4"/>
          <p:cNvSpPr>
            <a:spLocks noGrp="1"/>
          </p:cNvSpPr>
          <p:nvPr>
            <p:ph type="title"/>
          </p:nvPr>
        </p:nvSpPr>
        <p:spPr/>
        <p:txBody>
          <a:bodyPr/>
          <a:lstStyle/>
          <a:p>
            <a:r>
              <a:rPr lang="en-US" dirty="0" smtClean="0"/>
              <a:t>Education</a:t>
            </a:r>
            <a:endParaRPr lang="en-US" dirty="0"/>
          </a:p>
        </p:txBody>
      </p:sp>
      <p:pic>
        <p:nvPicPr>
          <p:cNvPr id="2050" name="Picture 2" descr="http://tse3.mm.bing.net/th?id=OIP.Mf6e19c9aa1092b43fe7388f559c6c033o0&amp;pid=15.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771701" y="2101850"/>
            <a:ext cx="4038223" cy="3398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964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dirty="0" smtClean="0"/>
              <a:t>School Nurse</a:t>
            </a:r>
          </a:p>
          <a:p>
            <a:r>
              <a:rPr lang="en-US" dirty="0" smtClean="0"/>
              <a:t>Child Health Psych</a:t>
            </a:r>
          </a:p>
          <a:p>
            <a:r>
              <a:rPr lang="en-US" dirty="0" smtClean="0"/>
              <a:t>Re-introduction into the classroom.</a:t>
            </a:r>
          </a:p>
          <a:p>
            <a:r>
              <a:rPr lang="en-US" dirty="0" smtClean="0"/>
              <a:t>CPR Training</a:t>
            </a:r>
          </a:p>
          <a:p>
            <a:r>
              <a:rPr lang="en-US" dirty="0" smtClean="0"/>
              <a:t>Nose</a:t>
            </a:r>
          </a:p>
          <a:p>
            <a:r>
              <a:rPr lang="en-US" dirty="0" smtClean="0"/>
              <a:t>Speaking Valve</a:t>
            </a:r>
          </a:p>
          <a:p>
            <a:r>
              <a:rPr lang="en-US" dirty="0" smtClean="0"/>
              <a:t>Cuff or Un-cuffed</a:t>
            </a:r>
          </a:p>
          <a:p>
            <a:endParaRPr lang="en-US" dirty="0"/>
          </a:p>
        </p:txBody>
      </p:sp>
      <p:sp>
        <p:nvSpPr>
          <p:cNvPr id="5" name="Title 4"/>
          <p:cNvSpPr>
            <a:spLocks noGrp="1"/>
          </p:cNvSpPr>
          <p:nvPr>
            <p:ph type="title"/>
          </p:nvPr>
        </p:nvSpPr>
        <p:spPr/>
        <p:txBody>
          <a:bodyPr/>
          <a:lstStyle/>
          <a:p>
            <a:r>
              <a:rPr lang="en-US" dirty="0" smtClean="0"/>
              <a:t>What Did We Forget?</a:t>
            </a:r>
            <a:endParaRPr lang="en-US" dirty="0"/>
          </a:p>
        </p:txBody>
      </p:sp>
    </p:spTree>
    <p:extLst>
      <p:ext uri="{BB962C8B-B14F-4D97-AF65-F5344CB8AC3E}">
        <p14:creationId xmlns:p14="http://schemas.microsoft.com/office/powerpoint/2010/main" val="723640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p:txBody>
          <a:bodyPr/>
          <a:lstStyle/>
          <a:p>
            <a:r>
              <a:rPr lang="en-US" dirty="0" smtClean="0"/>
              <a:t>Nurse – School Reintroduction</a:t>
            </a:r>
          </a:p>
          <a:p>
            <a:pPr lvl="1"/>
            <a:r>
              <a:rPr lang="en-US" dirty="0" smtClean="0"/>
              <a:t>Monkey in the Chair</a:t>
            </a:r>
          </a:p>
          <a:p>
            <a:pPr lvl="1"/>
            <a:r>
              <a:rPr lang="en-US" dirty="0" smtClean="0"/>
              <a:t>Pink Panther Diabetes</a:t>
            </a:r>
          </a:p>
          <a:p>
            <a:r>
              <a:rPr lang="en-US" dirty="0" smtClean="0"/>
              <a:t>Nurse Clinical Nurse Specialist</a:t>
            </a:r>
            <a:endParaRPr lang="en-US" dirty="0"/>
          </a:p>
        </p:txBody>
      </p:sp>
      <p:sp>
        <p:nvSpPr>
          <p:cNvPr id="3" name="Title 2"/>
          <p:cNvSpPr>
            <a:spLocks noGrp="1"/>
          </p:cNvSpPr>
          <p:nvPr>
            <p:ph type="title"/>
          </p:nvPr>
        </p:nvSpPr>
        <p:spPr/>
        <p:txBody>
          <a:bodyPr/>
          <a:lstStyle/>
          <a:p>
            <a:r>
              <a:rPr lang="en-US" dirty="0" smtClean="0"/>
              <a:t>Transfer to Other Units</a:t>
            </a:r>
            <a:endParaRPr lang="en-US" dirty="0"/>
          </a:p>
        </p:txBody>
      </p:sp>
      <p:pic>
        <p:nvPicPr>
          <p:cNvPr id="10242" name="Picture 2" descr="http://www.monkeyinmychair.org/images/g_mainFeature.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365875" y="2370441"/>
            <a:ext cx="4983163" cy="32617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4520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wac.450f.edgecastcdn.net/80450F/wjon.com/files/2011/01/Monkey-Ki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1191" y="553792"/>
            <a:ext cx="3847563" cy="3078050"/>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http://tse1.mm.bing.net/th?&amp;id=OIP.M1fc5e8d79a55de969cb08a56f8f27a9eo0&amp;w=141&amp;h=169&amp;c=0&amp;pid=1.9&amp;rs=0&amp;p=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754" y="2196093"/>
            <a:ext cx="3027784" cy="362904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05346" y="2560548"/>
            <a:ext cx="1447800" cy="1171575"/>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38754" y="2794"/>
            <a:ext cx="6553200" cy="2190750"/>
          </a:xfrm>
          <a:prstGeom prst="rect">
            <a:avLst/>
          </a:prstGeom>
        </p:spPr>
      </p:pic>
      <p:pic>
        <p:nvPicPr>
          <p:cNvPr id="9" name="Content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99362" y="4361890"/>
            <a:ext cx="1695450" cy="714375"/>
          </a:xfrm>
          <a:prstGeom prst="rect">
            <a:avLst/>
          </a:prstGeom>
        </p:spPr>
      </p:pic>
    </p:spTree>
    <p:extLst>
      <p:ext uri="{BB962C8B-B14F-4D97-AF65-F5344CB8AC3E}">
        <p14:creationId xmlns:p14="http://schemas.microsoft.com/office/powerpoint/2010/main" val="2033043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Picture 5" descr="Madison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609600"/>
            <a:ext cx="7924800" cy="528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3150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p:txBody>
          <a:bodyPr>
            <a:normAutofit fontScale="92500"/>
          </a:bodyPr>
          <a:lstStyle/>
          <a:p>
            <a:pPr lvl="0"/>
            <a:r>
              <a:rPr lang="en-US" dirty="0" smtClean="0"/>
              <a:t>Nurse Residency Programs</a:t>
            </a:r>
          </a:p>
          <a:p>
            <a:pPr lvl="0"/>
            <a:r>
              <a:rPr lang="en-US" dirty="0" smtClean="0"/>
              <a:t>New Graduate</a:t>
            </a:r>
          </a:p>
          <a:p>
            <a:pPr lvl="1"/>
            <a:r>
              <a:rPr lang="en-US" dirty="0"/>
              <a:t>3 to 6 month Orientation</a:t>
            </a:r>
          </a:p>
          <a:p>
            <a:pPr lvl="1"/>
            <a:r>
              <a:rPr lang="en-US" dirty="0"/>
              <a:t>Residency to last 1 </a:t>
            </a:r>
            <a:r>
              <a:rPr lang="en-US" dirty="0" smtClean="0"/>
              <a:t>year</a:t>
            </a:r>
          </a:p>
          <a:p>
            <a:pPr lvl="0"/>
            <a:r>
              <a:rPr lang="en-US" dirty="0" smtClean="0"/>
              <a:t>Over 1 year in Pediatrics in another hospital </a:t>
            </a:r>
          </a:p>
          <a:p>
            <a:pPr lvl="1"/>
            <a:r>
              <a:rPr lang="en-US" dirty="0" smtClean="0"/>
              <a:t>Short orientation period designed to meet the nurse</a:t>
            </a:r>
          </a:p>
          <a:p>
            <a:pPr lvl="0"/>
            <a:r>
              <a:rPr lang="en-US" dirty="0" smtClean="0"/>
              <a:t>Springboard to Pediatrics</a:t>
            </a:r>
          </a:p>
          <a:p>
            <a:pPr lvl="1"/>
            <a:r>
              <a:rPr lang="en-US" dirty="0" smtClean="0"/>
              <a:t>Have nursing experience greater than one year in adult population</a:t>
            </a:r>
          </a:p>
          <a:p>
            <a:pPr lvl="2"/>
            <a:r>
              <a:rPr lang="en-US" dirty="0" smtClean="0"/>
              <a:t>Shadow</a:t>
            </a:r>
          </a:p>
          <a:p>
            <a:pPr lvl="3"/>
            <a:r>
              <a:rPr lang="en-US" dirty="0" smtClean="0"/>
              <a:t>Classroom Studies</a:t>
            </a:r>
          </a:p>
          <a:p>
            <a:pPr lvl="4"/>
            <a:endParaRPr lang="en-US" dirty="0" smtClean="0"/>
          </a:p>
          <a:p>
            <a:pPr marL="1828800" lvl="4" indent="0">
              <a:buNone/>
            </a:pPr>
            <a:endParaRPr lang="en-US" dirty="0" smtClean="0"/>
          </a:p>
        </p:txBody>
      </p:sp>
      <p:sp>
        <p:nvSpPr>
          <p:cNvPr id="13" name="Title 12"/>
          <p:cNvSpPr>
            <a:spLocks noGrp="1"/>
          </p:cNvSpPr>
          <p:nvPr>
            <p:ph type="title"/>
          </p:nvPr>
        </p:nvSpPr>
        <p:spPr/>
        <p:txBody>
          <a:bodyPr>
            <a:normAutofit fontScale="90000"/>
          </a:bodyPr>
          <a:lstStyle/>
          <a:p>
            <a:r>
              <a:rPr lang="en-US" dirty="0" smtClean="0"/>
              <a:t>Nurse Education in the Pediatric Intensive Care Unit</a:t>
            </a:r>
            <a:endParaRPr lang="en-US" dirty="0"/>
          </a:p>
        </p:txBody>
      </p:sp>
    </p:spTree>
    <p:extLst>
      <p:ext uri="{BB962C8B-B14F-4D97-AF65-F5344CB8AC3E}">
        <p14:creationId xmlns:p14="http://schemas.microsoft.com/office/powerpoint/2010/main" val="3459295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rot="5400000">
            <a:off x="6809597" y="2179763"/>
            <a:ext cx="5464594" cy="3643062"/>
          </a:xfrm>
        </p:spPr>
      </p:pic>
      <p:sp>
        <p:nvSpPr>
          <p:cNvPr id="5" name="Content Placeholder 4"/>
          <p:cNvSpPr>
            <a:spLocks noGrp="1"/>
          </p:cNvSpPr>
          <p:nvPr>
            <p:ph sz="half" idx="1"/>
          </p:nvPr>
        </p:nvSpPr>
        <p:spPr/>
        <p:txBody>
          <a:bodyPr>
            <a:normAutofit fontScale="70000" lnSpcReduction="20000"/>
          </a:bodyPr>
          <a:lstStyle/>
          <a:p>
            <a:r>
              <a:rPr lang="en-US" dirty="0" smtClean="0"/>
              <a:t>Staged Orientation</a:t>
            </a:r>
          </a:p>
          <a:p>
            <a:pPr lvl="1"/>
            <a:r>
              <a:rPr lang="en-US" dirty="0" smtClean="0"/>
              <a:t>1</a:t>
            </a:r>
            <a:r>
              <a:rPr lang="en-US" baseline="30000" dirty="0" smtClean="0"/>
              <a:t>st</a:t>
            </a:r>
            <a:r>
              <a:rPr lang="en-US" dirty="0" smtClean="0"/>
              <a:t> Stage</a:t>
            </a:r>
          </a:p>
          <a:p>
            <a:pPr lvl="2"/>
            <a:r>
              <a:rPr lang="en-US" dirty="0" smtClean="0"/>
              <a:t>Orientation to unit</a:t>
            </a:r>
          </a:p>
          <a:p>
            <a:pPr lvl="2"/>
            <a:r>
              <a:rPr lang="en-US" dirty="0" smtClean="0"/>
              <a:t>Learn the dynamics </a:t>
            </a:r>
          </a:p>
          <a:p>
            <a:pPr lvl="2"/>
            <a:r>
              <a:rPr lang="en-US" dirty="0" smtClean="0"/>
              <a:t>Learn to communicate with other Disciplines</a:t>
            </a:r>
          </a:p>
          <a:p>
            <a:pPr lvl="1"/>
            <a:r>
              <a:rPr lang="en-US" dirty="0" smtClean="0"/>
              <a:t>2</a:t>
            </a:r>
            <a:r>
              <a:rPr lang="en-US" baseline="30000" dirty="0" smtClean="0"/>
              <a:t>nd</a:t>
            </a:r>
            <a:r>
              <a:rPr lang="en-US" dirty="0" smtClean="0"/>
              <a:t> Stage</a:t>
            </a:r>
          </a:p>
          <a:p>
            <a:pPr lvl="2"/>
            <a:r>
              <a:rPr lang="en-US" dirty="0" smtClean="0"/>
              <a:t>Stable Patients</a:t>
            </a:r>
          </a:p>
          <a:p>
            <a:pPr lvl="3"/>
            <a:r>
              <a:rPr lang="en-US" dirty="0" smtClean="0"/>
              <a:t>pairs</a:t>
            </a:r>
          </a:p>
          <a:p>
            <a:pPr lvl="2"/>
            <a:r>
              <a:rPr lang="en-US" dirty="0" smtClean="0"/>
              <a:t>Sicker Patients </a:t>
            </a:r>
          </a:p>
          <a:p>
            <a:pPr lvl="3"/>
            <a:r>
              <a:rPr lang="en-US" dirty="0" smtClean="0"/>
              <a:t>singled</a:t>
            </a:r>
          </a:p>
          <a:p>
            <a:pPr lvl="1"/>
            <a:r>
              <a:rPr lang="en-US" dirty="0" smtClean="0"/>
              <a:t>3</a:t>
            </a:r>
            <a:r>
              <a:rPr lang="en-US" baseline="30000" dirty="0" smtClean="0"/>
              <a:t>rd</a:t>
            </a:r>
            <a:r>
              <a:rPr lang="en-US" dirty="0" smtClean="0"/>
              <a:t> Stage</a:t>
            </a:r>
          </a:p>
          <a:p>
            <a:pPr lvl="2"/>
            <a:r>
              <a:rPr lang="en-US" dirty="0" smtClean="0"/>
              <a:t>Sickest Patient’s on the Unit</a:t>
            </a:r>
          </a:p>
          <a:p>
            <a:pPr lvl="2"/>
            <a:r>
              <a:rPr lang="en-US" dirty="0" smtClean="0"/>
              <a:t>Preceptor in control</a:t>
            </a:r>
          </a:p>
          <a:p>
            <a:pPr lvl="3"/>
            <a:r>
              <a:rPr lang="en-US" dirty="0" smtClean="0"/>
              <a:t>Resident learns what to expect</a:t>
            </a:r>
          </a:p>
          <a:p>
            <a:pPr lvl="1"/>
            <a:r>
              <a:rPr lang="en-US" dirty="0" smtClean="0"/>
              <a:t>4</a:t>
            </a:r>
            <a:r>
              <a:rPr lang="en-US" baseline="30000" dirty="0" smtClean="0"/>
              <a:t>th</a:t>
            </a:r>
            <a:r>
              <a:rPr lang="en-US" dirty="0" smtClean="0"/>
              <a:t> Stage</a:t>
            </a:r>
          </a:p>
          <a:p>
            <a:pPr lvl="2"/>
            <a:r>
              <a:rPr lang="en-US" dirty="0" smtClean="0"/>
              <a:t>Returns to pairs and type of patient first to experience</a:t>
            </a:r>
            <a:endParaRPr lang="en-US" dirty="0"/>
          </a:p>
        </p:txBody>
      </p:sp>
      <p:sp>
        <p:nvSpPr>
          <p:cNvPr id="4" name="Title 3"/>
          <p:cNvSpPr>
            <a:spLocks noGrp="1"/>
          </p:cNvSpPr>
          <p:nvPr>
            <p:ph type="title"/>
          </p:nvPr>
        </p:nvSpPr>
        <p:spPr/>
        <p:txBody>
          <a:bodyPr/>
          <a:lstStyle/>
          <a:p>
            <a:r>
              <a:rPr lang="en-US" dirty="0" smtClean="0"/>
              <a:t>Residency Program</a:t>
            </a:r>
            <a:endParaRPr lang="en-US" dirty="0"/>
          </a:p>
        </p:txBody>
      </p:sp>
    </p:spTree>
    <p:extLst>
      <p:ext uri="{BB962C8B-B14F-4D97-AF65-F5344CB8AC3E}">
        <p14:creationId xmlns:p14="http://schemas.microsoft.com/office/powerpoint/2010/main" val="114496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ctrTitle" idx="4294967295"/>
          </p:nvPr>
        </p:nvSpPr>
        <p:spPr>
          <a:xfrm>
            <a:off x="2743200" y="457200"/>
            <a:ext cx="6781800" cy="2559050"/>
          </a:xfrm>
        </p:spPr>
        <p:txBody>
          <a:bodyPr anchorCtr="1"/>
          <a:lstStyle/>
          <a:p>
            <a:pPr algn="ctr" eaLnBrk="1" hangingPunct="1"/>
            <a:r>
              <a:rPr lang="en-US" altLang="en-US" sz="6200"/>
              <a:t>Thank You!</a:t>
            </a:r>
            <a:br>
              <a:rPr lang="en-US" altLang="en-US" sz="6200"/>
            </a:br>
            <a:r>
              <a:rPr lang="en-US" altLang="en-US" sz="6200"/>
              <a:t/>
            </a:r>
            <a:br>
              <a:rPr lang="en-US" altLang="en-US" sz="6200"/>
            </a:br>
            <a:r>
              <a:rPr lang="en-US" altLang="en-US" sz="3200"/>
              <a:t> </a:t>
            </a:r>
          </a:p>
        </p:txBody>
      </p:sp>
      <p:sp>
        <p:nvSpPr>
          <p:cNvPr id="47107" name="Rectangle 3"/>
          <p:cNvSpPr>
            <a:spLocks noGrp="1" noChangeArrowheads="1"/>
          </p:cNvSpPr>
          <p:nvPr>
            <p:ph type="subTitle" idx="4294967295"/>
          </p:nvPr>
        </p:nvSpPr>
        <p:spPr>
          <a:xfrm>
            <a:off x="2819400" y="4800600"/>
            <a:ext cx="6400800" cy="1416050"/>
          </a:xfrm>
        </p:spPr>
        <p:txBody>
          <a:bodyPr/>
          <a:lstStyle/>
          <a:p>
            <a:pPr marL="0" indent="0" algn="ctr">
              <a:buNone/>
            </a:pPr>
            <a:r>
              <a:rPr lang="en-US" altLang="en-US" sz="1600">
                <a:latin typeface="Times New Roman" panose="02020603050405020304" pitchFamily="18" charset="0"/>
              </a:rPr>
              <a:t>Madison, Wisconsin</a:t>
            </a:r>
          </a:p>
          <a:p>
            <a:pPr marL="0" indent="0" algn="ctr">
              <a:buNone/>
            </a:pPr>
            <a:r>
              <a:rPr lang="en-US" altLang="en-US" sz="1600">
                <a:latin typeface="Times New Roman" panose="02020603050405020304" pitchFamily="18" charset="0"/>
              </a:rPr>
              <a:t>U.S.A.</a:t>
            </a:r>
          </a:p>
          <a:p>
            <a:pPr marL="0" indent="0" algn="ctr">
              <a:buNone/>
            </a:pPr>
            <a:endParaRPr lang="en-US" altLang="en-US" sz="3000"/>
          </a:p>
        </p:txBody>
      </p:sp>
      <p:pic>
        <p:nvPicPr>
          <p:cNvPr id="47108" name="Picture 4" descr="Logo-Bla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104" y="2087562"/>
            <a:ext cx="4114800" cy="271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 name="Picture 2" descr="http://www.uwhealthkids.org/files/kids/images/news/thumb410/img_thumb_AFCH_logo_41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87932" y="2087562"/>
            <a:ext cx="3249276" cy="32492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2398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2057400" y="838201"/>
            <a:ext cx="8153400" cy="2422525"/>
          </a:xfrm>
        </p:spPr>
        <p:txBody>
          <a:bodyPr>
            <a:normAutofit fontScale="90000"/>
          </a:bodyPr>
          <a:lstStyle/>
          <a:p>
            <a:pPr algn="ctr" eaLnBrk="1" hangingPunct="1"/>
            <a:r>
              <a:rPr lang="en-US" altLang="en-US" sz="4000"/>
              <a:t>Edgewood College is a community of learners that affirms both its Catholic heritage and its respect for other religious traditions.</a:t>
            </a:r>
            <a:endParaRPr lang="en-US" altLang="en-US" smtClean="0"/>
          </a:p>
        </p:txBody>
      </p:sp>
      <p:pic>
        <p:nvPicPr>
          <p:cNvPr id="27651" name="Picture 4" descr="2ab"/>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267200" y="3371850"/>
            <a:ext cx="3581400" cy="2571750"/>
          </a:xfrm>
        </p:spPr>
      </p:pic>
    </p:spTree>
    <p:extLst>
      <p:ext uri="{BB962C8B-B14F-4D97-AF65-F5344CB8AC3E}">
        <p14:creationId xmlns:p14="http://schemas.microsoft.com/office/powerpoint/2010/main" val="804964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normAutofit fontScale="90000"/>
          </a:bodyPr>
          <a:lstStyle/>
          <a:p>
            <a:pPr algn="ctr" eaLnBrk="1" hangingPunct="1"/>
            <a:r>
              <a:rPr lang="en-US" altLang="en-US" sz="3200"/>
              <a:t>We foster open, caring, thoughtful </a:t>
            </a:r>
            <a:br>
              <a:rPr lang="en-US" altLang="en-US" sz="3200"/>
            </a:br>
            <a:r>
              <a:rPr lang="en-US" altLang="en-US" sz="3200"/>
              <a:t>engagement with one another and an enduring commitment to service.</a:t>
            </a:r>
            <a:endParaRPr lang="en-US" altLang="en-US" smtClean="0"/>
          </a:p>
        </p:txBody>
      </p:sp>
      <p:pic>
        <p:nvPicPr>
          <p:cNvPr id="38915"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105150" y="1828800"/>
            <a:ext cx="6057900" cy="4038600"/>
          </a:xfrm>
        </p:spPr>
      </p:pic>
    </p:spTree>
    <p:extLst>
      <p:ext uri="{BB962C8B-B14F-4D97-AF65-F5344CB8AC3E}">
        <p14:creationId xmlns:p14="http://schemas.microsoft.com/office/powerpoint/2010/main" val="168098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pPr marL="571500" indent="-571500">
              <a:buFont typeface="+mj-lt"/>
              <a:buAutoNum type="romanUcPeriod"/>
            </a:pPr>
            <a:r>
              <a:rPr lang="en-US" dirty="0" smtClean="0"/>
              <a:t>The Hospital</a:t>
            </a:r>
          </a:p>
          <a:p>
            <a:pPr marL="571500" indent="-571500">
              <a:buFont typeface="+mj-lt"/>
              <a:buAutoNum type="romanUcPeriod"/>
            </a:pPr>
            <a:r>
              <a:rPr lang="en-US" dirty="0" smtClean="0"/>
              <a:t>The Patient</a:t>
            </a:r>
          </a:p>
          <a:p>
            <a:pPr marL="571500" indent="-571500">
              <a:buFont typeface="+mj-lt"/>
              <a:buAutoNum type="romanUcPeriod"/>
            </a:pPr>
            <a:r>
              <a:rPr lang="en-US" dirty="0" smtClean="0"/>
              <a:t>The Family</a:t>
            </a:r>
          </a:p>
          <a:p>
            <a:pPr marL="571500" indent="-571500">
              <a:buFont typeface="+mj-lt"/>
              <a:buAutoNum type="romanUcPeriod"/>
            </a:pPr>
            <a:r>
              <a:rPr lang="en-US" dirty="0" smtClean="0"/>
              <a:t>The Medical Staff – All Disciplines</a:t>
            </a:r>
          </a:p>
          <a:p>
            <a:pPr marL="571500" indent="-571500">
              <a:buFont typeface="+mj-lt"/>
              <a:buAutoNum type="romanUcPeriod"/>
            </a:pPr>
            <a:r>
              <a:rPr lang="en-US" dirty="0" smtClean="0"/>
              <a:t>The Nursing Staff</a:t>
            </a:r>
          </a:p>
          <a:p>
            <a:pPr marL="571500" indent="-571500">
              <a:buFont typeface="+mj-lt"/>
              <a:buAutoNum type="romanUcPeriod"/>
            </a:pPr>
            <a:r>
              <a:rPr lang="en-US" dirty="0" smtClean="0"/>
              <a:t>The Transfer of Education to the Clinical Area</a:t>
            </a:r>
            <a:endParaRPr lang="en-US" dirty="0"/>
          </a:p>
        </p:txBody>
      </p:sp>
      <p:sp>
        <p:nvSpPr>
          <p:cNvPr id="4" name="Title 3"/>
          <p:cNvSpPr>
            <a:spLocks noGrp="1"/>
          </p:cNvSpPr>
          <p:nvPr>
            <p:ph type="title"/>
          </p:nvPr>
        </p:nvSpPr>
        <p:spPr/>
        <p:txBody>
          <a:bodyPr>
            <a:normAutofit fontScale="90000"/>
          </a:bodyPr>
          <a:lstStyle/>
          <a:p>
            <a:r>
              <a:rPr lang="en-US" dirty="0" smtClean="0"/>
              <a:t>Education in the Pediatric Intensive Care Unit</a:t>
            </a:r>
            <a:endParaRPr lang="en-US" dirty="0"/>
          </a:p>
        </p:txBody>
      </p:sp>
    </p:spTree>
    <p:extLst>
      <p:ext uri="{BB962C8B-B14F-4D97-AF65-F5344CB8AC3E}">
        <p14:creationId xmlns:p14="http://schemas.microsoft.com/office/powerpoint/2010/main" val="1942481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p:nvPr>
        </p:nvSpPr>
        <p:spPr>
          <a:xfrm>
            <a:off x="2209800" y="1281114"/>
            <a:ext cx="7772400" cy="1470025"/>
          </a:xfrm>
        </p:spPr>
        <p:txBody>
          <a:bodyPr>
            <a:normAutofit fontScale="90000"/>
          </a:bodyPr>
          <a:lstStyle/>
          <a:p>
            <a:pPr eaLnBrk="1" hangingPunct="1"/>
            <a:r>
              <a:rPr lang="en-US">
                <a:latin typeface="Helvetica Neue" charset="0"/>
                <a:cs typeface="Helvetica Neue" charset="0"/>
              </a:rPr>
              <a:t>American Family</a:t>
            </a:r>
            <a:br>
              <a:rPr lang="en-US">
                <a:latin typeface="Helvetica Neue" charset="0"/>
                <a:cs typeface="Helvetica Neue" charset="0"/>
              </a:rPr>
            </a:br>
            <a:r>
              <a:rPr lang="en-US">
                <a:latin typeface="Helvetica Neue" charset="0"/>
                <a:cs typeface="Helvetica Neue" charset="0"/>
              </a:rPr>
              <a:t>Children’s Hospital  </a:t>
            </a:r>
          </a:p>
        </p:txBody>
      </p:sp>
      <p:pic>
        <p:nvPicPr>
          <p:cNvPr id="5123" name="Picture 1" descr="01_afch ext-3480-81-82_HDR3 TS.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4264" y="2878138"/>
            <a:ext cx="5626388" cy="3702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1" descr="us_news_best_childrens_hospital_2015.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62231" y="2878138"/>
            <a:ext cx="2039938"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8430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University of Wisconsin – Madison Hospital and Clinics</a:t>
            </a:r>
            <a:endParaRPr lang="en-US" dirty="0"/>
          </a:p>
        </p:txBody>
      </p:sp>
      <p:pic>
        <p:nvPicPr>
          <p:cNvPr id="1026" name="Picture 2" descr="http://tse1.mm.bing.net/th?&amp;id=OIP.M1449948a3c782a470b40db475e053230o0&amp;w=300&amp;h=200&amp;c=0&amp;pid=1.9&amp;rs=0&amp;p=0"/>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04712" y="2353335"/>
            <a:ext cx="5240511" cy="34936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4124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Whirligig design template">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4">
            <a:shade val="50000"/>
          </a:schemeClr>
        </a:lnRef>
        <a:fillRef idx="1">
          <a:schemeClr val="accent4"/>
        </a:fillRef>
        <a:effectRef idx="0">
          <a:schemeClr val="accent4"/>
        </a:effectRef>
        <a:fontRef idx="minor">
          <a:schemeClr val="lt1"/>
        </a:fontRef>
      </a:style>
    </a:spDef>
    <a:lnDef>
      <a:spPr/>
      <a:bodyPr/>
      <a:lstStyle/>
      <a:style>
        <a:lnRef idx="1">
          <a:schemeClr val="accent4"/>
        </a:lnRef>
        <a:fillRef idx="0">
          <a:schemeClr val="accent4"/>
        </a:fillRef>
        <a:effectRef idx="0">
          <a:schemeClr val="accent4"/>
        </a:effectRef>
        <a:fontRef idx="minor">
          <a:schemeClr val="tx1"/>
        </a:fontRef>
      </a:style>
    </a:lnDef>
    <a:txDef>
      <a:spPr>
        <a:noFill/>
        <a:ln>
          <a:solidFill>
            <a:schemeClr val="accent4">
              <a:lumMod val="50000"/>
            </a:schemeClr>
          </a:solidFill>
        </a:ln>
      </a:spPr>
      <a:bodyPr wrap="square" rtlCol="0" anchor="ctr" anchorCtr="1">
        <a:spAutoFit/>
      </a:bodyPr>
      <a:lstStyle>
        <a:defPPr>
          <a:defRPr dirty="0"/>
        </a:defPPr>
      </a:lstStyle>
    </a:txDef>
  </a:objectDefaults>
  <a:extraClrSchemeLst/>
  <a:extLst>
    <a:ext uri="{05A4C25C-085E-4340-85A3-A5531E510DB2}">
      <thm15:themeFamily xmlns:thm15="http://schemas.microsoft.com/office/thememl/2012/main" name="Whirligig design template" id="{C20C433A-93F8-478B-AC4D-DD4E52A28B92}" vid="{C901235C-D99E-4DA4-B3B6-5E8DC515C8A8}"/>
    </a:ext>
  </a:extLst>
</a:theme>
</file>

<file path=ppt/theme/theme2.xml><?xml version="1.0" encoding="utf-8"?>
<a:theme xmlns:a="http://schemas.openxmlformats.org/drawingml/2006/main" name="Office Theme">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FF9C49E1-11F2-4EB9-9390-F2D155C1AA2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Whirligig design slides</Template>
  <TotalTime>0</TotalTime>
  <Words>1250</Words>
  <Application>Microsoft Office PowerPoint</Application>
  <PresentationFormat>Widescreen</PresentationFormat>
  <Paragraphs>288</Paragraphs>
  <Slides>42</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42</vt:i4>
      </vt:variant>
    </vt:vector>
  </HeadingPairs>
  <TitlesOfParts>
    <vt:vector size="52" baseType="lpstr">
      <vt:lpstr>Arial</vt:lpstr>
      <vt:lpstr>Century Gothic</vt:lpstr>
      <vt:lpstr>ChunkFiveRegular</vt:lpstr>
      <vt:lpstr>Helvetica Neue</vt:lpstr>
      <vt:lpstr>Helvetica Neue Light</vt:lpstr>
      <vt:lpstr>Roboto</vt:lpstr>
      <vt:lpstr>Times New Roman</vt:lpstr>
      <vt:lpstr>Wingdings</vt:lpstr>
      <vt:lpstr>Wingdings 3</vt:lpstr>
      <vt:lpstr>Whirligig design template</vt:lpstr>
      <vt:lpstr>Education in the Pediatric Intensive Care Unit at American Family Children’s Hospital</vt:lpstr>
      <vt:lpstr>EDGEWOOD COLLEGE</vt:lpstr>
      <vt:lpstr>PowerPoint Presentation</vt:lpstr>
      <vt:lpstr>PowerPoint Presentation</vt:lpstr>
      <vt:lpstr>Edgewood College is a community of learners that affirms both its Catholic heritage and its respect for other religious traditions.</vt:lpstr>
      <vt:lpstr>We foster open, caring, thoughtful  engagement with one another and an enduring commitment to service.</vt:lpstr>
      <vt:lpstr>Education in the Pediatric Intensive Care Unit</vt:lpstr>
      <vt:lpstr>American Family Children’s Hospital  </vt:lpstr>
      <vt:lpstr>University of Wisconsin – Madison Hospital and Clinics</vt:lpstr>
      <vt:lpstr>Research and Grant Spending</vt:lpstr>
      <vt:lpstr>Facts and Figures – Fiscal Year 2015</vt:lpstr>
      <vt:lpstr>Pediatric Heart Program –  Ultra-safe Imaging </vt:lpstr>
      <vt:lpstr>Nursing  /  Medical   Training</vt:lpstr>
      <vt:lpstr>Hospital</vt:lpstr>
      <vt:lpstr>Patient and Family Support Services American Family Children's Hospital is a comprehensive pediatric medical and surgical center featuring nationally recognized pediatric specialists in fields from Cardiology to Cancer, including faculty from the University of Wisconsin School of Medicine and Public Health's Department of Pediatrics.   The Patient and Family Support Services section of the Children's Hospital Patient Guide includes the following information and resources: </vt:lpstr>
      <vt:lpstr>Education:</vt:lpstr>
      <vt:lpstr>Retention of Education Provided!</vt:lpstr>
      <vt:lpstr>Ability to Learn in a Stressful Environment</vt:lpstr>
      <vt:lpstr>Patient</vt:lpstr>
      <vt:lpstr>This is Austin (Early 2013 – before bone marrow transplant)</vt:lpstr>
      <vt:lpstr>So How do we Teach Austin and his Family?</vt:lpstr>
      <vt:lpstr>American Family Children’s Hospital: A Clinical Innovator</vt:lpstr>
      <vt:lpstr>Case Study</vt:lpstr>
      <vt:lpstr>Child Life</vt:lpstr>
      <vt:lpstr>Family</vt:lpstr>
      <vt:lpstr>Patient and Family-Centered Care</vt:lpstr>
      <vt:lpstr>Family-Centered Rounds</vt:lpstr>
      <vt:lpstr>Advanced Pediatric Care –  It Takes a Village </vt:lpstr>
      <vt:lpstr>Medical Faculty – All Disciplines</vt:lpstr>
      <vt:lpstr>Nursing</vt:lpstr>
      <vt:lpstr>Nurse Led Care Rounds: </vt:lpstr>
      <vt:lpstr>10 Elements of Competence for Using Teach-back Effectively</vt:lpstr>
      <vt:lpstr>Diabetic Education</vt:lpstr>
      <vt:lpstr>Tracheostomy Teaching</vt:lpstr>
      <vt:lpstr>As a Nurse What Would you Teach?</vt:lpstr>
      <vt:lpstr>Education</vt:lpstr>
      <vt:lpstr>What Did We Forget?</vt:lpstr>
      <vt:lpstr>Transfer to Other Units</vt:lpstr>
      <vt:lpstr>PowerPoint Presentation</vt:lpstr>
      <vt:lpstr>Nurse Education in the Pediatric Intensive Care Unit</vt:lpstr>
      <vt:lpstr>Residency Program</vt:lpstr>
      <vt:lpstr>Thank You!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2016-03-14T09:40:48Z</dcterms:created>
  <dcterms:modified xsi:type="dcterms:W3CDTF">2016-03-15T07:19:25Z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TC034606169991</vt:lpwstr>
  </property>
</Properties>
</file>