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310" r:id="rId4"/>
    <p:sldId id="260" r:id="rId5"/>
    <p:sldId id="259" r:id="rId6"/>
    <p:sldId id="261" r:id="rId7"/>
    <p:sldId id="265" r:id="rId8"/>
    <p:sldId id="264" r:id="rId9"/>
    <p:sldId id="311" r:id="rId10"/>
    <p:sldId id="272" r:id="rId11"/>
    <p:sldId id="275" r:id="rId12"/>
    <p:sldId id="306" r:id="rId13"/>
    <p:sldId id="283" r:id="rId14"/>
    <p:sldId id="282" r:id="rId15"/>
    <p:sldId id="313" r:id="rId16"/>
    <p:sldId id="309" r:id="rId17"/>
    <p:sldId id="279" r:id="rId18"/>
    <p:sldId id="292" r:id="rId19"/>
    <p:sldId id="291" r:id="rId20"/>
    <p:sldId id="288" r:id="rId21"/>
    <p:sldId id="314" r:id="rId22"/>
    <p:sldId id="285" r:id="rId23"/>
    <p:sldId id="315" r:id="rId24"/>
    <p:sldId id="293" r:id="rId25"/>
    <p:sldId id="299" r:id="rId26"/>
    <p:sldId id="294" r:id="rId27"/>
    <p:sldId id="295" r:id="rId28"/>
    <p:sldId id="297" r:id="rId29"/>
    <p:sldId id="316" r:id="rId30"/>
    <p:sldId id="300" r:id="rId31"/>
    <p:sldId id="301" r:id="rId32"/>
    <p:sldId id="302" r:id="rId33"/>
    <p:sldId id="305" r:id="rId34"/>
    <p:sldId id="317" r:id="rId35"/>
    <p:sldId id="26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EA2"/>
    <a:srgbClr val="99CCFF"/>
    <a:srgbClr val="CCECFF"/>
    <a:srgbClr val="004F8A"/>
    <a:srgbClr val="F4EF10"/>
    <a:srgbClr val="FAF894"/>
    <a:srgbClr val="D1CC09"/>
    <a:srgbClr val="C3B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712" autoAdjust="0"/>
  </p:normalViewPr>
  <p:slideViewPr>
    <p:cSldViewPr snapToGrid="0">
      <p:cViewPr varScale="1">
        <p:scale>
          <a:sx n="84" d="100"/>
          <a:sy n="84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-508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764E4-09E1-4E03-B63B-13A56A7ACD52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94F93-2E49-4820-A8D9-B826E674D5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1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Průměrná spotřeba se­lenu v 27 zemích negativně korelovala s celkovou úmrtností na zhoubné tumory, jednotlivě i na rakovinu a tumory střeva, rekta, prsu, ovaria a plic. </a:t>
            </a:r>
          </a:p>
          <a:p>
            <a:r>
              <a:rPr lang="cs-CZ" dirty="0" smtClean="0"/>
              <a:t>Nízké hladiny selenu však předsta­vují riziko vzniku nádoru u mužů, ne však u žen. Selen představoval ochranný faktor v různých experi­mentálních studiích u zvířat pro karcinom jater, prsu, střeva a kůže.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4F93-2E49-4820-A8D9-B826E674D59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25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4F93-2E49-4820-A8D9-B826E674D59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89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4F93-2E49-4820-A8D9-B826E674D59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91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68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82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61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71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7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25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26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26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83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61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13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350693-8487-4BB8-9EB0-DC7ADF6C2BD5}" type="datetimeFigureOut">
              <a:rPr lang="cs-CZ" smtClean="0"/>
              <a:t>18.12.2018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6B2E019-4023-4729-B3A5-BA929AED2E2E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33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ge.de/wissenschaft/referenzwerte/" TargetMode="External"/><Relationship Id="rId2" Type="http://schemas.openxmlformats.org/officeDocument/2006/relationships/hyperlink" Target="http://www.wikiskripta.eu/index.php/Stopov%C3%A9_prvk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zu.cz/uploads/documents/chzp/prednasky/Voda/Kozisek_Fluoridy_Milovy_2012.pdf?highlightWords=pitn%C3%A1+voda" TargetMode="External"/><Relationship Id="rId4" Type="http://schemas.openxmlformats.org/officeDocument/2006/relationships/hyperlink" Target="http://www.wikiskripta.eu/w/Deficit_j%C3%B3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Stopové prvky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Jod, selen, chrom, fluor, kobalt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 descr="Výsledek obrázku pro zdra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69" y="2351593"/>
            <a:ext cx="4882746" cy="32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3BF09"/>
                </a:solidFill>
              </a:rPr>
              <a:t>Jod - funkce</a:t>
            </a:r>
            <a:endParaRPr lang="cs-CZ" dirty="0">
              <a:solidFill>
                <a:srgbClr val="C3BF0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686003" cy="434131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důležitý </a:t>
            </a:r>
            <a:r>
              <a:rPr lang="cs-CZ" sz="2400" dirty="0">
                <a:solidFill>
                  <a:schemeClr val="tx1"/>
                </a:solidFill>
              </a:rPr>
              <a:t>pro správnou činnost štítné </a:t>
            </a:r>
            <a:r>
              <a:rPr lang="cs-CZ" sz="2400" dirty="0" smtClean="0">
                <a:solidFill>
                  <a:schemeClr val="tx1"/>
                </a:solidFill>
              </a:rPr>
              <a:t>žlázy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součást hormonů (</a:t>
            </a:r>
            <a:r>
              <a:rPr lang="cs-CZ" sz="2000" dirty="0" err="1" smtClean="0">
                <a:solidFill>
                  <a:schemeClr val="tx1"/>
                </a:solidFill>
              </a:rPr>
              <a:t>thyroxin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dirty="0" err="1" smtClean="0">
                <a:solidFill>
                  <a:schemeClr val="tx1"/>
                </a:solidFill>
              </a:rPr>
              <a:t>trijodthyronin</a:t>
            </a:r>
            <a:r>
              <a:rPr lang="cs-CZ" sz="20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prostřednictvím </a:t>
            </a:r>
            <a:r>
              <a:rPr lang="cs-CZ" sz="2400" dirty="0">
                <a:solidFill>
                  <a:schemeClr val="tx1"/>
                </a:solidFill>
              </a:rPr>
              <a:t>hormonů štítné žlázy ovlivňuje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funkci </a:t>
            </a:r>
            <a:r>
              <a:rPr lang="cs-CZ" sz="2000" dirty="0" smtClean="0">
                <a:solidFill>
                  <a:schemeClr val="tx1"/>
                </a:solidFill>
              </a:rPr>
              <a:t>nervové soustavy</a:t>
            </a:r>
            <a:endParaRPr lang="cs-CZ" sz="2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růst a sexuální dozrávání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regulaci energetického metabolismu a teploty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důležitý </a:t>
            </a:r>
            <a:r>
              <a:rPr lang="cs-CZ" sz="2400" dirty="0">
                <a:solidFill>
                  <a:schemeClr val="tx1"/>
                </a:solidFill>
              </a:rPr>
              <a:t>pro prenatální vývoj nervové soustavy</a:t>
            </a:r>
          </a:p>
          <a:p>
            <a:pPr marL="361950" lvl="1">
              <a:buFont typeface="Wingdings" pitchFamily="2" charset="2"/>
              <a:buChar char="q"/>
            </a:pPr>
            <a:endParaRPr lang="en-US" sz="1600" dirty="0">
              <a:latin typeface="+mj-lt"/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774" y="1011981"/>
            <a:ext cx="6284797" cy="49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646"/>
          <a:stretch/>
        </p:blipFill>
        <p:spPr>
          <a:xfrm>
            <a:off x="5120444" y="2784143"/>
            <a:ext cx="7071556" cy="30706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886" y="286603"/>
            <a:ext cx="10058400" cy="1450757"/>
          </a:xfrm>
        </p:spPr>
        <p:txBody>
          <a:bodyPr/>
          <a:lstStyle/>
          <a:p>
            <a:r>
              <a:rPr lang="cs-CZ" dirty="0">
                <a:solidFill>
                  <a:srgbClr val="C3BF09"/>
                </a:solidFill>
              </a:rPr>
              <a:t>Jod </a:t>
            </a:r>
            <a:r>
              <a:rPr lang="cs-CZ" dirty="0" smtClean="0">
                <a:solidFill>
                  <a:srgbClr val="C3BF09"/>
                </a:solidFill>
              </a:rPr>
              <a:t>- projevy deficitu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365" y="1737360"/>
            <a:ext cx="6591868" cy="4570509"/>
          </a:xfrm>
        </p:spPr>
        <p:txBody>
          <a:bodyPr>
            <a:normAutofit fontScale="85000" lnSpcReduction="20000"/>
          </a:bodyPr>
          <a:lstStyle/>
          <a:p>
            <a:pPr marL="267970" lvl="4" indent="0">
              <a:buNone/>
            </a:pPr>
            <a:r>
              <a:rPr lang="cs-CZ" sz="2800" b="1" dirty="0" smtClean="0">
                <a:solidFill>
                  <a:srgbClr val="C3BF09"/>
                </a:solidFill>
              </a:rPr>
              <a:t>Dětství</a:t>
            </a:r>
            <a:r>
              <a:rPr lang="cs-CZ" sz="2200" b="1" dirty="0" smtClean="0"/>
              <a:t> </a:t>
            </a:r>
          </a:p>
          <a:p>
            <a:pPr marL="553720" lvl="4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e</a:t>
            </a:r>
            <a:r>
              <a:rPr lang="cs-CZ" sz="2800" dirty="0" smtClean="0">
                <a:solidFill>
                  <a:schemeClr val="tx1"/>
                </a:solidFill>
              </a:rPr>
              <a:t>ndemický </a:t>
            </a:r>
            <a:r>
              <a:rPr lang="cs-CZ" sz="2800" b="1" dirty="0" smtClean="0">
                <a:solidFill>
                  <a:schemeClr val="tx1"/>
                </a:solidFill>
              </a:rPr>
              <a:t>kretenismus</a:t>
            </a:r>
          </a:p>
          <a:p>
            <a:pPr marL="778182" lvl="5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</a:t>
            </a:r>
            <a:r>
              <a:rPr lang="cs-CZ" sz="2400" dirty="0" smtClean="0">
                <a:solidFill>
                  <a:schemeClr val="tx1"/>
                </a:solidFill>
              </a:rPr>
              <a:t>rozená hypotyreóza - růstová </a:t>
            </a:r>
            <a:r>
              <a:rPr lang="cs-CZ" sz="2400" dirty="0">
                <a:solidFill>
                  <a:schemeClr val="tx1"/>
                </a:solidFill>
              </a:rPr>
              <a:t>a mentální retardace </a:t>
            </a:r>
          </a:p>
          <a:p>
            <a:pPr marL="778182" lvl="5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opoždění fyzického vývoje, výška okolo 150-160 cm</a:t>
            </a:r>
          </a:p>
          <a:p>
            <a:pPr marL="778182" lvl="5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poruchy řeči, snížená kognitivní kapacita </a:t>
            </a:r>
          </a:p>
          <a:p>
            <a:pPr marL="778182" lvl="5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zvětšení štítné žlázy (struma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</a:p>
          <a:p>
            <a:pPr marL="778182" lvl="5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luchoněmost, svalová </a:t>
            </a:r>
            <a:r>
              <a:rPr lang="cs-CZ" sz="2400" dirty="0">
                <a:solidFill>
                  <a:schemeClr val="tx1"/>
                </a:solidFill>
              </a:rPr>
              <a:t>z</a:t>
            </a:r>
            <a:r>
              <a:rPr lang="cs-CZ" sz="2400" dirty="0" smtClean="0">
                <a:solidFill>
                  <a:schemeClr val="tx1"/>
                </a:solidFill>
              </a:rPr>
              <a:t>tuhlost</a:t>
            </a:r>
          </a:p>
          <a:p>
            <a:pPr marL="553720" lvl="4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mírnější </a:t>
            </a:r>
            <a:r>
              <a:rPr lang="cs-CZ" sz="2800" dirty="0">
                <a:solidFill>
                  <a:schemeClr val="tx1"/>
                </a:solidFill>
              </a:rPr>
              <a:t>poruchy mentálních </a:t>
            </a:r>
            <a:r>
              <a:rPr lang="cs-CZ" sz="2800" dirty="0" smtClean="0">
                <a:solidFill>
                  <a:schemeClr val="tx1"/>
                </a:solidFill>
              </a:rPr>
              <a:t>funkcí</a:t>
            </a:r>
          </a:p>
          <a:p>
            <a:pPr marL="267970" lvl="4" indent="0">
              <a:buNone/>
            </a:pPr>
            <a:r>
              <a:rPr lang="cs-CZ" sz="2800" b="1" dirty="0" smtClean="0">
                <a:solidFill>
                  <a:srgbClr val="C3BF09"/>
                </a:solidFill>
              </a:rPr>
              <a:t>Dospělost</a:t>
            </a:r>
            <a:endParaRPr lang="cs-CZ" sz="2000" b="1" dirty="0" smtClean="0">
              <a:solidFill>
                <a:srgbClr val="C3BF09"/>
              </a:solidFill>
            </a:endParaRPr>
          </a:p>
          <a:p>
            <a:pPr marL="553720" lvl="1" indent="-285750">
              <a:buFont typeface="Arial" panose="020B0604020202020204" pitchFamily="34" charset="0"/>
              <a:buChar char="•"/>
            </a:pPr>
            <a:r>
              <a:rPr lang="cs-CZ" sz="2800" b="1" dirty="0" err="1" smtClean="0">
                <a:solidFill>
                  <a:schemeClr val="tx1"/>
                </a:solidFill>
              </a:rPr>
              <a:t>hypothyreóza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marL="736600" lvl="2" indent="-285750">
              <a:buSzPct val="100000"/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únava, malátnost, slabost, zácpa, </a:t>
            </a:r>
            <a:r>
              <a:rPr lang="cs-CZ" sz="2400" dirty="0" err="1" smtClean="0">
                <a:solidFill>
                  <a:schemeClr val="tx1"/>
                </a:solidFill>
              </a:rPr>
              <a:t>zimovřivost</a:t>
            </a:r>
            <a:r>
              <a:rPr lang="cs-CZ" sz="2400" dirty="0" smtClean="0">
                <a:solidFill>
                  <a:schemeClr val="tx1"/>
                </a:solidFill>
              </a:rPr>
              <a:t>, hypotenze, bradykardie</a:t>
            </a:r>
            <a:r>
              <a:rPr lang="cs-CZ" sz="2400" dirty="0">
                <a:solidFill>
                  <a:schemeClr val="tx1"/>
                </a:solidFill>
              </a:rPr>
              <a:t>	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36600" lvl="2" indent="-285750">
              <a:buSzPct val="100000"/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struma </a:t>
            </a:r>
            <a:r>
              <a:rPr lang="cs-CZ" sz="2400" dirty="0">
                <a:solidFill>
                  <a:schemeClr val="tx1"/>
                </a:solidFill>
              </a:rPr>
              <a:t>(hypertrofie štítné </a:t>
            </a:r>
            <a:r>
              <a:rPr lang="cs-CZ" sz="2400" dirty="0" smtClean="0">
                <a:solidFill>
                  <a:schemeClr val="tx1"/>
                </a:solidFill>
              </a:rPr>
              <a:t>žlázy)</a:t>
            </a:r>
          </a:p>
          <a:p>
            <a:pPr marL="736600" lvl="2" indent="-285750">
              <a:buSzPct val="100000"/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snížení </a:t>
            </a:r>
            <a:r>
              <a:rPr lang="cs-CZ" sz="2400" dirty="0">
                <a:solidFill>
                  <a:schemeClr val="tx1"/>
                </a:solidFill>
              </a:rPr>
              <a:t>plodnosti, </a:t>
            </a:r>
            <a:r>
              <a:rPr lang="cs-CZ" sz="2400" dirty="0" smtClean="0">
                <a:solidFill>
                  <a:schemeClr val="tx1"/>
                </a:solidFill>
              </a:rPr>
              <a:t>zvýšené riziko potratů a vrozených vývojových vad</a:t>
            </a: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619165" y="5423252"/>
            <a:ext cx="48040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/>
            </a:r>
            <a:br>
              <a:rPr lang="cs-CZ" sz="1400" dirty="0"/>
            </a:br>
            <a:r>
              <a:rPr lang="cs-CZ" sz="1600" i="1" dirty="0" smtClean="0">
                <a:solidFill>
                  <a:srgbClr val="222222"/>
                </a:solidFill>
              </a:rPr>
              <a:t>Případy nedostatku jodu v</a:t>
            </a:r>
            <a:r>
              <a:rPr lang="cs-CZ" sz="1600" i="1" dirty="0">
                <a:solidFill>
                  <a:srgbClr val="222222"/>
                </a:solidFill>
              </a:rPr>
              <a:t> roce </a:t>
            </a:r>
            <a:r>
              <a:rPr lang="cs-CZ" sz="1600" i="1" dirty="0" smtClean="0">
                <a:solidFill>
                  <a:srgbClr val="222222"/>
                </a:solidFill>
              </a:rPr>
              <a:t>2002 (oranžové až červené – nejčastěji postižené oblasti)</a:t>
            </a:r>
            <a:endParaRPr lang="cs-CZ" sz="1600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301" y="11630"/>
            <a:ext cx="2236461" cy="26577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53371" t="1080" r="911" b="-1080"/>
          <a:stretch/>
        </p:blipFill>
        <p:spPr>
          <a:xfrm>
            <a:off x="9621671" y="87337"/>
            <a:ext cx="2145231" cy="26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27673" r="27557"/>
          <a:stretch/>
        </p:blipFill>
        <p:spPr>
          <a:xfrm>
            <a:off x="4937492" y="3547241"/>
            <a:ext cx="2031939" cy="30446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5176"/>
            <a:ext cx="2964582" cy="2220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01" y="0"/>
            <a:ext cx="3701613" cy="32148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3BF09"/>
                </a:solidFill>
              </a:rPr>
              <a:t>Jod - </a:t>
            </a:r>
            <a:r>
              <a:rPr lang="cs-CZ" dirty="0" smtClean="0">
                <a:solidFill>
                  <a:srgbClr val="C3BF09"/>
                </a:solidFill>
              </a:rPr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6646" y="1869484"/>
            <a:ext cx="4696106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mořské ryby, řasy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korýši (krevety, krabi), mlži (škeble, slávky)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 mléko, mléčné výrobky, vejce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ovlivňuje </a:t>
            </a:r>
            <a:r>
              <a:rPr lang="cs-CZ" dirty="0">
                <a:solidFill>
                  <a:schemeClr val="tx1"/>
                </a:solidFill>
              </a:rPr>
              <a:t>obsah </a:t>
            </a:r>
            <a:r>
              <a:rPr lang="cs-CZ" dirty="0" smtClean="0">
                <a:solidFill>
                  <a:schemeClr val="tx1"/>
                </a:solidFill>
              </a:rPr>
              <a:t>jodu v </a:t>
            </a:r>
            <a:r>
              <a:rPr lang="cs-CZ" dirty="0">
                <a:solidFill>
                  <a:schemeClr val="tx1"/>
                </a:solidFill>
              </a:rPr>
              <a:t>půdě/krmivu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jodidovaná</a:t>
            </a:r>
            <a:r>
              <a:rPr lang="cs-CZ" b="1" dirty="0" smtClean="0">
                <a:solidFill>
                  <a:schemeClr val="tx1"/>
                </a:solidFill>
              </a:rPr>
              <a:t> sůl ( ČR 20 - 34</a:t>
            </a:r>
            <a:r>
              <a:rPr lang="cs-CZ" b="1" dirty="0">
                <a:solidFill>
                  <a:schemeClr val="tx1"/>
                </a:solidFill>
              </a:rPr>
              <a:t> </a:t>
            </a:r>
            <a:r>
              <a:rPr lang="cs-CZ" b="1" dirty="0" smtClean="0">
                <a:solidFill>
                  <a:schemeClr val="tx1"/>
                </a:solidFill>
              </a:rPr>
              <a:t>mg jodu/kg soli)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Účinné řešení jodového deficitu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4193" t="503" r="8598" b="223"/>
          <a:stretch/>
        </p:blipFill>
        <p:spPr>
          <a:xfrm>
            <a:off x="6971809" y="1446358"/>
            <a:ext cx="5057999" cy="54155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283" y="4385517"/>
            <a:ext cx="2311994" cy="15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3BF09"/>
                </a:solidFill>
              </a:rPr>
              <a:t>Jod </a:t>
            </a:r>
            <a:r>
              <a:rPr lang="cs-CZ" dirty="0" smtClean="0">
                <a:solidFill>
                  <a:srgbClr val="C3BF09"/>
                </a:solidFill>
              </a:rPr>
              <a:t>– doporučená denní dávka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196126"/>
              </p:ext>
            </p:extLst>
          </p:nvPr>
        </p:nvGraphicFramePr>
        <p:xfrm>
          <a:off x="1096963" y="1883389"/>
          <a:ext cx="6914273" cy="3647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7528"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>
                          <a:solidFill>
                            <a:schemeClr val="tx1"/>
                          </a:solidFill>
                        </a:rPr>
                        <a:t>Věk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4E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>
                          <a:solidFill>
                            <a:schemeClr val="tx1"/>
                          </a:solidFill>
                        </a:rPr>
                        <a:t>Jod – DACH </a:t>
                      </a:r>
                    </a:p>
                    <a:p>
                      <a:pPr algn="ctr"/>
                      <a:r>
                        <a:rPr lang="cs-CZ" sz="2400" b="0" dirty="0" smtClean="0">
                          <a:solidFill>
                            <a:schemeClr val="tx1"/>
                          </a:solidFill>
                        </a:rPr>
                        <a:t>µg/den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4E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>
                          <a:solidFill>
                            <a:schemeClr val="tx1"/>
                          </a:solidFill>
                        </a:rPr>
                        <a:t>Jod – WHO</a:t>
                      </a:r>
                    </a:p>
                    <a:p>
                      <a:pPr algn="ctr"/>
                      <a:r>
                        <a:rPr lang="cs-CZ" sz="2400" b="0" dirty="0" smtClean="0">
                          <a:solidFill>
                            <a:schemeClr val="tx1"/>
                          </a:solidFill>
                        </a:rPr>
                        <a:t>µg/den</a:t>
                      </a:r>
                      <a:endParaRPr lang="cs-CZ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4EF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r>
                        <a:rPr lang="cs-CZ" b="1" dirty="0" smtClean="0"/>
                        <a:t>Kojenci</a:t>
                      </a:r>
                      <a:r>
                        <a:rPr lang="cs-CZ" dirty="0" smtClean="0"/>
                        <a:t> (0-3 měsíců; 4-11 m.)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40; 80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873">
                <a:tc>
                  <a:txBody>
                    <a:bodyPr/>
                    <a:lstStyle/>
                    <a:p>
                      <a:r>
                        <a:rPr lang="cs-CZ" b="1" dirty="0" smtClean="0"/>
                        <a:t>Děti</a:t>
                      </a:r>
                      <a:r>
                        <a:rPr lang="cs-CZ" dirty="0" smtClean="0"/>
                        <a:t>       (1-3roky; 4-6 let)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100; 120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441">
                <a:tc>
                  <a:txBody>
                    <a:bodyPr/>
                    <a:lstStyle/>
                    <a:p>
                      <a:r>
                        <a:rPr lang="cs-CZ" dirty="0" smtClean="0"/>
                        <a:t>              (7-9 let; 10-12 let)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140; 180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758">
                <a:tc>
                  <a:txBody>
                    <a:bodyPr/>
                    <a:lstStyle/>
                    <a:p>
                      <a:r>
                        <a:rPr lang="cs-CZ" dirty="0" smtClean="0"/>
                        <a:t>              (14</a:t>
                      </a:r>
                      <a:r>
                        <a:rPr lang="cs-CZ" baseline="0" dirty="0" smtClean="0"/>
                        <a:t> let; 15-18 let)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41">
                <a:tc>
                  <a:txBody>
                    <a:bodyPr/>
                    <a:lstStyle/>
                    <a:p>
                      <a:r>
                        <a:rPr lang="cs-CZ" b="1" dirty="0" smtClean="0"/>
                        <a:t>Dospělí</a:t>
                      </a:r>
                      <a:r>
                        <a:rPr lang="cs-CZ" baseline="0" dirty="0" smtClean="0"/>
                        <a:t> (19-50 let; &gt; 50 let)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200</a:t>
                      </a:r>
                      <a:r>
                        <a:rPr lang="cs-CZ" dirty="0" smtClean="0"/>
                        <a:t>; 180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150</a:t>
                      </a:r>
                      <a:endParaRPr lang="cs-CZ" b="1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41">
                <a:tc>
                  <a:txBody>
                    <a:bodyPr/>
                    <a:lstStyle/>
                    <a:p>
                      <a:r>
                        <a:rPr lang="cs-CZ" b="1" dirty="0" smtClean="0"/>
                        <a:t>Těhotné; kojící</a:t>
                      </a:r>
                      <a:endParaRPr lang="cs-CZ" b="1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230; 260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>
                    <a:solidFill>
                      <a:srgbClr val="FAF8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4275321" y="5707745"/>
            <a:ext cx="4123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Referenční hodnoty pro příjem živin; 2011</a:t>
            </a:r>
            <a:endParaRPr lang="cs-CZ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652" y="1014454"/>
            <a:ext cx="2965649" cy="17378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236" y="3205257"/>
            <a:ext cx="3894235" cy="259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3BF09"/>
                </a:solidFill>
              </a:rPr>
              <a:t>Jod </a:t>
            </a:r>
            <a:r>
              <a:rPr lang="cs-CZ" dirty="0" smtClean="0">
                <a:solidFill>
                  <a:srgbClr val="C3BF09"/>
                </a:solidFill>
              </a:rPr>
              <a:t>– zdravotní tvrzení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Jod </a:t>
            </a:r>
            <a:r>
              <a:rPr lang="cs-CZ" dirty="0">
                <a:solidFill>
                  <a:schemeClr val="tx1"/>
                </a:solidFill>
              </a:rPr>
              <a:t>přispívá k normálním </a:t>
            </a:r>
            <a:r>
              <a:rPr lang="cs-CZ" b="1" dirty="0">
                <a:solidFill>
                  <a:schemeClr val="tx1"/>
                </a:solidFill>
              </a:rPr>
              <a:t>rozpoznávacím funkcím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Jod </a:t>
            </a:r>
            <a:r>
              <a:rPr lang="cs-CZ" dirty="0">
                <a:solidFill>
                  <a:schemeClr val="tx1"/>
                </a:solidFill>
              </a:rPr>
              <a:t>přispívá k normálnímu </a:t>
            </a:r>
            <a:r>
              <a:rPr lang="cs-CZ" b="1" dirty="0">
                <a:solidFill>
                  <a:schemeClr val="tx1"/>
                </a:solidFill>
              </a:rPr>
              <a:t>energetickému metabolismu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Jod </a:t>
            </a:r>
            <a:r>
              <a:rPr lang="cs-CZ" dirty="0">
                <a:solidFill>
                  <a:schemeClr val="tx1"/>
                </a:solidFill>
              </a:rPr>
              <a:t>přispívá k normální činnosti</a:t>
            </a:r>
            <a:r>
              <a:rPr lang="cs-CZ" b="1" dirty="0">
                <a:solidFill>
                  <a:schemeClr val="tx1"/>
                </a:solidFill>
              </a:rPr>
              <a:t> nervové soustavy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Jod </a:t>
            </a:r>
            <a:r>
              <a:rPr lang="cs-CZ" dirty="0">
                <a:solidFill>
                  <a:schemeClr val="tx1"/>
                </a:solidFill>
              </a:rPr>
              <a:t>přispívá k udržení normálního stavu </a:t>
            </a:r>
            <a:r>
              <a:rPr lang="cs-CZ" b="1" dirty="0">
                <a:solidFill>
                  <a:schemeClr val="tx1"/>
                </a:solidFill>
              </a:rPr>
              <a:t>pokožky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Jod </a:t>
            </a:r>
            <a:r>
              <a:rPr lang="cs-CZ" dirty="0">
                <a:solidFill>
                  <a:schemeClr val="tx1"/>
                </a:solidFill>
              </a:rPr>
              <a:t>přispívá k normální </a:t>
            </a:r>
            <a:r>
              <a:rPr lang="cs-CZ" b="1" dirty="0">
                <a:solidFill>
                  <a:schemeClr val="tx1"/>
                </a:solidFill>
              </a:rPr>
              <a:t>tvorbě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hormonů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štítné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žlázy</a:t>
            </a:r>
            <a:r>
              <a:rPr lang="cs-CZ" dirty="0">
                <a:solidFill>
                  <a:schemeClr val="tx1"/>
                </a:solidFill>
              </a:rPr>
              <a:t> a k normální </a:t>
            </a:r>
            <a:r>
              <a:rPr lang="cs-CZ" b="1" dirty="0">
                <a:solidFill>
                  <a:schemeClr val="tx1"/>
                </a:solidFill>
              </a:rPr>
              <a:t>činnosti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štítné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žlázy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34" y="4389417"/>
            <a:ext cx="3234519" cy="22816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2938" r="31632" b="45122"/>
          <a:stretch/>
        </p:blipFill>
        <p:spPr>
          <a:xfrm>
            <a:off x="7322371" y="4116925"/>
            <a:ext cx="2983401" cy="20818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023" y="473861"/>
            <a:ext cx="2111657" cy="2111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10127" t="12736" r="11015" b="2266"/>
          <a:stretch/>
        </p:blipFill>
        <p:spPr>
          <a:xfrm>
            <a:off x="869497" y="4006541"/>
            <a:ext cx="2548919" cy="2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471" y="3465679"/>
            <a:ext cx="2947917" cy="19634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Fluor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16" y="1092627"/>
            <a:ext cx="3315164" cy="15183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63" y="2872082"/>
            <a:ext cx="4416415" cy="34118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0" y="286603"/>
            <a:ext cx="4762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Fluor -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vyskytuje se v kostech a zubech - fluorapatit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antikariogenní</a:t>
            </a:r>
            <a:r>
              <a:rPr lang="cs-CZ" sz="2400" b="1" dirty="0" smtClean="0">
                <a:solidFill>
                  <a:schemeClr val="tx1"/>
                </a:solidFill>
              </a:rPr>
              <a:t> účinek </a:t>
            </a:r>
            <a:r>
              <a:rPr lang="cs-CZ" sz="2400" dirty="0" smtClean="0">
                <a:solidFill>
                  <a:schemeClr val="tx1"/>
                </a:solidFill>
              </a:rPr>
              <a:t>– zvyšuje odolnost zubní skloviny, mineralizaci zubů, bakteriostatické účinky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podílí se na metabolismu kostí a zubů </a:t>
            </a: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4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cs-CZ" sz="4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Fluor - deficit</a:t>
            </a:r>
            <a:endParaRPr lang="cs-CZ" sz="24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 </a:t>
            </a:r>
            <a:r>
              <a:rPr lang="cs-CZ" sz="2400" dirty="0" smtClean="0">
                <a:solidFill>
                  <a:schemeClr val="tx1"/>
                </a:solidFill>
              </a:rPr>
              <a:t>kazivost zubů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zhoršené ukládání vápníku</a:t>
            </a:r>
            <a:r>
              <a:rPr lang="cs-CZ" sz="2400" dirty="0">
                <a:solidFill>
                  <a:schemeClr val="tx1"/>
                </a:solidFill>
              </a:rPr>
              <a:t> do </a:t>
            </a:r>
            <a:r>
              <a:rPr lang="cs-CZ" sz="2400" dirty="0" smtClean="0">
                <a:solidFill>
                  <a:schemeClr val="tx1"/>
                </a:solidFill>
              </a:rPr>
              <a:t>kostí</a:t>
            </a: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708" y="3595064"/>
            <a:ext cx="3692715" cy="2983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437" y="286603"/>
            <a:ext cx="1717040" cy="20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25" y="849447"/>
            <a:ext cx="2997675" cy="19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Fluor - zdroje</a:t>
            </a: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38862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minerální vody </a:t>
            </a: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Bílinská kyselka </a:t>
            </a:r>
            <a:r>
              <a:rPr lang="cs-CZ" sz="2000" dirty="0">
                <a:solidFill>
                  <a:schemeClr val="tx1"/>
                </a:solidFill>
              </a:rPr>
              <a:t>5 </a:t>
            </a:r>
            <a:r>
              <a:rPr lang="cs-CZ" sz="2000" dirty="0" smtClean="0">
                <a:solidFill>
                  <a:schemeClr val="tx1"/>
                </a:solidFill>
              </a:rPr>
              <a:t>mg/l</a:t>
            </a: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Vincentka </a:t>
            </a:r>
            <a:r>
              <a:rPr lang="cs-CZ" sz="2000" dirty="0">
                <a:solidFill>
                  <a:schemeClr val="tx1"/>
                </a:solidFill>
              </a:rPr>
              <a:t>2 mg/l</a:t>
            </a: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Šaratica</a:t>
            </a:r>
            <a:r>
              <a:rPr lang="cs-CZ" sz="2000" dirty="0" smtClean="0">
                <a:solidFill>
                  <a:schemeClr val="tx1"/>
                </a:solidFill>
              </a:rPr>
              <a:t>, Hanácká, Poděbradka1 mg/l</a:t>
            </a: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Dobrá </a:t>
            </a:r>
            <a:r>
              <a:rPr lang="cs-CZ" sz="2000" dirty="0">
                <a:solidFill>
                  <a:schemeClr val="tx1"/>
                </a:solidFill>
              </a:rPr>
              <a:t>voda 0,7 </a:t>
            </a:r>
            <a:r>
              <a:rPr lang="cs-CZ" sz="2000" dirty="0" smtClean="0">
                <a:solidFill>
                  <a:schemeClr val="tx1"/>
                </a:solidFill>
              </a:rPr>
              <a:t>mg/l</a:t>
            </a: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5715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38862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marL="38862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ryby </a:t>
            </a:r>
            <a:r>
              <a:rPr lang="cs-CZ" sz="2400" dirty="0">
                <a:solidFill>
                  <a:schemeClr val="tx1"/>
                </a:solidFill>
              </a:rPr>
              <a:t>a výrobky z ryb</a:t>
            </a:r>
          </a:p>
          <a:p>
            <a:pPr marL="38862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f</a:t>
            </a:r>
            <a:r>
              <a:rPr lang="cs-CZ" sz="2400" dirty="0" err="1" smtClean="0">
                <a:solidFill>
                  <a:schemeClr val="tx1"/>
                </a:solidFill>
              </a:rPr>
              <a:t>luoridovaná</a:t>
            </a:r>
            <a:r>
              <a:rPr lang="cs-CZ" sz="2400" dirty="0" smtClean="0">
                <a:solidFill>
                  <a:schemeClr val="tx1"/>
                </a:solidFill>
              </a:rPr>
              <a:t> sůl</a:t>
            </a:r>
          </a:p>
          <a:p>
            <a:pPr marL="38862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čaj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218" y="4299328"/>
            <a:ext cx="2381250" cy="23812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777" y="4179329"/>
            <a:ext cx="1472792" cy="25012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734" y="2842020"/>
            <a:ext cx="3789159" cy="25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754" y="3156375"/>
            <a:ext cx="2810406" cy="28947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Fluor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– deficit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Fluoridace vody</a:t>
            </a:r>
          </a:p>
          <a:p>
            <a:pPr marL="61341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nejvhodnější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koncentrace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0,5-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1mg/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litr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vody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1341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v ČR od 1958, </a:t>
            </a: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1989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ukončeno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fluoridování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1341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Fluoridace stále probíhá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UK,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Irsko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, USA 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Austrálie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Nový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Zéland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Flouridové</a:t>
            </a:r>
            <a:r>
              <a:rPr lang="cs-CZ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tabletky</a:t>
            </a: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tx1"/>
                </a:solidFill>
              </a:rPr>
              <a:t>0,25 mg fluoridu v </a:t>
            </a:r>
            <a:r>
              <a:rPr lang="cs-CZ" sz="2400" dirty="0" smtClean="0">
                <a:solidFill>
                  <a:schemeClr val="tx1"/>
                </a:solidFill>
              </a:rPr>
              <a:t>tabletě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Flouridovaná</a:t>
            </a:r>
            <a:r>
              <a:rPr lang="cs-CZ" sz="2400" b="1" dirty="0" smtClean="0">
                <a:solidFill>
                  <a:schemeClr val="tx1"/>
                </a:solidFill>
              </a:rPr>
              <a:t> sůl </a:t>
            </a:r>
            <a:r>
              <a:rPr lang="cs-CZ" sz="2400" dirty="0" smtClean="0">
                <a:solidFill>
                  <a:schemeClr val="tx1"/>
                </a:solidFill>
              </a:rPr>
              <a:t>– 250 mg/kg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Flouridy</a:t>
            </a:r>
            <a:r>
              <a:rPr lang="cs-CZ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v zubních pastách, gelech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lokální aplikace</a:t>
            </a:r>
            <a:endParaRPr lang="cs-CZ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225" y="4671359"/>
            <a:ext cx="3398923" cy="15520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8708" t="844" r="952" b="-844"/>
          <a:stretch/>
        </p:blipFill>
        <p:spPr>
          <a:xfrm flipH="1">
            <a:off x="8330749" y="0"/>
            <a:ext cx="3861251" cy="27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Fluor -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intoxikace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1341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nevolnost</a:t>
            </a:r>
            <a:r>
              <a:rPr lang="cs-CZ" sz="2400" dirty="0">
                <a:solidFill>
                  <a:schemeClr val="tx1"/>
                </a:solidFill>
              </a:rPr>
              <a:t>, zvracení, bolesti  </a:t>
            </a:r>
            <a:r>
              <a:rPr lang="cs-CZ" sz="2400" dirty="0" smtClean="0">
                <a:solidFill>
                  <a:schemeClr val="tx1"/>
                </a:solidFill>
              </a:rPr>
              <a:t>břicha</a:t>
            </a:r>
          </a:p>
          <a:p>
            <a:pPr marL="906018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jednorázová dávka nad 1 mg/kg </a:t>
            </a:r>
            <a:r>
              <a:rPr lang="cs-CZ" sz="2000" dirty="0" smtClean="0">
                <a:solidFill>
                  <a:schemeClr val="tx1"/>
                </a:solidFill>
              </a:rPr>
              <a:t>tělesné </a:t>
            </a:r>
            <a:r>
              <a:rPr lang="cs-CZ" sz="2000" dirty="0">
                <a:solidFill>
                  <a:schemeClr val="tx1"/>
                </a:solidFill>
              </a:rPr>
              <a:t>hmotnosti</a:t>
            </a:r>
          </a:p>
          <a:p>
            <a:pPr marL="61341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zubní fluoróza</a:t>
            </a:r>
          </a:p>
          <a:p>
            <a:pPr marL="906018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dlouhodobé užívání mírně zvýšených </a:t>
            </a:r>
            <a:r>
              <a:rPr lang="cs-CZ" sz="2000" dirty="0" smtClean="0">
                <a:solidFill>
                  <a:schemeClr val="tx1"/>
                </a:solidFill>
              </a:rPr>
              <a:t>dávek – bílé skvrnky</a:t>
            </a:r>
          </a:p>
          <a:p>
            <a:pPr marL="906018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a</a:t>
            </a:r>
            <a:r>
              <a:rPr lang="cs-CZ" sz="2000" dirty="0" smtClean="0">
                <a:solidFill>
                  <a:schemeClr val="tx1"/>
                </a:solidFill>
              </a:rPr>
              <a:t>ž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zhnědnutí skloviny</a:t>
            </a:r>
          </a:p>
          <a:p>
            <a:pPr marL="61341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fluoróza skeletu</a:t>
            </a:r>
          </a:p>
          <a:p>
            <a:pPr marL="906018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nadměrný denní příjem ( nad 10 mg, po dobu &gt; 10 let</a:t>
            </a:r>
            <a:r>
              <a:rPr lang="cs-CZ" sz="2000" dirty="0" smtClean="0">
                <a:solidFill>
                  <a:schemeClr val="tx1"/>
                </a:solidFill>
              </a:rPr>
              <a:t>) </a:t>
            </a:r>
          </a:p>
          <a:p>
            <a:pPr marL="906018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Bolest a ztuhlost kloubů</a:t>
            </a:r>
            <a:endParaRPr lang="en-US" sz="20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499" y="4325548"/>
            <a:ext cx="2612181" cy="17762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997" y="2117054"/>
            <a:ext cx="342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Stopové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1705" y="1821921"/>
            <a:ext cx="6716395" cy="4023360"/>
          </a:xfrm>
        </p:spPr>
        <p:txBody>
          <a:bodyPr numCol="2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selen</a:t>
            </a: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Se</a:t>
            </a:r>
            <a:endParaRPr lang="cs-CZ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jod</a:t>
            </a: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I</a:t>
            </a:r>
            <a:endParaRPr lang="cs-CZ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chrom    </a:t>
            </a:r>
            <a:r>
              <a:rPr lang="cs-CZ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endParaRPr lang="cs-CZ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kobalt    Co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fluór</a:t>
            </a: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F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zinek</a:t>
            </a:r>
            <a:r>
              <a:rPr lang="cs-CZ" sz="2400" dirty="0">
                <a:solidFill>
                  <a:schemeClr val="tx1"/>
                </a:solidFill>
              </a:rPr>
              <a:t>	</a:t>
            </a:r>
            <a:r>
              <a:rPr lang="cs-CZ" sz="2400" dirty="0" smtClean="0">
                <a:solidFill>
                  <a:schemeClr val="tx1"/>
                </a:solidFill>
              </a:rPr>
              <a:t>    </a:t>
            </a:r>
            <a:r>
              <a:rPr lang="cs-CZ" sz="2400" dirty="0" err="1" smtClean="0">
                <a:solidFill>
                  <a:schemeClr val="tx1"/>
                </a:solidFill>
              </a:rPr>
              <a:t>Zn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železo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err="1" smtClean="0">
                <a:solidFill>
                  <a:schemeClr val="tx1"/>
                </a:solidFill>
              </a:rPr>
              <a:t>Fe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měď	    </a:t>
            </a:r>
            <a:r>
              <a:rPr lang="cs-CZ" sz="2400" dirty="0" err="1" smtClean="0">
                <a:solidFill>
                  <a:schemeClr val="tx1"/>
                </a:solidFill>
              </a:rPr>
              <a:t>Cu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nikl 	    Ni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mangan    </a:t>
            </a:r>
            <a:r>
              <a:rPr lang="cs-CZ" sz="2400" dirty="0" err="1" smtClean="0">
                <a:solidFill>
                  <a:schemeClr val="tx1"/>
                </a:solidFill>
              </a:rPr>
              <a:t>Mn</a:t>
            </a: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molybden </a:t>
            </a:r>
            <a:r>
              <a:rPr lang="cs-CZ" sz="2400" dirty="0" err="1" smtClean="0">
                <a:solidFill>
                  <a:schemeClr val="tx1"/>
                </a:solidFill>
              </a:rPr>
              <a:t>Mo</a:t>
            </a:r>
            <a:endParaRPr lang="cs-CZ" sz="2400" dirty="0" smtClean="0">
              <a:solidFill>
                <a:schemeClr val="tx1"/>
              </a:solidFill>
            </a:endParaRPr>
          </a:p>
          <a:p>
            <a:endParaRPr lang="cs-CZ" sz="2400" dirty="0"/>
          </a:p>
        </p:txBody>
      </p:sp>
      <p:pic>
        <p:nvPicPr>
          <p:cNvPr id="1026" name="Picture 2" descr="Výsledek obrázku pro selen e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22" y="1613535"/>
            <a:ext cx="5142724" cy="359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Fluor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– doporučená denní dávka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207877"/>
              </p:ext>
            </p:extLst>
          </p:nvPr>
        </p:nvGraphicFramePr>
        <p:xfrm>
          <a:off x="435783" y="1937221"/>
          <a:ext cx="7542071" cy="38039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2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904"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Věk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4493" marR="124493" marT="62247" marB="6224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Muži</a:t>
                      </a:r>
                    </a:p>
                    <a:p>
                      <a:pPr algn="ctr"/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mg/den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4493" marR="124493" marT="62247" marB="62247"/>
                </a:tc>
                <a:tc hMerge="1">
                  <a:txBody>
                    <a:bodyPr/>
                    <a:lstStyle/>
                    <a:p>
                      <a:pPr algn="ctr"/>
                      <a:endParaRPr lang="cs-CZ" sz="2500" dirty="0"/>
                    </a:p>
                  </a:txBody>
                  <a:tcPr marL="124493" marR="124493" marT="62247" marB="622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</a:p>
                    <a:p>
                      <a:pPr algn="ctr"/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mg/den</a:t>
                      </a:r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4493" marR="124493" marT="62247" marB="622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886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Kojenci 0-3 měsíců;</a:t>
                      </a:r>
                    </a:p>
                    <a:p>
                      <a:r>
                        <a:rPr lang="cs-CZ" sz="2000" dirty="0" smtClean="0"/>
                        <a:t>              4-11měsíců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0,25</a:t>
                      </a:r>
                    </a:p>
                    <a:p>
                      <a:pPr algn="ctr"/>
                      <a:r>
                        <a:rPr lang="cs-CZ" sz="2000" dirty="0" smtClean="0"/>
                        <a:t>0,5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8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Děti   1-3 roky</a:t>
                      </a:r>
                    </a:p>
                    <a:p>
                      <a:r>
                        <a:rPr lang="cs-CZ" sz="2000" dirty="0" smtClean="0"/>
                        <a:t>           4-9 let</a:t>
                      </a:r>
                    </a:p>
                    <a:p>
                      <a:r>
                        <a:rPr lang="cs-CZ" sz="2000" dirty="0" smtClean="0"/>
                        <a:t>         10-12 let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0,7</a:t>
                      </a:r>
                    </a:p>
                    <a:p>
                      <a:pPr algn="ctr"/>
                      <a:r>
                        <a:rPr lang="cs-CZ" sz="2000" dirty="0" smtClean="0"/>
                        <a:t>1,1</a:t>
                      </a:r>
                    </a:p>
                    <a:p>
                      <a:pPr algn="ctr"/>
                      <a:r>
                        <a:rPr lang="cs-CZ" sz="2000" dirty="0" smtClean="0"/>
                        <a:t>2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0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Dospívající 14-18 let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3,2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2,9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90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Dospělí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3,8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3,1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904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Těhotné</a:t>
                      </a:r>
                      <a:r>
                        <a:rPr lang="cs-CZ" sz="2000" baseline="0" dirty="0" smtClean="0"/>
                        <a:t> a kojící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3,1</a:t>
                      </a:r>
                      <a:endParaRPr lang="cs-CZ" sz="2000" dirty="0"/>
                    </a:p>
                  </a:txBody>
                  <a:tcPr marL="124493" marR="124493" marT="62247" marB="6224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4388490" y="5756354"/>
            <a:ext cx="406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Referenční hodnoty pro příjem živin; 2011</a:t>
            </a:r>
          </a:p>
        </p:txBody>
      </p:sp>
      <p:sp>
        <p:nvSpPr>
          <p:cNvPr id="7" name="Obdélník 6"/>
          <p:cNvSpPr/>
          <p:nvPr/>
        </p:nvSpPr>
        <p:spPr>
          <a:xfrm>
            <a:off x="8693624" y="1937221"/>
            <a:ext cx="32557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Doporučená </a:t>
            </a:r>
            <a:r>
              <a:rPr lang="cs-CZ" sz="2400" dirty="0" err="1" smtClean="0"/>
              <a:t>suplementace</a:t>
            </a:r>
            <a:r>
              <a:rPr lang="cs-CZ" sz="2400" dirty="0" smtClean="0"/>
              <a:t> fluorem (</a:t>
            </a:r>
            <a:r>
              <a:rPr lang="cs-CZ" sz="2400" dirty="0" err="1" smtClean="0"/>
              <a:t>fluoridovaná</a:t>
            </a:r>
            <a:r>
              <a:rPr lang="cs-CZ" sz="2400" dirty="0" smtClean="0"/>
              <a:t> sůl/fluoridové tabletky) podle obsahu fluoru v pitné vodě a věku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450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Fluor –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zdravotní tvrzení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Fluorid </a:t>
            </a:r>
            <a:r>
              <a:rPr lang="cs-CZ" sz="2400" dirty="0">
                <a:solidFill>
                  <a:schemeClr val="tx1"/>
                </a:solidFill>
              </a:rPr>
              <a:t>přispívá k zachování </a:t>
            </a:r>
            <a:r>
              <a:rPr lang="cs-CZ" sz="2400" b="1" dirty="0">
                <a:solidFill>
                  <a:schemeClr val="tx1"/>
                </a:solidFill>
              </a:rPr>
              <a:t>mineralizace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zubů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39" y="2735381"/>
            <a:ext cx="4381500" cy="25336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58" y="3341143"/>
            <a:ext cx="4893922" cy="2377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949" y="735900"/>
            <a:ext cx="2212731" cy="22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1011981"/>
            <a:ext cx="8952931" cy="500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4F8A"/>
                </a:solidFill>
              </a:rPr>
              <a:t>Chrom</a:t>
            </a:r>
            <a:endParaRPr lang="cs-CZ" b="1" dirty="0">
              <a:solidFill>
                <a:srgbClr val="004F8A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32" y="2279880"/>
            <a:ext cx="3536925" cy="21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Chrom - funkce 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Trojmocný chrom </a:t>
            </a:r>
            <a:r>
              <a:rPr lang="cs-CZ" b="1" dirty="0">
                <a:solidFill>
                  <a:schemeClr val="tx1"/>
                </a:solidFill>
              </a:rPr>
              <a:t>Cr</a:t>
            </a:r>
            <a:r>
              <a:rPr lang="cs-CZ" b="1" baseline="30000" dirty="0">
                <a:solidFill>
                  <a:schemeClr val="tx1"/>
                </a:solidFill>
              </a:rPr>
              <a:t>3</a:t>
            </a:r>
            <a:r>
              <a:rPr lang="cs-CZ" b="1" baseline="30000" dirty="0" smtClean="0">
                <a:solidFill>
                  <a:schemeClr val="tx1"/>
                </a:solidFill>
              </a:rPr>
              <a:t>+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biologicky aktivní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podílí </a:t>
            </a:r>
            <a:r>
              <a:rPr lang="cs-CZ" dirty="0">
                <a:solidFill>
                  <a:schemeClr val="tx1"/>
                </a:solidFill>
              </a:rPr>
              <a:t>se na </a:t>
            </a:r>
            <a:r>
              <a:rPr lang="en-US" dirty="0" err="1">
                <a:solidFill>
                  <a:schemeClr val="tx1"/>
                </a:solidFill>
              </a:rPr>
              <a:t>normálním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metabolismu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makroživin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(sacharidů, bílkovin, tuků)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glukózotoleranční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faktor - stimuluje účinek </a:t>
            </a:r>
            <a:r>
              <a:rPr lang="cs-CZ" dirty="0" smtClean="0">
                <a:solidFill>
                  <a:schemeClr val="tx1"/>
                </a:solidFill>
              </a:rPr>
              <a:t>inzulinu</a:t>
            </a:r>
            <a:r>
              <a:rPr lang="cs-CZ" dirty="0">
                <a:solidFill>
                  <a:schemeClr val="tx1"/>
                </a:solidFill>
              </a:rPr>
              <a:t> a zvyšuje </a:t>
            </a:r>
            <a:r>
              <a:rPr lang="cs-CZ" dirty="0" smtClean="0">
                <a:solidFill>
                  <a:schemeClr val="tx1"/>
                </a:solidFill>
              </a:rPr>
              <a:t>glukózovou </a:t>
            </a:r>
            <a:r>
              <a:rPr lang="cs-CZ" dirty="0">
                <a:solidFill>
                  <a:schemeClr val="tx1"/>
                </a:solidFill>
              </a:rPr>
              <a:t>toleranci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91" y="286603"/>
            <a:ext cx="2598534" cy="21638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533" y="2622629"/>
            <a:ext cx="5341535" cy="33807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131" y="4209216"/>
            <a:ext cx="3604338" cy="20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Chrom - </a:t>
            </a:r>
            <a:r>
              <a:rPr lang="cs-CZ" dirty="0" smtClean="0">
                <a:solidFill>
                  <a:srgbClr val="0070C0"/>
                </a:solidFill>
              </a:rPr>
              <a:t>deficit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pozorován u pacientů na dlouhodobé </a:t>
            </a:r>
            <a:r>
              <a:rPr lang="cs-CZ" sz="2400" dirty="0" smtClean="0">
                <a:solidFill>
                  <a:schemeClr val="tx1"/>
                </a:solidFill>
              </a:rPr>
              <a:t>parenterální výživě</a:t>
            </a:r>
          </a:p>
          <a:p>
            <a:pPr lvl="8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u </a:t>
            </a:r>
            <a:r>
              <a:rPr lang="cs-CZ" sz="2400" dirty="0">
                <a:solidFill>
                  <a:schemeClr val="tx1"/>
                </a:solidFill>
              </a:rPr>
              <a:t>lidí s malnutricí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hyperglykemie - rezistence </a:t>
            </a:r>
            <a:r>
              <a:rPr lang="cs-CZ" sz="2400" dirty="0">
                <a:solidFill>
                  <a:schemeClr val="tx1"/>
                </a:solidFill>
              </a:rPr>
              <a:t>na inzulin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hyperlipidemie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úbytek hmotnosti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periferní neuropatie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a</a:t>
            </a:r>
            <a:r>
              <a:rPr lang="cs-CZ" sz="2400" dirty="0" smtClean="0">
                <a:solidFill>
                  <a:schemeClr val="tx1"/>
                </a:solidFill>
              </a:rPr>
              <a:t>taxie – porucha koordinace pohybů</a:t>
            </a:r>
            <a:endParaRPr lang="cs-CZ" sz="2400" dirty="0">
              <a:solidFill>
                <a:schemeClr val="tx1"/>
              </a:solidFill>
            </a:endParaRPr>
          </a:p>
          <a:p>
            <a:pPr lvl="1"/>
            <a:endParaRPr lang="cs-CZ" sz="28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469" y="495613"/>
            <a:ext cx="3439047" cy="2288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81" y="2993154"/>
            <a:ext cx="5311985" cy="32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Chrom - </a:t>
            </a:r>
            <a:r>
              <a:rPr lang="cs-CZ" dirty="0" smtClean="0">
                <a:solidFill>
                  <a:srgbClr val="0070C0"/>
                </a:solidFill>
              </a:rPr>
              <a:t>toxicita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Trojmocný </a:t>
            </a:r>
            <a:r>
              <a:rPr lang="cs-CZ" b="1" dirty="0">
                <a:solidFill>
                  <a:schemeClr val="tx1"/>
                </a:solidFill>
              </a:rPr>
              <a:t>chrom Cr</a:t>
            </a:r>
            <a:r>
              <a:rPr lang="cs-CZ" b="1" baseline="30000" dirty="0">
                <a:solidFill>
                  <a:schemeClr val="tx1"/>
                </a:solidFill>
              </a:rPr>
              <a:t>3+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nízká toxicita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podráždění kůže u </a:t>
            </a:r>
            <a:r>
              <a:rPr lang="cs-CZ" sz="2000" dirty="0">
                <a:solidFill>
                  <a:schemeClr val="tx1"/>
                </a:solidFill>
              </a:rPr>
              <a:t>citlivých </a:t>
            </a:r>
            <a:r>
              <a:rPr lang="cs-CZ" sz="2000" dirty="0" smtClean="0">
                <a:solidFill>
                  <a:schemeClr val="tx1"/>
                </a:solidFill>
              </a:rPr>
              <a:t>osob, z doplňků stravy </a:t>
            </a:r>
            <a:r>
              <a:rPr lang="cs-CZ" sz="2000" dirty="0">
                <a:solidFill>
                  <a:schemeClr val="tx1"/>
                </a:solidFill>
              </a:rPr>
              <a:t>při nadměrných </a:t>
            </a:r>
            <a:r>
              <a:rPr lang="cs-CZ" sz="2000" dirty="0" smtClean="0">
                <a:solidFill>
                  <a:schemeClr val="tx1"/>
                </a:solidFill>
              </a:rPr>
              <a:t>dávkách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Šestimocný </a:t>
            </a:r>
            <a:r>
              <a:rPr lang="cs-CZ" b="1" dirty="0">
                <a:solidFill>
                  <a:schemeClr val="tx1"/>
                </a:solidFill>
              </a:rPr>
              <a:t>chrom  Cr</a:t>
            </a:r>
            <a:r>
              <a:rPr lang="cs-CZ" b="1" baseline="30000" dirty="0">
                <a:solidFill>
                  <a:schemeClr val="tx1"/>
                </a:solidFill>
              </a:rPr>
              <a:t>6+</a:t>
            </a:r>
            <a:r>
              <a:rPr lang="cs-CZ" dirty="0">
                <a:solidFill>
                  <a:schemeClr val="tx1"/>
                </a:solidFill>
              </a:rPr>
              <a:t> 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toxický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alergizující účinky může být příčinou bronchiálního astmatu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přispívá k mutagenezi – karcinogenní účinek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poškozuje ledviny, kůži, při vdechu dýchací soustavu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6" y="3086088"/>
            <a:ext cx="3043450" cy="30434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764" y="516678"/>
            <a:ext cx="4235127" cy="16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Chrom - </a:t>
            </a:r>
            <a:r>
              <a:rPr lang="cs-CZ" dirty="0" smtClean="0">
                <a:solidFill>
                  <a:srgbClr val="0070C0"/>
                </a:solidFill>
              </a:rPr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maso</a:t>
            </a:r>
            <a:r>
              <a:rPr lang="cs-CZ" sz="2400" dirty="0">
                <a:solidFill>
                  <a:schemeClr val="tx1"/>
                </a:solidFill>
              </a:rPr>
              <a:t>, </a:t>
            </a:r>
            <a:r>
              <a:rPr lang="cs-CZ" sz="2400" dirty="0" smtClean="0">
                <a:solidFill>
                  <a:schemeClr val="tx1"/>
                </a:solidFill>
              </a:rPr>
              <a:t>játra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vejce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ovesné vločky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rajče, </a:t>
            </a:r>
            <a:r>
              <a:rPr lang="cs-CZ" sz="2400" dirty="0" smtClean="0">
                <a:solidFill>
                  <a:schemeClr val="tx1"/>
                </a:solidFill>
              </a:rPr>
              <a:t>hlávkový </a:t>
            </a:r>
            <a:r>
              <a:rPr lang="cs-CZ" sz="2400" dirty="0">
                <a:solidFill>
                  <a:schemeClr val="tx1"/>
                </a:solidFill>
              </a:rPr>
              <a:t>salát, </a:t>
            </a:r>
            <a:r>
              <a:rPr lang="cs-CZ" sz="2400" dirty="0" smtClean="0">
                <a:solidFill>
                  <a:schemeClr val="tx1"/>
                </a:solidFill>
              </a:rPr>
              <a:t>houby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kakao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celozrnné </a:t>
            </a:r>
            <a:r>
              <a:rPr lang="cs-CZ" sz="2400" dirty="0" smtClean="0">
                <a:solidFill>
                  <a:schemeClr val="tx1"/>
                </a:solidFill>
              </a:rPr>
              <a:t>obiloviny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pivní kvasnice, pitná </a:t>
            </a:r>
            <a:r>
              <a:rPr lang="cs-CZ" sz="2400" dirty="0" smtClean="0">
                <a:solidFill>
                  <a:schemeClr val="tx1"/>
                </a:solidFill>
              </a:rPr>
              <a:t>voda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67" y="1845734"/>
            <a:ext cx="3133725" cy="1457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549" y="2264124"/>
            <a:ext cx="3559874" cy="2371424"/>
          </a:xfrm>
          <a:prstGeom prst="rect">
            <a:avLst/>
          </a:prstGeom>
        </p:spPr>
      </p:pic>
      <p:pic>
        <p:nvPicPr>
          <p:cNvPr id="1026" name="Picture 2" descr="Výsledek obrázku pro obilov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80" y="3959586"/>
            <a:ext cx="2764999" cy="18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Chrom </a:t>
            </a:r>
            <a:r>
              <a:rPr lang="cs-CZ" dirty="0" smtClean="0">
                <a:solidFill>
                  <a:srgbClr val="0070C0"/>
                </a:solidFill>
              </a:rPr>
              <a:t>– doporučené denní množství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77645"/>
          </a:xfrm>
        </p:spPr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lvl="1"/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r>
              <a:rPr lang="cs-CZ" dirty="0" smtClean="0"/>
              <a:t>                 </a:t>
            </a:r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r>
              <a:rPr lang="cs-CZ" dirty="0"/>
              <a:t>	</a:t>
            </a:r>
            <a:r>
              <a:rPr lang="cs-CZ" sz="2400" dirty="0" smtClean="0">
                <a:solidFill>
                  <a:schemeClr val="tx1"/>
                </a:solidFill>
              </a:rPr>
              <a:t>DDD </a:t>
            </a:r>
            <a:r>
              <a:rPr lang="cs-CZ" sz="2400" dirty="0">
                <a:solidFill>
                  <a:schemeClr val="tx1"/>
                </a:solidFill>
              </a:rPr>
              <a:t>dle WHO: 	</a:t>
            </a:r>
            <a:r>
              <a:rPr lang="cs-CZ" sz="2400" b="1" dirty="0">
                <a:solidFill>
                  <a:schemeClr val="tx1"/>
                </a:solidFill>
              </a:rPr>
              <a:t>20 </a:t>
            </a:r>
            <a:r>
              <a:rPr lang="cs-CZ" sz="2400" b="1" dirty="0" smtClean="0">
                <a:solidFill>
                  <a:schemeClr val="tx1"/>
                </a:solidFill>
              </a:rPr>
              <a:t>µg/den  </a:t>
            </a:r>
            <a:r>
              <a:rPr lang="cs-CZ" sz="2400" dirty="0">
                <a:solidFill>
                  <a:schemeClr val="tx1"/>
                </a:solidFill>
              </a:rPr>
              <a:t>pro pokrytí fyziologických funkcí</a:t>
            </a:r>
          </a:p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			30-100 </a:t>
            </a:r>
            <a:r>
              <a:rPr lang="cs-CZ" sz="2400" b="1" dirty="0" smtClean="0">
                <a:solidFill>
                  <a:schemeClr val="tx1"/>
                </a:solidFill>
              </a:rPr>
              <a:t>µg/den  </a:t>
            </a:r>
            <a:r>
              <a:rPr lang="cs-CZ" sz="2400" dirty="0">
                <a:solidFill>
                  <a:schemeClr val="tx1"/>
                </a:solidFill>
              </a:rPr>
              <a:t>pro vytvoření </a:t>
            </a:r>
            <a:r>
              <a:rPr lang="cs-CZ" sz="2400" dirty="0" smtClean="0">
                <a:solidFill>
                  <a:schemeClr val="tx1"/>
                </a:solidFill>
              </a:rPr>
              <a:t>zásob</a:t>
            </a:r>
            <a:endParaRPr lang="cs-CZ" sz="2400" i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cs-CZ" sz="2100" i="1" dirty="0" smtClean="0">
                <a:solidFill>
                  <a:schemeClr val="tx1"/>
                </a:solidFill>
              </a:rPr>
              <a:t>Referenční </a:t>
            </a:r>
            <a:r>
              <a:rPr lang="cs-CZ" sz="2100" i="1" dirty="0">
                <a:solidFill>
                  <a:schemeClr val="tx1"/>
                </a:solidFill>
              </a:rPr>
              <a:t>hodnoty pro příjem živin; 2011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74880"/>
              </p:ext>
            </p:extLst>
          </p:nvPr>
        </p:nvGraphicFramePr>
        <p:xfrm>
          <a:off x="1363257" y="1845734"/>
          <a:ext cx="8517720" cy="271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182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Věk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chemeClr val="tx1"/>
                          </a:solidFill>
                        </a:rPr>
                        <a:t>µg /den 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0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Kojenci</a:t>
                      </a:r>
                      <a:r>
                        <a:rPr lang="cs-CZ" sz="200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 0-3 měsíce</a:t>
                      </a:r>
                    </a:p>
                    <a:p>
                      <a:pPr algn="l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                 4</a:t>
                      </a:r>
                      <a:r>
                        <a:rPr lang="cs-CZ" sz="2000" baseline="0" dirty="0" smtClean="0">
                          <a:solidFill>
                            <a:schemeClr val="tx1"/>
                          </a:solidFill>
                        </a:rPr>
                        <a:t>-11 měsíců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1-10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20-40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915">
                <a:tc>
                  <a:txBody>
                    <a:bodyPr/>
                    <a:lstStyle/>
                    <a:p>
                      <a:pPr algn="l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Děti         1-3</a:t>
                      </a:r>
                      <a:r>
                        <a:rPr lang="cs-CZ" sz="2000" baseline="0" dirty="0" smtClean="0">
                          <a:solidFill>
                            <a:schemeClr val="tx1"/>
                          </a:solidFill>
                        </a:rPr>
                        <a:t> roky</a:t>
                      </a:r>
                    </a:p>
                    <a:p>
                      <a:pPr algn="l"/>
                      <a:r>
                        <a:rPr lang="cs-CZ" sz="2000" baseline="0" dirty="0" smtClean="0">
                          <a:solidFill>
                            <a:schemeClr val="tx1"/>
                          </a:solidFill>
                        </a:rPr>
                        <a:t>                4-6 let</a:t>
                      </a:r>
                    </a:p>
                    <a:p>
                      <a:pPr algn="l"/>
                      <a:r>
                        <a:rPr lang="cs-CZ" sz="2000" baseline="0" dirty="0" smtClean="0">
                          <a:solidFill>
                            <a:schemeClr val="tx1"/>
                          </a:solidFill>
                        </a:rPr>
                        <a:t>                7-14 let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20-60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20-80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20-100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pPr algn="l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Dospělí a dospívající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chemeClr val="tx1"/>
                          </a:solidFill>
                        </a:rPr>
                        <a:t>30-100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9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Chrom </a:t>
            </a:r>
            <a:r>
              <a:rPr lang="cs-CZ" dirty="0" smtClean="0">
                <a:solidFill>
                  <a:srgbClr val="0070C0"/>
                </a:solidFill>
              </a:rPr>
              <a:t>– zdravotní tvrzení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2166" y="1977788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Chrom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přispívá</a:t>
            </a:r>
            <a:r>
              <a:rPr lang="en-US" sz="2400" dirty="0">
                <a:solidFill>
                  <a:schemeClr val="tx1"/>
                </a:solidFill>
              </a:rPr>
              <a:t> k </a:t>
            </a:r>
            <a:r>
              <a:rPr lang="en-US" sz="2400" dirty="0" err="1">
                <a:solidFill>
                  <a:schemeClr val="tx1"/>
                </a:solidFill>
              </a:rPr>
              <a:t>normálnímu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metabolismu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makroživin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Chrom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přispívá</a:t>
            </a:r>
            <a:r>
              <a:rPr lang="en-US" sz="2400" dirty="0">
                <a:solidFill>
                  <a:schemeClr val="tx1"/>
                </a:solidFill>
              </a:rPr>
              <a:t> k </a:t>
            </a:r>
            <a:r>
              <a:rPr lang="en-US" sz="2400" dirty="0" err="1">
                <a:solidFill>
                  <a:schemeClr val="tx1"/>
                </a:solidFill>
              </a:rPr>
              <a:t>udržení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normální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hladiny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gluk</a:t>
            </a:r>
            <a:r>
              <a:rPr lang="cs-CZ" sz="2400" b="1" dirty="0" smtClean="0">
                <a:solidFill>
                  <a:schemeClr val="tx1"/>
                </a:solidFill>
              </a:rPr>
              <a:t>ó</a:t>
            </a:r>
            <a:r>
              <a:rPr lang="en-US" sz="2400" b="1" dirty="0" err="1" smtClean="0">
                <a:solidFill>
                  <a:schemeClr val="tx1"/>
                </a:solidFill>
              </a:rPr>
              <a:t>zy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v </a:t>
            </a:r>
            <a:r>
              <a:rPr lang="en-US" sz="2400" b="1" dirty="0" err="1">
                <a:solidFill>
                  <a:schemeClr val="tx1"/>
                </a:solidFill>
              </a:rPr>
              <a:t>krvi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800" dirty="0">
              <a:latin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800" dirty="0">
              <a:latin typeface="Calibri Light" panose="020F03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88" y="3008397"/>
            <a:ext cx="4858602" cy="32331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b="7491"/>
          <a:stretch/>
        </p:blipFill>
        <p:spPr>
          <a:xfrm>
            <a:off x="8447962" y="1011981"/>
            <a:ext cx="3111691" cy="26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B81EA2"/>
                </a:solidFill>
              </a:rPr>
              <a:t>Kobalt</a:t>
            </a:r>
            <a:endParaRPr lang="cs-CZ" b="1" dirty="0">
              <a:solidFill>
                <a:srgbClr val="B81EA2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6558" y="397832"/>
            <a:ext cx="3642173" cy="24293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57" y="2047389"/>
            <a:ext cx="6921665" cy="36855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866" y="3020807"/>
            <a:ext cx="4203511" cy="31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1450757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Selen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18" y="1737359"/>
            <a:ext cx="4456413" cy="44564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1980" t="1600"/>
          <a:stretch/>
        </p:blipFill>
        <p:spPr>
          <a:xfrm>
            <a:off x="4912031" y="286602"/>
            <a:ext cx="6885312" cy="51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B81EA2"/>
                </a:solidFill>
              </a:rPr>
              <a:t>Kobalt - funkce</a:t>
            </a:r>
            <a:endParaRPr lang="cs-CZ" dirty="0">
              <a:solidFill>
                <a:srgbClr val="B81EA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5022" y="1960536"/>
            <a:ext cx="4566541" cy="402336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součástí </a:t>
            </a:r>
            <a:r>
              <a:rPr lang="cs-CZ" sz="2400" b="1" dirty="0">
                <a:solidFill>
                  <a:schemeClr val="tx1"/>
                </a:solidFill>
              </a:rPr>
              <a:t>vitaminu B</a:t>
            </a:r>
            <a:r>
              <a:rPr lang="cs-CZ" sz="2400" b="1" baseline="-25000" dirty="0">
                <a:solidFill>
                  <a:schemeClr val="tx1"/>
                </a:solidFill>
              </a:rPr>
              <a:t>12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(</a:t>
            </a:r>
            <a:r>
              <a:rPr lang="cs-CZ" sz="2400" dirty="0" smtClean="0">
                <a:solidFill>
                  <a:schemeClr val="tx1"/>
                </a:solidFill>
              </a:rPr>
              <a:t>kobalamin)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Esenciální pouze v této formě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nezbytný pro tvorbu červených krvinek, dělení 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vývoj </a:t>
            </a:r>
            <a:r>
              <a:rPr lang="cs-CZ" sz="2400" dirty="0">
                <a:solidFill>
                  <a:schemeClr val="tx1"/>
                </a:solidFill>
              </a:rPr>
              <a:t>centrální nervové </a:t>
            </a:r>
            <a:r>
              <a:rPr lang="cs-CZ" sz="2400" dirty="0" smtClean="0">
                <a:solidFill>
                  <a:schemeClr val="tx1"/>
                </a:solidFill>
              </a:rPr>
              <a:t>soustavy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tx1"/>
                </a:solidFill>
              </a:rPr>
              <a:t>kofaktor</a:t>
            </a:r>
            <a:r>
              <a:rPr lang="cs-CZ" sz="2400" dirty="0" smtClean="0">
                <a:solidFill>
                  <a:schemeClr val="tx1"/>
                </a:solidFill>
              </a:rPr>
              <a:t> metabolických reakcí (metabolismus </a:t>
            </a:r>
            <a:r>
              <a:rPr lang="cs-CZ" sz="2400" dirty="0" err="1" smtClean="0">
                <a:solidFill>
                  <a:schemeClr val="tx1"/>
                </a:solidFill>
              </a:rPr>
              <a:t>homocysteinu</a:t>
            </a:r>
            <a:r>
              <a:rPr lang="cs-CZ" sz="2400" dirty="0" smtClean="0">
                <a:solidFill>
                  <a:schemeClr val="tx1"/>
                </a:solidFill>
              </a:rPr>
              <a:t>, </a:t>
            </a:r>
            <a:r>
              <a:rPr lang="cs-CZ" sz="2400" dirty="0" err="1" smtClean="0">
                <a:solidFill>
                  <a:schemeClr val="tx1"/>
                </a:solidFill>
              </a:rPr>
              <a:t>kys</a:t>
            </a:r>
            <a:r>
              <a:rPr lang="cs-CZ" sz="2400" dirty="0" smtClean="0">
                <a:solidFill>
                  <a:schemeClr val="tx1"/>
                </a:solidFill>
              </a:rPr>
              <a:t>. listové, …)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305" y="63427"/>
            <a:ext cx="2027829" cy="20278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0310" r="30537"/>
          <a:stretch/>
        </p:blipFill>
        <p:spPr>
          <a:xfrm>
            <a:off x="6264833" y="2091256"/>
            <a:ext cx="3800901" cy="39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B81EA2"/>
                </a:solidFill>
              </a:rPr>
              <a:t>Kobalt </a:t>
            </a:r>
            <a:r>
              <a:rPr lang="cs-CZ" dirty="0">
                <a:solidFill>
                  <a:srgbClr val="B81EA2"/>
                </a:solidFill>
              </a:rPr>
              <a:t>- </a:t>
            </a:r>
            <a:r>
              <a:rPr lang="cs-CZ" dirty="0" smtClean="0">
                <a:solidFill>
                  <a:srgbClr val="B81EA2"/>
                </a:solidFill>
              </a:rPr>
              <a:t>deficit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8900" lvl="1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</a:rPr>
              <a:t>Nedostatečný příjem vitaminu B12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cs-CZ" altLang="cs-CZ" sz="2000" dirty="0" err="1" smtClean="0">
                <a:solidFill>
                  <a:schemeClr val="tx1"/>
                </a:solidFill>
              </a:rPr>
              <a:t>makrocytární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anemie (porušená resorpce kobalaminu vlivem nedostatku </a:t>
            </a:r>
            <a:r>
              <a:rPr lang="cs-CZ" altLang="cs-CZ" sz="2000" dirty="0" smtClean="0">
                <a:solidFill>
                  <a:schemeClr val="tx1"/>
                </a:solidFill>
              </a:rPr>
              <a:t>vnitřního faktoru)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tx1"/>
                </a:solidFill>
              </a:rPr>
              <a:t>snížená syntézy </a:t>
            </a:r>
            <a:r>
              <a:rPr lang="cs-CZ" altLang="cs-CZ" sz="2000" dirty="0">
                <a:solidFill>
                  <a:schemeClr val="tx1"/>
                </a:solidFill>
              </a:rPr>
              <a:t>nukleových kyselin 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hubnutí</a:t>
            </a:r>
            <a:r>
              <a:rPr lang="cs-CZ" sz="2000" dirty="0">
                <a:solidFill>
                  <a:schemeClr val="tx1"/>
                </a:solidFill>
              </a:rPr>
              <a:t>, únavnost, nechutenství, zpomalení </a:t>
            </a:r>
            <a:r>
              <a:rPr lang="cs-CZ" sz="2000" dirty="0" smtClean="0">
                <a:solidFill>
                  <a:schemeClr val="tx1"/>
                </a:solidFill>
              </a:rPr>
              <a:t>růstu</a:t>
            </a:r>
          </a:p>
          <a:p>
            <a:pPr marL="4318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panose="020F0502020204030204" pitchFamily="34" charset="0"/>
              </a:rPr>
              <a:t>deficit hrozí - u  veganů, u osob se sníženou tvorbou vnitřního faktoru, u osob po </a:t>
            </a:r>
            <a:r>
              <a:rPr lang="cs-CZ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gastrektomii</a:t>
            </a:r>
          </a:p>
          <a:p>
            <a:pPr marL="88900" lvl="1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Toxicita kobaltu</a:t>
            </a:r>
            <a:endParaRPr lang="cs-CZ" sz="2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polycytémie, </a:t>
            </a:r>
            <a:r>
              <a:rPr lang="cs-CZ" sz="2000" dirty="0" smtClean="0">
                <a:solidFill>
                  <a:schemeClr val="tx1"/>
                </a:solidFill>
              </a:rPr>
              <a:t>hyperplazie štítné </a:t>
            </a:r>
            <a:r>
              <a:rPr lang="cs-CZ" sz="2000" dirty="0">
                <a:solidFill>
                  <a:schemeClr val="tx1"/>
                </a:solidFill>
              </a:rPr>
              <a:t>ž</a:t>
            </a:r>
            <a:r>
              <a:rPr lang="cs-CZ" sz="2000" dirty="0" smtClean="0">
                <a:solidFill>
                  <a:schemeClr val="tx1"/>
                </a:solidFill>
              </a:rPr>
              <a:t>lázy, </a:t>
            </a:r>
            <a:r>
              <a:rPr lang="cs-CZ" sz="2000" dirty="0">
                <a:solidFill>
                  <a:schemeClr val="tx1"/>
                </a:solidFill>
              </a:rPr>
              <a:t>městnavé srdeční </a:t>
            </a:r>
            <a:r>
              <a:rPr lang="cs-CZ" sz="2000" dirty="0" smtClean="0">
                <a:solidFill>
                  <a:schemeClr val="tx1"/>
                </a:solidFill>
              </a:rPr>
              <a:t>selhání</a:t>
            </a:r>
            <a:endParaRPr lang="cs-CZ" sz="2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dříve se Co dával do piva kvůli pěnivosti – </a:t>
            </a:r>
            <a:r>
              <a:rPr lang="cs-CZ" sz="2000" dirty="0" smtClean="0">
                <a:solidFill>
                  <a:schemeClr val="tx1"/>
                </a:solidFill>
              </a:rPr>
              <a:t>dlouhodobá konzumace - kardiomyopatie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010" y="4786435"/>
            <a:ext cx="4426421" cy="20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B81EA2"/>
                </a:solidFill>
              </a:rPr>
              <a:t>Kobalt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solidFill>
                  <a:srgbClr val="B81EA2"/>
                </a:solidFill>
              </a:rPr>
              <a:t>Doporučená </a:t>
            </a:r>
            <a:r>
              <a:rPr lang="cs-CZ" sz="2400" b="1" dirty="0">
                <a:solidFill>
                  <a:srgbClr val="B81EA2"/>
                </a:solidFill>
              </a:rPr>
              <a:t>denní dávka</a:t>
            </a:r>
            <a:r>
              <a:rPr lang="cs-CZ" dirty="0">
                <a:solidFill>
                  <a:srgbClr val="B81EA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nestanovena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-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zahrnutá v denní potřebě vitaminu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B12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cca 3 µg kobalaminu = </a:t>
            </a:r>
            <a:r>
              <a:rPr lang="cs-CZ" b="1" dirty="0">
                <a:solidFill>
                  <a:schemeClr val="tx1"/>
                </a:solidFill>
              </a:rPr>
              <a:t>0.13 µg </a:t>
            </a:r>
            <a:r>
              <a:rPr lang="cs-CZ" b="1" dirty="0" smtClean="0">
                <a:solidFill>
                  <a:schemeClr val="tx1"/>
                </a:solidFill>
              </a:rPr>
              <a:t>Co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rgbClr val="B81EA2"/>
                </a:solidFill>
                <a:latin typeface="Calibri" panose="020F0502020204030204" pitchFamily="34" charset="0"/>
              </a:rPr>
              <a:t>Zdroje vitaminu B</a:t>
            </a:r>
            <a:r>
              <a:rPr lang="cs-CZ" sz="1800" b="1" dirty="0" smtClean="0">
                <a:solidFill>
                  <a:srgbClr val="B81EA2"/>
                </a:solidFill>
                <a:latin typeface="Calibri" panose="020F0502020204030204" pitchFamily="34" charset="0"/>
              </a:rPr>
              <a:t>12</a:t>
            </a:r>
            <a:endParaRPr lang="cs-CZ" sz="2400" b="1" dirty="0" smtClean="0">
              <a:solidFill>
                <a:srgbClr val="B81EA2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 játra, maso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 vejce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mléčné výrobky</a:t>
            </a:r>
          </a:p>
          <a:p>
            <a:pPr marL="0" indent="0">
              <a:buNone/>
            </a:pPr>
            <a:endParaRPr lang="cs-CZ" sz="2400" b="1" dirty="0" smtClean="0">
              <a:solidFill>
                <a:srgbClr val="B81EA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B81EA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796" y="2700487"/>
            <a:ext cx="6086901" cy="40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B81EA2"/>
                </a:solidFill>
              </a:rPr>
              <a:t>Kobalt </a:t>
            </a:r>
            <a:r>
              <a:rPr lang="cs-CZ" sz="3200" dirty="0" smtClean="0">
                <a:solidFill>
                  <a:srgbClr val="B81EA2"/>
                </a:solidFill>
              </a:rPr>
              <a:t>–</a:t>
            </a:r>
            <a:r>
              <a:rPr lang="cs-CZ" dirty="0" smtClean="0">
                <a:solidFill>
                  <a:srgbClr val="B81EA2"/>
                </a:solidFill>
              </a:rPr>
              <a:t> </a:t>
            </a:r>
            <a:r>
              <a:rPr lang="cs-CZ" sz="4000" dirty="0" smtClean="0">
                <a:solidFill>
                  <a:srgbClr val="B81EA2"/>
                </a:solidFill>
              </a:rPr>
              <a:t>zdravotní tvrzení vitamin B</a:t>
            </a:r>
            <a:r>
              <a:rPr lang="cs-CZ" sz="2800" dirty="0" smtClean="0">
                <a:solidFill>
                  <a:srgbClr val="B81EA2"/>
                </a:solidFill>
              </a:rPr>
              <a:t>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Vitamin </a:t>
            </a:r>
            <a:r>
              <a:rPr lang="cs-CZ" b="1" dirty="0" smtClean="0">
                <a:solidFill>
                  <a:schemeClr val="tx1"/>
                </a:solidFill>
              </a:rPr>
              <a:t>B</a:t>
            </a:r>
            <a:r>
              <a:rPr lang="cs-CZ" sz="1600" b="1" dirty="0" smtClean="0">
                <a:solidFill>
                  <a:schemeClr val="tx1"/>
                </a:solidFill>
              </a:rPr>
              <a:t>12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přispívá 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normálnímu </a:t>
            </a:r>
            <a:r>
              <a:rPr lang="cs-CZ" b="1" dirty="0" smtClean="0">
                <a:solidFill>
                  <a:schemeClr val="tx1"/>
                </a:solidFill>
              </a:rPr>
              <a:t>energetickému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metabolismu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normální </a:t>
            </a:r>
            <a:r>
              <a:rPr lang="cs-CZ" b="1" dirty="0">
                <a:solidFill>
                  <a:schemeClr val="tx1"/>
                </a:solidFill>
              </a:rPr>
              <a:t>činnosti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nervové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soustavy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normálnímu </a:t>
            </a:r>
            <a:r>
              <a:rPr lang="cs-CZ" b="1" dirty="0">
                <a:solidFill>
                  <a:schemeClr val="tx1"/>
                </a:solidFill>
              </a:rPr>
              <a:t>metabolismu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homocysteinu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normální </a:t>
            </a:r>
            <a:r>
              <a:rPr lang="cs-CZ" b="1" dirty="0">
                <a:solidFill>
                  <a:schemeClr val="tx1"/>
                </a:solidFill>
              </a:rPr>
              <a:t>psychické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činnosti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normální </a:t>
            </a:r>
            <a:r>
              <a:rPr lang="cs-CZ" b="1" dirty="0">
                <a:solidFill>
                  <a:schemeClr val="tx1"/>
                </a:solidFill>
              </a:rPr>
              <a:t>tvorbě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červených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krvinek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normální </a:t>
            </a:r>
            <a:r>
              <a:rPr lang="cs-CZ" b="1" dirty="0">
                <a:solidFill>
                  <a:schemeClr val="tx1"/>
                </a:solidFill>
              </a:rPr>
              <a:t>funkci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imunitního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systému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snížení míry </a:t>
            </a:r>
            <a:r>
              <a:rPr lang="cs-CZ" b="1" dirty="0">
                <a:solidFill>
                  <a:schemeClr val="tx1"/>
                </a:solidFill>
              </a:rPr>
              <a:t>únavy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b="1" dirty="0">
                <a:solidFill>
                  <a:schemeClr val="tx1"/>
                </a:solidFill>
              </a:rPr>
              <a:t>vyčerpání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podílí se na procesu </a:t>
            </a:r>
            <a:r>
              <a:rPr lang="cs-CZ" b="1" dirty="0">
                <a:solidFill>
                  <a:schemeClr val="tx1"/>
                </a:solidFill>
              </a:rPr>
              <a:t>dělení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buněk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4059344"/>
            <a:ext cx="2381250" cy="1809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50" y="1964959"/>
            <a:ext cx="2723341" cy="20401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796" y="3464789"/>
            <a:ext cx="2512679" cy="25126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607" y="51213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Děkuji za pozornost!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Picture 2" descr="Výsledek obrázku pro zdrav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75" y="2242048"/>
            <a:ext cx="604921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2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</a:t>
            </a:r>
            <a:r>
              <a:rPr lang="cs-CZ" dirty="0" smtClean="0">
                <a:solidFill>
                  <a:schemeClr val="tx1"/>
                </a:solidFill>
              </a:rPr>
              <a:t>droje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www.wikiskripta.eu/index.php/Stopov%C3%A9_prvky</a:t>
            </a:r>
            <a:endParaRPr lang="cs-CZ" dirty="0" smtClean="0"/>
          </a:p>
          <a:p>
            <a:r>
              <a:rPr lang="cs-CZ" dirty="0">
                <a:hlinkClick r:id="rId3"/>
              </a:rPr>
              <a:t>http://www.dge.de/wissenschaft/referenzwerte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i="1" dirty="0">
                <a:solidFill>
                  <a:schemeClr val="tx1"/>
                </a:solidFill>
              </a:rPr>
              <a:t>Referenční hodnoty pro příjem živin</a:t>
            </a:r>
            <a:r>
              <a:rPr lang="cs-CZ" dirty="0">
                <a:solidFill>
                  <a:schemeClr val="tx1"/>
                </a:solidFill>
              </a:rPr>
              <a:t>. V ČR 1. vyd. Praha: Společnost pro výživu, 2011. ISBN 978-80-254-6987-3</a:t>
            </a:r>
            <a:r>
              <a:rPr lang="cs-CZ" dirty="0" smtClean="0">
                <a:solidFill>
                  <a:schemeClr val="tx1"/>
                </a:solidFill>
              </a:rPr>
              <a:t>.</a:t>
            </a:r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www.wikiskripta.eu/w/Deficit_j%C3%B3du</a:t>
            </a:r>
            <a:endParaRPr lang="cs-CZ" dirty="0" smtClean="0"/>
          </a:p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www.szu.cz/uploads/documents/chzp/prednasky/Voda/Kozisek_Fluoridy_Milovy_2012.pdf?highlightWords=pitn%C3%A1+voda</a:t>
            </a:r>
            <a:endParaRPr lang="cs-CZ" dirty="0" smtClean="0"/>
          </a:p>
          <a:p>
            <a:r>
              <a:rPr lang="cs-CZ" dirty="0">
                <a:solidFill>
                  <a:schemeClr val="tx1"/>
                </a:solidFill>
              </a:rPr>
              <a:t>http://www.wikiskripta.eu/w/Chorobn%C3%A9_stavy_ze_zv%C3%BD%C5%A1en%C3%A9ho_po%C4%8Dtu_erytrocyt%C5%AF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https://www.praktickelekarenstvi.cz/pdfs/lek/2011/05/10.pdf</a:t>
            </a:r>
          </a:p>
        </p:txBody>
      </p:sp>
    </p:spTree>
    <p:extLst>
      <p:ext uri="{BB962C8B-B14F-4D97-AF65-F5344CB8AC3E}">
        <p14:creationId xmlns:p14="http://schemas.microsoft.com/office/powerpoint/2010/main" val="6230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Selen - funkce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Antioxidační, </a:t>
            </a:r>
            <a:r>
              <a:rPr lang="cs-CZ" sz="2400" dirty="0" err="1" smtClean="0">
                <a:solidFill>
                  <a:schemeClr val="tx1"/>
                </a:solidFill>
              </a:rPr>
              <a:t>imunomodulační</a:t>
            </a:r>
            <a:r>
              <a:rPr lang="cs-CZ" sz="2400" dirty="0" smtClean="0">
                <a:solidFill>
                  <a:schemeClr val="tx1"/>
                </a:solidFill>
              </a:rPr>
              <a:t> účinek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Antikarcinogenní</a:t>
            </a:r>
            <a:r>
              <a:rPr lang="cs-CZ" sz="2400" dirty="0" smtClean="0">
                <a:solidFill>
                  <a:schemeClr val="tx1"/>
                </a:solidFill>
              </a:rPr>
              <a:t> účinek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Ochrana před oxidací lipidů (spolu s tokoferoly)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Spermatogeneze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Kvalita </a:t>
            </a:r>
            <a:r>
              <a:rPr lang="cs-CZ" sz="2400" dirty="0">
                <a:solidFill>
                  <a:schemeClr val="tx1"/>
                </a:solidFill>
              </a:rPr>
              <a:t>vlasů a </a:t>
            </a:r>
            <a:r>
              <a:rPr lang="cs-CZ" sz="2400" dirty="0" smtClean="0">
                <a:solidFill>
                  <a:schemeClr val="tx1"/>
                </a:solidFill>
              </a:rPr>
              <a:t>nehtů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součást </a:t>
            </a:r>
            <a:r>
              <a:rPr lang="cs-CZ" sz="2400" dirty="0">
                <a:solidFill>
                  <a:schemeClr val="tx1"/>
                </a:solidFill>
              </a:rPr>
              <a:t>mnoha enzymů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gluthationperoxidáza</a:t>
            </a:r>
            <a:r>
              <a:rPr lang="cs-CZ" sz="2000" dirty="0">
                <a:solidFill>
                  <a:schemeClr val="tx1"/>
                </a:solidFill>
              </a:rPr>
              <a:t> – antioxidační aktivita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</a:rPr>
              <a:t>jodtyronindejodáza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– metabolismus hormonů štítné žlázy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thioredoxinreduktáza</a:t>
            </a:r>
            <a:r>
              <a:rPr lang="cs-CZ" sz="2000" dirty="0">
                <a:solidFill>
                  <a:schemeClr val="tx1"/>
                </a:solidFill>
              </a:rPr>
              <a:t> – ovlivnění proliferace a diferenciace buněk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antioxidační aktivita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Glutathionperoxidáza</a:t>
            </a:r>
            <a:endParaRPr lang="cs-CZ" sz="20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Selenoprotein</a:t>
            </a:r>
            <a:r>
              <a:rPr lang="cs-CZ" sz="2000" dirty="0">
                <a:solidFill>
                  <a:schemeClr val="tx1"/>
                </a:solidFill>
              </a:rPr>
              <a:t> – P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273" y="143755"/>
            <a:ext cx="2390407" cy="15936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430048"/>
            <a:ext cx="4398873" cy="23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Selen – projevy deficitu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291" y="1896318"/>
            <a:ext cx="11457709" cy="4587608"/>
          </a:xfrm>
        </p:spPr>
        <p:txBody>
          <a:bodyPr numCol="2" spcCol="280800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kardiomyopatie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vyšší riziko kardiovaskulárního onemocnění (ateroskleróza)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myopatie kosterního svalstva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vyšší riziko </a:t>
            </a:r>
            <a:r>
              <a:rPr lang="cs-CZ" sz="2400" dirty="0">
                <a:solidFill>
                  <a:schemeClr val="tx1"/>
                </a:solidFill>
              </a:rPr>
              <a:t>nádorového </a:t>
            </a:r>
            <a:r>
              <a:rPr lang="cs-CZ" sz="2400" dirty="0" smtClean="0">
                <a:solidFill>
                  <a:schemeClr val="tx1"/>
                </a:solidFill>
              </a:rPr>
              <a:t>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Kashin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-Beckova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choroba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endemická </a:t>
            </a:r>
            <a:r>
              <a:rPr lang="cs-CZ" sz="2000" dirty="0">
                <a:solidFill>
                  <a:schemeClr val="tx1"/>
                </a:solidFill>
              </a:rPr>
              <a:t>osteoartritida, zjištěna u adolescentů a preadolescentů v Číně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Keshanská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 choroba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endemická </a:t>
            </a:r>
            <a:r>
              <a:rPr lang="cs-CZ" sz="2000" dirty="0">
                <a:solidFill>
                  <a:schemeClr val="tx1"/>
                </a:solidFill>
              </a:rPr>
              <a:t>kardiomyopatie </a:t>
            </a:r>
            <a:r>
              <a:rPr lang="cs-CZ" sz="2000" dirty="0" smtClean="0">
                <a:solidFill>
                  <a:schemeClr val="tx1"/>
                </a:solidFill>
              </a:rPr>
              <a:t>způsobená nedostatečným příjmem selenu (&lt; 10 µg/den)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popsaná </a:t>
            </a:r>
            <a:r>
              <a:rPr lang="cs-CZ" sz="2000" dirty="0">
                <a:solidFill>
                  <a:schemeClr val="tx1"/>
                </a:solidFill>
              </a:rPr>
              <a:t>v </a:t>
            </a:r>
            <a:r>
              <a:rPr lang="cs-CZ" sz="2000" dirty="0" smtClean="0">
                <a:solidFill>
                  <a:schemeClr val="tx1"/>
                </a:solidFill>
              </a:rPr>
              <a:t>oblastech Číny s </a:t>
            </a:r>
            <a:r>
              <a:rPr lang="cs-CZ" sz="2000" dirty="0">
                <a:solidFill>
                  <a:schemeClr val="tx1"/>
                </a:solidFill>
              </a:rPr>
              <a:t>nedostatkem Se v půdě a pitné </a:t>
            </a:r>
            <a:r>
              <a:rPr lang="cs-CZ" sz="2000" dirty="0" smtClean="0">
                <a:solidFill>
                  <a:schemeClr val="tx1"/>
                </a:solidFill>
              </a:rPr>
              <a:t>vodě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svalová ztuhlost, slabost </a:t>
            </a:r>
            <a:r>
              <a:rPr lang="cs-CZ" sz="2000" dirty="0">
                <a:solidFill>
                  <a:schemeClr val="tx1"/>
                </a:solidFill>
              </a:rPr>
              <a:t>a </a:t>
            </a:r>
            <a:r>
              <a:rPr lang="cs-CZ" sz="2000" dirty="0" smtClean="0">
                <a:solidFill>
                  <a:schemeClr val="tx1"/>
                </a:solidFill>
              </a:rPr>
              <a:t>bolest, depigmentace </a:t>
            </a:r>
            <a:r>
              <a:rPr lang="cs-CZ" sz="2000" dirty="0">
                <a:solidFill>
                  <a:schemeClr val="tx1"/>
                </a:solidFill>
              </a:rPr>
              <a:t>vlasů, kůže a </a:t>
            </a:r>
            <a:r>
              <a:rPr lang="cs-CZ" sz="2000" dirty="0" smtClean="0">
                <a:solidFill>
                  <a:schemeClr val="tx1"/>
                </a:solidFill>
              </a:rPr>
              <a:t>nehtů a </a:t>
            </a:r>
            <a:r>
              <a:rPr lang="cs-CZ" sz="2000" dirty="0">
                <a:solidFill>
                  <a:schemeClr val="tx1"/>
                </a:solidFill>
              </a:rPr>
              <a:t>zeslabení těchto </a:t>
            </a:r>
            <a:r>
              <a:rPr lang="cs-CZ" sz="2000" dirty="0" smtClean="0">
                <a:solidFill>
                  <a:schemeClr val="tx1"/>
                </a:solidFill>
              </a:rPr>
              <a:t>tkání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80" y="1896318"/>
            <a:ext cx="2472157" cy="42273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955" y="4616503"/>
            <a:ext cx="2151590" cy="17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32012"/>
            <a:ext cx="10058400" cy="1450757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Selen - zdroje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22765"/>
            <a:ext cx="10561320" cy="4298641"/>
          </a:xfrm>
        </p:spPr>
        <p:txBody>
          <a:bodyPr numCol="2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ryby</a:t>
            </a:r>
            <a:r>
              <a:rPr lang="cs-CZ" sz="2400" dirty="0">
                <a:solidFill>
                  <a:schemeClr val="tx1"/>
                </a:solidFill>
              </a:rPr>
              <a:t>, mořské produkty, krabi, ústřice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játra</a:t>
            </a:r>
            <a:r>
              <a:rPr lang="cs-CZ" sz="2400" dirty="0">
                <a:solidFill>
                  <a:schemeClr val="tx1"/>
                </a:solidFill>
              </a:rPr>
              <a:t>, maso, drůbež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sójové boby, </a:t>
            </a:r>
            <a:r>
              <a:rPr lang="cs-CZ" sz="2400" dirty="0">
                <a:solidFill>
                  <a:schemeClr val="tx1"/>
                </a:solidFill>
              </a:rPr>
              <a:t>vejce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ořechy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obiloviny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– obsah závisí na jeho obsahu  v půdě a vodě - hnojiva s obsahem selenu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živočišné zdroje – možná fortifikace krmiv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 fortifikace potravin selenem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30" y="-87923"/>
            <a:ext cx="4319154" cy="61093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64" y="144317"/>
            <a:ext cx="2384466" cy="15784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785" y="2176227"/>
            <a:ext cx="2171236" cy="14465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735" y="4576857"/>
            <a:ext cx="1729143" cy="13069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021" y="1682769"/>
            <a:ext cx="2036094" cy="15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Selen – doporučená denní dávka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246308"/>
          </a:xfrm>
        </p:spPr>
        <p:txBody>
          <a:bodyPr>
            <a:normAutofit fontScale="92500" lnSpcReduction="20000"/>
          </a:bodyPr>
          <a:lstStyle/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sz="26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cs-CZ" sz="2600" dirty="0">
                <a:solidFill>
                  <a:schemeClr val="tx1"/>
                </a:solidFill>
              </a:rPr>
              <a:t>								</a:t>
            </a:r>
            <a:r>
              <a:rPr lang="cs-CZ" sz="1900" dirty="0">
                <a:solidFill>
                  <a:schemeClr val="tx1"/>
                </a:solidFill>
              </a:rPr>
              <a:t> (DACH</a:t>
            </a:r>
            <a:r>
              <a:rPr lang="cs-CZ" sz="1900" dirty="0" smtClean="0">
                <a:solidFill>
                  <a:schemeClr val="tx1"/>
                </a:solidFill>
              </a:rPr>
              <a:t>, 2016)</a:t>
            </a:r>
            <a:endParaRPr lang="cs-CZ" sz="2600" dirty="0">
              <a:solidFill>
                <a:schemeClr val="tx1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57964"/>
              </p:ext>
            </p:extLst>
          </p:nvPr>
        </p:nvGraphicFramePr>
        <p:xfrm>
          <a:off x="1959430" y="2185059"/>
          <a:ext cx="7617676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08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3772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μ</a:t>
                      </a:r>
                      <a:r>
                        <a:rPr lang="cs-CZ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g/den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Muži                    Ženy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Kojenci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10 – 15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Děti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15 – 60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Dospívající,</a:t>
                      </a:r>
                      <a:r>
                        <a:rPr lang="cs-CZ" sz="2400" baseline="0" dirty="0" smtClean="0"/>
                        <a:t> dospělí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70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60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Senioři</a:t>
                      </a:r>
                      <a:r>
                        <a:rPr lang="cs-CZ" sz="2400" baseline="0" dirty="0" smtClean="0"/>
                        <a:t> 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/>
                        <a:t>70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60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Těhotné; kojící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                                 60; 75</a:t>
                      </a:r>
                      <a:endParaRPr lang="cs-CZ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1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Selen – zdravotní tvrzení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>
                <a:solidFill>
                  <a:schemeClr val="tx1"/>
                </a:solidFill>
              </a:rPr>
              <a:t>Selen přispívá k normální </a:t>
            </a:r>
            <a:r>
              <a:rPr lang="cs-CZ" b="1" dirty="0" err="1">
                <a:solidFill>
                  <a:schemeClr val="tx1"/>
                </a:solidFill>
              </a:rPr>
              <a:t>spermogenezi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Selen přispívá k </a:t>
            </a:r>
            <a:r>
              <a:rPr lang="cs-CZ" dirty="0" smtClean="0">
                <a:solidFill>
                  <a:schemeClr val="tx1"/>
                </a:solidFill>
              </a:rPr>
              <a:t>udržení </a:t>
            </a:r>
            <a:r>
              <a:rPr lang="cs-CZ" dirty="0">
                <a:solidFill>
                  <a:schemeClr val="tx1"/>
                </a:solidFill>
              </a:rPr>
              <a:t>normálního stavu </a:t>
            </a:r>
            <a:r>
              <a:rPr lang="cs-CZ" b="1" dirty="0">
                <a:solidFill>
                  <a:schemeClr val="tx1"/>
                </a:solidFill>
              </a:rPr>
              <a:t>vlasů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Selen přispívá k normální funkci </a:t>
            </a:r>
            <a:r>
              <a:rPr lang="cs-CZ" b="1" dirty="0" smtClean="0">
                <a:solidFill>
                  <a:schemeClr val="tx1"/>
                </a:solidFill>
              </a:rPr>
              <a:t>imunitního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systému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Selen přispívá k normální činnosti </a:t>
            </a:r>
            <a:r>
              <a:rPr lang="cs-CZ" b="1" dirty="0">
                <a:solidFill>
                  <a:schemeClr val="tx1"/>
                </a:solidFill>
              </a:rPr>
              <a:t>štítné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ž</a:t>
            </a:r>
            <a:r>
              <a:rPr lang="cs-CZ" b="1" dirty="0" smtClean="0">
                <a:solidFill>
                  <a:schemeClr val="tx1"/>
                </a:solidFill>
              </a:rPr>
              <a:t>lázy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Selen přispívá k ochraně buněk před </a:t>
            </a:r>
            <a:r>
              <a:rPr lang="cs-CZ" b="1" dirty="0" smtClean="0">
                <a:solidFill>
                  <a:schemeClr val="tx1"/>
                </a:solidFill>
              </a:rPr>
              <a:t>oxidativním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1" dirty="0" smtClean="0">
                <a:solidFill>
                  <a:schemeClr val="tx1"/>
                </a:solidFill>
              </a:rPr>
              <a:t>stresem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(antioxidační účinek)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Selen přispívá k </a:t>
            </a:r>
            <a:r>
              <a:rPr lang="cs-CZ" dirty="0" smtClean="0">
                <a:solidFill>
                  <a:schemeClr val="tx1"/>
                </a:solidFill>
              </a:rPr>
              <a:t>udržení </a:t>
            </a:r>
            <a:r>
              <a:rPr lang="cs-CZ" dirty="0">
                <a:solidFill>
                  <a:schemeClr val="tx1"/>
                </a:solidFill>
              </a:rPr>
              <a:t>normálního stavu </a:t>
            </a:r>
            <a:r>
              <a:rPr lang="cs-CZ" b="1" dirty="0">
                <a:solidFill>
                  <a:schemeClr val="tx1"/>
                </a:solidFill>
              </a:rPr>
              <a:t>nehtů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868" y="4630258"/>
            <a:ext cx="3048000" cy="14954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82" y="4506432"/>
            <a:ext cx="2619375" cy="17430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27" y="4658833"/>
            <a:ext cx="3124200" cy="1466850"/>
          </a:xfrm>
          <a:prstGeom prst="rect">
            <a:avLst/>
          </a:prstGeom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4" y="402475"/>
            <a:ext cx="2669770" cy="26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3BF09"/>
                </a:solidFill>
              </a:rPr>
              <a:t>Jod</a:t>
            </a:r>
            <a:endParaRPr lang="cs-CZ" b="1" dirty="0">
              <a:solidFill>
                <a:srgbClr val="C3BF09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670" y="3043457"/>
            <a:ext cx="3644589" cy="30101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808" y="1737360"/>
            <a:ext cx="5369625" cy="36244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317" y="600879"/>
            <a:ext cx="3458491" cy="21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3206</TotalTime>
  <Words>1238</Words>
  <Application>Microsoft Office PowerPoint</Application>
  <PresentationFormat>Širokoúhlá obrazovka</PresentationFormat>
  <Paragraphs>347</Paragraphs>
  <Slides>35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Retrospektiva</vt:lpstr>
      <vt:lpstr>Stopové prvky</vt:lpstr>
      <vt:lpstr>Stopové prvky</vt:lpstr>
      <vt:lpstr>Selen</vt:lpstr>
      <vt:lpstr>Selen - funkce</vt:lpstr>
      <vt:lpstr>Selen – projevy deficitu</vt:lpstr>
      <vt:lpstr>Selen - zdroje</vt:lpstr>
      <vt:lpstr>Selen – doporučená denní dávka</vt:lpstr>
      <vt:lpstr>Selen – zdravotní tvrzení</vt:lpstr>
      <vt:lpstr>Jod</vt:lpstr>
      <vt:lpstr>Jod - funkce</vt:lpstr>
      <vt:lpstr>Jod - projevy deficitu</vt:lpstr>
      <vt:lpstr>Jod - zdroje</vt:lpstr>
      <vt:lpstr>Jod – doporučená denní dávka</vt:lpstr>
      <vt:lpstr>Jod – zdravotní tvrzení</vt:lpstr>
      <vt:lpstr>Fluor</vt:lpstr>
      <vt:lpstr>Fluor - funkce</vt:lpstr>
      <vt:lpstr>Fluor - zdroje</vt:lpstr>
      <vt:lpstr>Fluor – deficit ?</vt:lpstr>
      <vt:lpstr>Fluor - intoxikace</vt:lpstr>
      <vt:lpstr>Fluor – doporučená denní dávka</vt:lpstr>
      <vt:lpstr>Fluor – zdravotní tvrzení</vt:lpstr>
      <vt:lpstr>Chrom</vt:lpstr>
      <vt:lpstr>Chrom - funkce </vt:lpstr>
      <vt:lpstr>Chrom - deficit</vt:lpstr>
      <vt:lpstr>Chrom - toxicita</vt:lpstr>
      <vt:lpstr>Chrom - zdroje</vt:lpstr>
      <vt:lpstr>Chrom – doporučené denní množství</vt:lpstr>
      <vt:lpstr>Chrom – zdravotní tvrzení</vt:lpstr>
      <vt:lpstr>Kobalt</vt:lpstr>
      <vt:lpstr>Kobalt - funkce</vt:lpstr>
      <vt:lpstr>Kobalt - deficit</vt:lpstr>
      <vt:lpstr>Kobalt </vt:lpstr>
      <vt:lpstr>Kobalt – zdravotní tvrzení vitamin B12</vt:lpstr>
      <vt:lpstr>Děkuji za pozornost!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Anna</dc:creator>
  <cp:lastModifiedBy>Halina Matějová</cp:lastModifiedBy>
  <cp:revision>109</cp:revision>
  <dcterms:created xsi:type="dcterms:W3CDTF">2017-09-04T17:02:42Z</dcterms:created>
  <dcterms:modified xsi:type="dcterms:W3CDTF">2018-12-18T07:38:50Z</dcterms:modified>
</cp:coreProperties>
</file>