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301" r:id="rId4"/>
    <p:sldId id="259" r:id="rId5"/>
    <p:sldId id="281" r:id="rId6"/>
    <p:sldId id="280" r:id="rId7"/>
    <p:sldId id="260" r:id="rId8"/>
    <p:sldId id="283" r:id="rId9"/>
    <p:sldId id="282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5" r:id="rId22"/>
    <p:sldId id="272" r:id="rId23"/>
    <p:sldId id="298" r:id="rId24"/>
    <p:sldId id="297" r:id="rId25"/>
    <p:sldId id="264" r:id="rId26"/>
    <p:sldId id="303" r:id="rId27"/>
    <p:sldId id="305" r:id="rId28"/>
    <p:sldId id="302" r:id="rId29"/>
    <p:sldId id="29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nka" initials="J" lastIdx="0" clrIdx="0">
    <p:extLst>
      <p:ext uri="{19B8F6BF-5375-455C-9EA6-DF929625EA0E}">
        <p15:presenceInfo xmlns:p15="http://schemas.microsoft.com/office/powerpoint/2012/main" userId="Juli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01378-168B-4FEC-8319-73CDC8C7DAC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DBC0082-6384-46D1-83BC-4900B1658D3A}">
      <dgm:prSet phldrT="[Text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1F92F6AB-1F74-4F55-9D65-FC7C971BB9F7}" type="parTrans" cxnId="{CF479F40-B9EB-43CB-A36D-7027AA10E178}">
      <dgm:prSet/>
      <dgm:spPr/>
      <dgm:t>
        <a:bodyPr/>
        <a:lstStyle/>
        <a:p>
          <a:endParaRPr lang="cs-CZ"/>
        </a:p>
      </dgm:t>
    </dgm:pt>
    <dgm:pt modelId="{713688AC-0855-4A39-A5DC-C7D9A84696AC}" type="sibTrans" cxnId="{CF479F40-B9EB-43CB-A36D-7027AA10E178}">
      <dgm:prSet/>
      <dgm:spPr/>
      <dgm:t>
        <a:bodyPr/>
        <a:lstStyle/>
        <a:p>
          <a:endParaRPr lang="cs-CZ"/>
        </a:p>
      </dgm:t>
    </dgm:pt>
    <dgm:pt modelId="{32B41331-AD20-47CA-B533-8BEEC749832B}">
      <dgm:prSet phldrT="[Text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8627D45E-2FA6-4653-A43E-CEA416F34A19}" type="parTrans" cxnId="{CF54B6D8-F3CE-4E63-939A-E9DA6C9723F7}">
      <dgm:prSet/>
      <dgm:spPr/>
      <dgm:t>
        <a:bodyPr/>
        <a:lstStyle/>
        <a:p>
          <a:endParaRPr lang="cs-CZ"/>
        </a:p>
      </dgm:t>
    </dgm:pt>
    <dgm:pt modelId="{1C75AB47-8E9E-4854-9954-B409AB7D4652}" type="sibTrans" cxnId="{CF54B6D8-F3CE-4E63-939A-E9DA6C9723F7}">
      <dgm:prSet/>
      <dgm:spPr/>
      <dgm:t>
        <a:bodyPr/>
        <a:lstStyle/>
        <a:p>
          <a:endParaRPr lang="cs-CZ"/>
        </a:p>
      </dgm:t>
    </dgm:pt>
    <dgm:pt modelId="{E243AECE-9ACF-4E13-B79A-CC652661FFE3}">
      <dgm:prSet phldrT="[Text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8DC7F70F-2EC0-401B-B92F-8C648EA253E1}" type="parTrans" cxnId="{11B47DBE-35E4-435E-A709-03C34DF58D4C}">
      <dgm:prSet/>
      <dgm:spPr/>
      <dgm:t>
        <a:bodyPr/>
        <a:lstStyle/>
        <a:p>
          <a:endParaRPr lang="cs-CZ"/>
        </a:p>
      </dgm:t>
    </dgm:pt>
    <dgm:pt modelId="{A8C98ECB-F86D-4AC3-8AAF-D21BC3100649}" type="sibTrans" cxnId="{11B47DBE-35E4-435E-A709-03C34DF58D4C}">
      <dgm:prSet/>
      <dgm:spPr/>
      <dgm:t>
        <a:bodyPr/>
        <a:lstStyle/>
        <a:p>
          <a:endParaRPr lang="cs-CZ"/>
        </a:p>
      </dgm:t>
    </dgm:pt>
    <dgm:pt modelId="{3297BC76-A2F9-4DAF-82BB-F0AC91D0E36D}" type="pres">
      <dgm:prSet presAssocID="{45101378-168B-4FEC-8319-73CDC8C7DAC9}" presName="compositeShape" presStyleCnt="0">
        <dgm:presLayoutVars>
          <dgm:chMax val="7"/>
          <dgm:dir/>
          <dgm:resizeHandles val="exact"/>
        </dgm:presLayoutVars>
      </dgm:prSet>
      <dgm:spPr/>
    </dgm:pt>
    <dgm:pt modelId="{050CEC44-EAB7-4053-811A-8B9E809D21E6}" type="pres">
      <dgm:prSet presAssocID="{45101378-168B-4FEC-8319-73CDC8C7DAC9}" presName="wedge1" presStyleLbl="node1" presStyleIdx="0" presStyleCnt="3"/>
      <dgm:spPr/>
      <dgm:t>
        <a:bodyPr/>
        <a:lstStyle/>
        <a:p>
          <a:endParaRPr lang="cs-CZ"/>
        </a:p>
      </dgm:t>
    </dgm:pt>
    <dgm:pt modelId="{BEB243B1-74D6-4A47-B20A-40BC70F7FD01}" type="pres">
      <dgm:prSet presAssocID="{45101378-168B-4FEC-8319-73CDC8C7DA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372F3-A36A-46BF-A45F-849E5FD8FA26}" type="pres">
      <dgm:prSet presAssocID="{45101378-168B-4FEC-8319-73CDC8C7DAC9}" presName="wedge2" presStyleLbl="node1" presStyleIdx="1" presStyleCnt="3"/>
      <dgm:spPr/>
      <dgm:t>
        <a:bodyPr/>
        <a:lstStyle/>
        <a:p>
          <a:endParaRPr lang="cs-CZ"/>
        </a:p>
      </dgm:t>
    </dgm:pt>
    <dgm:pt modelId="{7E1ABAAE-2CDC-40EC-9B0D-EEC0E2E2D8ED}" type="pres">
      <dgm:prSet presAssocID="{45101378-168B-4FEC-8319-73CDC8C7DA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137068-BE36-4089-87D0-2A05E5E47BE7}" type="pres">
      <dgm:prSet presAssocID="{45101378-168B-4FEC-8319-73CDC8C7DAC9}" presName="wedge3" presStyleLbl="node1" presStyleIdx="2" presStyleCnt="3"/>
      <dgm:spPr/>
      <dgm:t>
        <a:bodyPr/>
        <a:lstStyle/>
        <a:p>
          <a:endParaRPr lang="cs-CZ"/>
        </a:p>
      </dgm:t>
    </dgm:pt>
    <dgm:pt modelId="{AAAFFD46-498F-4845-97AA-D2BF2D7013C0}" type="pres">
      <dgm:prSet presAssocID="{45101378-168B-4FEC-8319-73CDC8C7DA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0C48AC-915B-4D67-B4FB-A1FA6C6274A5}" type="presOf" srcId="{45101378-168B-4FEC-8319-73CDC8C7DAC9}" destId="{3297BC76-A2F9-4DAF-82BB-F0AC91D0E36D}" srcOrd="0" destOrd="0" presId="urn:microsoft.com/office/officeart/2005/8/layout/chart3"/>
    <dgm:cxn modelId="{988A6362-C2AD-455E-9D1C-63C63B4C81FD}" type="presOf" srcId="{E243AECE-9ACF-4E13-B79A-CC652661FFE3}" destId="{AAAFFD46-498F-4845-97AA-D2BF2D7013C0}" srcOrd="1" destOrd="0" presId="urn:microsoft.com/office/officeart/2005/8/layout/chart3"/>
    <dgm:cxn modelId="{C3BCA22B-9F0A-4C9B-84F2-9CC845707E7E}" type="presOf" srcId="{32B41331-AD20-47CA-B533-8BEEC749832B}" destId="{4FD372F3-A36A-46BF-A45F-849E5FD8FA26}" srcOrd="0" destOrd="0" presId="urn:microsoft.com/office/officeart/2005/8/layout/chart3"/>
    <dgm:cxn modelId="{CF54B6D8-F3CE-4E63-939A-E9DA6C9723F7}" srcId="{45101378-168B-4FEC-8319-73CDC8C7DAC9}" destId="{32B41331-AD20-47CA-B533-8BEEC749832B}" srcOrd="1" destOrd="0" parTransId="{8627D45E-2FA6-4653-A43E-CEA416F34A19}" sibTransId="{1C75AB47-8E9E-4854-9954-B409AB7D4652}"/>
    <dgm:cxn modelId="{D705FD62-C004-4733-BB5F-77277194C2C7}" type="presOf" srcId="{BDBC0082-6384-46D1-83BC-4900B1658D3A}" destId="{BEB243B1-74D6-4A47-B20A-40BC70F7FD01}" srcOrd="1" destOrd="0" presId="urn:microsoft.com/office/officeart/2005/8/layout/chart3"/>
    <dgm:cxn modelId="{CF479F40-B9EB-43CB-A36D-7027AA10E178}" srcId="{45101378-168B-4FEC-8319-73CDC8C7DAC9}" destId="{BDBC0082-6384-46D1-83BC-4900B1658D3A}" srcOrd="0" destOrd="0" parTransId="{1F92F6AB-1F74-4F55-9D65-FC7C971BB9F7}" sibTransId="{713688AC-0855-4A39-A5DC-C7D9A84696AC}"/>
    <dgm:cxn modelId="{0B96CB74-BBB4-405D-961C-2C996A1098A8}" type="presOf" srcId="{BDBC0082-6384-46D1-83BC-4900B1658D3A}" destId="{050CEC44-EAB7-4053-811A-8B9E809D21E6}" srcOrd="0" destOrd="0" presId="urn:microsoft.com/office/officeart/2005/8/layout/chart3"/>
    <dgm:cxn modelId="{9824F990-8891-4878-959A-3A8B6A3BA505}" type="presOf" srcId="{E243AECE-9ACF-4E13-B79A-CC652661FFE3}" destId="{59137068-BE36-4089-87D0-2A05E5E47BE7}" srcOrd="0" destOrd="0" presId="urn:microsoft.com/office/officeart/2005/8/layout/chart3"/>
    <dgm:cxn modelId="{11B47DBE-35E4-435E-A709-03C34DF58D4C}" srcId="{45101378-168B-4FEC-8319-73CDC8C7DAC9}" destId="{E243AECE-9ACF-4E13-B79A-CC652661FFE3}" srcOrd="2" destOrd="0" parTransId="{8DC7F70F-2EC0-401B-B92F-8C648EA253E1}" sibTransId="{A8C98ECB-F86D-4AC3-8AAF-D21BC3100649}"/>
    <dgm:cxn modelId="{6F41AA88-092E-4D97-AB37-EC31ACF05F5E}" type="presOf" srcId="{32B41331-AD20-47CA-B533-8BEEC749832B}" destId="{7E1ABAAE-2CDC-40EC-9B0D-EEC0E2E2D8ED}" srcOrd="1" destOrd="0" presId="urn:microsoft.com/office/officeart/2005/8/layout/chart3"/>
    <dgm:cxn modelId="{82D03EE7-3BAC-4387-A21C-9F5643B30C86}" type="presParOf" srcId="{3297BC76-A2F9-4DAF-82BB-F0AC91D0E36D}" destId="{050CEC44-EAB7-4053-811A-8B9E809D21E6}" srcOrd="0" destOrd="0" presId="urn:microsoft.com/office/officeart/2005/8/layout/chart3"/>
    <dgm:cxn modelId="{7D3F7C9F-4BA0-404C-B97A-AE04B180CA5F}" type="presParOf" srcId="{3297BC76-A2F9-4DAF-82BB-F0AC91D0E36D}" destId="{BEB243B1-74D6-4A47-B20A-40BC70F7FD01}" srcOrd="1" destOrd="0" presId="urn:microsoft.com/office/officeart/2005/8/layout/chart3"/>
    <dgm:cxn modelId="{AA1A4573-B3CA-4F2C-AD20-67999738F8F6}" type="presParOf" srcId="{3297BC76-A2F9-4DAF-82BB-F0AC91D0E36D}" destId="{4FD372F3-A36A-46BF-A45F-849E5FD8FA26}" srcOrd="2" destOrd="0" presId="urn:microsoft.com/office/officeart/2005/8/layout/chart3"/>
    <dgm:cxn modelId="{237E9360-AB6B-49A4-A866-236CB804D050}" type="presParOf" srcId="{3297BC76-A2F9-4DAF-82BB-F0AC91D0E36D}" destId="{7E1ABAAE-2CDC-40EC-9B0D-EEC0E2E2D8ED}" srcOrd="3" destOrd="0" presId="urn:microsoft.com/office/officeart/2005/8/layout/chart3"/>
    <dgm:cxn modelId="{08C75A2F-78FD-4CF9-9AC5-2366A46ED612}" type="presParOf" srcId="{3297BC76-A2F9-4DAF-82BB-F0AC91D0E36D}" destId="{59137068-BE36-4089-87D0-2A05E5E47BE7}" srcOrd="4" destOrd="0" presId="urn:microsoft.com/office/officeart/2005/8/layout/chart3"/>
    <dgm:cxn modelId="{2602BD9A-6D94-49D1-B206-1563101A851E}" type="presParOf" srcId="{3297BC76-A2F9-4DAF-82BB-F0AC91D0E36D}" destId="{AAAFFD46-498F-4845-97AA-D2BF2D7013C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1B3DC-D57A-446A-8DAD-868FB59F0A3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E002C34-F04B-4872-8483-0718741A0430}">
      <dgm:prSet phldrT="[Text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E67DFEF7-868B-4B3D-B7A9-AE3C9C5A0B07}" type="parTrans" cxnId="{0EB9449F-D3E2-4954-BC0B-4E6BAD4C208A}">
      <dgm:prSet/>
      <dgm:spPr/>
      <dgm:t>
        <a:bodyPr/>
        <a:lstStyle/>
        <a:p>
          <a:endParaRPr lang="cs-CZ"/>
        </a:p>
      </dgm:t>
    </dgm:pt>
    <dgm:pt modelId="{EE4D3FF6-515A-496D-8BB5-D38A207E3CFE}" type="sibTrans" cxnId="{0EB9449F-D3E2-4954-BC0B-4E6BAD4C208A}">
      <dgm:prSet/>
      <dgm:spPr/>
      <dgm:t>
        <a:bodyPr/>
        <a:lstStyle/>
        <a:p>
          <a:endParaRPr lang="cs-CZ"/>
        </a:p>
      </dgm:t>
    </dgm:pt>
    <dgm:pt modelId="{F7A83008-91EB-4F4B-B390-801A3C0C4E2F}">
      <dgm:prSet phldrT="[Text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DE33A724-E2D6-4A05-975D-4A9727A2132F}" type="parTrans" cxnId="{8EBDE50F-931F-4C2C-A382-97D23A73BF76}">
      <dgm:prSet/>
      <dgm:spPr/>
      <dgm:t>
        <a:bodyPr/>
        <a:lstStyle/>
        <a:p>
          <a:endParaRPr lang="cs-CZ"/>
        </a:p>
      </dgm:t>
    </dgm:pt>
    <dgm:pt modelId="{F0872E51-AF3D-488E-9873-6AA6ECF27590}" type="sibTrans" cxnId="{8EBDE50F-931F-4C2C-A382-97D23A73BF76}">
      <dgm:prSet/>
      <dgm:spPr/>
      <dgm:t>
        <a:bodyPr/>
        <a:lstStyle/>
        <a:p>
          <a:endParaRPr lang="cs-CZ"/>
        </a:p>
      </dgm:t>
    </dgm:pt>
    <dgm:pt modelId="{42C98ED2-96D4-4425-A7AB-36F2577060E6}">
      <dgm:prSet phldrT="[Text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C8986F57-0E89-43CC-BBA6-BF5B8D2C218B}" type="parTrans" cxnId="{DB7D70D9-5D51-4625-B0D0-0357EAF6A0AF}">
      <dgm:prSet/>
      <dgm:spPr/>
      <dgm:t>
        <a:bodyPr/>
        <a:lstStyle/>
        <a:p>
          <a:endParaRPr lang="cs-CZ"/>
        </a:p>
      </dgm:t>
    </dgm:pt>
    <dgm:pt modelId="{3BF137A7-E4AA-4601-A314-08D81A22E077}" type="sibTrans" cxnId="{DB7D70D9-5D51-4625-B0D0-0357EAF6A0AF}">
      <dgm:prSet/>
      <dgm:spPr/>
      <dgm:t>
        <a:bodyPr/>
        <a:lstStyle/>
        <a:p>
          <a:endParaRPr lang="cs-CZ"/>
        </a:p>
      </dgm:t>
    </dgm:pt>
    <dgm:pt modelId="{2FCE9F36-6EC5-433D-92DF-EEE47FEBFBF3}" type="pres">
      <dgm:prSet presAssocID="{9501B3DC-D57A-446A-8DAD-868FB59F0A3D}" presName="Name0" presStyleCnt="0">
        <dgm:presLayoutVars>
          <dgm:dir/>
          <dgm:animLvl val="lvl"/>
          <dgm:resizeHandles val="exact"/>
        </dgm:presLayoutVars>
      </dgm:prSet>
      <dgm:spPr/>
    </dgm:pt>
    <dgm:pt modelId="{D3A735F0-FB3E-4D29-A54D-6A299F9CB5FA}" type="pres">
      <dgm:prSet presAssocID="{FE002C34-F04B-4872-8483-0718741A0430}" presName="Name8" presStyleCnt="0"/>
      <dgm:spPr/>
    </dgm:pt>
    <dgm:pt modelId="{3C3DD3FF-1B6D-40A7-B459-0617A3C57BEB}" type="pres">
      <dgm:prSet presAssocID="{FE002C34-F04B-4872-8483-0718741A043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F47B99-0151-4089-861F-704D211758F2}" type="pres">
      <dgm:prSet presAssocID="{FE002C34-F04B-4872-8483-0718741A04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321FC4-9F72-406A-ACC8-21C536B46984}" type="pres">
      <dgm:prSet presAssocID="{F7A83008-91EB-4F4B-B390-801A3C0C4E2F}" presName="Name8" presStyleCnt="0"/>
      <dgm:spPr/>
    </dgm:pt>
    <dgm:pt modelId="{E0868E39-1984-4240-8274-099972C1F060}" type="pres">
      <dgm:prSet presAssocID="{F7A83008-91EB-4F4B-B390-801A3C0C4E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12679A-227A-41B9-91CC-C58FEB5BB8C2}" type="pres">
      <dgm:prSet presAssocID="{F7A83008-91EB-4F4B-B390-801A3C0C4E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C57FE1-00EB-4945-925D-04D37F04B0FF}" type="pres">
      <dgm:prSet presAssocID="{42C98ED2-96D4-4425-A7AB-36F2577060E6}" presName="Name8" presStyleCnt="0"/>
      <dgm:spPr/>
    </dgm:pt>
    <dgm:pt modelId="{EC7CBC37-05A5-413D-B5FB-B50686B89D87}" type="pres">
      <dgm:prSet presAssocID="{42C98ED2-96D4-4425-A7AB-36F2577060E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6CB3A9-018E-4216-A655-9E8250C04AF2}" type="pres">
      <dgm:prSet presAssocID="{42C98ED2-96D4-4425-A7AB-36F2577060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3D4D281-BEB0-408B-BCA4-F53896F6D50F}" type="presOf" srcId="{F7A83008-91EB-4F4B-B390-801A3C0C4E2F}" destId="{E0868E39-1984-4240-8274-099972C1F060}" srcOrd="0" destOrd="0" presId="urn:microsoft.com/office/officeart/2005/8/layout/pyramid1"/>
    <dgm:cxn modelId="{21D5FFC1-2B7F-491E-92DF-CD22B8C614A4}" type="presOf" srcId="{42C98ED2-96D4-4425-A7AB-36F2577060E6}" destId="{C36CB3A9-018E-4216-A655-9E8250C04AF2}" srcOrd="1" destOrd="0" presId="urn:microsoft.com/office/officeart/2005/8/layout/pyramid1"/>
    <dgm:cxn modelId="{31084CBF-D69F-4891-813B-2EDB1DFF5EBC}" type="presOf" srcId="{FE002C34-F04B-4872-8483-0718741A0430}" destId="{78F47B99-0151-4089-861F-704D211758F2}" srcOrd="1" destOrd="0" presId="urn:microsoft.com/office/officeart/2005/8/layout/pyramid1"/>
    <dgm:cxn modelId="{0AB7B3DC-A0FA-42AC-B40E-FB1BBFD93974}" type="presOf" srcId="{42C98ED2-96D4-4425-A7AB-36F2577060E6}" destId="{EC7CBC37-05A5-413D-B5FB-B50686B89D87}" srcOrd="0" destOrd="0" presId="urn:microsoft.com/office/officeart/2005/8/layout/pyramid1"/>
    <dgm:cxn modelId="{A1C244B0-86C3-4F7A-8F5D-0722912E05FE}" type="presOf" srcId="{9501B3DC-D57A-446A-8DAD-868FB59F0A3D}" destId="{2FCE9F36-6EC5-433D-92DF-EEE47FEBFBF3}" srcOrd="0" destOrd="0" presId="urn:microsoft.com/office/officeart/2005/8/layout/pyramid1"/>
    <dgm:cxn modelId="{C1C37CAF-530F-4319-A722-CD8100B8132F}" type="presOf" srcId="{F7A83008-91EB-4F4B-B390-801A3C0C4E2F}" destId="{6512679A-227A-41B9-91CC-C58FEB5BB8C2}" srcOrd="1" destOrd="0" presId="urn:microsoft.com/office/officeart/2005/8/layout/pyramid1"/>
    <dgm:cxn modelId="{0403D9E6-8EA1-4657-B081-023262306E75}" type="presOf" srcId="{FE002C34-F04B-4872-8483-0718741A0430}" destId="{3C3DD3FF-1B6D-40A7-B459-0617A3C57BEB}" srcOrd="0" destOrd="0" presId="urn:microsoft.com/office/officeart/2005/8/layout/pyramid1"/>
    <dgm:cxn modelId="{8EBDE50F-931F-4C2C-A382-97D23A73BF76}" srcId="{9501B3DC-D57A-446A-8DAD-868FB59F0A3D}" destId="{F7A83008-91EB-4F4B-B390-801A3C0C4E2F}" srcOrd="1" destOrd="0" parTransId="{DE33A724-E2D6-4A05-975D-4A9727A2132F}" sibTransId="{F0872E51-AF3D-488E-9873-6AA6ECF27590}"/>
    <dgm:cxn modelId="{0EB9449F-D3E2-4954-BC0B-4E6BAD4C208A}" srcId="{9501B3DC-D57A-446A-8DAD-868FB59F0A3D}" destId="{FE002C34-F04B-4872-8483-0718741A0430}" srcOrd="0" destOrd="0" parTransId="{E67DFEF7-868B-4B3D-B7A9-AE3C9C5A0B07}" sibTransId="{EE4D3FF6-515A-496D-8BB5-D38A207E3CFE}"/>
    <dgm:cxn modelId="{DB7D70D9-5D51-4625-B0D0-0357EAF6A0AF}" srcId="{9501B3DC-D57A-446A-8DAD-868FB59F0A3D}" destId="{42C98ED2-96D4-4425-A7AB-36F2577060E6}" srcOrd="2" destOrd="0" parTransId="{C8986F57-0E89-43CC-BBA6-BF5B8D2C218B}" sibTransId="{3BF137A7-E4AA-4601-A314-08D81A22E077}"/>
    <dgm:cxn modelId="{BE5EC7EB-13BD-4EE9-900B-CDFEC753A7EF}" type="presParOf" srcId="{2FCE9F36-6EC5-433D-92DF-EEE47FEBFBF3}" destId="{D3A735F0-FB3E-4D29-A54D-6A299F9CB5FA}" srcOrd="0" destOrd="0" presId="urn:microsoft.com/office/officeart/2005/8/layout/pyramid1"/>
    <dgm:cxn modelId="{632BD7CE-8960-442E-85D6-280C68D071B1}" type="presParOf" srcId="{D3A735F0-FB3E-4D29-A54D-6A299F9CB5FA}" destId="{3C3DD3FF-1B6D-40A7-B459-0617A3C57BEB}" srcOrd="0" destOrd="0" presId="urn:microsoft.com/office/officeart/2005/8/layout/pyramid1"/>
    <dgm:cxn modelId="{B56E0EC7-3A88-41D4-8EC8-681B5BEC503D}" type="presParOf" srcId="{D3A735F0-FB3E-4D29-A54D-6A299F9CB5FA}" destId="{78F47B99-0151-4089-861F-704D211758F2}" srcOrd="1" destOrd="0" presId="urn:microsoft.com/office/officeart/2005/8/layout/pyramid1"/>
    <dgm:cxn modelId="{58A8EFB4-1B07-4600-9922-EC612C6E741D}" type="presParOf" srcId="{2FCE9F36-6EC5-433D-92DF-EEE47FEBFBF3}" destId="{97321FC4-9F72-406A-ACC8-21C536B46984}" srcOrd="1" destOrd="0" presId="urn:microsoft.com/office/officeart/2005/8/layout/pyramid1"/>
    <dgm:cxn modelId="{8CC9B6B9-D20E-4800-9658-012F8D5AAE22}" type="presParOf" srcId="{97321FC4-9F72-406A-ACC8-21C536B46984}" destId="{E0868E39-1984-4240-8274-099972C1F060}" srcOrd="0" destOrd="0" presId="urn:microsoft.com/office/officeart/2005/8/layout/pyramid1"/>
    <dgm:cxn modelId="{F86A6240-A859-4451-8974-F5A61C928DA0}" type="presParOf" srcId="{97321FC4-9F72-406A-ACC8-21C536B46984}" destId="{6512679A-227A-41B9-91CC-C58FEB5BB8C2}" srcOrd="1" destOrd="0" presId="urn:microsoft.com/office/officeart/2005/8/layout/pyramid1"/>
    <dgm:cxn modelId="{E769E925-D440-4545-8B6D-FDB42D8CBCE0}" type="presParOf" srcId="{2FCE9F36-6EC5-433D-92DF-EEE47FEBFBF3}" destId="{C9C57FE1-00EB-4945-925D-04D37F04B0FF}" srcOrd="2" destOrd="0" presId="urn:microsoft.com/office/officeart/2005/8/layout/pyramid1"/>
    <dgm:cxn modelId="{A5A531E4-C465-45D6-8CC6-ADBDEBBDD140}" type="presParOf" srcId="{C9C57FE1-00EB-4945-925D-04D37F04B0FF}" destId="{EC7CBC37-05A5-413D-B5FB-B50686B89D87}" srcOrd="0" destOrd="0" presId="urn:microsoft.com/office/officeart/2005/8/layout/pyramid1"/>
    <dgm:cxn modelId="{1F94AD17-AF83-4258-90AF-9919287570F9}" type="presParOf" srcId="{C9C57FE1-00EB-4945-925D-04D37F04B0FF}" destId="{C36CB3A9-018E-4216-A655-9E8250C04A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CEC44-EAB7-4053-811A-8B9E809D21E6}">
      <dsp:nvSpPr>
        <dsp:cNvPr id="0" name=""/>
        <dsp:cNvSpPr/>
      </dsp:nvSpPr>
      <dsp:spPr>
        <a:xfrm>
          <a:off x="1048542" y="176096"/>
          <a:ext cx="2191428" cy="219142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2240001" y="580467"/>
        <a:ext cx="743520" cy="730476"/>
      </dsp:txXfrm>
    </dsp:sp>
    <dsp:sp modelId="{4FD372F3-A36A-46BF-A45F-849E5FD8FA26}">
      <dsp:nvSpPr>
        <dsp:cNvPr id="0" name=""/>
        <dsp:cNvSpPr/>
      </dsp:nvSpPr>
      <dsp:spPr>
        <a:xfrm>
          <a:off x="935579" y="241318"/>
          <a:ext cx="2191428" cy="219142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300" kern="1200" dirty="0"/>
        </a:p>
      </dsp:txBody>
      <dsp:txXfrm>
        <a:off x="1535613" y="1624005"/>
        <a:ext cx="991360" cy="678299"/>
      </dsp:txXfrm>
    </dsp:sp>
    <dsp:sp modelId="{59137068-BE36-4089-87D0-2A05E5E47BE7}">
      <dsp:nvSpPr>
        <dsp:cNvPr id="0" name=""/>
        <dsp:cNvSpPr/>
      </dsp:nvSpPr>
      <dsp:spPr>
        <a:xfrm>
          <a:off x="935579" y="241318"/>
          <a:ext cx="2191428" cy="219142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1170375" y="671777"/>
        <a:ext cx="743520" cy="730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D3FF-1B6D-40A7-B459-0617A3C57BEB}">
      <dsp:nvSpPr>
        <dsp:cNvPr id="0" name=""/>
        <dsp:cNvSpPr/>
      </dsp:nvSpPr>
      <dsp:spPr>
        <a:xfrm>
          <a:off x="1079076" y="0"/>
          <a:ext cx="1079076" cy="670701"/>
        </a:xfrm>
        <a:prstGeom prst="trapezoid">
          <a:avLst>
            <a:gd name="adj" fmla="val 80444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 dirty="0"/>
        </a:p>
      </dsp:txBody>
      <dsp:txXfrm>
        <a:off x="1079076" y="0"/>
        <a:ext cx="1079076" cy="670701"/>
      </dsp:txXfrm>
    </dsp:sp>
    <dsp:sp modelId="{E0868E39-1984-4240-8274-099972C1F060}">
      <dsp:nvSpPr>
        <dsp:cNvPr id="0" name=""/>
        <dsp:cNvSpPr/>
      </dsp:nvSpPr>
      <dsp:spPr>
        <a:xfrm>
          <a:off x="539538" y="670701"/>
          <a:ext cx="2158153" cy="670701"/>
        </a:xfrm>
        <a:prstGeom prst="trapezoid">
          <a:avLst>
            <a:gd name="adj" fmla="val 80444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400" kern="1200" dirty="0"/>
        </a:p>
      </dsp:txBody>
      <dsp:txXfrm>
        <a:off x="917215" y="670701"/>
        <a:ext cx="1402799" cy="670701"/>
      </dsp:txXfrm>
    </dsp:sp>
    <dsp:sp modelId="{EC7CBC37-05A5-413D-B5FB-B50686B89D87}">
      <dsp:nvSpPr>
        <dsp:cNvPr id="0" name=""/>
        <dsp:cNvSpPr/>
      </dsp:nvSpPr>
      <dsp:spPr>
        <a:xfrm>
          <a:off x="0" y="1341402"/>
          <a:ext cx="3237229" cy="670701"/>
        </a:xfrm>
        <a:prstGeom prst="trapezoid">
          <a:avLst>
            <a:gd name="adj" fmla="val 80444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400" kern="1200" dirty="0"/>
        </a:p>
      </dsp:txBody>
      <dsp:txXfrm>
        <a:off x="566515" y="1341402"/>
        <a:ext cx="2104199" cy="67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B28D-3194-4C81-9A90-EF0D9E7286EB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58C3-5229-422F-9EA2-A5190C12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358C3-5229-422F-9EA2-A5190C12FD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736465-84E8-497B-B2B7-9965DAAAF2D5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A0E0-99BF-41A5-B7FF-048BDE2E3FB6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8F70-9F59-4316-8526-A187A12CE7D4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088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6A73-A12B-4BEA-A32B-BA16C839A31E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536B-0EF1-4DFD-A758-83630DA35D77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571C-2694-40CA-B206-BB9D77433916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61D3-78A2-4D6D-848F-61D18B8061BF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609-CF7D-4F15-9E51-CE26F9EFAD0C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B25-733A-4F0F-B5F2-135FB51886E2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58E7-A886-41FD-8314-4D27B6DFFB58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0940-4ECA-438B-B6DE-862777A4640F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9DB1C2-8A0E-4AF7-9820-C5191E9DB35A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1A55-96E8-44B2-8684-B2D338E87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cs-CZ" sz="4600" dirty="0"/>
              <a:t>VÝŽIVOVÁ DOPORUČENÍ </a:t>
            </a:r>
            <a:br>
              <a:rPr lang="cs-CZ" sz="4600" dirty="0"/>
            </a:br>
            <a:r>
              <a:rPr lang="cs-CZ" sz="4600" dirty="0"/>
              <a:t>na základě potravinových skupin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4CA0F1-4ACB-4333-8BE6-AA7A55098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cs-CZ"/>
              <a:t>Eva Podešvová</a:t>
            </a:r>
          </a:p>
          <a:p>
            <a:r>
              <a:rPr lang="cs-CZ"/>
              <a:t>NUT, 2. ročník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DDE460-859D-43D6-80D1-C81793064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20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2B3C09-0D4C-4078-A234-98A7B617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2CF1E8C-88AF-462B-A265-5FB998B5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Výsledek obrázku pro potravinova pyramida ČR">
            <a:extLst>
              <a:ext uri="{FF2B5EF4-FFF2-40B4-BE49-F238E27FC236}">
                <a16:creationId xmlns:a16="http://schemas.microsoft.com/office/drawing/2014/main" id="{8F47E16F-81B4-482F-8E58-E20210722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0702" y="918415"/>
            <a:ext cx="5060500" cy="50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4255CD76-6CDE-4933-87A2-90710FE5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4 patra – obsah hlavních živin</a:t>
            </a:r>
          </a:p>
          <a:p>
            <a:r>
              <a:rPr lang="cs-CZ" sz="2400" dirty="0"/>
              <a:t>	 → sacharidové patro</a:t>
            </a:r>
          </a:p>
          <a:p>
            <a:r>
              <a:rPr lang="cs-CZ" sz="2400" dirty="0"/>
              <a:t>	 → patro ovoce a zeleniny</a:t>
            </a:r>
          </a:p>
          <a:p>
            <a:r>
              <a:rPr lang="cs-CZ" sz="2400" dirty="0"/>
              <a:t>	 → bílkovinné patro</a:t>
            </a:r>
          </a:p>
          <a:p>
            <a:r>
              <a:rPr lang="cs-CZ" sz="2400" dirty="0"/>
              <a:t>	 → sůl, tuky, cukry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zužování → počet porcí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343EB-98CE-403F-9BC2-DA903946803C}"/>
              </a:ext>
            </a:extLst>
          </p:cNvPr>
          <p:cNvSpPr txBox="1"/>
          <p:nvPr/>
        </p:nvSpPr>
        <p:spPr>
          <a:xfrm>
            <a:off x="6888480" y="6019800"/>
            <a:ext cx="45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https://www.jidelny.cz/show.aspx?id=872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BCB080-822C-4D5F-AF43-8CD777E0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7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E268C-316A-4BDB-8FFB-CADDE0B4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Výsledek obrázku pro potravinova pyramida ČR">
            <a:extLst>
              <a:ext uri="{FF2B5EF4-FFF2-40B4-BE49-F238E27FC236}">
                <a16:creationId xmlns:a16="http://schemas.microsoft.com/office/drawing/2014/main" id="{4EC178D6-86AA-4E7E-9B8B-AD181706DE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1828" y="627754"/>
            <a:ext cx="4913739" cy="48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A11873A-CB81-4956-ACD8-3DEAC8B2D93C}"/>
              </a:ext>
            </a:extLst>
          </p:cNvPr>
          <p:cNvCxnSpPr>
            <a:cxnSpLocks/>
          </p:cNvCxnSpPr>
          <p:nvPr/>
        </p:nvCxnSpPr>
        <p:spPr>
          <a:xfrm flipV="1">
            <a:off x="6326761" y="997087"/>
            <a:ext cx="1508334" cy="459103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971554-F54F-41BA-A983-C052A3B42437}"/>
              </a:ext>
            </a:extLst>
          </p:cNvPr>
          <p:cNvSpPr txBox="1"/>
          <p:nvPr/>
        </p:nvSpPr>
        <p:spPr>
          <a:xfrm>
            <a:off x="7985193" y="477872"/>
            <a:ext cx="3135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Sůl, tuky a cukry</a:t>
            </a:r>
          </a:p>
          <a:p>
            <a:pPr algn="ctr"/>
            <a:r>
              <a:rPr lang="cs-CZ" sz="2000" dirty="0"/>
              <a:t>0-2 porce → k dochucení</a:t>
            </a:r>
          </a:p>
          <a:p>
            <a:pPr algn="ctr"/>
            <a:r>
              <a:rPr lang="cs-CZ" sz="2000" dirty="0"/>
              <a:t>1 porce: cukr 10 g, tuk 10 g</a:t>
            </a:r>
          </a:p>
          <a:p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C741B4B-6073-4C2B-B77C-B540B3254B40}"/>
              </a:ext>
            </a:extLst>
          </p:cNvPr>
          <p:cNvCxnSpPr>
            <a:cxnSpLocks/>
          </p:cNvCxnSpPr>
          <p:nvPr/>
        </p:nvCxnSpPr>
        <p:spPr>
          <a:xfrm>
            <a:off x="6967960" y="2615877"/>
            <a:ext cx="14468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0BDFC52-32D2-4E64-A4F3-C66E4C2E1B20}"/>
              </a:ext>
            </a:extLst>
          </p:cNvPr>
          <p:cNvSpPr txBox="1"/>
          <p:nvPr/>
        </p:nvSpPr>
        <p:spPr>
          <a:xfrm>
            <a:off x="8414794" y="2323371"/>
            <a:ext cx="37617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Ryby, maso, drůbež, bílek, luštěniny</a:t>
            </a:r>
          </a:p>
          <a:p>
            <a:pPr algn="ctr"/>
            <a:r>
              <a:rPr lang="cs-CZ" sz="2000" dirty="0"/>
              <a:t>1-2 porce</a:t>
            </a:r>
          </a:p>
          <a:p>
            <a:pPr algn="ctr"/>
            <a:r>
              <a:rPr lang="cs-CZ" sz="2000" dirty="0"/>
              <a:t>1 porce: 80 g masa, 1 miska luštěnin</a:t>
            </a:r>
          </a:p>
          <a:p>
            <a:endParaRPr lang="cs-CZ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2BA8DB31-8185-4763-9710-A7FD3CB77654}"/>
              </a:ext>
            </a:extLst>
          </p:cNvPr>
          <p:cNvCxnSpPr/>
          <p:nvPr/>
        </p:nvCxnSpPr>
        <p:spPr>
          <a:xfrm flipH="1">
            <a:off x="3210867" y="2627452"/>
            <a:ext cx="1493134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FFBBC48-3058-4FDD-825D-70CBC582C03E}"/>
              </a:ext>
            </a:extLst>
          </p:cNvPr>
          <p:cNvSpPr txBox="1"/>
          <p:nvPr/>
        </p:nvSpPr>
        <p:spPr>
          <a:xfrm>
            <a:off x="96303" y="2316740"/>
            <a:ext cx="3240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Mléko a mléčné výrobky</a:t>
            </a:r>
          </a:p>
          <a:p>
            <a:pPr algn="ctr"/>
            <a:r>
              <a:rPr lang="cs-CZ" dirty="0"/>
              <a:t>2-3 porce</a:t>
            </a:r>
          </a:p>
          <a:p>
            <a:pPr algn="ctr"/>
            <a:r>
              <a:rPr lang="cs-CZ" dirty="0"/>
              <a:t>1 porce: 1 sklenice mléka (250 ml), 1 jogurt (200 ml), sýr 55 g</a:t>
            </a:r>
          </a:p>
          <a:p>
            <a:endParaRPr lang="cs-CZ" dirty="0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54FD0265-0A10-49AF-941D-DC3F3236EE0E}"/>
              </a:ext>
            </a:extLst>
          </p:cNvPr>
          <p:cNvCxnSpPr/>
          <p:nvPr/>
        </p:nvCxnSpPr>
        <p:spPr>
          <a:xfrm>
            <a:off x="7668227" y="3812119"/>
            <a:ext cx="1493135" cy="8600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300D9F3-83AB-4202-9650-141C45044269}"/>
              </a:ext>
            </a:extLst>
          </p:cNvPr>
          <p:cNvSpPr txBox="1"/>
          <p:nvPr/>
        </p:nvSpPr>
        <p:spPr>
          <a:xfrm>
            <a:off x="9161362" y="4364956"/>
            <a:ext cx="26621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Ovoce</a:t>
            </a:r>
          </a:p>
          <a:p>
            <a:pPr algn="ctr"/>
            <a:r>
              <a:rPr lang="cs-CZ" sz="2000" dirty="0"/>
              <a:t>2-4 porce</a:t>
            </a:r>
          </a:p>
          <a:p>
            <a:pPr algn="ctr"/>
            <a:r>
              <a:rPr lang="cs-CZ" sz="2000" dirty="0"/>
              <a:t>1 porce: 1 kus (100 g), miska bobulovitého ovoce, sklenice ovocné šťávy</a:t>
            </a:r>
          </a:p>
          <a:p>
            <a:endParaRPr lang="cs-CZ" dirty="0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8785ADB-5395-4CE5-BACC-77599A7B27D2}"/>
              </a:ext>
            </a:extLst>
          </p:cNvPr>
          <p:cNvCxnSpPr>
            <a:cxnSpLocks/>
          </p:cNvCxnSpPr>
          <p:nvPr/>
        </p:nvCxnSpPr>
        <p:spPr>
          <a:xfrm flipH="1">
            <a:off x="2709376" y="3738906"/>
            <a:ext cx="1342995" cy="933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4253C91-5EA9-46E7-8400-B0BAB2DC3960}"/>
              </a:ext>
            </a:extLst>
          </p:cNvPr>
          <p:cNvSpPr txBox="1"/>
          <p:nvPr/>
        </p:nvSpPr>
        <p:spPr>
          <a:xfrm>
            <a:off x="603314" y="4448680"/>
            <a:ext cx="2454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Zelenina</a:t>
            </a:r>
          </a:p>
          <a:p>
            <a:pPr algn="ctr"/>
            <a:r>
              <a:rPr lang="cs-CZ" dirty="0"/>
              <a:t>3-5 porcí</a:t>
            </a:r>
          </a:p>
          <a:p>
            <a:pPr algn="ctr"/>
            <a:r>
              <a:rPr lang="cs-CZ" dirty="0"/>
              <a:t>1 porce: 1 velká paprika, 2 rajčata, miska salátu, sklenice zeleninové šťávy</a:t>
            </a:r>
          </a:p>
          <a:p>
            <a:r>
              <a:rPr lang="cs-CZ" dirty="0"/>
              <a:t> 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5950F283-31C8-4026-9683-B5DAA595755F}"/>
              </a:ext>
            </a:extLst>
          </p:cNvPr>
          <p:cNvCxnSpPr>
            <a:cxnSpLocks/>
          </p:cNvCxnSpPr>
          <p:nvPr/>
        </p:nvCxnSpPr>
        <p:spPr>
          <a:xfrm>
            <a:off x="5884164" y="5537755"/>
            <a:ext cx="0" cy="301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BC32F71-BDB4-47C8-99FD-763774A40D89}"/>
              </a:ext>
            </a:extLst>
          </p:cNvPr>
          <p:cNvSpPr txBox="1"/>
          <p:nvPr/>
        </p:nvSpPr>
        <p:spPr>
          <a:xfrm>
            <a:off x="2857385" y="5839459"/>
            <a:ext cx="605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Obiloviny, rýže, těstoviny, pečivo</a:t>
            </a:r>
          </a:p>
          <a:p>
            <a:pPr algn="ctr"/>
            <a:r>
              <a:rPr lang="cs-CZ" sz="2000" dirty="0"/>
              <a:t>3-6 porcí</a:t>
            </a:r>
          </a:p>
          <a:p>
            <a:pPr algn="ctr"/>
            <a:r>
              <a:rPr lang="cs-CZ" sz="2000" dirty="0"/>
              <a:t>1 porce: 1krajíc chleba (60 g), miska vloček, 125 g rýže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0C97B1-F074-497C-91E6-B0EE0A63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7DF1-372F-4E32-948F-4B91A186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6A2CD1-CC55-4457-94B6-97846183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pouze potraviny bez tekutin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zavádějící názvy (čínské zelí)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chybí ořechy a olejnatá semena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bílek vs. celé vejce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nereálně stanovené porce pro sůl, tuky a cukry → </a:t>
            </a:r>
            <a:r>
              <a:rPr lang="cs-CZ" sz="1600" b="1" dirty="0">
                <a:solidFill>
                  <a:srgbClr val="FF0000"/>
                </a:solidFill>
              </a:rPr>
              <a:t>0 porcí </a:t>
            </a:r>
            <a:r>
              <a:rPr lang="cs-CZ" sz="1600" dirty="0">
                <a:solidFill>
                  <a:srgbClr val="FF0000"/>
                </a:solidFill>
              </a:rPr>
              <a:t>včetně </a:t>
            </a:r>
            <a:r>
              <a:rPr lang="cs-CZ" sz="1600" b="1" dirty="0">
                <a:solidFill>
                  <a:srgbClr val="FF0000"/>
                </a:solidFill>
              </a:rPr>
              <a:t>skrytých </a:t>
            </a:r>
            <a:r>
              <a:rPr lang="cs-CZ" sz="1600" dirty="0">
                <a:solidFill>
                  <a:srgbClr val="FF0000"/>
                </a:solidFill>
              </a:rPr>
              <a:t>(např. cukr v ovoci, sůl v pečivu,…)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nejednoznačně definované porce (miska, talíř,…)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- grafické zpracování</a:t>
            </a:r>
          </a:p>
          <a:p>
            <a:pPr>
              <a:buFontTx/>
              <a:buChar char="-"/>
            </a:pP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+ jednoduchost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+ přehlednost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+ jediná oficiální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940F44-A7A4-4E80-AECC-FE5E7615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875F9-8790-48FA-A679-A849694B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cs-CZ" sz="4000" dirty="0"/>
              <a:t>Neoficiální pyramidy </a:t>
            </a:r>
            <a:r>
              <a:rPr lang="cs-CZ" sz="4000" dirty="0" err="1"/>
              <a:t>čr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AEF3A-A99A-473B-8535-1B36749D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cs-CZ" sz="2400" dirty="0"/>
              <a:t>Pyramida výživy pro děti, 2014</a:t>
            </a:r>
          </a:p>
          <a:p>
            <a:endParaRPr lang="cs-CZ" sz="1600" dirty="0"/>
          </a:p>
        </p:txBody>
      </p:sp>
      <p:pic>
        <p:nvPicPr>
          <p:cNvPr id="4" name="Shape 190">
            <a:extLst>
              <a:ext uri="{FF2B5EF4-FFF2-40B4-BE49-F238E27FC236}">
                <a16:creationId xmlns:a16="http://schemas.microsoft.com/office/drawing/2014/main" id="{A153018F-EEF3-41D2-AF4C-CC7A4B56D717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2342" y="1252483"/>
            <a:ext cx="6909577" cy="4353033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85435E-EB97-4EFC-9170-FF3686D7DE51}"/>
              </a:ext>
            </a:extLst>
          </p:cNvPr>
          <p:cNvSpPr txBox="1"/>
          <p:nvPr/>
        </p:nvSpPr>
        <p:spPr>
          <a:xfrm>
            <a:off x="4552552" y="5605516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http://www.khsstc.cz/dokumenty/pyramida-vyzivy-pro-deti-4126_4126_86_1.html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7424D4-6E0C-499E-8C4E-6E0169C5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8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15600" y="1649808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001" y="390468"/>
            <a:ext cx="9736000" cy="613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5643367" y="164433"/>
            <a:ext cx="6241200" cy="12940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977284-7711-4A09-9244-9267C80F5EF5}"/>
              </a:ext>
            </a:extLst>
          </p:cNvPr>
          <p:cNvSpPr txBox="1"/>
          <p:nvPr/>
        </p:nvSpPr>
        <p:spPr>
          <a:xfrm>
            <a:off x="1228001" y="6547531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http://www.khsstc.cz/dokumenty/pyramida-vyzivy-pro-deti-4126_4126_86_1.html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4E120E-6050-441D-8099-F70521DDA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14</a:t>
            </a:fld>
            <a:endParaRPr lang="c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31" y="3825239"/>
            <a:ext cx="3672840" cy="2753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" dirty="0"/>
              <a:t>porce = sevřená pěst, rozevřená dlaň nebo hrst</a:t>
            </a:r>
            <a:endParaRPr dirty="0"/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200" y="3511567"/>
            <a:ext cx="3643280" cy="306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851" y="1410067"/>
            <a:ext cx="3751367" cy="298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0283" y="1297733"/>
            <a:ext cx="3997951" cy="2950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C3B06F4-A155-4E48-B815-4178F39A4177}"/>
              </a:ext>
            </a:extLst>
          </p:cNvPr>
          <p:cNvSpPr txBox="1"/>
          <p:nvPr/>
        </p:nvSpPr>
        <p:spPr>
          <a:xfrm>
            <a:off x="1678328" y="6500758"/>
            <a:ext cx="919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https://www.expres.cz/jidlo-spravne-porce-046-/viral.aspx?c=A151124_135749_dx-viral_khor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EEBE73-E2B0-4595-8CFF-5C843BF8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335" y="205568"/>
            <a:ext cx="9626899" cy="606343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8805768" y="4526280"/>
            <a:ext cx="2106073" cy="2066912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B441B4B-A6AF-48FD-9F4D-FB5565F5BF31}"/>
              </a:ext>
            </a:extLst>
          </p:cNvPr>
          <p:cNvSpPr txBox="1"/>
          <p:nvPr/>
        </p:nvSpPr>
        <p:spPr>
          <a:xfrm>
            <a:off x="945248" y="6335014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http://www.khsstc.cz/dokumenty/pyramida-vyzivy-pro-deti-4126_4126_86_1.html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5FC4DA-2A13-4651-8344-AB14E1BB98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16</a:t>
            </a:fld>
            <a:endParaRPr lang="c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831200" y="930633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cs-CZ" sz="4400" dirty="0"/>
              <a:t>Zákeřná kostka</a:t>
            </a:r>
            <a:endParaRPr sz="4400" dirty="0"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31800" lvl="0" indent="-342900">
              <a:buSzPts val="2200"/>
              <a:buFont typeface="Arial" panose="020B0604020202020204" pitchFamily="34" charset="0"/>
              <a:buChar char="•"/>
            </a:pPr>
            <a:endParaRPr lang="cs-CZ" sz="2400" dirty="0">
              <a:cs typeface="Calibri" panose="020F0502020204030204" pitchFamily="34" charset="0"/>
            </a:endParaRPr>
          </a:p>
          <a:p>
            <a:pPr marL="431800" lvl="0" indent="-342900">
              <a:buSzPts val="22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sladkosti, slané pochutiny, slazené nápoje</a:t>
            </a:r>
          </a:p>
          <a:p>
            <a:pPr marL="457200" lvl="0" indent="-368300">
              <a:buSzPts val="2200"/>
            </a:pPr>
            <a:endParaRPr lang="cs-CZ" sz="2400" dirty="0">
              <a:cs typeface="Calibri" panose="020F0502020204030204" pitchFamily="34" charset="0"/>
            </a:endParaRPr>
          </a:p>
          <a:p>
            <a:pPr marL="431800" lvl="0" indent="-342900">
              <a:buSzPts val="22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energie, sůl, cukry, tuky! - nízká výživová hodnota</a:t>
            </a:r>
          </a:p>
          <a:p>
            <a:pPr marL="457200" lvl="0" indent="-368300">
              <a:buSzPts val="2200"/>
            </a:pPr>
            <a:endParaRPr lang="cs-CZ" sz="2400" dirty="0">
              <a:cs typeface="Calibri" panose="020F0502020204030204" pitchFamily="34" charset="0"/>
            </a:endParaRPr>
          </a:p>
          <a:p>
            <a:pPr marL="431800" lvl="0" indent="-342900">
              <a:buSzPts val="2200"/>
              <a:buFont typeface="Arial" panose="020B0604020202020204" pitchFamily="34" charset="0"/>
              <a:buChar char="•"/>
            </a:pPr>
            <a:r>
              <a:rPr lang="cs-CZ" sz="2400" b="1" dirty="0">
                <a:cs typeface="Calibri" panose="020F0502020204030204" pitchFamily="34" charset="0"/>
              </a:rPr>
              <a:t>opatrně!</a:t>
            </a:r>
            <a:r>
              <a:rPr lang="cs-CZ" sz="2400" dirty="0">
                <a:cs typeface="Calibri" panose="020F0502020204030204" pitchFamily="34" charset="0"/>
              </a:rPr>
              <a:t> - 1x/den - opět do dlaně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722" y="2607917"/>
            <a:ext cx="3745633" cy="374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8368" y="1"/>
            <a:ext cx="3273633" cy="173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701" y="3972734"/>
            <a:ext cx="3970001" cy="26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6">
            <a:alphaModFix/>
          </a:blip>
          <a:srcRect l="3846" t="4707"/>
          <a:stretch/>
        </p:blipFill>
        <p:spPr>
          <a:xfrm>
            <a:off x="4783767" y="4518435"/>
            <a:ext cx="3147667" cy="233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812134-4B85-4EC7-BA1E-50E6BED7D8D5}"/>
              </a:ext>
            </a:extLst>
          </p:cNvPr>
          <p:cNvSpPr txBox="1"/>
          <p:nvPr/>
        </p:nvSpPr>
        <p:spPr>
          <a:xfrm>
            <a:off x="8918368" y="5926187"/>
            <a:ext cx="328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https://pav.rvp.cz/edukacni-program-zakladni-materialy-2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B9CA1F-8570-4F88-AD45-458315ADD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17</a:t>
            </a:fld>
            <a:endParaRPr lang="c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034" y="641351"/>
            <a:ext cx="8851900" cy="55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672733" y="4521037"/>
            <a:ext cx="9343200" cy="2022000"/>
          </a:xfrm>
          <a:prstGeom prst="ellipse">
            <a:avLst/>
          </a:prstGeom>
          <a:noFill/>
          <a:ln w="1143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CC28CF-2199-4E32-9100-20599DEABBF7}"/>
              </a:ext>
            </a:extLst>
          </p:cNvPr>
          <p:cNvSpPr txBox="1"/>
          <p:nvPr/>
        </p:nvSpPr>
        <p:spPr>
          <a:xfrm>
            <a:off x="1670034" y="6543037"/>
            <a:ext cx="791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http://www.khsstc.cz/dokumenty/pyramida-vyzivy-pro-deti-4126_4126_86_1.html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05F439-7252-4EA0-9B27-FFC5448931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18</a:t>
            </a:fld>
            <a:endParaRPr lang="c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9EDB8-A401-4C8B-849F-5EA92DD7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4096512" cy="1499616"/>
          </a:xfrm>
        </p:spPr>
        <p:txBody>
          <a:bodyPr>
            <a:normAutofit fontScale="90000"/>
          </a:bodyPr>
          <a:lstStyle/>
          <a:p>
            <a:r>
              <a:rPr lang="cs-CZ" dirty="0"/>
              <a:t>Česká potravinová pyramida FZV, 2013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7FA4DC-B0A5-4B89-9F2B-1FD75EACD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096512" cy="402336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5"/>
                </a:solidFill>
              </a:rPr>
              <a:t>+ grafická podoba</a:t>
            </a:r>
          </a:p>
          <a:p>
            <a:r>
              <a:rPr lang="cs-CZ" dirty="0">
                <a:solidFill>
                  <a:schemeClr val="accent5"/>
                </a:solidFill>
              </a:rPr>
              <a:t>+ pitný režim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- komplikované znázornění </a:t>
            </a:r>
            <a:r>
              <a:rPr lang="cs-CZ" sz="2000" dirty="0">
                <a:solidFill>
                  <a:srgbClr val="FF0000"/>
                </a:solidFill>
              </a:rPr>
              <a:t>→ </a:t>
            </a:r>
            <a:r>
              <a:rPr lang="cs-CZ" dirty="0">
                <a:solidFill>
                  <a:srgbClr val="FF0000"/>
                </a:solidFill>
              </a:rPr>
              <a:t>chaotická</a:t>
            </a:r>
          </a:p>
          <a:p>
            <a:r>
              <a:rPr lang="cs-CZ" dirty="0">
                <a:solidFill>
                  <a:srgbClr val="FF0000"/>
                </a:solidFill>
              </a:rPr>
              <a:t>- vymizení rozdělení do potravinových skupin</a:t>
            </a:r>
          </a:p>
          <a:p>
            <a:r>
              <a:rPr lang="cs-CZ" dirty="0">
                <a:solidFill>
                  <a:srgbClr val="FF0000"/>
                </a:solidFill>
              </a:rPr>
              <a:t>- konzumace ryb a mléčných výrobků stejně často?</a:t>
            </a:r>
          </a:p>
          <a:p>
            <a:r>
              <a:rPr lang="cs-CZ" dirty="0">
                <a:solidFill>
                  <a:srgbClr val="FF0000"/>
                </a:solidFill>
              </a:rPr>
              <a:t>- banán méně vhodný?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VÃ½sledek obrÃ¡zku pro fÃ³rum zdravÃ© vÃ½Å¾ivy pyramida">
            <a:extLst>
              <a:ext uri="{FF2B5EF4-FFF2-40B4-BE49-F238E27FC236}">
                <a16:creationId xmlns:a16="http://schemas.microsoft.com/office/drawing/2014/main" id="{EB92AC7E-D91B-428C-B222-FA6618AF7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-1" r="4026" b="37068"/>
          <a:stretch/>
        </p:blipFill>
        <p:spPr bwMode="auto">
          <a:xfrm>
            <a:off x="5120640" y="146314"/>
            <a:ext cx="6864097" cy="63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798E49A-5130-4ED2-9DF9-830C1384A0AC}"/>
              </a:ext>
            </a:extLst>
          </p:cNvPr>
          <p:cNvSpPr txBox="1"/>
          <p:nvPr/>
        </p:nvSpPr>
        <p:spPr>
          <a:xfrm>
            <a:off x="5706319" y="6527020"/>
            <a:ext cx="330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http://www.fzv.cz/pyramida-fzv/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3FD495-57C2-4951-93AE-41898211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CC4C7-8E64-43AF-9513-267E2C96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DEC6E8-8927-4F48-94BF-ABB171462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= soubor doporučení jak se stravovat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na základě nejnovějších poznatků odborníků z oblasti výživy, medicíny a výroby potravin → jejich úprava a doplnění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původ – studie (vědecky podložené a ověřené, musí být průkazné)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2200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vydávají mezinárodní výživové organizace, stát, národní výživové organizace, jednotlivci → mohou se lišit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682B93-3356-451F-9AEA-38D56AB1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C37F7-A870-438B-8149-BBE8A033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cs-CZ" sz="4000" dirty="0"/>
              <a:t>Zdravý talíř pro náctileté</a:t>
            </a:r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6F237B67-11B7-4BC0-BB1E-2971F46C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4253928" cy="43347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projekt Víš, co jíš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spolupráce Informačního centra pro bezpečnost potravin Ministerstva zemědělství </a:t>
            </a:r>
            <a:r>
              <a:rPr lang="cs-CZ" sz="2100"/>
              <a:t>ČR a </a:t>
            </a:r>
            <a:r>
              <a:rPr lang="cs-CZ" sz="2100" dirty="0"/>
              <a:t>3. lékařské fakulty Univerzity Karlovy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výseče na talíři – 4 skupiny (ovoce, zelenina, obiloviny a zdroje bílkovin)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uprostřed voda – pitný režim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/>
              <a:t>mimo talíř lahev oleje – důraz na příjem kvalitních tuků</a:t>
            </a:r>
            <a:endParaRPr lang="en-US" sz="2100" dirty="0"/>
          </a:p>
        </p:txBody>
      </p:sp>
      <p:pic>
        <p:nvPicPr>
          <p:cNvPr id="2053" name="Picture 2" descr="VÃ½sledek obrÃ¡zku pro zdravÃ½ talÃ­Å pro nactiletÃ©">
            <a:extLst>
              <a:ext uri="{FF2B5EF4-FFF2-40B4-BE49-F238E27FC236}">
                <a16:creationId xmlns:a16="http://schemas.microsoft.com/office/drawing/2014/main" id="{778B47EA-F7DF-4878-85D1-7F520BA3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64" y="246541"/>
            <a:ext cx="5327687" cy="60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E160CA-E78A-4930-B09B-A3D519E3E448}"/>
              </a:ext>
            </a:extLst>
          </p:cNvPr>
          <p:cNvSpPr txBox="1"/>
          <p:nvPr/>
        </p:nvSpPr>
        <p:spPr>
          <a:xfrm>
            <a:off x="6096001" y="5974387"/>
            <a:ext cx="599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https://www.vimcojim.cz/magazin/clanky/o-vyzive/Jezte-pestre.-Vite,-jak-na-to__s10010x8210.html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902C37-2922-4555-874A-7F83B74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8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2481-B960-4721-8F47-D52C0F6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lepší?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4BD4A5-A71D-489C-A653-558A32DA6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PYRAMIDA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A4B3047-B407-4A24-B28F-A6229657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6"/>
                </a:solidFill>
              </a:rPr>
              <a:t>+ hierarchické uspořádání →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accent6"/>
                </a:solidFill>
              </a:rPr>
              <a:t>jaké potraviny upřednostnit</a:t>
            </a:r>
          </a:p>
          <a:p>
            <a:r>
              <a:rPr lang="cs-CZ" dirty="0">
                <a:solidFill>
                  <a:schemeClr val="accent6"/>
                </a:solidFill>
              </a:rPr>
              <a:t>+ posouzení složení celodenní stravy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- špička pyramidy → nevhodné potraviny → ale co rostlinné oleje?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D2152EF-EE50-4FAF-9978-9D9EA6095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TALÍŘ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6D75FCF-B276-40BD-BF9D-B16A135F8D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6"/>
                </a:solidFill>
              </a:rPr>
              <a:t>+ zachycení poměru zastoupení jednotlivých skupin potravin</a:t>
            </a:r>
          </a:p>
          <a:p>
            <a:r>
              <a:rPr lang="cs-CZ" dirty="0">
                <a:solidFill>
                  <a:schemeClr val="accent6"/>
                </a:solidFill>
              </a:rPr>
              <a:t>+ znázornění konkrétního pokrmu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- chybí počet porcí</a:t>
            </a:r>
          </a:p>
          <a:p>
            <a:r>
              <a:rPr lang="cs-CZ" dirty="0">
                <a:solidFill>
                  <a:srgbClr val="FF0000"/>
                </a:solidFill>
              </a:rPr>
              <a:t>- nereálné doporučení pro ovoce a zeleninu – až ½ denní stravy</a:t>
            </a:r>
          </a:p>
          <a:p>
            <a:r>
              <a:rPr lang="cs-CZ" dirty="0">
                <a:solidFill>
                  <a:srgbClr val="FF0000"/>
                </a:solidFill>
              </a:rPr>
              <a:t>- komplikované použití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3F985F-4165-4EE9-96E9-AEE21C7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1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EE7C5-B972-4EAF-8CAD-471F407C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využití?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E906F-3010-4730-ABBD-E2BCFA63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Slepá pyramida!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24 hod. </a:t>
            </a:r>
            <a:r>
              <a:rPr lang="cs-CZ" sz="2400" dirty="0" err="1"/>
              <a:t>recall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Zaznačení do příslušné </a:t>
            </a:r>
          </a:p>
          <a:p>
            <a:pPr marL="0" indent="0">
              <a:buNone/>
            </a:pPr>
            <a:r>
              <a:rPr lang="cs-CZ" sz="2400" dirty="0"/>
              <a:t> potravinové skupiny</a:t>
            </a:r>
          </a:p>
          <a:p>
            <a:endParaRPr lang="cs-CZ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8CC6BC1B-2635-44B5-B530-6AD470BAB451}"/>
              </a:ext>
            </a:extLst>
          </p:cNvPr>
          <p:cNvSpPr/>
          <p:nvPr/>
        </p:nvSpPr>
        <p:spPr>
          <a:xfrm>
            <a:off x="3901631" y="1378405"/>
            <a:ext cx="5593243" cy="5092299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EADDC6A-84D6-4806-9705-EBDA2E2F5A44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6698253" y="2812513"/>
            <a:ext cx="3800" cy="36581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EB89B14-7AB6-4F06-859C-E726CCDFA25B}"/>
              </a:ext>
            </a:extLst>
          </p:cNvPr>
          <p:cNvCxnSpPr>
            <a:cxnSpLocks/>
          </p:cNvCxnSpPr>
          <p:nvPr/>
        </p:nvCxnSpPr>
        <p:spPr>
          <a:xfrm>
            <a:off x="5909860" y="2812513"/>
            <a:ext cx="15648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F2E5A91-FA22-4919-8706-C13FC7A215B1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5299942" y="3924555"/>
            <a:ext cx="279662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7713FC8-A577-4AB4-9045-561F23B3937A}"/>
              </a:ext>
            </a:extLst>
          </p:cNvPr>
          <p:cNvCxnSpPr>
            <a:cxnSpLocks/>
          </p:cNvCxnSpPr>
          <p:nvPr/>
        </p:nvCxnSpPr>
        <p:spPr>
          <a:xfrm>
            <a:off x="4795284" y="4861232"/>
            <a:ext cx="38170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B87118-8A2A-4F16-B590-43171687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069B5B6-AD9D-47AB-AA3E-8F61CAE85159}"/>
              </a:ext>
            </a:extLst>
          </p:cNvPr>
          <p:cNvCxnSpPr/>
          <p:nvPr/>
        </p:nvCxnSpPr>
        <p:spPr>
          <a:xfrm>
            <a:off x="4338084" y="5677786"/>
            <a:ext cx="46995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F8E20740-AF95-4B8C-9045-78256ED89BE5}"/>
              </a:ext>
            </a:extLst>
          </p:cNvPr>
          <p:cNvSpPr/>
          <p:nvPr/>
        </p:nvSpPr>
        <p:spPr>
          <a:xfrm>
            <a:off x="9037674" y="1616149"/>
            <a:ext cx="1041991" cy="94629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6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6B8CD-2A2D-4554-979E-7C5A8B33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58" y="359451"/>
            <a:ext cx="9720072" cy="1499616"/>
          </a:xfrm>
        </p:spPr>
        <p:txBody>
          <a:bodyPr/>
          <a:lstStyle/>
          <a:p>
            <a:r>
              <a:rPr lang="cs-CZ" dirty="0" err="1"/>
              <a:t>Fbdg</a:t>
            </a:r>
            <a:r>
              <a:rPr lang="cs-CZ" dirty="0"/>
              <a:t> v dalších zemích</a:t>
            </a:r>
          </a:p>
        </p:txBody>
      </p:sp>
      <p:pic>
        <p:nvPicPr>
          <p:cNvPr id="4" name="Picture 4" descr="Výsledek obrázku pro usda food pyramid">
            <a:extLst>
              <a:ext uri="{FF2B5EF4-FFF2-40B4-BE49-F238E27FC236}">
                <a16:creationId xmlns:a16="http://schemas.microsoft.com/office/drawing/2014/main" id="{D294D6DD-6258-4A1B-A07C-A0468AC306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6" y="3188861"/>
            <a:ext cx="2705283" cy="20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ýsledek obrázku pro usda myplate">
            <a:extLst>
              <a:ext uri="{FF2B5EF4-FFF2-40B4-BE49-F238E27FC236}">
                <a16:creationId xmlns:a16="http://schemas.microsoft.com/office/drawing/2014/main" id="{A10A9888-48B6-48C2-B1E1-A8A2E63A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76" y="3126009"/>
            <a:ext cx="2439566" cy="22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A6423EE-7FFD-457B-A675-D87CF6EA26C8}"/>
              </a:ext>
            </a:extLst>
          </p:cNvPr>
          <p:cNvSpPr txBox="1"/>
          <p:nvPr/>
        </p:nvSpPr>
        <p:spPr>
          <a:xfrm>
            <a:off x="405755" y="2518077"/>
            <a:ext cx="2313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MyPyramid</a:t>
            </a:r>
            <a:r>
              <a:rPr lang="cs-CZ" sz="2000" dirty="0"/>
              <a:t>, 2005 – pohybová aktivita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73059A-4919-46CB-820D-C5B6A1811B35}"/>
              </a:ext>
            </a:extLst>
          </p:cNvPr>
          <p:cNvSpPr txBox="1"/>
          <p:nvPr/>
        </p:nvSpPr>
        <p:spPr>
          <a:xfrm>
            <a:off x="3111569" y="2840219"/>
            <a:ext cx="198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MyPlate</a:t>
            </a:r>
            <a:r>
              <a:rPr lang="cs-CZ" sz="2000" dirty="0"/>
              <a:t>, 2011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2F357A-B45D-4CCF-A6D3-7E29AE9A6DD1}"/>
              </a:ext>
            </a:extLst>
          </p:cNvPr>
          <p:cNvSpPr txBox="1"/>
          <p:nvPr/>
        </p:nvSpPr>
        <p:spPr>
          <a:xfrm>
            <a:off x="406286" y="2129741"/>
            <a:ext cx="216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USA</a:t>
            </a:r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AD127752-32E7-40CA-9E82-7D88B816A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r="13072"/>
          <a:stretch/>
        </p:blipFill>
        <p:spPr bwMode="auto">
          <a:xfrm>
            <a:off x="7433694" y="272919"/>
            <a:ext cx="4240193" cy="320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38FA22F-1412-4B90-863B-7A19E67600F8}"/>
              </a:ext>
            </a:extLst>
          </p:cNvPr>
          <p:cNvSpPr txBox="1"/>
          <p:nvPr/>
        </p:nvSpPr>
        <p:spPr>
          <a:xfrm>
            <a:off x="7517614" y="77983"/>
            <a:ext cx="4674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Španělsko - PA, pitný režim, víno + pivo</a:t>
            </a:r>
          </a:p>
          <a:p>
            <a:endParaRPr lang="cs-CZ" dirty="0"/>
          </a:p>
        </p:txBody>
      </p:sp>
      <p:pic>
        <p:nvPicPr>
          <p:cNvPr id="3076" name="Picture 4" descr="SouvisejÃ­cÃ­ obrÃ¡zek">
            <a:extLst>
              <a:ext uri="{FF2B5EF4-FFF2-40B4-BE49-F238E27FC236}">
                <a16:creationId xmlns:a16="http://schemas.microsoft.com/office/drawing/2014/main" id="{DB4C6FEB-1312-4B77-AC0D-837B166D0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" b="13555"/>
          <a:stretch/>
        </p:blipFill>
        <p:spPr bwMode="auto">
          <a:xfrm>
            <a:off x="7381569" y="4446669"/>
            <a:ext cx="4039981" cy="21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C1D596-589F-4EB8-9EE8-836C954ECD0E}"/>
              </a:ext>
            </a:extLst>
          </p:cNvPr>
          <p:cNvSpPr txBox="1"/>
          <p:nvPr/>
        </p:nvSpPr>
        <p:spPr>
          <a:xfrm>
            <a:off x="6414120" y="3869143"/>
            <a:ext cx="324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Německo – 3D, barevný semafor pro množství, kruh na spodní straně – poměr skupin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C71954A-ABDD-4675-89BE-9ECB7CA50136}"/>
              </a:ext>
            </a:extLst>
          </p:cNvPr>
          <p:cNvSpPr txBox="1"/>
          <p:nvPr/>
        </p:nvSpPr>
        <p:spPr>
          <a:xfrm>
            <a:off x="7791513" y="3235801"/>
            <a:ext cx="434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https://www.danone.es/es/salud/tendencias/piramide-alimentacion.html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81A65A4-4CEC-4A6C-AC1A-62824A50D5D4}"/>
              </a:ext>
            </a:extLst>
          </p:cNvPr>
          <p:cNvSpPr txBox="1"/>
          <p:nvPr/>
        </p:nvSpPr>
        <p:spPr>
          <a:xfrm>
            <a:off x="9553790" y="6354248"/>
            <a:ext cx="270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https://cz.pinterest.com/pin/527976756288813044/?lp=true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61E2643-A485-405B-BEC3-A6EEA519456B}"/>
              </a:ext>
            </a:extLst>
          </p:cNvPr>
          <p:cNvSpPr txBox="1"/>
          <p:nvPr/>
        </p:nvSpPr>
        <p:spPr>
          <a:xfrm>
            <a:off x="3110186" y="5214087"/>
            <a:ext cx="258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https://www.floridacitrus.org/newsroom/news/fdoc-partners-with-usdas-center-for-nutrition-policy-and-promotion-myplate/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926305-AA27-4329-AEC9-4900C64B71F0}"/>
              </a:ext>
            </a:extLst>
          </p:cNvPr>
          <p:cNvSpPr txBox="1"/>
          <p:nvPr/>
        </p:nvSpPr>
        <p:spPr>
          <a:xfrm>
            <a:off x="498852" y="5206894"/>
            <a:ext cx="1689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https://www.theatlantic.com/health/archive/2011/05/goodbye-food-pyramid-usda-to-announce-a-new-food-icon/239645/</a:t>
            </a: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4840F331-D464-4A83-BB1A-4DDD81F8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3" grpId="0"/>
      <p:bldP spid="9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2D15F-9D0E-4F80-A834-E795D26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52" y="2795981"/>
            <a:ext cx="9720072" cy="1499616"/>
          </a:xfrm>
        </p:spPr>
        <p:txBody>
          <a:bodyPr/>
          <a:lstStyle/>
          <a:p>
            <a:pPr algn="ctr"/>
            <a:r>
              <a:rPr lang="cs-CZ" dirty="0"/>
              <a:t>Ostatní znázornění </a:t>
            </a:r>
            <a:r>
              <a:rPr lang="cs-CZ" dirty="0" err="1"/>
              <a:t>fbdg</a:t>
            </a:r>
            <a:r>
              <a:rPr lang="cs-CZ" dirty="0"/>
              <a:t>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E521FE-3F83-4DEB-929F-A0393EE8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9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Výsledek obrázku pro francouzska potravinova lod">
            <a:extLst>
              <a:ext uri="{FF2B5EF4-FFF2-40B4-BE49-F238E27FC236}">
                <a16:creationId xmlns:a16="http://schemas.microsoft.com/office/drawing/2014/main" id="{F995BFA6-FFF9-41C1-9D03-DE1D013B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6" y="3183117"/>
            <a:ext cx="4206102" cy="3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77E4C5-3896-4B47-BCBC-0D6B7E50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255443" cy="1499616"/>
          </a:xfrm>
        </p:spPr>
        <p:txBody>
          <a:bodyPr>
            <a:normAutofit/>
          </a:bodyPr>
          <a:lstStyle/>
          <a:p>
            <a:endParaRPr lang="cs-CZ" sz="5400" dirty="0"/>
          </a:p>
        </p:txBody>
      </p:sp>
      <p:sp>
        <p:nvSpPr>
          <p:cNvPr id="4103" name="Content Placeholder 4102"/>
          <p:cNvSpPr>
            <a:spLocks noGrp="1"/>
          </p:cNvSpPr>
          <p:nvPr>
            <p:ph idx="1"/>
          </p:nvPr>
        </p:nvSpPr>
        <p:spPr>
          <a:xfrm>
            <a:off x="585288" y="6560523"/>
            <a:ext cx="5933165" cy="288971"/>
          </a:xfrm>
        </p:spPr>
        <p:txBody>
          <a:bodyPr>
            <a:normAutofit/>
          </a:bodyPr>
          <a:lstStyle/>
          <a:p>
            <a:r>
              <a:rPr lang="cs-CZ" sz="1200" i="1" dirty="0"/>
              <a:t>https://is.muni.cz/do/fsps/e-learning/kapitolysportmed/pages/16-2-vyziva.html</a:t>
            </a:r>
          </a:p>
          <a:p>
            <a:endParaRPr lang="en-US" sz="1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6C50F5-DA43-41BE-BBE7-6373326D5ED4}"/>
              </a:ext>
            </a:extLst>
          </p:cNvPr>
          <p:cNvSpPr txBox="1"/>
          <p:nvPr/>
        </p:nvSpPr>
        <p:spPr>
          <a:xfrm>
            <a:off x="622658" y="2668556"/>
            <a:ext cx="207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Francie</a:t>
            </a:r>
          </a:p>
        </p:txBody>
      </p:sp>
      <p:pic>
        <p:nvPicPr>
          <p:cNvPr id="6" name="Picture 2" descr="Výsledek obrázku pro china food pyramid">
            <a:extLst>
              <a:ext uri="{FF2B5EF4-FFF2-40B4-BE49-F238E27FC236}">
                <a16:creationId xmlns:a16="http://schemas.microsoft.com/office/drawing/2014/main" id="{5284285D-4019-4CE5-B077-2213DFE2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796283"/>
            <a:ext cx="2806027" cy="32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AD5465F-49CF-4ABA-AFF2-349815349664}"/>
              </a:ext>
            </a:extLst>
          </p:cNvPr>
          <p:cNvSpPr txBox="1"/>
          <p:nvPr/>
        </p:nvSpPr>
        <p:spPr>
          <a:xfrm>
            <a:off x="5183404" y="426951"/>
            <a:ext cx="231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Čína</a:t>
            </a:r>
          </a:p>
        </p:txBody>
      </p:sp>
      <p:pic>
        <p:nvPicPr>
          <p:cNvPr id="8" name="Picture 2" descr="https://upload.wikimedia.org/wikipedia/en/8/85/Canada%27s_Food_Guide.jpg">
            <a:extLst>
              <a:ext uri="{FF2B5EF4-FFF2-40B4-BE49-F238E27FC236}">
                <a16:creationId xmlns:a16="http://schemas.microsoft.com/office/drawing/2014/main" id="{C9D568E0-0175-4A10-8073-842FAE725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2571"/>
          <a:stretch/>
        </p:blipFill>
        <p:spPr bwMode="auto">
          <a:xfrm>
            <a:off x="9304791" y="2697284"/>
            <a:ext cx="2721239" cy="33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1FCD6A-FF1B-4295-B8D5-0E42E72ECEE0}"/>
              </a:ext>
            </a:extLst>
          </p:cNvPr>
          <p:cNvSpPr txBox="1"/>
          <p:nvPr/>
        </p:nvSpPr>
        <p:spPr>
          <a:xfrm>
            <a:off x="9219168" y="2325957"/>
            <a:ext cx="186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Kanada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E7477D-D4CF-4287-B169-E75AD4529B8A}"/>
              </a:ext>
            </a:extLst>
          </p:cNvPr>
          <p:cNvSpPr txBox="1"/>
          <p:nvPr/>
        </p:nvSpPr>
        <p:spPr>
          <a:xfrm>
            <a:off x="5235569" y="4052501"/>
            <a:ext cx="256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https://cz.pinterest.com/pin/438889926159802645/?lp=true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E839841-5EA1-4C16-80F2-2C7DA1D2B13D}"/>
              </a:ext>
            </a:extLst>
          </p:cNvPr>
          <p:cNvSpPr txBox="1"/>
          <p:nvPr/>
        </p:nvSpPr>
        <p:spPr>
          <a:xfrm>
            <a:off x="9304790" y="6061198"/>
            <a:ext cx="272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https://en.wikipedia.org/wiki/Canada%27s_Food_Guide#/media/File:Canada%27s_Food_Guide.jpg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8F1BAB3B-C2A8-4F6D-8C8A-14B939BA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7C18D-13F7-4DB1-BD6D-0144897C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na 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1A4564-53CC-45F4-8636-56D41294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1) Jaké 3 úrovně výživových doporučení znáte?</a:t>
            </a:r>
          </a:p>
          <a:p>
            <a:r>
              <a:rPr lang="cs-CZ" sz="2400" dirty="0"/>
              <a:t>→ nutriční standardy, obecná výživová doporučení a výživová doporučení na základě potravinových skupin</a:t>
            </a:r>
          </a:p>
          <a:p>
            <a:endParaRPr lang="cs-CZ" sz="2400" dirty="0"/>
          </a:p>
          <a:p>
            <a:r>
              <a:rPr lang="cs-CZ" sz="2400" dirty="0"/>
              <a:t>2) Kolik pater má potravinová pyramida MZ ČR z roku 2005?</a:t>
            </a:r>
          </a:p>
          <a:p>
            <a:r>
              <a:rPr lang="cs-CZ" sz="2400" dirty="0"/>
              <a:t>→ 4 patra (sacharidové, ovoce + zelenina, bílkovinné, sůl + cukry + tuky)</a:t>
            </a:r>
          </a:p>
          <a:p>
            <a:endParaRPr lang="cs-CZ" sz="2400" dirty="0"/>
          </a:p>
          <a:p>
            <a:r>
              <a:rPr lang="cs-CZ" sz="2400" dirty="0"/>
              <a:t>3) Jaké grafické doporučení máte nejraději Vy?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167969-69B4-4850-ABA4-DFC68D77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85E85-E18F-447F-AEBC-62FF99F1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293229" cy="1499616"/>
          </a:xfrm>
        </p:spPr>
        <p:txBody>
          <a:bodyPr>
            <a:noAutofit/>
          </a:bodyPr>
          <a:lstStyle/>
          <a:p>
            <a:r>
              <a:rPr lang="cs-CZ" sz="4000" dirty="0"/>
              <a:t>Zdravý talíř </a:t>
            </a:r>
            <a:r>
              <a:rPr lang="cs-CZ" sz="3200" dirty="0"/>
              <a:t/>
            </a:r>
            <a:br>
              <a:rPr lang="cs-CZ" sz="3200" dirty="0"/>
            </a:br>
            <a:endParaRPr lang="cs-CZ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3ACE00-5FA3-4B5F-9DA9-146D1213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516284"/>
            <a:ext cx="3293229" cy="4954420"/>
          </a:xfrm>
        </p:spPr>
        <p:txBody>
          <a:bodyPr>
            <a:normAutofit lnSpcReduction="10000"/>
          </a:bodyPr>
          <a:lstStyle/>
          <a:p>
            <a:endParaRPr lang="cs-CZ" u="sng" dirty="0"/>
          </a:p>
          <a:p>
            <a:r>
              <a:rPr lang="cs-CZ" u="sng" dirty="0"/>
              <a:t>PharmDr. Margit </a:t>
            </a:r>
            <a:r>
              <a:rPr lang="cs-CZ" u="sng" dirty="0" err="1"/>
              <a:t>Slimáková</a:t>
            </a:r>
            <a:endParaRPr lang="cs-CZ" u="sng" dirty="0"/>
          </a:p>
          <a:p>
            <a:endParaRPr lang="cs-CZ" u="sng" dirty="0"/>
          </a:p>
          <a:p>
            <a:r>
              <a:rPr lang="cs-CZ" sz="2000" dirty="0"/>
              <a:t>„Barevnější ovoce má vyšší obsah živin.“</a:t>
            </a:r>
          </a:p>
          <a:p>
            <a:r>
              <a:rPr lang="cs-CZ" sz="2000" dirty="0"/>
              <a:t>„Nejzdravější a nejvýživnější je jíst sezónní ovoce různých druhů a barev.“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„Většině z nás prospívá vyšší podíl rostlinných zdrojů bílkovin.“</a:t>
            </a:r>
            <a:endParaRPr lang="en-US" sz="2000" dirty="0"/>
          </a:p>
        </p:txBody>
      </p:sp>
      <p:pic>
        <p:nvPicPr>
          <p:cNvPr id="8" name="Zástupný symbol pro obsah 5">
            <a:extLst>
              <a:ext uri="{FF2B5EF4-FFF2-40B4-BE49-F238E27FC236}">
                <a16:creationId xmlns:a16="http://schemas.microsoft.com/office/drawing/2014/main" id="{88CC1F47-CC98-440D-A05C-B6E59481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1010648"/>
            <a:ext cx="6909577" cy="483670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A57031-FCCE-4BE0-B357-9DC93AC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0E5A29C-5605-4B42-9C8A-EE03E549FD13}"/>
              </a:ext>
            </a:extLst>
          </p:cNvPr>
          <p:cNvSpPr/>
          <p:nvPr/>
        </p:nvSpPr>
        <p:spPr>
          <a:xfrm>
            <a:off x="6370343" y="5847351"/>
            <a:ext cx="3453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https://www.margit.cz/zdravy-talir/</a:t>
            </a:r>
          </a:p>
        </p:txBody>
      </p:sp>
    </p:spTree>
    <p:extLst>
      <p:ext uri="{BB962C8B-B14F-4D97-AF65-F5344CB8AC3E}">
        <p14:creationId xmlns:p14="http://schemas.microsoft.com/office/powerpoint/2010/main" val="1776387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B65C1-3D90-4A0C-A088-2F485888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0E1B10-686E-4F65-B788-A07F5724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18470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BRÁT, Jiří. Středomořská a skandinávská výživová doporučení fungují. Dodržujeme je?. </a:t>
            </a:r>
            <a:r>
              <a:rPr lang="cs-CZ" i="1" dirty="0"/>
              <a:t>Vím, co jím</a:t>
            </a:r>
            <a:r>
              <a:rPr lang="cs-CZ" dirty="0"/>
              <a:t> [online]. 2018 [cit. 2018-10-24]. Dostupné z: https://www.vimcojim.cz/magazin/clanky/o-zdravi/Stredomorska-a-skandinavska-vyzivova-doporuceni-funguji.-Dodrzujeme-je__s10012x11047.html</a:t>
            </a:r>
          </a:p>
          <a:p>
            <a:r>
              <a:rPr lang="cs-CZ" dirty="0"/>
              <a:t>GABROVSKÁ, Dana a Markéta CHÝLKOVÁ. </a:t>
            </a:r>
            <a:r>
              <a:rPr lang="cs-CZ" i="1" dirty="0"/>
              <a:t>Fakta o správné a vyvážené stravě, aneb, Čím nám vyvážená strava může prospět?</a:t>
            </a:r>
            <a:r>
              <a:rPr lang="cs-CZ" dirty="0"/>
              <a:t>. Praha: Potravinářská komora České republiky, 2017. Publikace Platformy pro reformulace. ISBN 978-80-88019-25-1.</a:t>
            </a:r>
          </a:p>
          <a:p>
            <a:r>
              <a:rPr lang="cs-CZ" sz="2400" dirty="0"/>
              <a:t>Prezentace: Mgr. Marie Šubrtová – Výživová doporučení, podpora správné výživy ČR, Státní zdravotní ústav Praha, Odbor hygieny výživy a bezpečnosti potravin </a:t>
            </a:r>
          </a:p>
          <a:p>
            <a:r>
              <a:rPr lang="cs-CZ" dirty="0"/>
              <a:t>Zdravý talíř. </a:t>
            </a:r>
            <a:r>
              <a:rPr lang="cs-CZ" i="1" dirty="0"/>
              <a:t>Margit</a:t>
            </a:r>
            <a:r>
              <a:rPr lang="cs-CZ" dirty="0"/>
              <a:t> [online]. 2012 [cit. 2018-11-28]. Dostupné z: https://www.margit.cz/zdravy-talir/</a:t>
            </a:r>
          </a:p>
          <a:p>
            <a:r>
              <a:rPr lang="cs-CZ" dirty="0"/>
              <a:t>http://www.khshk.cz/e-learning/kurs4/kapitola_2__vivov_doporuen.html</a:t>
            </a:r>
          </a:p>
          <a:p>
            <a:r>
              <a:rPr lang="cs-CZ" dirty="0"/>
              <a:t>http://www.szu.cz/uploads/documents/czzp/vyziva/Pyramida_v_ivy.pdf</a:t>
            </a:r>
          </a:p>
          <a:p>
            <a:r>
              <a:rPr lang="cs-CZ" dirty="0"/>
              <a:t>http://www.vyzivaspol.cz/wp-content/uploads/2015/09/001211.pdf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3AE70-D432-4E3F-9343-FAE17A61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5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D307A-9E67-46D8-9F3F-C7A8A127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679192"/>
            <a:ext cx="9720072" cy="1499616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DC671-70F2-4148-AAAC-3423E77F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4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F5B80-149A-4254-9DEE-F4CC9960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cílem?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D4944A-9C1A-4336-B063-1C3BEB83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400" dirty="0"/>
              <a:t>zajištění přívodu všech živin nezbytně nutných ke správnému fungování organismu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preventivní působení proti nepřenosným chronickým onemocněním souvisejících s  výživou:</a:t>
            </a:r>
          </a:p>
          <a:p>
            <a:pPr marL="1078992" lvl="7" indent="0">
              <a:buNone/>
            </a:pPr>
            <a:r>
              <a:rPr lang="cs-CZ" sz="2000" dirty="0"/>
              <a:t>    KVS</a:t>
            </a:r>
          </a:p>
          <a:p>
            <a:pPr marL="1078992" lvl="7" indent="0">
              <a:buNone/>
            </a:pPr>
            <a:r>
              <a:rPr lang="cs-CZ" sz="2000" dirty="0"/>
              <a:t>    DM2</a:t>
            </a:r>
          </a:p>
          <a:p>
            <a:pPr marL="1078992" lvl="7" indent="0">
              <a:buNone/>
            </a:pPr>
            <a:r>
              <a:rPr lang="cs-CZ" sz="2000" dirty="0"/>
              <a:t>    Obezita</a:t>
            </a:r>
          </a:p>
          <a:p>
            <a:pPr marL="1225296" lvl="8" indent="0">
              <a:buNone/>
            </a:pPr>
            <a:r>
              <a:rPr lang="cs-CZ" sz="2000" dirty="0"/>
              <a:t>  Zubní kaz</a:t>
            </a:r>
          </a:p>
          <a:p>
            <a:pPr marL="1078992" lvl="7" indent="0">
              <a:buNone/>
            </a:pPr>
            <a:r>
              <a:rPr lang="cs-CZ" sz="2000" dirty="0"/>
              <a:t>    Nádorová onemocnění</a:t>
            </a:r>
          </a:p>
          <a:p>
            <a:pPr marL="1078992" lvl="7" indent="0">
              <a:buNone/>
            </a:pPr>
            <a:endParaRPr lang="cs-CZ" dirty="0"/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cs-CZ" sz="2400" dirty="0"/>
              <a:t>rozvoj a upevňování zdraví lidí v populaci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1078992" lvl="7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09C4A4-40DB-4E9D-AE39-4AFDFED7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E770-2C82-4179-A7F0-06E4C2CB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cs-CZ" sz="4800" dirty="0"/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F26C5-64B9-451E-8982-3644137A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2300 př. n. l., Čína: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cs-CZ" sz="2000" dirty="0"/>
              <a:t>kuchyňská sůl a CMP</a:t>
            </a:r>
          </a:p>
          <a:p>
            <a:pPr lvl="6"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4. st. př. n. l., Aristoteles: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cs-CZ" sz="2000" dirty="0"/>
              <a:t>sladké fíky a zubní kaz</a:t>
            </a:r>
          </a:p>
          <a:p>
            <a:pPr lvl="6"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1795 – první formální výživové doporučení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cs-CZ" sz="2000" dirty="0"/>
              <a:t>citronová šťáva a skorbut (povinné podávání u britského námořnictva)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5A4C1C-8D82-49AA-BF35-1ECE14CA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E885D22-AF3B-4556-8EA2-FF79A5DE4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EADF1FB-BADD-498D-85F5-280AC05FC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Ã½sledek obrÃ¡zku pro fig">
            <a:extLst>
              <a:ext uri="{FF2B5EF4-FFF2-40B4-BE49-F238E27FC236}">
                <a16:creationId xmlns:a16="http://schemas.microsoft.com/office/drawing/2014/main" id="{E18651B8-0E51-4728-B636-A7B2087C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94" y="1043583"/>
            <a:ext cx="2958039" cy="22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D9FCA910-8FC6-4228-A54A-6A0F12E63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2E2FF0-7B2F-4721-B8CC-644408CE0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VÃ½sledek obrÃ¡zku pro lemon">
            <a:extLst>
              <a:ext uri="{FF2B5EF4-FFF2-40B4-BE49-F238E27FC236}">
                <a16:creationId xmlns:a16="http://schemas.microsoft.com/office/drawing/2014/main" id="{66841197-83C9-4EF4-9147-9DB6F050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64" y="1958570"/>
            <a:ext cx="1708795" cy="17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2A0889DD-03C0-451E-BEEE-FA088912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F32E738-3288-4315-95AC-2F23FC609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salt">
            <a:extLst>
              <a:ext uri="{FF2B5EF4-FFF2-40B4-BE49-F238E27FC236}">
                <a16:creationId xmlns:a16="http://schemas.microsoft.com/office/drawing/2014/main" id="{B3CE9858-A341-444D-B47F-9710E4B0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99" y="4352268"/>
            <a:ext cx="2880360" cy="19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8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EB7DD-5F9D-46DF-B908-8A4CD024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FORMY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866553-5421-402B-A112-43076170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1. Nutriční standardy</a:t>
            </a:r>
          </a:p>
          <a:p>
            <a:pPr lvl="2"/>
            <a:r>
              <a:rPr lang="cs-CZ" sz="2000" dirty="0"/>
              <a:t>numerická doporučení pro příjem energie a živin →  normální fungování organismu</a:t>
            </a:r>
          </a:p>
          <a:p>
            <a:pPr lvl="2"/>
            <a:r>
              <a:rPr lang="cs-CZ" sz="2000" dirty="0"/>
              <a:t>odborníci </a:t>
            </a:r>
          </a:p>
          <a:p>
            <a:r>
              <a:rPr lang="cs-CZ" sz="2400" dirty="0"/>
              <a:t>2. Obecná výživová doporučení</a:t>
            </a:r>
          </a:p>
          <a:p>
            <a:pPr lvl="2"/>
            <a:r>
              <a:rPr lang="cs-CZ" sz="2000" dirty="0"/>
              <a:t>spotřeba určitých typů potravin (obecně zvýšení/snížení, BMI,…)</a:t>
            </a:r>
          </a:p>
          <a:p>
            <a:pPr lvl="2"/>
            <a:r>
              <a:rPr lang="cs-CZ" sz="2000" dirty="0"/>
              <a:t>rámec pro spotřebu jednotlivých živin (B 15 %, T 30 %, S 55 %)</a:t>
            </a:r>
          </a:p>
          <a:p>
            <a:pPr lvl="2"/>
            <a:r>
              <a:rPr lang="cs-CZ" sz="2000" dirty="0"/>
              <a:t>široká veřejnost</a:t>
            </a:r>
          </a:p>
          <a:p>
            <a:r>
              <a:rPr lang="cs-CZ" sz="2400" dirty="0"/>
              <a:t>3. </a:t>
            </a:r>
            <a:r>
              <a:rPr lang="cs-CZ" sz="2400" dirty="0">
                <a:solidFill>
                  <a:srgbClr val="FF0000"/>
                </a:solidFill>
              </a:rPr>
              <a:t>Doporučení založená na skupinách potravin</a:t>
            </a:r>
          </a:p>
          <a:p>
            <a:pPr lvl="2"/>
            <a:r>
              <a:rPr lang="cs-CZ" sz="2000" dirty="0"/>
              <a:t>převod doporučení pro energii a živiny na POTRAVINY</a:t>
            </a:r>
          </a:p>
          <a:p>
            <a:pPr lvl="2"/>
            <a:r>
              <a:rPr lang="cs-CZ" sz="2000" dirty="0"/>
              <a:t>široká veřejnost</a:t>
            </a:r>
          </a:p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pPr lvl="3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ABC02F-3B49-4B42-AADB-AE02168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45BB9BA-722B-4E63-A9B7-EBC9CDB57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01124"/>
              </p:ext>
            </p:extLst>
          </p:nvPr>
        </p:nvGraphicFramePr>
        <p:xfrm>
          <a:off x="1473200" y="631399"/>
          <a:ext cx="9245600" cy="5943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9757">
                  <a:extLst>
                    <a:ext uri="{9D8B030D-6E8A-4147-A177-3AD203B41FA5}">
                      <a16:colId xmlns:a16="http://schemas.microsoft.com/office/drawing/2014/main" val="221426175"/>
                    </a:ext>
                  </a:extLst>
                </a:gridCol>
                <a:gridCol w="2071868">
                  <a:extLst>
                    <a:ext uri="{9D8B030D-6E8A-4147-A177-3AD203B41FA5}">
                      <a16:colId xmlns:a16="http://schemas.microsoft.com/office/drawing/2014/main" val="313730187"/>
                    </a:ext>
                  </a:extLst>
                </a:gridCol>
                <a:gridCol w="2932575">
                  <a:extLst>
                    <a:ext uri="{9D8B030D-6E8A-4147-A177-3AD203B41FA5}">
                      <a16:colId xmlns:a16="http://schemas.microsoft.com/office/drawing/2014/main" val="187453619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785546072"/>
                    </a:ext>
                  </a:extLst>
                </a:gridCol>
              </a:tblGrid>
              <a:tr h="411300">
                <a:tc>
                  <a:txBody>
                    <a:bodyPr/>
                    <a:lstStyle/>
                    <a:p>
                      <a:r>
                        <a:rPr lang="cs-CZ" sz="2000" b="1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DALŠÍ 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ANGLICKÝ 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PŘÍKAD PRO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079675"/>
                  </a:ext>
                </a:extLst>
              </a:tr>
              <a:tr h="1556395">
                <a:tc>
                  <a:txBody>
                    <a:bodyPr/>
                    <a:lstStyle/>
                    <a:p>
                      <a:r>
                        <a:rPr lang="cs-CZ" sz="2100" b="1" dirty="0"/>
                        <a:t>Nutriční standardy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Výživové doporučené dávky/Referenční hodnota příjmu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Nutritional</a:t>
                      </a:r>
                      <a:r>
                        <a:rPr lang="cs-CZ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  <a:r>
                        <a:rPr lang="cs-CZ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Dietary</a:t>
                      </a:r>
                      <a:r>
                        <a:rPr lang="cs-CZ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allowances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dirty="0"/>
                        <a:t>VDD z roku 1989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dirty="0"/>
                        <a:t>Referenční hodnoty pro příjem živin (DACH)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58589"/>
                  </a:ext>
                </a:extLst>
              </a:tr>
              <a:tr h="2164466">
                <a:tc>
                  <a:txBody>
                    <a:bodyPr/>
                    <a:lstStyle/>
                    <a:p>
                      <a:r>
                        <a:rPr lang="cs-CZ" sz="2100" b="1" dirty="0"/>
                        <a:t>Obecná výživová doporučení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Dietary</a:t>
                      </a:r>
                      <a:r>
                        <a:rPr lang="cs-CZ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dirty="0"/>
                        <a:t>Výživová doporučení pro obyvatelstvo České republiky, 2012 (SPV)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dirty="0"/>
                        <a:t>Zdravá třináctka, 2006 (FZV)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18809"/>
                  </a:ext>
                </a:extLst>
              </a:tr>
              <a:tr h="1336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100" b="1" dirty="0"/>
                        <a:t>Doporučení založená na skupinách potravin</a:t>
                      </a:r>
                    </a:p>
                    <a:p>
                      <a:endParaRPr lang="cs-CZ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Food-</a:t>
                      </a:r>
                      <a:r>
                        <a:rPr lang="cs-CZ" sz="2000" dirty="0" err="1"/>
                        <a:t>based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dietary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guidelines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</a:rPr>
                        <a:t>Potravinová pyramida MZ ČR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</a:rPr>
                        <a:t>Zdravý talíř pro náctileté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41968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A6F21D-4F68-42B7-8119-DC5CC717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4E58F-3D57-4F2E-8652-830DB1C0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založená na skupinách potravin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F4799-3043-4119-94CA-207079AE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FF0000"/>
                </a:solidFill>
              </a:rPr>
              <a:t>jasná, stručná, zapamatovatelná!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FF0000"/>
                </a:solidFill>
              </a:rPr>
              <a:t>zájem!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FF0000"/>
                </a:solidFill>
              </a:rPr>
              <a:t>změny v chování!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grafická podoba (frekvence konzumace + porce)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EDBC8A-4DB7-4573-9748-C4B54FFA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106928"/>
              </p:ext>
            </p:extLst>
          </p:nvPr>
        </p:nvGraphicFramePr>
        <p:xfrm>
          <a:off x="6739376" y="4297680"/>
          <a:ext cx="4175551" cy="260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2A54B2-8B17-4771-BC99-4DD75F3D3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81446"/>
              </p:ext>
            </p:extLst>
          </p:nvPr>
        </p:nvGraphicFramePr>
        <p:xfrm>
          <a:off x="8568650" y="1588136"/>
          <a:ext cx="3237230" cy="201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0DF392-405A-45C2-8E7E-02432051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65602-39EF-4E53-ABA0-2B455B9D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3129C-3494-4DC0-A64A-A4FE59BE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převod energie a živin → potraviny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respektování: specifických zvláštností dané země a místí tradice, dostupnost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velký význam grafické podoby (pyramida, talíř, duha, loď,…)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pomůcka pro sestavení jídelníčku a jeho kontroly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61E6BE-8722-41C1-B9D8-39C34555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4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4503B-4D1A-4F25-A0CB-DAF943B3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5300" dirty="0"/>
              <a:t>Česká republika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7E9966-9A58-4050-8279-601BCD8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cs-CZ" sz="3200" dirty="0"/>
              <a:t>Potravinová pyramida MZ ČR, 2005 </a:t>
            </a:r>
          </a:p>
          <a:p>
            <a:r>
              <a:rPr lang="cs-CZ" sz="3200" dirty="0"/>
              <a:t>→ oficiální!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4" descr="Výsledek obrázku pro potravinova pyramida ČR">
            <a:extLst>
              <a:ext uri="{FF2B5EF4-FFF2-40B4-BE49-F238E27FC236}">
                <a16:creationId xmlns:a16="http://schemas.microsoft.com/office/drawing/2014/main" id="{F6AC4B62-E8FB-4962-BE5A-DE12FA03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6" y="640080"/>
            <a:ext cx="561998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EE8C9D8-0F03-40E4-B1CD-7FEE7385B140}"/>
              </a:ext>
            </a:extLst>
          </p:cNvPr>
          <p:cNvSpPr txBox="1"/>
          <p:nvPr/>
        </p:nvSpPr>
        <p:spPr>
          <a:xfrm>
            <a:off x="6096000" y="6352032"/>
            <a:ext cx="45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https://www.jidelny.cz/show.aspx?id=872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856C98-3399-4B4F-9C20-D4D436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9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1057</Words>
  <Application>Microsoft Office PowerPoint</Application>
  <PresentationFormat>Širokoúhlá obrazovka</PresentationFormat>
  <Paragraphs>243</Paragraphs>
  <Slides>29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Tw Cen MT</vt:lpstr>
      <vt:lpstr>Tw Cen MT Condensed</vt:lpstr>
      <vt:lpstr>Wingdings 3</vt:lpstr>
      <vt:lpstr>Integrál</vt:lpstr>
      <vt:lpstr>VÝŽIVOVÁ DOPORUČENÍ  na základě potravinových skupin</vt:lpstr>
      <vt:lpstr>definice</vt:lpstr>
      <vt:lpstr>Co je cílem?</vt:lpstr>
      <vt:lpstr>Historie</vt:lpstr>
      <vt:lpstr>3 FORMY</vt:lpstr>
      <vt:lpstr>Prezentace aplikace PowerPoint</vt:lpstr>
      <vt:lpstr>Doporučení založená na skupinách potravin</vt:lpstr>
      <vt:lpstr>Prezentace aplikace PowerPoint</vt:lpstr>
      <vt:lpstr>     Česká republika  </vt:lpstr>
      <vt:lpstr>Prezentace aplikace PowerPoint</vt:lpstr>
      <vt:lpstr>Prezentace aplikace PowerPoint</vt:lpstr>
      <vt:lpstr>Prezentace aplikace PowerPoint</vt:lpstr>
      <vt:lpstr>Neoficiální pyramidy čr</vt:lpstr>
      <vt:lpstr>Prezentace aplikace PowerPoint</vt:lpstr>
      <vt:lpstr>porce = sevřená pěst, rozevřená dlaň nebo hrst</vt:lpstr>
      <vt:lpstr>Prezentace aplikace PowerPoint</vt:lpstr>
      <vt:lpstr>Zákeřná kostka</vt:lpstr>
      <vt:lpstr>Prezentace aplikace PowerPoint</vt:lpstr>
      <vt:lpstr>Česká potravinová pyramida FZV, 2013 </vt:lpstr>
      <vt:lpstr>Zdravý talíř pro náctileté</vt:lpstr>
      <vt:lpstr>Co je lepší?</vt:lpstr>
      <vt:lpstr>Praktické využití?</vt:lpstr>
      <vt:lpstr>Fbdg v dalších zemích</vt:lpstr>
      <vt:lpstr>Ostatní znázornění fbdg?</vt:lpstr>
      <vt:lpstr>Prezentace aplikace PowerPoint</vt:lpstr>
      <vt:lpstr>Otázky na závěr</vt:lpstr>
      <vt:lpstr>Zdravý talíř  </vt:lpstr>
      <vt:lpstr>zdroje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VÝŽIVOVÁ DOPORUČENÍ  na základě potravinových skupin</dc:title>
  <dc:creator>Julinka</dc:creator>
  <cp:lastModifiedBy>Halina Matějová</cp:lastModifiedBy>
  <cp:revision>19</cp:revision>
  <dcterms:created xsi:type="dcterms:W3CDTF">2018-11-28T17:58:11Z</dcterms:created>
  <dcterms:modified xsi:type="dcterms:W3CDTF">2018-12-15T13:29:27Z</dcterms:modified>
</cp:coreProperties>
</file>