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17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8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notesSlides/notesSlide7.xml" ContentType="application/vnd.openxmlformats-officedocument.presentationml.notesSlide+xml"/>
  <Override PartName="/ppt/tags/tag28.xml" ContentType="application/vnd.openxmlformats-officedocument.presentationml.tags+xml"/>
  <Override PartName="/ppt/notesSlides/notesSlide8.xml" ContentType="application/vnd.openxmlformats-officedocument.presentationml.notesSlide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notesSlides/notesSlide9.xml" ContentType="application/vnd.openxmlformats-officedocument.presentationml.notesSlide+xml"/>
  <Override PartName="/ppt/tags/tag37.xml" ContentType="application/vnd.openxmlformats-officedocument.presentationml.tags+xml"/>
  <Override PartName="/ppt/notesSlides/notesSlide10.xml" ContentType="application/vnd.openxmlformats-officedocument.presentationml.notesSlide+xml"/>
  <Override PartName="/ppt/tags/tag38.xml" ContentType="application/vnd.openxmlformats-officedocument.presentationml.tags+xml"/>
  <Override PartName="/ppt/notesSlides/notesSlide11.xml" ContentType="application/vnd.openxmlformats-officedocument.presentationml.notesSlide+xml"/>
  <Override PartName="/ppt/tags/tag39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ags/tag40.xml" ContentType="application/vnd.openxmlformats-officedocument.presentationml.tags+xml"/>
  <Override PartName="/ppt/notesSlides/notesSlide15.xml" ContentType="application/vnd.openxmlformats-officedocument.presentationml.notesSlide+xml"/>
  <Override PartName="/ppt/tags/tag41.xml" ContentType="application/vnd.openxmlformats-officedocument.presentationml.tag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tags/tag42.xml" ContentType="application/vnd.openxmlformats-officedocument.presentationml.tags+xml"/>
  <Override PartName="/ppt/notesSlides/notesSlide18.xml" ContentType="application/vnd.openxmlformats-officedocument.presentationml.notesSlide+xml"/>
  <Override PartName="/ppt/tags/tag4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78"/>
  </p:notesMasterIdLst>
  <p:handoutMasterIdLst>
    <p:handoutMasterId r:id="rId79"/>
  </p:handoutMasterIdLst>
  <p:sldIdLst>
    <p:sldId id="256" r:id="rId2"/>
    <p:sldId id="269" r:id="rId3"/>
    <p:sldId id="257" r:id="rId4"/>
    <p:sldId id="260" r:id="rId5"/>
    <p:sldId id="259" r:id="rId6"/>
    <p:sldId id="258" r:id="rId7"/>
    <p:sldId id="300" r:id="rId8"/>
    <p:sldId id="270" r:id="rId9"/>
    <p:sldId id="261" r:id="rId10"/>
    <p:sldId id="262" r:id="rId11"/>
    <p:sldId id="380" r:id="rId12"/>
    <p:sldId id="345" r:id="rId13"/>
    <p:sldId id="346" r:id="rId14"/>
    <p:sldId id="347" r:id="rId15"/>
    <p:sldId id="348" r:id="rId16"/>
    <p:sldId id="349" r:id="rId17"/>
    <p:sldId id="350" r:id="rId18"/>
    <p:sldId id="351" r:id="rId19"/>
    <p:sldId id="304" r:id="rId20"/>
    <p:sldId id="353" r:id="rId21"/>
    <p:sldId id="333" r:id="rId22"/>
    <p:sldId id="306" r:id="rId23"/>
    <p:sldId id="354" r:id="rId24"/>
    <p:sldId id="305" r:id="rId25"/>
    <p:sldId id="356" r:id="rId26"/>
    <p:sldId id="308" r:id="rId27"/>
    <p:sldId id="309" r:id="rId28"/>
    <p:sldId id="311" r:id="rId29"/>
    <p:sldId id="271" r:id="rId30"/>
    <p:sldId id="268" r:id="rId31"/>
    <p:sldId id="357" r:id="rId32"/>
    <p:sldId id="381" r:id="rId33"/>
    <p:sldId id="382" r:id="rId34"/>
    <p:sldId id="383" r:id="rId35"/>
    <p:sldId id="384" r:id="rId36"/>
    <p:sldId id="385" r:id="rId37"/>
    <p:sldId id="386" r:id="rId38"/>
    <p:sldId id="358" r:id="rId39"/>
    <p:sldId id="359" r:id="rId40"/>
    <p:sldId id="276" r:id="rId41"/>
    <p:sldId id="362" r:id="rId42"/>
    <p:sldId id="315" r:id="rId43"/>
    <p:sldId id="316" r:id="rId44"/>
    <p:sldId id="281" r:id="rId45"/>
    <p:sldId id="335" r:id="rId46"/>
    <p:sldId id="317" r:id="rId47"/>
    <p:sldId id="387" r:id="rId48"/>
    <p:sldId id="388" r:id="rId49"/>
    <p:sldId id="272" r:id="rId50"/>
    <p:sldId id="319" r:id="rId51"/>
    <p:sldId id="320" r:id="rId52"/>
    <p:sldId id="324" r:id="rId53"/>
    <p:sldId id="323" r:id="rId54"/>
    <p:sldId id="365" r:id="rId55"/>
    <p:sldId id="390" r:id="rId56"/>
    <p:sldId id="325" r:id="rId57"/>
    <p:sldId id="366" r:id="rId58"/>
    <p:sldId id="326" r:id="rId59"/>
    <p:sldId id="391" r:id="rId60"/>
    <p:sldId id="392" r:id="rId61"/>
    <p:sldId id="327" r:id="rId62"/>
    <p:sldId id="370" r:id="rId63"/>
    <p:sldId id="371" r:id="rId64"/>
    <p:sldId id="332" r:id="rId65"/>
    <p:sldId id="329" r:id="rId66"/>
    <p:sldId id="330" r:id="rId67"/>
    <p:sldId id="393" r:id="rId68"/>
    <p:sldId id="367" r:id="rId69"/>
    <p:sldId id="331" r:id="rId70"/>
    <p:sldId id="369" r:id="rId71"/>
    <p:sldId id="372" r:id="rId72"/>
    <p:sldId id="373" r:id="rId73"/>
    <p:sldId id="374" r:id="rId74"/>
    <p:sldId id="375" r:id="rId75"/>
    <p:sldId id="376" r:id="rId76"/>
    <p:sldId id="299" r:id="rId77"/>
  </p:sldIdLst>
  <p:sldSz cx="9144000" cy="5143500" type="screen16x9"/>
  <p:notesSz cx="6797675" cy="9928225"/>
  <p:custDataLst>
    <p:tags r:id="rId80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40">
          <p15:clr>
            <a:srgbClr val="A4A3A4"/>
          </p15:clr>
        </p15:guide>
        <p15:guide id="2" orient="horz" pos="954">
          <p15:clr>
            <a:srgbClr val="A4A3A4"/>
          </p15:clr>
        </p15:guide>
        <p15:guide id="3" orient="horz" pos="536">
          <p15:clr>
            <a:srgbClr val="A4A3A4"/>
          </p15:clr>
        </p15:guide>
        <p15:guide id="4" orient="horz" pos="2896">
          <p15:clr>
            <a:srgbClr val="A4A3A4"/>
          </p15:clr>
        </p15:guide>
        <p15:guide id="5" orient="horz" pos="2958">
          <p15:clr>
            <a:srgbClr val="A4A3A4"/>
          </p15:clr>
        </p15:guide>
        <p15:guide id="6" pos="321">
          <p15:clr>
            <a:srgbClr val="A4A3A4"/>
          </p15:clr>
        </p15:guide>
        <p15:guide id="7" pos="5418">
          <p15:clr>
            <a:srgbClr val="A4A3A4"/>
          </p15:clr>
        </p15:guide>
        <p15:guide id="8" pos="682">
          <p15:clr>
            <a:srgbClr val="A4A3A4"/>
          </p15:clr>
        </p15:guide>
        <p15:guide id="9" pos="2766">
          <p15:clr>
            <a:srgbClr val="A4A3A4"/>
          </p15:clr>
        </p15:guide>
        <p15:guide id="10" pos="2976">
          <p15:clr>
            <a:srgbClr val="A4A3A4"/>
          </p15:clr>
        </p15:guide>
        <p15:guide id="11" pos="26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835" autoAdjust="0"/>
    <p:restoredTop sz="94605" autoAdjust="0"/>
  </p:normalViewPr>
  <p:slideViewPr>
    <p:cSldViewPr snapToGrid="0">
      <p:cViewPr varScale="1">
        <p:scale>
          <a:sx n="103" d="100"/>
          <a:sy n="103" d="100"/>
        </p:scale>
        <p:origin x="186" y="714"/>
      </p:cViewPr>
      <p:guideLst>
        <p:guide orient="horz" pos="840"/>
        <p:guide orient="horz" pos="954"/>
        <p:guide orient="horz" pos="536"/>
        <p:guide orient="horz" pos="2896"/>
        <p:guide orient="horz" pos="2958"/>
        <p:guide pos="321"/>
        <p:guide pos="5418"/>
        <p:guide pos="682"/>
        <p:guide pos="2766"/>
        <p:guide pos="2976"/>
        <p:guide pos="26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6" d="100"/>
          <a:sy n="126" d="100"/>
        </p:scale>
        <p:origin x="-4824" y="-6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notesMaster" Target="notesMasters/notesMaster1.xml"/><Relationship Id="rId8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ags" Target="tags/tag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444A112-CF68-49C2-AC4E-248052EB30BB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FE49983-F9DC-4810-8729-96C9E032548A}">
      <dgm:prSet phldrT="[Text]" custT="1"/>
      <dgm:spPr>
        <a:solidFill>
          <a:srgbClr val="00B0F0"/>
        </a:solidFill>
      </dgm:spPr>
      <dgm:t>
        <a:bodyPr/>
        <a:lstStyle/>
        <a:p>
          <a:r>
            <a:rPr lang="cs-CZ" sz="8000" dirty="0" smtClean="0">
              <a:solidFill>
                <a:srgbClr val="00287D"/>
              </a:solidFill>
              <a:latin typeface="Calibri" panose="020F0502020204030204" pitchFamily="34" charset="0"/>
            </a:rPr>
            <a:t>Farmakologie</a:t>
          </a:r>
          <a:endParaRPr lang="en-US" sz="8000" dirty="0">
            <a:solidFill>
              <a:srgbClr val="00287D"/>
            </a:solidFill>
            <a:latin typeface="Calibri" panose="020F0502020204030204" pitchFamily="34" charset="0"/>
          </a:endParaRPr>
        </a:p>
      </dgm:t>
    </dgm:pt>
    <dgm:pt modelId="{994D8A4E-7580-444C-BBB7-A5A446643B30}" type="parTrans" cxnId="{DF22628E-4E25-4860-94D7-F4B254D99B0C}">
      <dgm:prSet/>
      <dgm:spPr/>
      <dgm:t>
        <a:bodyPr/>
        <a:lstStyle/>
        <a:p>
          <a:endParaRPr lang="en-US" sz="4000">
            <a:latin typeface="Calibri" panose="020F0502020204030204" pitchFamily="34" charset="0"/>
          </a:endParaRPr>
        </a:p>
      </dgm:t>
    </dgm:pt>
    <dgm:pt modelId="{9EFD5609-9908-4D73-900E-5550DA82C59F}" type="sibTrans" cxnId="{DF22628E-4E25-4860-94D7-F4B254D99B0C}">
      <dgm:prSet/>
      <dgm:spPr/>
      <dgm:t>
        <a:bodyPr/>
        <a:lstStyle/>
        <a:p>
          <a:endParaRPr lang="en-US" sz="4000">
            <a:latin typeface="Calibri" panose="020F0502020204030204" pitchFamily="34" charset="0"/>
          </a:endParaRPr>
        </a:p>
      </dgm:t>
    </dgm:pt>
    <dgm:pt modelId="{30128B41-FA88-4106-862E-484F34358428}" type="asst">
      <dgm:prSet phldrT="[Text]" custT="1"/>
      <dgm:spPr>
        <a:solidFill>
          <a:srgbClr val="00B0F0"/>
        </a:solidFill>
      </dgm:spPr>
      <dgm:t>
        <a:bodyPr/>
        <a:lstStyle/>
        <a:p>
          <a:r>
            <a:rPr lang="cs-CZ" sz="6600" dirty="0" smtClean="0">
              <a:solidFill>
                <a:srgbClr val="00287D"/>
              </a:solidFill>
              <a:latin typeface="Calibri" panose="020F0502020204030204" pitchFamily="34" charset="0"/>
            </a:rPr>
            <a:t>Obecná</a:t>
          </a:r>
          <a:endParaRPr lang="en-US" sz="6600" dirty="0">
            <a:solidFill>
              <a:srgbClr val="00287D"/>
            </a:solidFill>
            <a:latin typeface="Calibri" panose="020F0502020204030204" pitchFamily="34" charset="0"/>
          </a:endParaRPr>
        </a:p>
      </dgm:t>
    </dgm:pt>
    <dgm:pt modelId="{7D3A3D49-F245-4828-8A48-0C43ACB69DF5}" type="parTrans" cxnId="{ABE44DC4-C3B2-4865-82E7-B6E9E86B05B2}">
      <dgm:prSet/>
      <dgm:spPr/>
      <dgm:t>
        <a:bodyPr/>
        <a:lstStyle/>
        <a:p>
          <a:endParaRPr lang="en-US" sz="4000">
            <a:latin typeface="Calibri" panose="020F0502020204030204" pitchFamily="34" charset="0"/>
          </a:endParaRPr>
        </a:p>
      </dgm:t>
    </dgm:pt>
    <dgm:pt modelId="{FFC86243-8A82-4EE0-9E6A-09B451D59A85}" type="sibTrans" cxnId="{ABE44DC4-C3B2-4865-82E7-B6E9E86B05B2}">
      <dgm:prSet/>
      <dgm:spPr/>
      <dgm:t>
        <a:bodyPr/>
        <a:lstStyle/>
        <a:p>
          <a:endParaRPr lang="en-US" sz="4000">
            <a:latin typeface="Calibri" panose="020F0502020204030204" pitchFamily="34" charset="0"/>
          </a:endParaRPr>
        </a:p>
      </dgm:t>
    </dgm:pt>
    <dgm:pt modelId="{0D8C2812-18A1-4A95-B50E-04EFEFCC6588}">
      <dgm:prSet phldrT="[Text]" custT="1"/>
      <dgm:spPr>
        <a:solidFill>
          <a:srgbClr val="00B0F0"/>
        </a:solidFill>
      </dgm:spPr>
      <dgm:t>
        <a:bodyPr/>
        <a:lstStyle/>
        <a:p>
          <a:r>
            <a:rPr lang="cs-CZ" sz="1600" dirty="0" err="1" smtClean="0">
              <a:solidFill>
                <a:srgbClr val="00287D"/>
              </a:solidFill>
              <a:latin typeface="Calibri" panose="020F0502020204030204" pitchFamily="34" charset="0"/>
            </a:rPr>
            <a:t>Farmako</a:t>
          </a:r>
          <a:endParaRPr lang="cs-CZ" sz="1600" dirty="0" smtClean="0">
            <a:solidFill>
              <a:srgbClr val="00287D"/>
            </a:solidFill>
            <a:latin typeface="Calibri" panose="020F0502020204030204" pitchFamily="34" charset="0"/>
          </a:endParaRPr>
        </a:p>
        <a:p>
          <a:r>
            <a:rPr lang="cs-CZ" sz="1600" dirty="0" smtClean="0">
              <a:solidFill>
                <a:srgbClr val="00287D"/>
              </a:solidFill>
              <a:latin typeface="Calibri" panose="020F0502020204030204" pitchFamily="34" charset="0"/>
            </a:rPr>
            <a:t>kinetika</a:t>
          </a:r>
          <a:endParaRPr lang="en-US" sz="1600" dirty="0">
            <a:solidFill>
              <a:srgbClr val="00287D"/>
            </a:solidFill>
            <a:latin typeface="Calibri" panose="020F0502020204030204" pitchFamily="34" charset="0"/>
          </a:endParaRPr>
        </a:p>
      </dgm:t>
    </dgm:pt>
    <dgm:pt modelId="{F8B8A716-6385-47F9-96E8-A1918EB17A90}" type="parTrans" cxnId="{16CEBDC6-3432-417B-8034-6127F0723059}">
      <dgm:prSet/>
      <dgm:spPr/>
      <dgm:t>
        <a:bodyPr/>
        <a:lstStyle/>
        <a:p>
          <a:endParaRPr lang="en-US" sz="4000">
            <a:latin typeface="Calibri" panose="020F0502020204030204" pitchFamily="34" charset="0"/>
          </a:endParaRPr>
        </a:p>
      </dgm:t>
    </dgm:pt>
    <dgm:pt modelId="{99CF0B73-BBEA-442C-871D-2CB08722E3C8}" type="sibTrans" cxnId="{16CEBDC6-3432-417B-8034-6127F0723059}">
      <dgm:prSet/>
      <dgm:spPr/>
      <dgm:t>
        <a:bodyPr/>
        <a:lstStyle/>
        <a:p>
          <a:endParaRPr lang="en-US" sz="4000">
            <a:latin typeface="Calibri" panose="020F0502020204030204" pitchFamily="34" charset="0"/>
          </a:endParaRPr>
        </a:p>
      </dgm:t>
    </dgm:pt>
    <dgm:pt modelId="{638A31F5-EBF0-451E-98A8-E9306A30EC27}">
      <dgm:prSet phldrT="[Text]" custT="1"/>
      <dgm:spPr>
        <a:solidFill>
          <a:srgbClr val="00B0F0"/>
        </a:solidFill>
      </dgm:spPr>
      <dgm:t>
        <a:bodyPr/>
        <a:lstStyle/>
        <a:p>
          <a:r>
            <a:rPr lang="cs-CZ" sz="6600" dirty="0" smtClean="0">
              <a:solidFill>
                <a:srgbClr val="00287D"/>
              </a:solidFill>
              <a:latin typeface="Calibri" panose="020F0502020204030204" pitchFamily="34" charset="0"/>
            </a:rPr>
            <a:t>Speciální</a:t>
          </a:r>
          <a:endParaRPr lang="en-US" sz="6600" dirty="0">
            <a:solidFill>
              <a:srgbClr val="00287D"/>
            </a:solidFill>
            <a:latin typeface="Calibri" panose="020F0502020204030204" pitchFamily="34" charset="0"/>
          </a:endParaRPr>
        </a:p>
      </dgm:t>
    </dgm:pt>
    <dgm:pt modelId="{AE34E9E5-FA5D-4F20-98FE-4281560CD1AF}" type="parTrans" cxnId="{EE502B3C-8A7A-4036-8632-7CCA9BF76A8F}">
      <dgm:prSet/>
      <dgm:spPr/>
      <dgm:t>
        <a:bodyPr/>
        <a:lstStyle/>
        <a:p>
          <a:endParaRPr lang="en-US" sz="4000">
            <a:latin typeface="Calibri" panose="020F0502020204030204" pitchFamily="34" charset="0"/>
          </a:endParaRPr>
        </a:p>
      </dgm:t>
    </dgm:pt>
    <dgm:pt modelId="{88669923-5B93-464E-8F58-9965F7D9DB07}" type="sibTrans" cxnId="{EE502B3C-8A7A-4036-8632-7CCA9BF76A8F}">
      <dgm:prSet/>
      <dgm:spPr/>
      <dgm:t>
        <a:bodyPr/>
        <a:lstStyle/>
        <a:p>
          <a:endParaRPr lang="en-US" sz="4000">
            <a:latin typeface="Calibri" panose="020F0502020204030204" pitchFamily="34" charset="0"/>
          </a:endParaRPr>
        </a:p>
      </dgm:t>
    </dgm:pt>
    <dgm:pt modelId="{29C18DA9-F857-404C-B228-0E6864EB2375}">
      <dgm:prSet phldrT="[Text]" custT="1"/>
      <dgm:spPr>
        <a:solidFill>
          <a:srgbClr val="00B0F0"/>
        </a:solidFill>
      </dgm:spPr>
      <dgm:t>
        <a:bodyPr/>
        <a:lstStyle/>
        <a:p>
          <a:r>
            <a:rPr lang="cs-CZ" sz="1600" dirty="0" smtClean="0">
              <a:solidFill>
                <a:srgbClr val="00287D"/>
              </a:solidFill>
              <a:latin typeface="Calibri" panose="020F0502020204030204" pitchFamily="34" charset="0"/>
            </a:rPr>
            <a:t>analgetika</a:t>
          </a:r>
          <a:endParaRPr lang="en-US" sz="1600" dirty="0">
            <a:solidFill>
              <a:srgbClr val="00287D"/>
            </a:solidFill>
            <a:latin typeface="Calibri" panose="020F0502020204030204" pitchFamily="34" charset="0"/>
          </a:endParaRPr>
        </a:p>
      </dgm:t>
    </dgm:pt>
    <dgm:pt modelId="{D4233E8A-949D-499C-B340-846936D35DB2}" type="parTrans" cxnId="{8278ACEC-9336-432F-867B-598779AC5223}">
      <dgm:prSet/>
      <dgm:spPr/>
      <dgm:t>
        <a:bodyPr/>
        <a:lstStyle/>
        <a:p>
          <a:endParaRPr lang="en-US" sz="4000">
            <a:latin typeface="Calibri" panose="020F0502020204030204" pitchFamily="34" charset="0"/>
          </a:endParaRPr>
        </a:p>
      </dgm:t>
    </dgm:pt>
    <dgm:pt modelId="{84CBDB2A-795F-44BA-A95E-7BFB3403B8E7}" type="sibTrans" cxnId="{8278ACEC-9336-432F-867B-598779AC5223}">
      <dgm:prSet/>
      <dgm:spPr/>
      <dgm:t>
        <a:bodyPr/>
        <a:lstStyle/>
        <a:p>
          <a:endParaRPr lang="en-US" sz="4000">
            <a:latin typeface="Calibri" panose="020F0502020204030204" pitchFamily="34" charset="0"/>
          </a:endParaRPr>
        </a:p>
      </dgm:t>
    </dgm:pt>
    <dgm:pt modelId="{277E6735-72A5-4B31-9C92-8F2CD5C17D58}">
      <dgm:prSet phldrT="[Text]" custT="1"/>
      <dgm:spPr>
        <a:solidFill>
          <a:srgbClr val="00B0F0"/>
        </a:solidFill>
      </dgm:spPr>
      <dgm:t>
        <a:bodyPr/>
        <a:lstStyle/>
        <a:p>
          <a:r>
            <a:rPr lang="cs-CZ" sz="1600" dirty="0" err="1" smtClean="0">
              <a:solidFill>
                <a:srgbClr val="00287D"/>
              </a:solidFill>
              <a:latin typeface="Calibri" panose="020F0502020204030204" pitchFamily="34" charset="0"/>
            </a:rPr>
            <a:t>Farmako</a:t>
          </a:r>
          <a:endParaRPr lang="cs-CZ" sz="1600" dirty="0" smtClean="0">
            <a:solidFill>
              <a:srgbClr val="00287D"/>
            </a:solidFill>
            <a:latin typeface="Calibri" panose="020F0502020204030204" pitchFamily="34" charset="0"/>
          </a:endParaRPr>
        </a:p>
        <a:p>
          <a:r>
            <a:rPr lang="cs-CZ" sz="1600" dirty="0" smtClean="0">
              <a:solidFill>
                <a:srgbClr val="00287D"/>
              </a:solidFill>
              <a:latin typeface="Calibri" panose="020F0502020204030204" pitchFamily="34" charset="0"/>
            </a:rPr>
            <a:t>dynamika</a:t>
          </a:r>
          <a:endParaRPr lang="en-US" sz="1600" dirty="0">
            <a:solidFill>
              <a:srgbClr val="00287D"/>
            </a:solidFill>
            <a:latin typeface="Calibri" panose="020F0502020204030204" pitchFamily="34" charset="0"/>
          </a:endParaRPr>
        </a:p>
      </dgm:t>
    </dgm:pt>
    <dgm:pt modelId="{9535750A-3714-4011-8C26-F4816667BD52}" type="parTrans" cxnId="{64281A07-2BE1-4E2C-9B70-54E3EC2CE7A9}">
      <dgm:prSet/>
      <dgm:spPr/>
      <dgm:t>
        <a:bodyPr/>
        <a:lstStyle/>
        <a:p>
          <a:endParaRPr lang="en-US" sz="4000">
            <a:latin typeface="Calibri" panose="020F0502020204030204" pitchFamily="34" charset="0"/>
          </a:endParaRPr>
        </a:p>
      </dgm:t>
    </dgm:pt>
    <dgm:pt modelId="{CF454498-78B3-409A-B1A8-20E16B50FFEA}" type="sibTrans" cxnId="{64281A07-2BE1-4E2C-9B70-54E3EC2CE7A9}">
      <dgm:prSet/>
      <dgm:spPr/>
      <dgm:t>
        <a:bodyPr/>
        <a:lstStyle/>
        <a:p>
          <a:endParaRPr lang="en-US" sz="4000">
            <a:latin typeface="Calibri" panose="020F0502020204030204" pitchFamily="34" charset="0"/>
          </a:endParaRPr>
        </a:p>
      </dgm:t>
    </dgm:pt>
    <dgm:pt modelId="{D0E23544-7722-4114-873C-0903C08EB0CE}">
      <dgm:prSet phldrT="[Text]" custT="1"/>
      <dgm:spPr>
        <a:solidFill>
          <a:srgbClr val="00B0F0"/>
        </a:solidFill>
      </dgm:spPr>
      <dgm:t>
        <a:bodyPr/>
        <a:lstStyle/>
        <a:p>
          <a:r>
            <a:rPr lang="cs-CZ" sz="1600" dirty="0" smtClean="0">
              <a:solidFill>
                <a:srgbClr val="00287D"/>
              </a:solidFill>
              <a:latin typeface="Calibri" panose="020F0502020204030204" pitchFamily="34" charset="0"/>
            </a:rPr>
            <a:t>anestetika</a:t>
          </a:r>
          <a:endParaRPr lang="en-US" sz="1600" dirty="0">
            <a:solidFill>
              <a:srgbClr val="00287D"/>
            </a:solidFill>
            <a:latin typeface="Calibri" panose="020F0502020204030204" pitchFamily="34" charset="0"/>
          </a:endParaRPr>
        </a:p>
      </dgm:t>
    </dgm:pt>
    <dgm:pt modelId="{D4E848DC-2052-4957-B9C4-C4B7E7539396}" type="parTrans" cxnId="{CC73D303-C951-448C-BCA3-B3C3C2647DE3}">
      <dgm:prSet/>
      <dgm:spPr/>
      <dgm:t>
        <a:bodyPr/>
        <a:lstStyle/>
        <a:p>
          <a:endParaRPr lang="en-US" sz="4000">
            <a:latin typeface="Calibri" panose="020F0502020204030204" pitchFamily="34" charset="0"/>
          </a:endParaRPr>
        </a:p>
      </dgm:t>
    </dgm:pt>
    <dgm:pt modelId="{0CF274E7-A927-4F7B-9184-C682D3918A8F}" type="sibTrans" cxnId="{CC73D303-C951-448C-BCA3-B3C3C2647DE3}">
      <dgm:prSet/>
      <dgm:spPr/>
      <dgm:t>
        <a:bodyPr/>
        <a:lstStyle/>
        <a:p>
          <a:endParaRPr lang="en-US" sz="4000">
            <a:latin typeface="Calibri" panose="020F0502020204030204" pitchFamily="34" charset="0"/>
          </a:endParaRPr>
        </a:p>
      </dgm:t>
    </dgm:pt>
    <dgm:pt modelId="{D63B2223-922A-4F97-9E8B-09C5801708D0}">
      <dgm:prSet phldrT="[Text]" custT="1"/>
      <dgm:spPr>
        <a:solidFill>
          <a:srgbClr val="00B0F0"/>
        </a:solidFill>
      </dgm:spPr>
      <dgm:t>
        <a:bodyPr/>
        <a:lstStyle/>
        <a:p>
          <a:r>
            <a:rPr lang="cs-CZ" sz="1600" dirty="0" smtClean="0">
              <a:solidFill>
                <a:srgbClr val="00287D"/>
              </a:solidFill>
              <a:latin typeface="Calibri" panose="020F0502020204030204" pitchFamily="34" charset="0"/>
            </a:rPr>
            <a:t>antihypertenziva</a:t>
          </a:r>
          <a:endParaRPr lang="en-US" sz="1600" dirty="0">
            <a:solidFill>
              <a:srgbClr val="00287D"/>
            </a:solidFill>
            <a:latin typeface="Calibri" panose="020F0502020204030204" pitchFamily="34" charset="0"/>
          </a:endParaRPr>
        </a:p>
      </dgm:t>
    </dgm:pt>
    <dgm:pt modelId="{9F5A404E-9AB0-44FB-BA95-96A44A2C4991}" type="parTrans" cxnId="{AE6F393A-1B31-49F9-9DD3-298FF3305D64}">
      <dgm:prSet/>
      <dgm:spPr/>
      <dgm:t>
        <a:bodyPr/>
        <a:lstStyle/>
        <a:p>
          <a:endParaRPr lang="en-US" sz="4000">
            <a:latin typeface="Calibri" panose="020F0502020204030204" pitchFamily="34" charset="0"/>
          </a:endParaRPr>
        </a:p>
      </dgm:t>
    </dgm:pt>
    <dgm:pt modelId="{80D1499C-FE08-4B1C-8E61-169791753B90}" type="sibTrans" cxnId="{AE6F393A-1B31-49F9-9DD3-298FF3305D64}">
      <dgm:prSet/>
      <dgm:spPr/>
      <dgm:t>
        <a:bodyPr/>
        <a:lstStyle/>
        <a:p>
          <a:endParaRPr lang="en-US" sz="4000">
            <a:latin typeface="Calibri" panose="020F0502020204030204" pitchFamily="34" charset="0"/>
          </a:endParaRPr>
        </a:p>
      </dgm:t>
    </dgm:pt>
    <dgm:pt modelId="{A4427570-01BB-4418-B59F-179425B2E5D8}">
      <dgm:prSet phldrT="[Text]" custT="1"/>
      <dgm:spPr>
        <a:solidFill>
          <a:srgbClr val="00B0F0"/>
        </a:solidFill>
      </dgm:spPr>
      <dgm:t>
        <a:bodyPr/>
        <a:lstStyle/>
        <a:p>
          <a:r>
            <a:rPr lang="cs-CZ" sz="1600" dirty="0" smtClean="0">
              <a:solidFill>
                <a:srgbClr val="00287D"/>
              </a:solidFill>
              <a:latin typeface="Calibri" panose="020F0502020204030204" pitchFamily="34" charset="0"/>
            </a:rPr>
            <a:t>…..</a:t>
          </a:r>
          <a:endParaRPr lang="en-US" sz="1600" dirty="0">
            <a:solidFill>
              <a:srgbClr val="00287D"/>
            </a:solidFill>
            <a:latin typeface="Calibri" panose="020F0502020204030204" pitchFamily="34" charset="0"/>
          </a:endParaRPr>
        </a:p>
      </dgm:t>
    </dgm:pt>
    <dgm:pt modelId="{A9B4FB15-D32F-45AC-B9A0-616EBEB84189}" type="parTrans" cxnId="{B27DB0BC-61D1-4ACA-A5CD-96D568BFB43C}">
      <dgm:prSet/>
      <dgm:spPr/>
      <dgm:t>
        <a:bodyPr/>
        <a:lstStyle/>
        <a:p>
          <a:endParaRPr lang="en-US" sz="4000">
            <a:latin typeface="Calibri" panose="020F0502020204030204" pitchFamily="34" charset="0"/>
          </a:endParaRPr>
        </a:p>
      </dgm:t>
    </dgm:pt>
    <dgm:pt modelId="{106B0A78-8151-4F65-84E4-F60C8E6617F1}" type="sibTrans" cxnId="{B27DB0BC-61D1-4ACA-A5CD-96D568BFB43C}">
      <dgm:prSet/>
      <dgm:spPr/>
      <dgm:t>
        <a:bodyPr/>
        <a:lstStyle/>
        <a:p>
          <a:endParaRPr lang="en-US" sz="4000">
            <a:latin typeface="Calibri" panose="020F0502020204030204" pitchFamily="34" charset="0"/>
          </a:endParaRPr>
        </a:p>
      </dgm:t>
    </dgm:pt>
    <dgm:pt modelId="{DB805390-F499-4AA6-A9D5-7CBB554100BB}">
      <dgm:prSet phldrT="[Text]" custT="1"/>
      <dgm:spPr>
        <a:solidFill>
          <a:srgbClr val="00B0F0"/>
        </a:solidFill>
      </dgm:spPr>
      <dgm:t>
        <a:bodyPr/>
        <a:lstStyle/>
        <a:p>
          <a:r>
            <a:rPr lang="cs-CZ" sz="1600" dirty="0" err="1" smtClean="0">
              <a:solidFill>
                <a:srgbClr val="00287D"/>
              </a:solidFill>
              <a:latin typeface="Calibri" panose="020F0502020204030204" pitchFamily="34" charset="0"/>
            </a:rPr>
            <a:t>Farmako</a:t>
          </a:r>
          <a:endParaRPr lang="cs-CZ" sz="1600" dirty="0" smtClean="0">
            <a:solidFill>
              <a:srgbClr val="00287D"/>
            </a:solidFill>
            <a:latin typeface="Calibri" panose="020F0502020204030204" pitchFamily="34" charset="0"/>
          </a:endParaRPr>
        </a:p>
        <a:p>
          <a:r>
            <a:rPr lang="cs-CZ" sz="1600" dirty="0" smtClean="0">
              <a:solidFill>
                <a:srgbClr val="00287D"/>
              </a:solidFill>
              <a:latin typeface="Calibri" panose="020F0502020204030204" pitchFamily="34" charset="0"/>
            </a:rPr>
            <a:t>genetika</a:t>
          </a:r>
          <a:endParaRPr lang="en-US" sz="1600" dirty="0">
            <a:solidFill>
              <a:srgbClr val="00287D"/>
            </a:solidFill>
            <a:latin typeface="Calibri" panose="020F0502020204030204" pitchFamily="34" charset="0"/>
          </a:endParaRPr>
        </a:p>
      </dgm:t>
    </dgm:pt>
    <dgm:pt modelId="{A6CBDEDE-7E9C-4CC1-84FA-31612CE30225}" type="parTrans" cxnId="{72A702A6-1CF0-43A6-80D0-CA0716E032DE}">
      <dgm:prSet/>
      <dgm:spPr/>
      <dgm:t>
        <a:bodyPr/>
        <a:lstStyle/>
        <a:p>
          <a:endParaRPr lang="en-US" sz="4000">
            <a:latin typeface="Calibri" panose="020F0502020204030204" pitchFamily="34" charset="0"/>
          </a:endParaRPr>
        </a:p>
      </dgm:t>
    </dgm:pt>
    <dgm:pt modelId="{63970A06-2BBB-4526-8379-0981CF5FABEB}" type="sibTrans" cxnId="{72A702A6-1CF0-43A6-80D0-CA0716E032DE}">
      <dgm:prSet/>
      <dgm:spPr/>
      <dgm:t>
        <a:bodyPr/>
        <a:lstStyle/>
        <a:p>
          <a:endParaRPr lang="en-US" sz="4000">
            <a:latin typeface="Calibri" panose="020F0502020204030204" pitchFamily="34" charset="0"/>
          </a:endParaRPr>
        </a:p>
      </dgm:t>
    </dgm:pt>
    <dgm:pt modelId="{695800A3-172E-47BD-95DC-D76FFE7AC977}">
      <dgm:prSet phldrT="[Text]" custT="1"/>
      <dgm:spPr>
        <a:solidFill>
          <a:srgbClr val="00B0F0"/>
        </a:solidFill>
      </dgm:spPr>
      <dgm:t>
        <a:bodyPr/>
        <a:lstStyle/>
        <a:p>
          <a:r>
            <a:rPr lang="cs-CZ" sz="1600" dirty="0" smtClean="0">
              <a:solidFill>
                <a:srgbClr val="00287D"/>
              </a:solidFill>
              <a:latin typeface="Calibri" panose="020F0502020204030204" pitchFamily="34" charset="0"/>
            </a:rPr>
            <a:t>.....</a:t>
          </a:r>
          <a:endParaRPr lang="en-US" sz="1600" dirty="0">
            <a:solidFill>
              <a:srgbClr val="00287D"/>
            </a:solidFill>
            <a:latin typeface="Calibri" panose="020F0502020204030204" pitchFamily="34" charset="0"/>
          </a:endParaRPr>
        </a:p>
      </dgm:t>
    </dgm:pt>
    <dgm:pt modelId="{1652C18D-1462-46BB-A2A1-41C90207D722}" type="parTrans" cxnId="{3AD69CF7-266A-4E20-8C0B-55A41254473A}">
      <dgm:prSet/>
      <dgm:spPr/>
      <dgm:t>
        <a:bodyPr/>
        <a:lstStyle/>
        <a:p>
          <a:endParaRPr lang="en-US" sz="4000">
            <a:latin typeface="Calibri" panose="020F0502020204030204" pitchFamily="34" charset="0"/>
          </a:endParaRPr>
        </a:p>
      </dgm:t>
    </dgm:pt>
    <dgm:pt modelId="{F71A30AF-BE65-4955-AF43-77DF440DE847}" type="sibTrans" cxnId="{3AD69CF7-266A-4E20-8C0B-55A41254473A}">
      <dgm:prSet/>
      <dgm:spPr/>
      <dgm:t>
        <a:bodyPr/>
        <a:lstStyle/>
        <a:p>
          <a:endParaRPr lang="en-US" sz="4000">
            <a:latin typeface="Calibri" panose="020F0502020204030204" pitchFamily="34" charset="0"/>
          </a:endParaRPr>
        </a:p>
      </dgm:t>
    </dgm:pt>
    <dgm:pt modelId="{D97BE123-C92E-46E1-B303-D662C6B3B1B4}" type="pres">
      <dgm:prSet presAssocID="{A444A112-CF68-49C2-AC4E-248052EB30BB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cs-CZ"/>
        </a:p>
      </dgm:t>
    </dgm:pt>
    <dgm:pt modelId="{257B5365-2E13-4F8E-8E7D-E25BF1CA50E3}" type="pres">
      <dgm:prSet presAssocID="{1FE49983-F9DC-4810-8729-96C9E032548A}" presName="vertOne" presStyleCnt="0"/>
      <dgm:spPr/>
    </dgm:pt>
    <dgm:pt modelId="{62D52899-204C-4A59-ABE1-7E96DE5D8D35}" type="pres">
      <dgm:prSet presAssocID="{1FE49983-F9DC-4810-8729-96C9E032548A}" presName="txOne" presStyleLbl="node0" presStyleIdx="0" presStyleCnt="1" custLinFactNeighborX="325" custLinFactNeighborY="-1178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157E732-7249-4B6D-BE82-59C1F4B2D667}" type="pres">
      <dgm:prSet presAssocID="{1FE49983-F9DC-4810-8729-96C9E032548A}" presName="parTransOne" presStyleCnt="0"/>
      <dgm:spPr/>
    </dgm:pt>
    <dgm:pt modelId="{D423176F-01B5-4D31-BB3E-17A2173047B9}" type="pres">
      <dgm:prSet presAssocID="{1FE49983-F9DC-4810-8729-96C9E032548A}" presName="horzOne" presStyleCnt="0"/>
      <dgm:spPr/>
    </dgm:pt>
    <dgm:pt modelId="{FECA96EA-6E6E-4FBC-8714-5412F31FD706}" type="pres">
      <dgm:prSet presAssocID="{30128B41-FA88-4106-862E-484F34358428}" presName="vertTwo" presStyleCnt="0"/>
      <dgm:spPr/>
    </dgm:pt>
    <dgm:pt modelId="{500A9717-5712-49E9-962E-50E751E88910}" type="pres">
      <dgm:prSet presAssocID="{30128B41-FA88-4106-862E-484F34358428}" presName="txTwo" presStyleLbl="asst1" presStyleIdx="0" presStyleCnt="1" custScaleY="54393" custLinFactNeighborX="607" custLinFactNeighborY="873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A55842F-0442-49F0-B9F8-AA694664062D}" type="pres">
      <dgm:prSet presAssocID="{30128B41-FA88-4106-862E-484F34358428}" presName="parTransTwo" presStyleCnt="0"/>
      <dgm:spPr/>
    </dgm:pt>
    <dgm:pt modelId="{774B3A2E-4345-414D-8F60-FF37CB46469C}" type="pres">
      <dgm:prSet presAssocID="{30128B41-FA88-4106-862E-484F34358428}" presName="horzTwo" presStyleCnt="0"/>
      <dgm:spPr/>
    </dgm:pt>
    <dgm:pt modelId="{BC54CC31-5307-48F7-9386-12B69E482491}" type="pres">
      <dgm:prSet presAssocID="{277E6735-72A5-4B31-9C92-8F2CD5C17D58}" presName="vertThree" presStyleCnt="0"/>
      <dgm:spPr/>
    </dgm:pt>
    <dgm:pt modelId="{0C442C16-00B4-4651-A065-2AC279CC5490}" type="pres">
      <dgm:prSet presAssocID="{277E6735-72A5-4B31-9C92-8F2CD5C17D58}" presName="txThree" presStyleLbl="node3" presStyleIdx="0" presStyleCnt="8" custScaleY="43823" custLinFactNeighborX="7503" custLinFactNeighborY="836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7857AA2C-EE02-440C-BECB-660D5A60721B}" type="pres">
      <dgm:prSet presAssocID="{277E6735-72A5-4B31-9C92-8F2CD5C17D58}" presName="horzThree" presStyleCnt="0"/>
      <dgm:spPr/>
    </dgm:pt>
    <dgm:pt modelId="{80498F82-28E0-4396-9E3E-D159C9F5A1BC}" type="pres">
      <dgm:prSet presAssocID="{CF454498-78B3-409A-B1A8-20E16B50FFEA}" presName="sibSpaceThree" presStyleCnt="0"/>
      <dgm:spPr/>
    </dgm:pt>
    <dgm:pt modelId="{7754ACB6-3BA4-4ED1-9086-BA43651E3664}" type="pres">
      <dgm:prSet presAssocID="{0D8C2812-18A1-4A95-B50E-04EFEFCC6588}" presName="vertThree" presStyleCnt="0"/>
      <dgm:spPr/>
    </dgm:pt>
    <dgm:pt modelId="{213490BB-5AF3-4B1D-A4C8-88A22F6CB464}" type="pres">
      <dgm:prSet presAssocID="{0D8C2812-18A1-4A95-B50E-04EFEFCC6588}" presName="txThree" presStyleLbl="node3" presStyleIdx="1" presStyleCnt="8" custScaleY="43823" custLinFactNeighborX="7503" custLinFactNeighborY="836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6D51C705-A53B-4ACB-BDA4-1990DDD59448}" type="pres">
      <dgm:prSet presAssocID="{0D8C2812-18A1-4A95-B50E-04EFEFCC6588}" presName="horzThree" presStyleCnt="0"/>
      <dgm:spPr/>
    </dgm:pt>
    <dgm:pt modelId="{CD27F58B-AAD2-42CE-81FE-39771208EF21}" type="pres">
      <dgm:prSet presAssocID="{99CF0B73-BBEA-442C-871D-2CB08722E3C8}" presName="sibSpaceThree" presStyleCnt="0"/>
      <dgm:spPr/>
    </dgm:pt>
    <dgm:pt modelId="{C8647791-1B26-4277-933B-63A48D31376A}" type="pres">
      <dgm:prSet presAssocID="{DB805390-F499-4AA6-A9D5-7CBB554100BB}" presName="vertThree" presStyleCnt="0"/>
      <dgm:spPr/>
    </dgm:pt>
    <dgm:pt modelId="{0AF2AF98-5BC6-4881-9A16-E739054A25A7}" type="pres">
      <dgm:prSet presAssocID="{DB805390-F499-4AA6-A9D5-7CBB554100BB}" presName="txThree" presStyleLbl="node3" presStyleIdx="2" presStyleCnt="8" custScaleY="43823" custLinFactNeighborX="7503" custLinFactNeighborY="836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D7893EAB-8AD6-4A83-9F9A-DD40174682F3}" type="pres">
      <dgm:prSet presAssocID="{DB805390-F499-4AA6-A9D5-7CBB554100BB}" presName="horzThree" presStyleCnt="0"/>
      <dgm:spPr/>
    </dgm:pt>
    <dgm:pt modelId="{9DBA0EE5-C35E-4FB7-BD1D-AA96CD644A1D}" type="pres">
      <dgm:prSet presAssocID="{63970A06-2BBB-4526-8379-0981CF5FABEB}" presName="sibSpaceThree" presStyleCnt="0"/>
      <dgm:spPr/>
    </dgm:pt>
    <dgm:pt modelId="{285F985C-A1FB-41FE-B150-3FF6A1AC98FC}" type="pres">
      <dgm:prSet presAssocID="{695800A3-172E-47BD-95DC-D76FFE7AC977}" presName="vertThree" presStyleCnt="0"/>
      <dgm:spPr/>
    </dgm:pt>
    <dgm:pt modelId="{243236AE-99DF-46B9-8783-52F08E250976}" type="pres">
      <dgm:prSet presAssocID="{695800A3-172E-47BD-95DC-D76FFE7AC977}" presName="txThree" presStyleLbl="node3" presStyleIdx="3" presStyleCnt="8" custScaleY="43823" custLinFactNeighborX="7503" custLinFactNeighborY="83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610F837-BF58-464A-BA4A-46C150950C4D}" type="pres">
      <dgm:prSet presAssocID="{695800A3-172E-47BD-95DC-D76FFE7AC977}" presName="horzThree" presStyleCnt="0"/>
      <dgm:spPr/>
    </dgm:pt>
    <dgm:pt modelId="{BE86B619-6ACC-4505-97F1-AAD3EEE2B8DC}" type="pres">
      <dgm:prSet presAssocID="{FFC86243-8A82-4EE0-9E6A-09B451D59A85}" presName="sibSpaceTwo" presStyleCnt="0"/>
      <dgm:spPr/>
    </dgm:pt>
    <dgm:pt modelId="{262FCE81-50B2-4BB4-8594-94B7C5645131}" type="pres">
      <dgm:prSet presAssocID="{638A31F5-EBF0-451E-98A8-E9306A30EC27}" presName="vertTwo" presStyleCnt="0"/>
      <dgm:spPr/>
    </dgm:pt>
    <dgm:pt modelId="{6FD5FE8A-041F-4756-AA76-C5B44B2451DC}" type="pres">
      <dgm:prSet presAssocID="{638A31F5-EBF0-451E-98A8-E9306A30EC27}" presName="txTwo" presStyleLbl="node2" presStyleIdx="0" presStyleCnt="1" custScaleY="54492" custLinFactNeighborX="75" custLinFactNeighborY="12180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30B94166-43F8-44B1-A8DA-F1206163ECE0}" type="pres">
      <dgm:prSet presAssocID="{638A31F5-EBF0-451E-98A8-E9306A30EC27}" presName="parTransTwo" presStyleCnt="0"/>
      <dgm:spPr/>
    </dgm:pt>
    <dgm:pt modelId="{0C2F43EC-0AAD-4D9F-B6AE-052217D3B506}" type="pres">
      <dgm:prSet presAssocID="{638A31F5-EBF0-451E-98A8-E9306A30EC27}" presName="horzTwo" presStyleCnt="0"/>
      <dgm:spPr/>
    </dgm:pt>
    <dgm:pt modelId="{D568E687-748F-4A42-B814-AF6A550AB4CC}" type="pres">
      <dgm:prSet presAssocID="{29C18DA9-F857-404C-B228-0E6864EB2375}" presName="vertThree" presStyleCnt="0"/>
      <dgm:spPr/>
    </dgm:pt>
    <dgm:pt modelId="{0FA8E639-1B51-4EB0-BFBB-F583692AFA5B}" type="pres">
      <dgm:prSet presAssocID="{29C18DA9-F857-404C-B228-0E6864EB2375}" presName="txThree" presStyleLbl="node3" presStyleIdx="4" presStyleCnt="8" custScaleY="43823" custLinFactNeighborX="7503" custLinFactNeighborY="737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63846196-6081-4CB2-B2D7-90A42E3FCCDB}" type="pres">
      <dgm:prSet presAssocID="{29C18DA9-F857-404C-B228-0E6864EB2375}" presName="horzThree" presStyleCnt="0"/>
      <dgm:spPr/>
    </dgm:pt>
    <dgm:pt modelId="{53037B07-F668-42FC-B200-0EA9DA43FF54}" type="pres">
      <dgm:prSet presAssocID="{84CBDB2A-795F-44BA-A95E-7BFB3403B8E7}" presName="sibSpaceThree" presStyleCnt="0"/>
      <dgm:spPr/>
    </dgm:pt>
    <dgm:pt modelId="{F9D2BBC9-95F7-4CD2-8B4E-8BBB5D22438B}" type="pres">
      <dgm:prSet presAssocID="{D0E23544-7722-4114-873C-0903C08EB0CE}" presName="vertThree" presStyleCnt="0"/>
      <dgm:spPr/>
    </dgm:pt>
    <dgm:pt modelId="{402391DF-F564-448A-9A1D-F12B8FBF2129}" type="pres">
      <dgm:prSet presAssocID="{D0E23544-7722-4114-873C-0903C08EB0CE}" presName="txThree" presStyleLbl="node3" presStyleIdx="5" presStyleCnt="8" custScaleY="43823" custLinFactNeighborX="7503" custLinFactNeighborY="737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15DCFA4C-51BD-4300-9AA4-9F806261882D}" type="pres">
      <dgm:prSet presAssocID="{D0E23544-7722-4114-873C-0903C08EB0CE}" presName="horzThree" presStyleCnt="0"/>
      <dgm:spPr/>
    </dgm:pt>
    <dgm:pt modelId="{EE62C7D5-D5BE-45E0-B7BD-3C22452E07EF}" type="pres">
      <dgm:prSet presAssocID="{0CF274E7-A927-4F7B-9184-C682D3918A8F}" presName="sibSpaceThree" presStyleCnt="0"/>
      <dgm:spPr/>
    </dgm:pt>
    <dgm:pt modelId="{F5A0AC6F-78CD-4B90-818D-96438132D4FF}" type="pres">
      <dgm:prSet presAssocID="{D63B2223-922A-4F97-9E8B-09C5801708D0}" presName="vertThree" presStyleCnt="0"/>
      <dgm:spPr/>
    </dgm:pt>
    <dgm:pt modelId="{12EA404C-3A43-4D85-A6F6-DC7FDB4E30F7}" type="pres">
      <dgm:prSet presAssocID="{D63B2223-922A-4F97-9E8B-09C5801708D0}" presName="txThree" presStyleLbl="node3" presStyleIdx="6" presStyleCnt="8" custScaleY="43823" custLinFactNeighborX="7503" custLinFactNeighborY="737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E99613F0-3DD7-4077-A1AE-0327E4FDC112}" type="pres">
      <dgm:prSet presAssocID="{D63B2223-922A-4F97-9E8B-09C5801708D0}" presName="horzThree" presStyleCnt="0"/>
      <dgm:spPr/>
    </dgm:pt>
    <dgm:pt modelId="{4683C082-5973-439C-9C97-DE8B83DD76A5}" type="pres">
      <dgm:prSet presAssocID="{80D1499C-FE08-4B1C-8E61-169791753B90}" presName="sibSpaceThree" presStyleCnt="0"/>
      <dgm:spPr/>
    </dgm:pt>
    <dgm:pt modelId="{732A518D-F9B6-49AE-A512-0528C4F179D4}" type="pres">
      <dgm:prSet presAssocID="{A4427570-01BB-4418-B59F-179425B2E5D8}" presName="vertThree" presStyleCnt="0"/>
      <dgm:spPr/>
    </dgm:pt>
    <dgm:pt modelId="{35F57AAD-C3BA-41E8-8A86-2B6500AAA5FE}" type="pres">
      <dgm:prSet presAssocID="{A4427570-01BB-4418-B59F-179425B2E5D8}" presName="txThree" presStyleLbl="node3" presStyleIdx="7" presStyleCnt="8" custScaleY="43823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32D05CF3-DBDC-4AF7-A9EF-B188E0EF0627}" type="pres">
      <dgm:prSet presAssocID="{A4427570-01BB-4418-B59F-179425B2E5D8}" presName="horzThree" presStyleCnt="0"/>
      <dgm:spPr/>
    </dgm:pt>
  </dgm:ptLst>
  <dgm:cxnLst>
    <dgm:cxn modelId="{CC73D303-C951-448C-BCA3-B3C3C2647DE3}" srcId="{638A31F5-EBF0-451E-98A8-E9306A30EC27}" destId="{D0E23544-7722-4114-873C-0903C08EB0CE}" srcOrd="1" destOrd="0" parTransId="{D4E848DC-2052-4957-B9C4-C4B7E7539396}" sibTransId="{0CF274E7-A927-4F7B-9184-C682D3918A8F}"/>
    <dgm:cxn modelId="{1313FA2E-DB0D-442D-B47E-DF22682D935B}" type="presOf" srcId="{638A31F5-EBF0-451E-98A8-E9306A30EC27}" destId="{6FD5FE8A-041F-4756-AA76-C5B44B2451DC}" srcOrd="0" destOrd="0" presId="urn:microsoft.com/office/officeart/2005/8/layout/hierarchy4"/>
    <dgm:cxn modelId="{415D8D90-4981-4BBD-990B-55D1C850C310}" type="presOf" srcId="{A4427570-01BB-4418-B59F-179425B2E5D8}" destId="{35F57AAD-C3BA-41E8-8A86-2B6500AAA5FE}" srcOrd="0" destOrd="0" presId="urn:microsoft.com/office/officeart/2005/8/layout/hierarchy4"/>
    <dgm:cxn modelId="{0ECB4C3D-C351-4369-9F52-D3761EC75049}" type="presOf" srcId="{277E6735-72A5-4B31-9C92-8F2CD5C17D58}" destId="{0C442C16-00B4-4651-A065-2AC279CC5490}" srcOrd="0" destOrd="0" presId="urn:microsoft.com/office/officeart/2005/8/layout/hierarchy4"/>
    <dgm:cxn modelId="{DF22628E-4E25-4860-94D7-F4B254D99B0C}" srcId="{A444A112-CF68-49C2-AC4E-248052EB30BB}" destId="{1FE49983-F9DC-4810-8729-96C9E032548A}" srcOrd="0" destOrd="0" parTransId="{994D8A4E-7580-444C-BBB7-A5A446643B30}" sibTransId="{9EFD5609-9908-4D73-900E-5550DA82C59F}"/>
    <dgm:cxn modelId="{3AD69CF7-266A-4E20-8C0B-55A41254473A}" srcId="{30128B41-FA88-4106-862E-484F34358428}" destId="{695800A3-172E-47BD-95DC-D76FFE7AC977}" srcOrd="3" destOrd="0" parTransId="{1652C18D-1462-46BB-A2A1-41C90207D722}" sibTransId="{F71A30AF-BE65-4955-AF43-77DF440DE847}"/>
    <dgm:cxn modelId="{B27DB0BC-61D1-4ACA-A5CD-96D568BFB43C}" srcId="{638A31F5-EBF0-451E-98A8-E9306A30EC27}" destId="{A4427570-01BB-4418-B59F-179425B2E5D8}" srcOrd="3" destOrd="0" parTransId="{A9B4FB15-D32F-45AC-B9A0-616EBEB84189}" sibTransId="{106B0A78-8151-4F65-84E4-F60C8E6617F1}"/>
    <dgm:cxn modelId="{EB2C5E1B-8E33-496E-82C8-9654FBF338A3}" type="presOf" srcId="{30128B41-FA88-4106-862E-484F34358428}" destId="{500A9717-5712-49E9-962E-50E751E88910}" srcOrd="0" destOrd="0" presId="urn:microsoft.com/office/officeart/2005/8/layout/hierarchy4"/>
    <dgm:cxn modelId="{DC9E2123-634C-42C4-BF97-09EDFB438D12}" type="presOf" srcId="{1FE49983-F9DC-4810-8729-96C9E032548A}" destId="{62D52899-204C-4A59-ABE1-7E96DE5D8D35}" srcOrd="0" destOrd="0" presId="urn:microsoft.com/office/officeart/2005/8/layout/hierarchy4"/>
    <dgm:cxn modelId="{93213F77-7735-44EB-9081-6D63A9312863}" type="presOf" srcId="{695800A3-172E-47BD-95DC-D76FFE7AC977}" destId="{243236AE-99DF-46B9-8783-52F08E250976}" srcOrd="0" destOrd="0" presId="urn:microsoft.com/office/officeart/2005/8/layout/hierarchy4"/>
    <dgm:cxn modelId="{16CEBDC6-3432-417B-8034-6127F0723059}" srcId="{30128B41-FA88-4106-862E-484F34358428}" destId="{0D8C2812-18A1-4A95-B50E-04EFEFCC6588}" srcOrd="1" destOrd="0" parTransId="{F8B8A716-6385-47F9-96E8-A1918EB17A90}" sibTransId="{99CF0B73-BBEA-442C-871D-2CB08722E3C8}"/>
    <dgm:cxn modelId="{64281A07-2BE1-4E2C-9B70-54E3EC2CE7A9}" srcId="{30128B41-FA88-4106-862E-484F34358428}" destId="{277E6735-72A5-4B31-9C92-8F2CD5C17D58}" srcOrd="0" destOrd="0" parTransId="{9535750A-3714-4011-8C26-F4816667BD52}" sibTransId="{CF454498-78B3-409A-B1A8-20E16B50FFEA}"/>
    <dgm:cxn modelId="{EEAC6EF9-C3A6-4746-BCFB-3DBA6B553E0B}" type="presOf" srcId="{A444A112-CF68-49C2-AC4E-248052EB30BB}" destId="{D97BE123-C92E-46E1-B303-D662C6B3B1B4}" srcOrd="0" destOrd="0" presId="urn:microsoft.com/office/officeart/2005/8/layout/hierarchy4"/>
    <dgm:cxn modelId="{A0849F6E-1BA5-4772-B581-6D03D2A85390}" type="presOf" srcId="{D63B2223-922A-4F97-9E8B-09C5801708D0}" destId="{12EA404C-3A43-4D85-A6F6-DC7FDB4E30F7}" srcOrd="0" destOrd="0" presId="urn:microsoft.com/office/officeart/2005/8/layout/hierarchy4"/>
    <dgm:cxn modelId="{EE502B3C-8A7A-4036-8632-7CCA9BF76A8F}" srcId="{1FE49983-F9DC-4810-8729-96C9E032548A}" destId="{638A31F5-EBF0-451E-98A8-E9306A30EC27}" srcOrd="1" destOrd="0" parTransId="{AE34E9E5-FA5D-4F20-98FE-4281560CD1AF}" sibTransId="{88669923-5B93-464E-8F58-9965F7D9DB07}"/>
    <dgm:cxn modelId="{72A702A6-1CF0-43A6-80D0-CA0716E032DE}" srcId="{30128B41-FA88-4106-862E-484F34358428}" destId="{DB805390-F499-4AA6-A9D5-7CBB554100BB}" srcOrd="2" destOrd="0" parTransId="{A6CBDEDE-7E9C-4CC1-84FA-31612CE30225}" sibTransId="{63970A06-2BBB-4526-8379-0981CF5FABEB}"/>
    <dgm:cxn modelId="{ABE44DC4-C3B2-4865-82E7-B6E9E86B05B2}" srcId="{1FE49983-F9DC-4810-8729-96C9E032548A}" destId="{30128B41-FA88-4106-862E-484F34358428}" srcOrd="0" destOrd="0" parTransId="{7D3A3D49-F245-4828-8A48-0C43ACB69DF5}" sibTransId="{FFC86243-8A82-4EE0-9E6A-09B451D59A85}"/>
    <dgm:cxn modelId="{039ADDB7-6A0D-4800-935B-A7CC87F5D319}" type="presOf" srcId="{29C18DA9-F857-404C-B228-0E6864EB2375}" destId="{0FA8E639-1B51-4EB0-BFBB-F583692AFA5B}" srcOrd="0" destOrd="0" presId="urn:microsoft.com/office/officeart/2005/8/layout/hierarchy4"/>
    <dgm:cxn modelId="{8278ACEC-9336-432F-867B-598779AC5223}" srcId="{638A31F5-EBF0-451E-98A8-E9306A30EC27}" destId="{29C18DA9-F857-404C-B228-0E6864EB2375}" srcOrd="0" destOrd="0" parTransId="{D4233E8A-949D-499C-B340-846936D35DB2}" sibTransId="{84CBDB2A-795F-44BA-A95E-7BFB3403B8E7}"/>
    <dgm:cxn modelId="{F911CE84-EE90-4C92-B3C5-645ABDF55CA1}" type="presOf" srcId="{0D8C2812-18A1-4A95-B50E-04EFEFCC6588}" destId="{213490BB-5AF3-4B1D-A4C8-88A22F6CB464}" srcOrd="0" destOrd="0" presId="urn:microsoft.com/office/officeart/2005/8/layout/hierarchy4"/>
    <dgm:cxn modelId="{850C9988-3E27-4DB7-81AB-340C2778FA15}" type="presOf" srcId="{DB805390-F499-4AA6-A9D5-7CBB554100BB}" destId="{0AF2AF98-5BC6-4881-9A16-E739054A25A7}" srcOrd="0" destOrd="0" presId="urn:microsoft.com/office/officeart/2005/8/layout/hierarchy4"/>
    <dgm:cxn modelId="{AE6F393A-1B31-49F9-9DD3-298FF3305D64}" srcId="{638A31F5-EBF0-451E-98A8-E9306A30EC27}" destId="{D63B2223-922A-4F97-9E8B-09C5801708D0}" srcOrd="2" destOrd="0" parTransId="{9F5A404E-9AB0-44FB-BA95-96A44A2C4991}" sibTransId="{80D1499C-FE08-4B1C-8E61-169791753B90}"/>
    <dgm:cxn modelId="{5C4FDD56-3BE6-455F-88AD-E1EC7AF0EEB3}" type="presOf" srcId="{D0E23544-7722-4114-873C-0903C08EB0CE}" destId="{402391DF-F564-448A-9A1D-F12B8FBF2129}" srcOrd="0" destOrd="0" presId="urn:microsoft.com/office/officeart/2005/8/layout/hierarchy4"/>
    <dgm:cxn modelId="{9C184DB4-9281-4225-B3EB-9D11F1B74AC2}" type="presParOf" srcId="{D97BE123-C92E-46E1-B303-D662C6B3B1B4}" destId="{257B5365-2E13-4F8E-8E7D-E25BF1CA50E3}" srcOrd="0" destOrd="0" presId="urn:microsoft.com/office/officeart/2005/8/layout/hierarchy4"/>
    <dgm:cxn modelId="{D92F5D18-3A67-4098-8976-312EBCC3413F}" type="presParOf" srcId="{257B5365-2E13-4F8E-8E7D-E25BF1CA50E3}" destId="{62D52899-204C-4A59-ABE1-7E96DE5D8D35}" srcOrd="0" destOrd="0" presId="urn:microsoft.com/office/officeart/2005/8/layout/hierarchy4"/>
    <dgm:cxn modelId="{50EAE0B2-1E82-47CC-BE92-B60AFFF3CD7A}" type="presParOf" srcId="{257B5365-2E13-4F8E-8E7D-E25BF1CA50E3}" destId="{2157E732-7249-4B6D-BE82-59C1F4B2D667}" srcOrd="1" destOrd="0" presId="urn:microsoft.com/office/officeart/2005/8/layout/hierarchy4"/>
    <dgm:cxn modelId="{FD2108AC-1EF6-4BC4-9B5A-EFE43D320690}" type="presParOf" srcId="{257B5365-2E13-4F8E-8E7D-E25BF1CA50E3}" destId="{D423176F-01B5-4D31-BB3E-17A2173047B9}" srcOrd="2" destOrd="0" presId="urn:microsoft.com/office/officeart/2005/8/layout/hierarchy4"/>
    <dgm:cxn modelId="{619FF5B5-AE3A-4EDA-8FEB-BBBA7D62016D}" type="presParOf" srcId="{D423176F-01B5-4D31-BB3E-17A2173047B9}" destId="{FECA96EA-6E6E-4FBC-8714-5412F31FD706}" srcOrd="0" destOrd="0" presId="urn:microsoft.com/office/officeart/2005/8/layout/hierarchy4"/>
    <dgm:cxn modelId="{F9117F01-F2D8-4762-ABFE-8E02DC8B1526}" type="presParOf" srcId="{FECA96EA-6E6E-4FBC-8714-5412F31FD706}" destId="{500A9717-5712-49E9-962E-50E751E88910}" srcOrd="0" destOrd="0" presId="urn:microsoft.com/office/officeart/2005/8/layout/hierarchy4"/>
    <dgm:cxn modelId="{01739668-DD18-4D4B-B944-B17DE455B2B6}" type="presParOf" srcId="{FECA96EA-6E6E-4FBC-8714-5412F31FD706}" destId="{5A55842F-0442-49F0-B9F8-AA694664062D}" srcOrd="1" destOrd="0" presId="urn:microsoft.com/office/officeart/2005/8/layout/hierarchy4"/>
    <dgm:cxn modelId="{5297B5C2-FEBF-4A6E-955B-CC8C963C21AC}" type="presParOf" srcId="{FECA96EA-6E6E-4FBC-8714-5412F31FD706}" destId="{774B3A2E-4345-414D-8F60-FF37CB46469C}" srcOrd="2" destOrd="0" presId="urn:microsoft.com/office/officeart/2005/8/layout/hierarchy4"/>
    <dgm:cxn modelId="{F2363465-2A39-4D4E-9C17-9BB0BEADB927}" type="presParOf" srcId="{774B3A2E-4345-414D-8F60-FF37CB46469C}" destId="{BC54CC31-5307-48F7-9386-12B69E482491}" srcOrd="0" destOrd="0" presId="urn:microsoft.com/office/officeart/2005/8/layout/hierarchy4"/>
    <dgm:cxn modelId="{7ADE8A05-BE00-4D51-A487-57FCD3F2976E}" type="presParOf" srcId="{BC54CC31-5307-48F7-9386-12B69E482491}" destId="{0C442C16-00B4-4651-A065-2AC279CC5490}" srcOrd="0" destOrd="0" presId="urn:microsoft.com/office/officeart/2005/8/layout/hierarchy4"/>
    <dgm:cxn modelId="{ADC3402C-0020-4790-8D08-A6F4DC3712B7}" type="presParOf" srcId="{BC54CC31-5307-48F7-9386-12B69E482491}" destId="{7857AA2C-EE02-440C-BECB-660D5A60721B}" srcOrd="1" destOrd="0" presId="urn:microsoft.com/office/officeart/2005/8/layout/hierarchy4"/>
    <dgm:cxn modelId="{75ABDF6E-72E6-4905-B848-4208727AE1AF}" type="presParOf" srcId="{774B3A2E-4345-414D-8F60-FF37CB46469C}" destId="{80498F82-28E0-4396-9E3E-D159C9F5A1BC}" srcOrd="1" destOrd="0" presId="urn:microsoft.com/office/officeart/2005/8/layout/hierarchy4"/>
    <dgm:cxn modelId="{2BEC302A-C894-494B-8A3A-2119902A6F68}" type="presParOf" srcId="{774B3A2E-4345-414D-8F60-FF37CB46469C}" destId="{7754ACB6-3BA4-4ED1-9086-BA43651E3664}" srcOrd="2" destOrd="0" presId="urn:microsoft.com/office/officeart/2005/8/layout/hierarchy4"/>
    <dgm:cxn modelId="{2EC7BE56-E551-4BBE-8B0E-3ABA6C8E16B1}" type="presParOf" srcId="{7754ACB6-3BA4-4ED1-9086-BA43651E3664}" destId="{213490BB-5AF3-4B1D-A4C8-88A22F6CB464}" srcOrd="0" destOrd="0" presId="urn:microsoft.com/office/officeart/2005/8/layout/hierarchy4"/>
    <dgm:cxn modelId="{99DE82F3-DFC3-487F-BE5B-95BD64200542}" type="presParOf" srcId="{7754ACB6-3BA4-4ED1-9086-BA43651E3664}" destId="{6D51C705-A53B-4ACB-BDA4-1990DDD59448}" srcOrd="1" destOrd="0" presId="urn:microsoft.com/office/officeart/2005/8/layout/hierarchy4"/>
    <dgm:cxn modelId="{FAF1F272-D62A-48BE-8956-42E5643CEC6F}" type="presParOf" srcId="{774B3A2E-4345-414D-8F60-FF37CB46469C}" destId="{CD27F58B-AAD2-42CE-81FE-39771208EF21}" srcOrd="3" destOrd="0" presId="urn:microsoft.com/office/officeart/2005/8/layout/hierarchy4"/>
    <dgm:cxn modelId="{178EE09F-1793-45EE-BF2D-8026089784F6}" type="presParOf" srcId="{774B3A2E-4345-414D-8F60-FF37CB46469C}" destId="{C8647791-1B26-4277-933B-63A48D31376A}" srcOrd="4" destOrd="0" presId="urn:microsoft.com/office/officeart/2005/8/layout/hierarchy4"/>
    <dgm:cxn modelId="{53E14A0F-7B79-4B6F-AB4B-A81B41CD0B58}" type="presParOf" srcId="{C8647791-1B26-4277-933B-63A48D31376A}" destId="{0AF2AF98-5BC6-4881-9A16-E739054A25A7}" srcOrd="0" destOrd="0" presId="urn:microsoft.com/office/officeart/2005/8/layout/hierarchy4"/>
    <dgm:cxn modelId="{50721268-B5C0-4469-A53F-A560D316B2CF}" type="presParOf" srcId="{C8647791-1B26-4277-933B-63A48D31376A}" destId="{D7893EAB-8AD6-4A83-9F9A-DD40174682F3}" srcOrd="1" destOrd="0" presId="urn:microsoft.com/office/officeart/2005/8/layout/hierarchy4"/>
    <dgm:cxn modelId="{13E3E12B-F3B6-469B-A427-A728A472ADC1}" type="presParOf" srcId="{774B3A2E-4345-414D-8F60-FF37CB46469C}" destId="{9DBA0EE5-C35E-4FB7-BD1D-AA96CD644A1D}" srcOrd="5" destOrd="0" presId="urn:microsoft.com/office/officeart/2005/8/layout/hierarchy4"/>
    <dgm:cxn modelId="{4FF32E1C-AD98-4E73-8896-71F0D5C69A42}" type="presParOf" srcId="{774B3A2E-4345-414D-8F60-FF37CB46469C}" destId="{285F985C-A1FB-41FE-B150-3FF6A1AC98FC}" srcOrd="6" destOrd="0" presId="urn:microsoft.com/office/officeart/2005/8/layout/hierarchy4"/>
    <dgm:cxn modelId="{99BD153C-5828-4217-BB26-ABEA8CCF6A6E}" type="presParOf" srcId="{285F985C-A1FB-41FE-B150-3FF6A1AC98FC}" destId="{243236AE-99DF-46B9-8783-52F08E250976}" srcOrd="0" destOrd="0" presId="urn:microsoft.com/office/officeart/2005/8/layout/hierarchy4"/>
    <dgm:cxn modelId="{08C2D0FA-E584-4980-93D4-D9E51454D8B3}" type="presParOf" srcId="{285F985C-A1FB-41FE-B150-3FF6A1AC98FC}" destId="{3610F837-BF58-464A-BA4A-46C150950C4D}" srcOrd="1" destOrd="0" presId="urn:microsoft.com/office/officeart/2005/8/layout/hierarchy4"/>
    <dgm:cxn modelId="{B61E2196-D7FF-4FCF-A176-564048567F48}" type="presParOf" srcId="{D423176F-01B5-4D31-BB3E-17A2173047B9}" destId="{BE86B619-6ACC-4505-97F1-AAD3EEE2B8DC}" srcOrd="1" destOrd="0" presId="urn:microsoft.com/office/officeart/2005/8/layout/hierarchy4"/>
    <dgm:cxn modelId="{F4593DBD-26B3-446D-B264-2A0BFEC89492}" type="presParOf" srcId="{D423176F-01B5-4D31-BB3E-17A2173047B9}" destId="{262FCE81-50B2-4BB4-8594-94B7C5645131}" srcOrd="2" destOrd="0" presId="urn:microsoft.com/office/officeart/2005/8/layout/hierarchy4"/>
    <dgm:cxn modelId="{4F59B8F3-1300-4A51-BEA3-54BD9192AFE0}" type="presParOf" srcId="{262FCE81-50B2-4BB4-8594-94B7C5645131}" destId="{6FD5FE8A-041F-4756-AA76-C5B44B2451DC}" srcOrd="0" destOrd="0" presId="urn:microsoft.com/office/officeart/2005/8/layout/hierarchy4"/>
    <dgm:cxn modelId="{25F1F604-26C2-4BE2-ABDA-C159472EBE7D}" type="presParOf" srcId="{262FCE81-50B2-4BB4-8594-94B7C5645131}" destId="{30B94166-43F8-44B1-A8DA-F1206163ECE0}" srcOrd="1" destOrd="0" presId="urn:microsoft.com/office/officeart/2005/8/layout/hierarchy4"/>
    <dgm:cxn modelId="{62807050-58CD-4353-AC3E-82A6BC50A3EF}" type="presParOf" srcId="{262FCE81-50B2-4BB4-8594-94B7C5645131}" destId="{0C2F43EC-0AAD-4D9F-B6AE-052217D3B506}" srcOrd="2" destOrd="0" presId="urn:microsoft.com/office/officeart/2005/8/layout/hierarchy4"/>
    <dgm:cxn modelId="{4788CBAA-115F-4B75-AC4E-E1D0CB0BE702}" type="presParOf" srcId="{0C2F43EC-0AAD-4D9F-B6AE-052217D3B506}" destId="{D568E687-748F-4A42-B814-AF6A550AB4CC}" srcOrd="0" destOrd="0" presId="urn:microsoft.com/office/officeart/2005/8/layout/hierarchy4"/>
    <dgm:cxn modelId="{98542B39-6C0A-42FA-A835-7F5F29AF5064}" type="presParOf" srcId="{D568E687-748F-4A42-B814-AF6A550AB4CC}" destId="{0FA8E639-1B51-4EB0-BFBB-F583692AFA5B}" srcOrd="0" destOrd="0" presId="urn:microsoft.com/office/officeart/2005/8/layout/hierarchy4"/>
    <dgm:cxn modelId="{0F70AE7F-C036-44B1-9864-B70100ED7CE3}" type="presParOf" srcId="{D568E687-748F-4A42-B814-AF6A550AB4CC}" destId="{63846196-6081-4CB2-B2D7-90A42E3FCCDB}" srcOrd="1" destOrd="0" presId="urn:microsoft.com/office/officeart/2005/8/layout/hierarchy4"/>
    <dgm:cxn modelId="{F1173965-34F3-4BD2-8C2F-5822F4716BFB}" type="presParOf" srcId="{0C2F43EC-0AAD-4D9F-B6AE-052217D3B506}" destId="{53037B07-F668-42FC-B200-0EA9DA43FF54}" srcOrd="1" destOrd="0" presId="urn:microsoft.com/office/officeart/2005/8/layout/hierarchy4"/>
    <dgm:cxn modelId="{51B97B98-2828-49B9-98F1-1533DD567787}" type="presParOf" srcId="{0C2F43EC-0AAD-4D9F-B6AE-052217D3B506}" destId="{F9D2BBC9-95F7-4CD2-8B4E-8BBB5D22438B}" srcOrd="2" destOrd="0" presId="urn:microsoft.com/office/officeart/2005/8/layout/hierarchy4"/>
    <dgm:cxn modelId="{6A1B9141-121E-4733-BD18-18753D8535C9}" type="presParOf" srcId="{F9D2BBC9-95F7-4CD2-8B4E-8BBB5D22438B}" destId="{402391DF-F564-448A-9A1D-F12B8FBF2129}" srcOrd="0" destOrd="0" presId="urn:microsoft.com/office/officeart/2005/8/layout/hierarchy4"/>
    <dgm:cxn modelId="{9A90ABEF-8636-4D3B-A2DF-A13006022E7B}" type="presParOf" srcId="{F9D2BBC9-95F7-4CD2-8B4E-8BBB5D22438B}" destId="{15DCFA4C-51BD-4300-9AA4-9F806261882D}" srcOrd="1" destOrd="0" presId="urn:microsoft.com/office/officeart/2005/8/layout/hierarchy4"/>
    <dgm:cxn modelId="{DCBF3C50-66D4-4978-B835-74A84D284F8F}" type="presParOf" srcId="{0C2F43EC-0AAD-4D9F-B6AE-052217D3B506}" destId="{EE62C7D5-D5BE-45E0-B7BD-3C22452E07EF}" srcOrd="3" destOrd="0" presId="urn:microsoft.com/office/officeart/2005/8/layout/hierarchy4"/>
    <dgm:cxn modelId="{5A4A6A8B-7AEC-4ABD-9DF5-E3CD36A7E431}" type="presParOf" srcId="{0C2F43EC-0AAD-4D9F-B6AE-052217D3B506}" destId="{F5A0AC6F-78CD-4B90-818D-96438132D4FF}" srcOrd="4" destOrd="0" presId="urn:microsoft.com/office/officeart/2005/8/layout/hierarchy4"/>
    <dgm:cxn modelId="{143E49B6-793F-4ED7-8731-288CD56C0D09}" type="presParOf" srcId="{F5A0AC6F-78CD-4B90-818D-96438132D4FF}" destId="{12EA404C-3A43-4D85-A6F6-DC7FDB4E30F7}" srcOrd="0" destOrd="0" presId="urn:microsoft.com/office/officeart/2005/8/layout/hierarchy4"/>
    <dgm:cxn modelId="{8A0561D6-1573-41D6-881C-C872671E6980}" type="presParOf" srcId="{F5A0AC6F-78CD-4B90-818D-96438132D4FF}" destId="{E99613F0-3DD7-4077-A1AE-0327E4FDC112}" srcOrd="1" destOrd="0" presId="urn:microsoft.com/office/officeart/2005/8/layout/hierarchy4"/>
    <dgm:cxn modelId="{241930C4-D6F0-4C8A-B4D8-4C2646749B90}" type="presParOf" srcId="{0C2F43EC-0AAD-4D9F-B6AE-052217D3B506}" destId="{4683C082-5973-439C-9C97-DE8B83DD76A5}" srcOrd="5" destOrd="0" presId="urn:microsoft.com/office/officeart/2005/8/layout/hierarchy4"/>
    <dgm:cxn modelId="{E2DF23A3-3545-407E-9AA2-74975B867591}" type="presParOf" srcId="{0C2F43EC-0AAD-4D9F-B6AE-052217D3B506}" destId="{732A518D-F9B6-49AE-A512-0528C4F179D4}" srcOrd="6" destOrd="0" presId="urn:microsoft.com/office/officeart/2005/8/layout/hierarchy4"/>
    <dgm:cxn modelId="{D40D3DE1-F882-4AE9-958D-BF55AEBF8EF9}" type="presParOf" srcId="{732A518D-F9B6-49AE-A512-0528C4F179D4}" destId="{35F57AAD-C3BA-41E8-8A86-2B6500AAA5FE}" srcOrd="0" destOrd="0" presId="urn:microsoft.com/office/officeart/2005/8/layout/hierarchy4"/>
    <dgm:cxn modelId="{E62CDE99-9F63-45DC-95A1-0757EEE1CFB6}" type="presParOf" srcId="{732A518D-F9B6-49AE-A512-0528C4F179D4}" destId="{32D05CF3-DBDC-4AF7-A9EF-B188E0EF0627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D52899-204C-4A59-ABE1-7E96DE5D8D35}">
      <dsp:nvSpPr>
        <dsp:cNvPr id="0" name=""/>
        <dsp:cNvSpPr/>
      </dsp:nvSpPr>
      <dsp:spPr>
        <a:xfrm>
          <a:off x="6262" y="0"/>
          <a:ext cx="8475749" cy="1653601"/>
        </a:xfrm>
        <a:prstGeom prst="roundRect">
          <a:avLst>
            <a:gd name="adj" fmla="val 10000"/>
          </a:avLst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0" tIns="304800" rIns="304800" bIns="304800" numCol="1" spcCol="1270" anchor="ctr" anchorCtr="0">
          <a:noAutofit/>
        </a:bodyPr>
        <a:lstStyle/>
        <a:p>
          <a:pPr lvl="0" algn="ctr" defTabSz="3556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8000" kern="1200" dirty="0" smtClean="0">
              <a:solidFill>
                <a:srgbClr val="00287D"/>
              </a:solidFill>
              <a:latin typeface="Calibri" panose="020F0502020204030204" pitchFamily="34" charset="0"/>
            </a:rPr>
            <a:t>Farmakologie</a:t>
          </a:r>
          <a:endParaRPr lang="en-US" sz="8000" kern="1200" dirty="0">
            <a:solidFill>
              <a:srgbClr val="00287D"/>
            </a:solidFill>
            <a:latin typeface="Calibri" panose="020F0502020204030204" pitchFamily="34" charset="0"/>
          </a:endParaRPr>
        </a:p>
      </dsp:txBody>
      <dsp:txXfrm>
        <a:off x="54694" y="48432"/>
        <a:ext cx="8378885" cy="1556737"/>
      </dsp:txXfrm>
    </dsp:sp>
    <dsp:sp modelId="{500A9717-5712-49E9-962E-50E751E88910}">
      <dsp:nvSpPr>
        <dsp:cNvPr id="0" name=""/>
        <dsp:cNvSpPr/>
      </dsp:nvSpPr>
      <dsp:spPr>
        <a:xfrm>
          <a:off x="36819" y="1885063"/>
          <a:ext cx="4186981" cy="899443"/>
        </a:xfrm>
        <a:prstGeom prst="roundRect">
          <a:avLst>
            <a:gd name="adj" fmla="val 10000"/>
          </a:avLst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1460" tIns="251460" rIns="251460" bIns="251460" numCol="1" spcCol="1270" anchor="ctr" anchorCtr="0">
          <a:noAutofit/>
        </a:bodyPr>
        <a:lstStyle/>
        <a:p>
          <a:pPr lvl="0" algn="ctr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6600" kern="1200" dirty="0" smtClean="0">
              <a:solidFill>
                <a:srgbClr val="00287D"/>
              </a:solidFill>
              <a:latin typeface="Calibri" panose="020F0502020204030204" pitchFamily="34" charset="0"/>
            </a:rPr>
            <a:t>Obecná</a:t>
          </a:r>
          <a:endParaRPr lang="en-US" sz="6600" kern="1200" dirty="0">
            <a:solidFill>
              <a:srgbClr val="00287D"/>
            </a:solidFill>
            <a:latin typeface="Calibri" panose="020F0502020204030204" pitchFamily="34" charset="0"/>
          </a:endParaRPr>
        </a:p>
      </dsp:txBody>
      <dsp:txXfrm>
        <a:off x="63163" y="1911407"/>
        <a:ext cx="4134293" cy="846755"/>
      </dsp:txXfrm>
    </dsp:sp>
    <dsp:sp modelId="{0C442C16-00B4-4651-A065-2AC279CC5490}">
      <dsp:nvSpPr>
        <dsp:cNvPr id="0" name=""/>
        <dsp:cNvSpPr/>
      </dsp:nvSpPr>
      <dsp:spPr>
        <a:xfrm>
          <a:off x="87543" y="2980567"/>
          <a:ext cx="1014779" cy="724657"/>
        </a:xfrm>
        <a:prstGeom prst="roundRect">
          <a:avLst>
            <a:gd name="adj" fmla="val 10000"/>
          </a:avLst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kern="1200" dirty="0" err="1" smtClean="0">
              <a:solidFill>
                <a:srgbClr val="00287D"/>
              </a:solidFill>
              <a:latin typeface="Calibri" panose="020F0502020204030204" pitchFamily="34" charset="0"/>
            </a:rPr>
            <a:t>Farmako</a:t>
          </a:r>
          <a:endParaRPr lang="cs-CZ" sz="1600" kern="1200" dirty="0" smtClean="0">
            <a:solidFill>
              <a:srgbClr val="00287D"/>
            </a:solidFill>
            <a:latin typeface="Calibri" panose="020F0502020204030204" pitchFamily="34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kern="1200" dirty="0" smtClean="0">
              <a:solidFill>
                <a:srgbClr val="00287D"/>
              </a:solidFill>
              <a:latin typeface="Calibri" panose="020F0502020204030204" pitchFamily="34" charset="0"/>
            </a:rPr>
            <a:t>dynamika</a:t>
          </a:r>
          <a:endParaRPr lang="en-US" sz="1600" kern="1200" dirty="0">
            <a:solidFill>
              <a:srgbClr val="00287D"/>
            </a:solidFill>
            <a:latin typeface="Calibri" panose="020F0502020204030204" pitchFamily="34" charset="0"/>
          </a:endParaRPr>
        </a:p>
      </dsp:txBody>
      <dsp:txXfrm>
        <a:off x="108767" y="3001791"/>
        <a:ext cx="972331" cy="682209"/>
      </dsp:txXfrm>
    </dsp:sp>
    <dsp:sp modelId="{213490BB-5AF3-4B1D-A4C8-88A22F6CB464}">
      <dsp:nvSpPr>
        <dsp:cNvPr id="0" name=""/>
        <dsp:cNvSpPr/>
      </dsp:nvSpPr>
      <dsp:spPr>
        <a:xfrm>
          <a:off x="1144943" y="2980567"/>
          <a:ext cx="1014779" cy="724657"/>
        </a:xfrm>
        <a:prstGeom prst="roundRect">
          <a:avLst>
            <a:gd name="adj" fmla="val 10000"/>
          </a:avLst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kern="1200" dirty="0" err="1" smtClean="0">
              <a:solidFill>
                <a:srgbClr val="00287D"/>
              </a:solidFill>
              <a:latin typeface="Calibri" panose="020F0502020204030204" pitchFamily="34" charset="0"/>
            </a:rPr>
            <a:t>Farmako</a:t>
          </a:r>
          <a:endParaRPr lang="cs-CZ" sz="1600" kern="1200" dirty="0" smtClean="0">
            <a:solidFill>
              <a:srgbClr val="00287D"/>
            </a:solidFill>
            <a:latin typeface="Calibri" panose="020F0502020204030204" pitchFamily="34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kern="1200" dirty="0" smtClean="0">
              <a:solidFill>
                <a:srgbClr val="00287D"/>
              </a:solidFill>
              <a:latin typeface="Calibri" panose="020F0502020204030204" pitchFamily="34" charset="0"/>
            </a:rPr>
            <a:t>kinetika</a:t>
          </a:r>
          <a:endParaRPr lang="en-US" sz="1600" kern="1200" dirty="0">
            <a:solidFill>
              <a:srgbClr val="00287D"/>
            </a:solidFill>
            <a:latin typeface="Calibri" panose="020F0502020204030204" pitchFamily="34" charset="0"/>
          </a:endParaRPr>
        </a:p>
      </dsp:txBody>
      <dsp:txXfrm>
        <a:off x="1166167" y="3001791"/>
        <a:ext cx="972331" cy="682209"/>
      </dsp:txXfrm>
    </dsp:sp>
    <dsp:sp modelId="{0AF2AF98-5BC6-4881-9A16-E739054A25A7}">
      <dsp:nvSpPr>
        <dsp:cNvPr id="0" name=""/>
        <dsp:cNvSpPr/>
      </dsp:nvSpPr>
      <dsp:spPr>
        <a:xfrm>
          <a:off x="2202343" y="2980567"/>
          <a:ext cx="1014779" cy="724657"/>
        </a:xfrm>
        <a:prstGeom prst="roundRect">
          <a:avLst>
            <a:gd name="adj" fmla="val 10000"/>
          </a:avLst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kern="1200" dirty="0" err="1" smtClean="0">
              <a:solidFill>
                <a:srgbClr val="00287D"/>
              </a:solidFill>
              <a:latin typeface="Calibri" panose="020F0502020204030204" pitchFamily="34" charset="0"/>
            </a:rPr>
            <a:t>Farmako</a:t>
          </a:r>
          <a:endParaRPr lang="cs-CZ" sz="1600" kern="1200" dirty="0" smtClean="0">
            <a:solidFill>
              <a:srgbClr val="00287D"/>
            </a:solidFill>
            <a:latin typeface="Calibri" panose="020F0502020204030204" pitchFamily="34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kern="1200" dirty="0" smtClean="0">
              <a:solidFill>
                <a:srgbClr val="00287D"/>
              </a:solidFill>
              <a:latin typeface="Calibri" panose="020F0502020204030204" pitchFamily="34" charset="0"/>
            </a:rPr>
            <a:t>genetika</a:t>
          </a:r>
          <a:endParaRPr lang="en-US" sz="1600" kern="1200" dirty="0">
            <a:solidFill>
              <a:srgbClr val="00287D"/>
            </a:solidFill>
            <a:latin typeface="Calibri" panose="020F0502020204030204" pitchFamily="34" charset="0"/>
          </a:endParaRPr>
        </a:p>
      </dsp:txBody>
      <dsp:txXfrm>
        <a:off x="2223567" y="3001791"/>
        <a:ext cx="972331" cy="682209"/>
      </dsp:txXfrm>
    </dsp:sp>
    <dsp:sp modelId="{243236AE-99DF-46B9-8783-52F08E250976}">
      <dsp:nvSpPr>
        <dsp:cNvPr id="0" name=""/>
        <dsp:cNvSpPr/>
      </dsp:nvSpPr>
      <dsp:spPr>
        <a:xfrm>
          <a:off x="3259744" y="2980567"/>
          <a:ext cx="1014779" cy="724657"/>
        </a:xfrm>
        <a:prstGeom prst="roundRect">
          <a:avLst>
            <a:gd name="adj" fmla="val 10000"/>
          </a:avLst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kern="1200" dirty="0" smtClean="0">
              <a:solidFill>
                <a:srgbClr val="00287D"/>
              </a:solidFill>
              <a:latin typeface="Calibri" panose="020F0502020204030204" pitchFamily="34" charset="0"/>
            </a:rPr>
            <a:t>.....</a:t>
          </a:r>
          <a:endParaRPr lang="en-US" sz="1600" kern="1200" dirty="0">
            <a:solidFill>
              <a:srgbClr val="00287D"/>
            </a:solidFill>
            <a:latin typeface="Calibri" panose="020F0502020204030204" pitchFamily="34" charset="0"/>
          </a:endParaRPr>
        </a:p>
      </dsp:txBody>
      <dsp:txXfrm>
        <a:off x="3280968" y="3001791"/>
        <a:ext cx="972331" cy="682209"/>
      </dsp:txXfrm>
    </dsp:sp>
    <dsp:sp modelId="{6FD5FE8A-041F-4756-AA76-C5B44B2451DC}">
      <dsp:nvSpPr>
        <dsp:cNvPr id="0" name=""/>
        <dsp:cNvSpPr/>
      </dsp:nvSpPr>
      <dsp:spPr>
        <a:xfrm>
          <a:off x="4286766" y="1892363"/>
          <a:ext cx="4186981" cy="901080"/>
        </a:xfrm>
        <a:prstGeom prst="roundRect">
          <a:avLst>
            <a:gd name="adj" fmla="val 10000"/>
          </a:avLst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1460" tIns="251460" rIns="251460" bIns="251460" numCol="1" spcCol="1270" anchor="ctr" anchorCtr="0">
          <a:noAutofit/>
        </a:bodyPr>
        <a:lstStyle/>
        <a:p>
          <a:pPr lvl="0" algn="ctr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6600" kern="1200" dirty="0" smtClean="0">
              <a:solidFill>
                <a:srgbClr val="00287D"/>
              </a:solidFill>
              <a:latin typeface="Calibri" panose="020F0502020204030204" pitchFamily="34" charset="0"/>
            </a:rPr>
            <a:t>Speciální</a:t>
          </a:r>
          <a:endParaRPr lang="en-US" sz="6600" kern="1200" dirty="0">
            <a:solidFill>
              <a:srgbClr val="00287D"/>
            </a:solidFill>
            <a:latin typeface="Calibri" panose="020F0502020204030204" pitchFamily="34" charset="0"/>
          </a:endParaRPr>
        </a:p>
      </dsp:txBody>
      <dsp:txXfrm>
        <a:off x="4313158" y="1918755"/>
        <a:ext cx="4134197" cy="848296"/>
      </dsp:txXfrm>
    </dsp:sp>
    <dsp:sp modelId="{0FA8E639-1B51-4EB0-BFBB-F583692AFA5B}">
      <dsp:nvSpPr>
        <dsp:cNvPr id="0" name=""/>
        <dsp:cNvSpPr/>
      </dsp:nvSpPr>
      <dsp:spPr>
        <a:xfrm>
          <a:off x="4359765" y="2980567"/>
          <a:ext cx="1014779" cy="724657"/>
        </a:xfrm>
        <a:prstGeom prst="roundRect">
          <a:avLst>
            <a:gd name="adj" fmla="val 10000"/>
          </a:avLst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kern="1200" dirty="0" smtClean="0">
              <a:solidFill>
                <a:srgbClr val="00287D"/>
              </a:solidFill>
              <a:latin typeface="Calibri" panose="020F0502020204030204" pitchFamily="34" charset="0"/>
            </a:rPr>
            <a:t>analgetika</a:t>
          </a:r>
          <a:endParaRPr lang="en-US" sz="1600" kern="1200" dirty="0">
            <a:solidFill>
              <a:srgbClr val="00287D"/>
            </a:solidFill>
            <a:latin typeface="Calibri" panose="020F0502020204030204" pitchFamily="34" charset="0"/>
          </a:endParaRPr>
        </a:p>
      </dsp:txBody>
      <dsp:txXfrm>
        <a:off x="4380989" y="3001791"/>
        <a:ext cx="972331" cy="682209"/>
      </dsp:txXfrm>
    </dsp:sp>
    <dsp:sp modelId="{402391DF-F564-448A-9A1D-F12B8FBF2129}">
      <dsp:nvSpPr>
        <dsp:cNvPr id="0" name=""/>
        <dsp:cNvSpPr/>
      </dsp:nvSpPr>
      <dsp:spPr>
        <a:xfrm>
          <a:off x="5417166" y="2980567"/>
          <a:ext cx="1014779" cy="724657"/>
        </a:xfrm>
        <a:prstGeom prst="roundRect">
          <a:avLst>
            <a:gd name="adj" fmla="val 10000"/>
          </a:avLst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kern="1200" dirty="0" smtClean="0">
              <a:solidFill>
                <a:srgbClr val="00287D"/>
              </a:solidFill>
              <a:latin typeface="Calibri" panose="020F0502020204030204" pitchFamily="34" charset="0"/>
            </a:rPr>
            <a:t>anestetika</a:t>
          </a:r>
          <a:endParaRPr lang="en-US" sz="1600" kern="1200" dirty="0">
            <a:solidFill>
              <a:srgbClr val="00287D"/>
            </a:solidFill>
            <a:latin typeface="Calibri" panose="020F0502020204030204" pitchFamily="34" charset="0"/>
          </a:endParaRPr>
        </a:p>
      </dsp:txBody>
      <dsp:txXfrm>
        <a:off x="5438390" y="3001791"/>
        <a:ext cx="972331" cy="682209"/>
      </dsp:txXfrm>
    </dsp:sp>
    <dsp:sp modelId="{12EA404C-3A43-4D85-A6F6-DC7FDB4E30F7}">
      <dsp:nvSpPr>
        <dsp:cNvPr id="0" name=""/>
        <dsp:cNvSpPr/>
      </dsp:nvSpPr>
      <dsp:spPr>
        <a:xfrm>
          <a:off x="6474566" y="2980567"/>
          <a:ext cx="1014779" cy="724657"/>
        </a:xfrm>
        <a:prstGeom prst="roundRect">
          <a:avLst>
            <a:gd name="adj" fmla="val 10000"/>
          </a:avLst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kern="1200" dirty="0" smtClean="0">
              <a:solidFill>
                <a:srgbClr val="00287D"/>
              </a:solidFill>
              <a:latin typeface="Calibri" panose="020F0502020204030204" pitchFamily="34" charset="0"/>
            </a:rPr>
            <a:t>antihypertenziva</a:t>
          </a:r>
          <a:endParaRPr lang="en-US" sz="1600" kern="1200" dirty="0">
            <a:solidFill>
              <a:srgbClr val="00287D"/>
            </a:solidFill>
            <a:latin typeface="Calibri" panose="020F0502020204030204" pitchFamily="34" charset="0"/>
          </a:endParaRPr>
        </a:p>
      </dsp:txBody>
      <dsp:txXfrm>
        <a:off x="6495790" y="3001791"/>
        <a:ext cx="972331" cy="682209"/>
      </dsp:txXfrm>
    </dsp:sp>
    <dsp:sp modelId="{35F57AAD-C3BA-41E8-8A86-2B6500AAA5FE}">
      <dsp:nvSpPr>
        <dsp:cNvPr id="0" name=""/>
        <dsp:cNvSpPr/>
      </dsp:nvSpPr>
      <dsp:spPr>
        <a:xfrm>
          <a:off x="7455828" y="2979608"/>
          <a:ext cx="1014779" cy="724657"/>
        </a:xfrm>
        <a:prstGeom prst="roundRect">
          <a:avLst>
            <a:gd name="adj" fmla="val 10000"/>
          </a:avLst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kern="1200" dirty="0" smtClean="0">
              <a:solidFill>
                <a:srgbClr val="00287D"/>
              </a:solidFill>
              <a:latin typeface="Calibri" panose="020F0502020204030204" pitchFamily="34" charset="0"/>
            </a:rPr>
            <a:t>…..</a:t>
          </a:r>
          <a:endParaRPr lang="en-US" sz="1600" kern="1200" dirty="0">
            <a:solidFill>
              <a:srgbClr val="00287D"/>
            </a:solidFill>
            <a:latin typeface="Calibri" panose="020F0502020204030204" pitchFamily="34" charset="0"/>
          </a:endParaRPr>
        </a:p>
      </dsp:txBody>
      <dsp:txXfrm>
        <a:off x="7477052" y="3000832"/>
        <a:ext cx="972331" cy="6822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016" y="0"/>
            <a:ext cx="2945659" cy="49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1814"/>
            <a:ext cx="2945659" cy="49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016" y="9431814"/>
            <a:ext cx="2945659" cy="49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488" y="744538"/>
            <a:ext cx="6616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0091"/>
            <a:ext cx="2945659" cy="49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30091"/>
            <a:ext cx="2945659" cy="49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AAC636F-B42C-4EB1-A785-783328DF0F34}" type="slidenum">
              <a:rPr lang="cs-CZ" altLang="cs-CZ" smtClean="0"/>
              <a:pPr/>
              <a:t>11</a:t>
            </a:fld>
            <a:endParaRPr lang="cs-CZ" altLang="cs-CZ" smtClean="0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cs-CZ" altLang="cs-CZ" b="1" smtClean="0"/>
              <a:t>Kauzální</a:t>
            </a:r>
            <a:r>
              <a:rPr lang="cs-CZ" altLang="cs-CZ" smtClean="0"/>
              <a:t>- řeším příčinu- př. bakterii ATB</a:t>
            </a:r>
          </a:p>
          <a:p>
            <a:pPr eaLnBrk="1" hangingPunct="1"/>
            <a:r>
              <a:rPr lang="cs-CZ" altLang="cs-CZ" b="1" smtClean="0"/>
              <a:t>Substituční</a:t>
            </a:r>
            <a:r>
              <a:rPr lang="cs-CZ" altLang="cs-CZ" smtClean="0"/>
              <a:t> – substituuji exogenním podáváním látky organismu chybějící, typicky hormony </a:t>
            </a:r>
          </a:p>
          <a:p>
            <a:pPr eaLnBrk="1" hangingPunct="1"/>
            <a:r>
              <a:rPr lang="cs-CZ" altLang="cs-CZ" b="1" smtClean="0"/>
              <a:t>Symptomatická</a:t>
            </a:r>
            <a:r>
              <a:rPr lang="cs-CZ" altLang="cs-CZ" smtClean="0"/>
              <a:t> – řeším jen symptom- př. zvracení- řeším jen zvracení a ne to co to způsobuje</a:t>
            </a:r>
          </a:p>
          <a:p>
            <a:pPr eaLnBrk="1" hangingPunct="1"/>
            <a:r>
              <a:rPr lang="cs-CZ" altLang="cs-CZ" b="1" smtClean="0"/>
              <a:t>Patogenetická</a:t>
            </a:r>
            <a:r>
              <a:rPr lang="cs-CZ" altLang="cs-CZ" smtClean="0"/>
              <a:t> - není kauzální, tj. nezasahuje přímo příčinu, ale zasahuje do patogenetického řetězce </a:t>
            </a:r>
          </a:p>
        </p:txBody>
      </p:sp>
    </p:spTree>
    <p:extLst>
      <p:ext uri="{BB962C8B-B14F-4D97-AF65-F5344CB8AC3E}">
        <p14:creationId xmlns:p14="http://schemas.microsoft.com/office/powerpoint/2010/main" val="21843561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 smtClean="0"/>
              <a:t>Část vysvětlena na přednášce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 smtClean="0"/>
              <a:t>Ad) </a:t>
            </a:r>
            <a:r>
              <a:rPr lang="cs-CZ" b="1" dirty="0" smtClean="0"/>
              <a:t>cesta podání </a:t>
            </a:r>
            <a:r>
              <a:rPr lang="cs-CZ" dirty="0" smtClean="0"/>
              <a:t>– absorpce je ovlivněna i konkrétní</a:t>
            </a:r>
            <a:r>
              <a:rPr lang="cs-CZ" baseline="0" dirty="0" smtClean="0"/>
              <a:t> lékovou formou</a:t>
            </a:r>
            <a:endParaRPr lang="cs-CZ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 smtClean="0"/>
              <a:t>1. </a:t>
            </a:r>
            <a:r>
              <a:rPr lang="cs-CZ" dirty="0" err="1" smtClean="0"/>
              <a:t>p.o</a:t>
            </a:r>
            <a:r>
              <a:rPr lang="cs-CZ" dirty="0" smtClean="0"/>
              <a:t>. aplikace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cs-CZ" dirty="0" smtClean="0"/>
              <a:t>strava – příjem</a:t>
            </a:r>
            <a:r>
              <a:rPr lang="cs-CZ" baseline="0" dirty="0" smtClean="0"/>
              <a:t> potravy neovlivní </a:t>
            </a:r>
            <a:r>
              <a:rPr lang="cs-CZ" u="sng" baseline="0" dirty="0" smtClean="0"/>
              <a:t>rozsah</a:t>
            </a:r>
            <a:r>
              <a:rPr lang="cs-CZ" baseline="0" dirty="0" smtClean="0"/>
              <a:t> absorpce (jen rychlost), pokud nedojde k interakci s ní a ke vzniku nevstřebatelného komplexu. Obecně u lipofilních látek je vhodné podání léčiva spolu s potravou (př. </a:t>
            </a:r>
            <a:r>
              <a:rPr lang="cs-CZ" baseline="0" dirty="0" err="1" smtClean="0"/>
              <a:t>griseofluvin</a:t>
            </a:r>
            <a:r>
              <a:rPr lang="cs-CZ" baseline="0" dirty="0" smtClean="0"/>
              <a:t>)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cs-CZ" dirty="0" smtClean="0"/>
              <a:t>pH prostředí – léčiva mohou být inaktivována kyselým pH žaludku</a:t>
            </a:r>
            <a:r>
              <a:rPr lang="cs-CZ" baseline="0" dirty="0" smtClean="0"/>
              <a:t> nebo i enzymaticky (př. penicilin G) </a:t>
            </a:r>
            <a:r>
              <a:rPr lang="cs-CZ" baseline="0" dirty="0" smtClean="0">
                <a:sym typeface="Wingdings" panose="05000000000000000000" pitchFamily="2" charset="2"/>
              </a:rPr>
              <a:t> ochrana léčiva enterosolventní tabletou</a:t>
            </a:r>
            <a:endParaRPr lang="cs-CZ" dirty="0" smtClean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cs-CZ" dirty="0" smtClean="0"/>
              <a:t>motilita GIT – zrychlení pasáže sníží vstřebání léčiv. Některá léčiva se kvůli svým vlastnostem absorbují pouze v určité části GIT</a:t>
            </a:r>
            <a:r>
              <a:rPr lang="cs-CZ" baseline="0" dirty="0" smtClean="0"/>
              <a:t> – tzv. absorpčním oknu, př. </a:t>
            </a:r>
            <a:r>
              <a:rPr lang="cs-CZ" baseline="0" dirty="0" err="1" smtClean="0"/>
              <a:t>Levodopa</a:t>
            </a:r>
            <a:r>
              <a:rPr lang="cs-CZ" baseline="0" dirty="0" smtClean="0"/>
              <a:t> převážně v žaludku a proximální části tenkého střeva </a:t>
            </a:r>
            <a:r>
              <a:rPr lang="cs-CZ" baseline="0" dirty="0" smtClean="0">
                <a:sym typeface="Wingdings" panose="05000000000000000000" pitchFamily="2" charset="2"/>
              </a:rPr>
              <a:t> </a:t>
            </a:r>
            <a:r>
              <a:rPr lang="cs-CZ" baseline="0" dirty="0" err="1" smtClean="0">
                <a:sym typeface="Wingdings" panose="05000000000000000000" pitchFamily="2" charset="2"/>
              </a:rPr>
              <a:t>flotující</a:t>
            </a:r>
            <a:r>
              <a:rPr lang="cs-CZ" baseline="0" dirty="0" smtClean="0">
                <a:sym typeface="Wingdings" panose="05000000000000000000" pitchFamily="2" charset="2"/>
              </a:rPr>
              <a:t> lékové formy.</a:t>
            </a:r>
            <a:r>
              <a:rPr lang="cs-CZ" baseline="0" dirty="0" smtClean="0"/>
              <a:t> </a:t>
            </a:r>
            <a:endParaRPr lang="cs-CZ" dirty="0" smtClean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cs-CZ" dirty="0" smtClean="0"/>
              <a:t>obsah GIT – přítomnost žluči pro transport tukových látek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cs-CZ" dirty="0" smtClean="0"/>
              <a:t>městnání ve v. </a:t>
            </a:r>
            <a:r>
              <a:rPr lang="cs-CZ" dirty="0" err="1" smtClean="0"/>
              <a:t>portae</a:t>
            </a:r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2.</a:t>
            </a:r>
            <a:r>
              <a:rPr lang="cs-CZ" baseline="0" dirty="0" smtClean="0"/>
              <a:t> </a:t>
            </a:r>
            <a:r>
              <a:rPr lang="cs-CZ" baseline="0" dirty="0" err="1" smtClean="0"/>
              <a:t>i.v</a:t>
            </a:r>
            <a:r>
              <a:rPr lang="cs-CZ" baseline="0" dirty="0" smtClean="0"/>
              <a:t>. aplikace</a:t>
            </a:r>
          </a:p>
          <a:p>
            <a:r>
              <a:rPr lang="cs-CZ" baseline="0" dirty="0" smtClean="0"/>
              <a:t>Všechno podané léčivo se dostává přímo do žilního a dále do tepenného oběhu, tj. F = 100 % (pokud není extrahováno a nepodléhá </a:t>
            </a:r>
            <a:r>
              <a:rPr lang="cs-CZ" baseline="0" dirty="0" err="1" smtClean="0"/>
              <a:t>presystémové</a:t>
            </a:r>
            <a:r>
              <a:rPr lang="cs-CZ" baseline="0" dirty="0" smtClean="0"/>
              <a:t> eliminaci v plicích)</a:t>
            </a:r>
          </a:p>
          <a:p>
            <a:endParaRPr lang="cs-CZ" baseline="0" dirty="0" smtClean="0"/>
          </a:p>
          <a:p>
            <a:r>
              <a:rPr lang="cs-CZ" baseline="0" dirty="0" smtClean="0"/>
              <a:t>3. </a:t>
            </a:r>
            <a:r>
              <a:rPr lang="cs-CZ" baseline="0" dirty="0" err="1" smtClean="0"/>
              <a:t>i.a</a:t>
            </a:r>
            <a:r>
              <a:rPr lang="cs-CZ" baseline="0" dirty="0" smtClean="0"/>
              <a:t>. aplikace</a:t>
            </a:r>
          </a:p>
          <a:p>
            <a:r>
              <a:rPr lang="cs-CZ" baseline="0" dirty="0" smtClean="0"/>
              <a:t>Podobné </a:t>
            </a:r>
            <a:r>
              <a:rPr lang="cs-CZ" baseline="0" dirty="0" err="1" smtClean="0"/>
              <a:t>i.v</a:t>
            </a:r>
            <a:r>
              <a:rPr lang="cs-CZ" baseline="0" dirty="0" smtClean="0"/>
              <a:t>. aplikaci, s tím, že lze využít možnosti navození účinné koncentrace v konkrétním cílovém orgánu (např. a. </a:t>
            </a:r>
            <a:r>
              <a:rPr lang="cs-CZ" baseline="0" dirty="0" err="1" smtClean="0"/>
              <a:t>hepatica</a:t>
            </a:r>
            <a:r>
              <a:rPr lang="cs-CZ" baseline="0" dirty="0" smtClean="0"/>
              <a:t>).</a:t>
            </a:r>
          </a:p>
          <a:p>
            <a:endParaRPr lang="cs-CZ" baseline="0" dirty="0" smtClean="0"/>
          </a:p>
          <a:p>
            <a:r>
              <a:rPr lang="cs-CZ" baseline="0" dirty="0" smtClean="0"/>
              <a:t>4. </a:t>
            </a:r>
            <a:r>
              <a:rPr lang="cs-CZ" baseline="0" dirty="0" err="1" smtClean="0"/>
              <a:t>i.m</a:t>
            </a:r>
            <a:r>
              <a:rPr lang="cs-CZ" baseline="0" dirty="0" smtClean="0"/>
              <a:t>. aplikace</a:t>
            </a:r>
          </a:p>
          <a:p>
            <a:pPr marL="171450" indent="-171450">
              <a:buFontTx/>
              <a:buChar char="-"/>
            </a:pPr>
            <a:r>
              <a:rPr lang="cs-CZ" baseline="0" dirty="0" smtClean="0"/>
              <a:t>Z kosterního svalu se léčivo vstřebává krevními a lymfatickými kapilárami </a:t>
            </a:r>
            <a:r>
              <a:rPr lang="cs-CZ" baseline="0" dirty="0" smtClean="0">
                <a:sym typeface="Wingdings" panose="05000000000000000000" pitchFamily="2" charset="2"/>
              </a:rPr>
              <a:t> absorbují se jak látky rozpustné ve vodě, tak i v tucích</a:t>
            </a:r>
          </a:p>
          <a:p>
            <a:pPr marL="171450" indent="-171450">
              <a:buFontTx/>
              <a:buChar char="-"/>
            </a:pPr>
            <a:r>
              <a:rPr lang="cs-CZ" baseline="0" dirty="0" smtClean="0">
                <a:sym typeface="Wingdings" panose="05000000000000000000" pitchFamily="2" charset="2"/>
              </a:rPr>
              <a:t>Rychlost vstřebání je možno regulovat úpravou molekuly či lékové formy - zvětšením molekuly (prokain-penicilin), podáním ve formě suspenze (</a:t>
            </a:r>
            <a:r>
              <a:rPr lang="cs-CZ" baseline="0" dirty="0" err="1" smtClean="0">
                <a:sym typeface="Wingdings" panose="05000000000000000000" pitchFamily="2" charset="2"/>
              </a:rPr>
              <a:t>benzatin</a:t>
            </a:r>
            <a:r>
              <a:rPr lang="cs-CZ" baseline="0" dirty="0" smtClean="0">
                <a:sym typeface="Wingdings" panose="05000000000000000000" pitchFamily="2" charset="2"/>
              </a:rPr>
              <a:t>-penicilin) nebo emulze </a:t>
            </a:r>
          </a:p>
          <a:p>
            <a:pPr marL="171450" indent="-171450">
              <a:buFontTx/>
              <a:buChar char="-"/>
            </a:pPr>
            <a:r>
              <a:rPr lang="cs-CZ" baseline="0" dirty="0" smtClean="0">
                <a:sym typeface="Wingdings" panose="05000000000000000000" pitchFamily="2" charset="2"/>
              </a:rPr>
              <a:t>Dále rychlost absorpce závisí na patologickém stavu – oběhové poruchy, edematózní prosáknutí zpomalují absorpci, svalový pohyb naopak zrychlí průtok a zvětší prokrvení a tím i absorpci</a:t>
            </a:r>
          </a:p>
          <a:p>
            <a:pPr marL="171450" indent="-171450">
              <a:buFontTx/>
              <a:buChar char="-"/>
            </a:pPr>
            <a:r>
              <a:rPr lang="cs-CZ" baseline="0" dirty="0" smtClean="0">
                <a:sym typeface="Wingdings" panose="05000000000000000000" pitchFamily="2" charset="2"/>
              </a:rPr>
              <a:t>Podobná je </a:t>
            </a:r>
            <a:r>
              <a:rPr lang="cs-CZ" baseline="0" dirty="0" err="1" smtClean="0">
                <a:sym typeface="Wingdings" panose="05000000000000000000" pitchFamily="2" charset="2"/>
              </a:rPr>
              <a:t>s.c</a:t>
            </a:r>
            <a:r>
              <a:rPr lang="cs-CZ" baseline="0" dirty="0" smtClean="0">
                <a:sym typeface="Wingdings" panose="05000000000000000000" pitchFamily="2" charset="2"/>
              </a:rPr>
              <a:t>. aplikace</a:t>
            </a:r>
          </a:p>
          <a:p>
            <a:endParaRPr lang="cs-CZ" dirty="0" smtClean="0"/>
          </a:p>
          <a:p>
            <a:r>
              <a:rPr lang="cs-CZ" dirty="0" smtClean="0"/>
              <a:t>Ad) </a:t>
            </a:r>
            <a:r>
              <a:rPr lang="cs-CZ" b="1" dirty="0" smtClean="0"/>
              <a:t>pohlaví</a:t>
            </a:r>
            <a:r>
              <a:rPr lang="cs-CZ" baseline="0" dirty="0" smtClean="0"/>
              <a:t> – v důsledku rozdílné tělesné hmotnosti, objemu plazmy, rychlosti vyprazdňování žaludku, rozdílu mezi množstvím svalové a tukové tkáně, pH žaludku (u žen asi o 0,5 vyšší než u mužů)</a:t>
            </a:r>
          </a:p>
          <a:p>
            <a:endParaRPr lang="cs-CZ" baseline="0" dirty="0" smtClean="0"/>
          </a:p>
          <a:p>
            <a:r>
              <a:rPr lang="cs-CZ" dirty="0" smtClean="0"/>
              <a:t>Koncentrační spád</a:t>
            </a:r>
            <a:r>
              <a:rPr lang="cs-CZ" baseline="0" dirty="0" smtClean="0"/>
              <a:t> – malé objemy o vysoké koncentraci léčiva se absorbují rychleji než velké objemy o malé nízké koncentraci</a:t>
            </a:r>
          </a:p>
          <a:p>
            <a:r>
              <a:rPr lang="cs-CZ" baseline="0" dirty="0" smtClean="0"/>
              <a:t>Prokrvení v místě podání – např. diabetici – pokud si píchají inzulín do podchlazeného podkoží nebo do neaktivního svalu – nástup účinku je pomalejší</a:t>
            </a:r>
          </a:p>
          <a:p>
            <a:r>
              <a:rPr lang="cs-CZ" baseline="0" dirty="0" smtClean="0"/>
              <a:t>Pohlaví – např. </a:t>
            </a:r>
            <a:r>
              <a:rPr lang="cs-CZ" baseline="0" dirty="0" err="1" smtClean="0"/>
              <a:t>duloxetin</a:t>
            </a:r>
            <a:r>
              <a:rPr lang="cs-CZ" baseline="0" dirty="0" smtClean="0"/>
              <a:t> – SNRI- rozdíly ve FK u obou pohlaví</a:t>
            </a:r>
          </a:p>
          <a:p>
            <a:r>
              <a:rPr lang="cs-CZ" baseline="0" dirty="0" smtClean="0"/>
              <a:t>Současná aplikace léčiv – </a:t>
            </a:r>
            <a:r>
              <a:rPr lang="cs-CZ" baseline="0" dirty="0" err="1" smtClean="0"/>
              <a:t>iPP</a:t>
            </a:r>
            <a:r>
              <a:rPr lang="cs-CZ" baseline="0" dirty="0" smtClean="0"/>
              <a:t> = inhibitory protonové pumpy (snižují pH žaludku, snižují </a:t>
            </a:r>
            <a:r>
              <a:rPr lang="cs-CZ" baseline="0" dirty="0" err="1" smtClean="0"/>
              <a:t>absoprci</a:t>
            </a:r>
            <a:r>
              <a:rPr lang="cs-CZ" baseline="0" dirty="0" smtClean="0"/>
              <a:t> Ca2+, Mg2+)</a:t>
            </a:r>
            <a:endParaRPr lang="cs-CZ" dirty="0" smtClean="0"/>
          </a:p>
          <a:p>
            <a:endParaRPr lang="cs-CZ" baseline="0" dirty="0" smtClean="0"/>
          </a:p>
          <a:p>
            <a:endParaRPr lang="cs-CZ" baseline="0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5BAE23-CADC-4328-A32F-6FB4F84B32FF}" type="slidenum">
              <a:rPr lang="cs-CZ" smtClean="0"/>
              <a:pPr/>
              <a:t>55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802287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Příklad léčiva s nízkým distribučním objemem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5BAE23-CADC-4328-A32F-6FB4F84B32FF}" type="slidenum">
              <a:rPr lang="cs-CZ" smtClean="0"/>
              <a:pPr/>
              <a:t>59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640254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Příklad</a:t>
            </a:r>
            <a:r>
              <a:rPr lang="cs-CZ" baseline="0" dirty="0" smtClean="0"/>
              <a:t> léčiva s vysokým distribučním objemem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5BAE23-CADC-4328-A32F-6FB4F84B32FF}" type="slidenum">
              <a:rPr lang="cs-CZ" smtClean="0"/>
              <a:pPr/>
              <a:t>60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73741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7043B6-7A50-4A65-B0BC-664CCA4D3323}" type="slidenum">
              <a:rPr lang="cs-CZ" smtClean="0"/>
              <a:t>62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960653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287F999-8049-4971-AB4C-060F84C8F93C}" type="slidenum">
              <a:rPr lang="cs-CZ" altLang="en-US"/>
              <a:pPr/>
              <a:t>64</a:t>
            </a:fld>
            <a:endParaRPr lang="cs-CZ" altLang="en-US"/>
          </a:p>
        </p:txBody>
      </p:sp>
      <p:sp>
        <p:nvSpPr>
          <p:cNvPr id="468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8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en-US"/>
              <a:t>biologický poločas</a:t>
            </a: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133390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 smtClean="0"/>
              <a:t>Vysvětleno na přednášce, lze se zeptat.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5BAE23-CADC-4328-A32F-6FB4F84B32FF}" type="slidenum">
              <a:rPr lang="cs-CZ" smtClean="0"/>
              <a:pPr/>
              <a:t>67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9874167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5BAE23-CADC-4328-A32F-6FB4F84B32FF}" type="slidenum">
              <a:rPr lang="cs-CZ" smtClean="0"/>
              <a:pPr/>
              <a:t>68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848709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3157B4F-F2FC-44AD-9E45-4A4ED748956B}" type="slidenum">
              <a:rPr lang="cs-CZ" altLang="en-US"/>
              <a:pPr/>
              <a:t>69</a:t>
            </a:fld>
            <a:endParaRPr lang="cs-CZ" altLang="en-US"/>
          </a:p>
        </p:txBody>
      </p:sp>
      <p:sp>
        <p:nvSpPr>
          <p:cNvPr id="466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6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418541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5BAE23-CADC-4328-A32F-6FB4F84B32FF}" type="slidenum">
              <a:rPr lang="cs-CZ" smtClean="0"/>
              <a:pPr/>
              <a:t>70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576883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cs-CZ" sz="1200" b="1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kauzální terapie </a:t>
            </a:r>
            <a:r>
              <a:rPr kumimoji="1" lang="cs-CZ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– léčba, která je zaměřena na příčinu nemoci. Jejími předpoklady jsou znalost této příčiny etiologie a existence léku či výkonu, který příčinu nemoci a nemoc samotnou může odstranit. Oba předpoklady jsou splněny u bakteriálních onemocnění, které </a:t>
            </a:r>
            <a:r>
              <a:rPr kumimoji="1" lang="cs-CZ" sz="1200" b="0" i="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obv</a:t>
            </a:r>
            <a:r>
              <a:rPr kumimoji="1" lang="cs-CZ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. lze vyléčit antibiotiky, u virových onemocnění </a:t>
            </a:r>
            <a:r>
              <a:rPr kumimoji="1" lang="cs-CZ" sz="1200" b="0" i="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větš</a:t>
            </a:r>
            <a:r>
              <a:rPr kumimoji="1" lang="cs-CZ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. kauzální léčba k dispozici není</a:t>
            </a:r>
          </a:p>
          <a:p>
            <a:r>
              <a:rPr kumimoji="1" lang="cs-CZ" sz="1200" b="1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substituční terapie </a:t>
            </a:r>
            <a:r>
              <a:rPr kumimoji="1" lang="cs-CZ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– způsob léčby, při němž se nahrazuje substituuje určitá látka, která v organismu chybí. Při nedostatečné funkci štítné žlázy se podávají léky obsahující chybějící hormony</a:t>
            </a:r>
          </a:p>
          <a:p>
            <a:r>
              <a:rPr kumimoji="1" lang="cs-CZ" sz="1200" b="1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symptomatická terapie </a:t>
            </a:r>
            <a:r>
              <a:rPr kumimoji="1" lang="cs-CZ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–léčba, která je zaměřena na projevy symptomy nemoci, nikoliv na její příčinu. Není-li kauzální léčba známá nebo není-li možná, je s. t. vlastně léčbou jedinou. Významnou složkou s. t. je léčba trvalé bolesti u řady onemocnění kloubní bolesti, bolesti u pokročilých nádorů, srov. paliativní symptom</a:t>
            </a:r>
          </a:p>
          <a:p>
            <a:r>
              <a:rPr kumimoji="1" lang="cs-CZ" sz="1200" b="1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patogeneze</a:t>
            </a:r>
            <a:r>
              <a:rPr kumimoji="1" lang="cs-CZ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– souhrn procesů, které jsou odpovědí organismu na poškození a které vedou ke vzniku nemoci a jejích projevů. Na rozdíl od etiologie nevypovídá o vlastní příčině onemocnění. Příčinou kožního zánětu mohou být bakterie, jejichž přítomnost spouští další děje vedoucí k zánětu překrvení, tvorba hnisu z bílých krvinek, otok aj.. Bakterie je tedy etiologickým činitelem tohoto zánětu, další děje jsou patogenezí a vznikají spoluúčastí organismu.</a:t>
            </a:r>
          </a:p>
          <a:p>
            <a:r>
              <a:rPr kumimoji="1" lang="cs-CZ" sz="1200" b="1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placebo</a:t>
            </a:r>
            <a:r>
              <a:rPr kumimoji="1" lang="cs-CZ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– inertní lék či léčebná procedura, obvykle látka, která vypadá event. chutná jako studovaný lék, ale neobsahuje účinnou složku. V kontrolovaném pokusu bývá p. podáváno kontrolní skupině osob. Pacient však může pocítit úlevu, jestliže p. věří p. efekt. Může se podat u některých obtíží, které mají výraznou psychickou složku, lat. </a:t>
            </a:r>
            <a:r>
              <a:rPr kumimoji="1" lang="cs-CZ" sz="1200" b="0" i="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placeo</a:t>
            </a:r>
            <a:r>
              <a:rPr kumimoji="1" lang="cs-CZ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líbit se</a:t>
            </a:r>
          </a:p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12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1182276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dozor nad léčivými přípravky a jejich užíváním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jak v průběhu klinického hodnocení, tak i v běžné klinické praxi s cílem zajistit maximální bezpečnost pro pacienty a identifikovat potenciální nežádoucí účinky spojené s jejich užíváním. </a:t>
            </a:r>
          </a:p>
          <a:p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Farmakovigilance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také dále zahrnuje:</a:t>
            </a:r>
          </a:p>
          <a:p>
            <a:pPr lvl="0"/>
            <a:r>
              <a:rPr lang="cs-CZ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zhodnocení poměru mezi riziky a přínosy léčivého přípravku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což je zásadní pro přijímání opatření potřebných pro bezpečnější používání léčivých přípravků, maximalizaci přínosů a minimalizaci jejich rizik</a:t>
            </a:r>
          </a:p>
          <a:p>
            <a:pPr lvl="0"/>
            <a:r>
              <a:rPr lang="cs-CZ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poskytování informací zdravotnickým pracovníkům a pacientům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které jsou nezbytné pro zvýšení bezpečnosti a efektivnosti používání léčivých přípravků</a:t>
            </a:r>
          </a:p>
          <a:p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Jako zdroje informací pro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farmakovigilanci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slouží například povinná hlášení a zprávy z klinických hodnocení, spontánní hlášení nežádoucích účinků od zdravotnických pracovníků a pacientů, publikovaná světová medicínská literatura, informace o spotřebách léčivých přípravků a další zdravotnické a populační statistiky.</a:t>
            </a:r>
          </a:p>
          <a:p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Důležitou roli v systému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farmakovigilance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hraje Státní ústav pro kontrolu léčiv, který přijímá, zpracovává a dále předává informace o nežádoucích účincích léčiv, zveřejňuje je ve Věstníku SÚKL a na svých webových stránkách a v případě potřeby přijímá potřebná opatření (může například zastavit užívání léčivého přípravku a nařídit jeho stažení z trhu).     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7043B6-7A50-4A65-B0BC-664CCA4D3323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728454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 smtClean="0">
              <a:latin typeface="Arial" panose="020B0604020202020204" pitchFamily="34" charset="0"/>
            </a:endParaRPr>
          </a:p>
        </p:txBody>
      </p:sp>
      <p:sp>
        <p:nvSpPr>
          <p:cNvPr id="21508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970E6DC-46B4-4747-B27B-DDA6C8B91292}" type="slidenum">
              <a:rPr lang="cs-CZ" altLang="cs-CZ"/>
              <a:pPr>
                <a:spcBef>
                  <a:spcPct val="0"/>
                </a:spcBef>
              </a:pPr>
              <a:t>20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9199373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7043B6-7A50-4A65-B0BC-664CCA4D3323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366318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Léčivo</a:t>
            </a:r>
            <a:r>
              <a:rPr lang="cs-CZ" baseline="0" dirty="0" smtClean="0"/>
              <a:t> oficinální = uvedené v lékopisu</a:t>
            </a:r>
          </a:p>
          <a:p>
            <a:endParaRPr lang="cs-CZ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cs-CZ" sz="1200" b="1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remedium</a:t>
            </a:r>
            <a:r>
              <a:rPr lang="cs-CZ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b="1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cardinale</a:t>
            </a:r>
            <a:r>
              <a:rPr lang="cs-CZ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– složka s hlavním léčebným účinkem, </a:t>
            </a:r>
          </a:p>
          <a:p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 </a:t>
            </a:r>
            <a:r>
              <a:rPr lang="cs-CZ" sz="1200" b="1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remedium</a:t>
            </a:r>
            <a:r>
              <a:rPr lang="cs-CZ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b="1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adiuvans</a:t>
            </a:r>
            <a:r>
              <a:rPr lang="cs-CZ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– doplňkové léčivo napomáhající účinku léčiva hlavního nebo oslabující jeho nežádoucí účinky, </a:t>
            </a:r>
          </a:p>
          <a:p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 </a:t>
            </a:r>
            <a:r>
              <a:rPr lang="cs-CZ" sz="1200" b="1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remedium</a:t>
            </a:r>
            <a:r>
              <a:rPr lang="cs-CZ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b="1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corrigens</a:t>
            </a:r>
            <a:r>
              <a:rPr lang="cs-CZ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– složka upravující nepříjemnou chuť, nežádoucí vzhled nebo vůni přípravku, </a:t>
            </a:r>
          </a:p>
          <a:p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 </a:t>
            </a:r>
            <a:r>
              <a:rPr lang="cs-CZ" sz="1200" b="1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remedium</a:t>
            </a:r>
            <a:r>
              <a:rPr lang="cs-CZ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b="1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constituens</a:t>
            </a:r>
            <a:r>
              <a:rPr lang="cs-CZ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– indiferentní pomocná látka, ve které jsou použitá léčiva rozpuštěna nebo rozptýlena a která dává přípravku konečnou formu a vzhled (např. </a:t>
            </a:r>
            <a:r>
              <a:rPr lang="cs-CZ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vehiculum</a:t>
            </a:r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= základ tekutých lékových forem, </a:t>
            </a:r>
            <a:r>
              <a:rPr lang="cs-CZ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basis</a:t>
            </a:r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= masťový základ). 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7043B6-7A50-4A65-B0BC-664CCA4D3323}" type="slidenum">
              <a:rPr lang="cs-CZ" smtClean="0"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97880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Zástupný symbol pro poznámky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/>
          </a:p>
        </p:txBody>
      </p:sp>
      <p:sp>
        <p:nvSpPr>
          <p:cNvPr id="26628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654E901-ADA0-4166-B85E-2F92894FD1AF}" type="slidenum">
              <a:rPr lang="cs-CZ" altLang="cs-CZ" smtClean="0"/>
              <a:pPr/>
              <a:t>35</a:t>
            </a:fld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33990319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Chelatotvorné</a:t>
            </a:r>
            <a:r>
              <a:rPr lang="cs-CZ" baseline="0" dirty="0" smtClean="0"/>
              <a:t> látky -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F3B999-6674-4B54-A70B-BF936CA2F04D}" type="slidenum">
              <a:rPr lang="cs-CZ" smtClean="0"/>
              <a:t>36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21203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Léčivo lze podat přímo do krevního oběhu, a to nejčastěji intravenózní cestou. Při podání jinými cestami se léčivo musí </a:t>
            </a:r>
            <a:r>
              <a:rPr lang="cs-CZ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absorbovat z místa podání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(např. z trávicího traktu, svalu, podkoží). Krví je léčivo transportováno z části ve volné formě a z části navázané na plazmatické proteiny či krevní elementy. </a:t>
            </a:r>
            <a:r>
              <a:rPr lang="cs-CZ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Distribuce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do cílových orgánů a tkání zahrnuje transport léčiva krví, prostup volné formy léčiva z intravaskulárního prostoru a vazbu léčiva v tkáních. V tkáních je léčivo přítomno opět ve volné formě (rozpuštěno v extracelulární nebo intracelulární tekutině) nebo ve formě vázané. Může se jednat o vazbu na specifické receptory, jejímž důsledkem je vyvolání příslušného farmakologického efektu, nebo o vazbu na jiné struktury, která vede k vytvoření depotních zásob léčiva. Obvykle pouze velmi malý podíl léčiva přítomného v organizmu je vázán na receptorech, zatímco depotní vazba je kvantitativně významná a může podstatně prodloužit pobyt léčiva v organizmu a tím i trvání účinku. </a:t>
            </a:r>
            <a:r>
              <a:rPr lang="cs-CZ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 organizmu je léčivo eliminováno </a:t>
            </a:r>
            <a:r>
              <a:rPr lang="cs-CZ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metabolizmem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cs-CZ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exkrecí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8090C1-F1DB-4629-B776-1A081073D974}" type="slidenum">
              <a:rPr lang="cs-CZ" smtClean="0"/>
              <a:t>51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880579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1082675" y="1924051"/>
            <a:ext cx="7518400" cy="1997869"/>
          </a:xfrm>
        </p:spPr>
        <p:txBody>
          <a:bodyPr tIns="0" bIns="0" anchor="ctr"/>
          <a:lstStyle>
            <a:lvl1pPr>
              <a:defRPr sz="3200"/>
            </a:lvl1pPr>
          </a:lstStyle>
          <a:p>
            <a:pPr lvl="0"/>
            <a:r>
              <a:rPr lang="cs-CZ" altLang="cs-CZ" noProof="0" smtClean="0"/>
              <a:t>Kliknutím lze upravit styl.</a:t>
            </a:r>
            <a:endParaRPr lang="cs-CZ" altLang="cs-CZ" noProof="0" dirty="0" smtClean="0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4686300"/>
            <a:ext cx="630591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8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4686300"/>
            <a:ext cx="184174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969696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9589" y="850901"/>
            <a:ext cx="8091487" cy="482599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2" y="1514475"/>
            <a:ext cx="5026025" cy="3080148"/>
          </a:xfrm>
        </p:spPr>
        <p:txBody>
          <a:bodyPr/>
          <a:lstStyle>
            <a:lvl1pPr>
              <a:defRPr sz="3200"/>
            </a:lvl1pPr>
            <a:lvl2pPr marL="895350" indent="-358775">
              <a:buSzPct val="100000"/>
              <a:defRPr sz="2800"/>
            </a:lvl2pPr>
            <a:lvl3pPr marL="1254125" indent="-358775">
              <a:buClr>
                <a:srgbClr val="00287D"/>
              </a:buClr>
              <a:buSzPct val="100000"/>
              <a:buFont typeface="Wingdings" panose="05000000000000000000" pitchFamily="2" charset="2"/>
              <a:buChar char="§"/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09588" y="1514475"/>
            <a:ext cx="2746884" cy="308014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Definujte zápatí - název prezentace / pracoviště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A562BE3-FB3A-4F01-A26A-8D36CDF01ADA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315454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3815631"/>
            <a:ext cx="5486400" cy="425054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850900"/>
            <a:ext cx="5486400" cy="290590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4240685"/>
            <a:ext cx="5486400" cy="3567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Definujte zápatí - název prezentace / pracoviště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268BFBB-FD49-4E22-AEFE-2646EB3E88CA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6953200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2pPr>
              <a:buSzPct val="100000"/>
              <a:defRPr/>
            </a:lvl2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Definujte zápatí - název prezentace / pracoviště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FD44865-E482-4274-BA0A-6D969A5DE30D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3906166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97690" y="844155"/>
            <a:ext cx="1703387" cy="3755231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509588" y="844155"/>
            <a:ext cx="6037861" cy="3755231"/>
          </a:xfrm>
        </p:spPr>
        <p:txBody>
          <a:bodyPr vert="eaVert"/>
          <a:lstStyle>
            <a:lvl2pPr>
              <a:buSzPct val="100000"/>
              <a:defRPr/>
            </a:lvl2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7153075-B133-4825-BEAD-9495BA665D34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52727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17500" y="541735"/>
            <a:ext cx="8637588" cy="5715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328614" y="1456135"/>
            <a:ext cx="4027487" cy="30861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08501" y="1456135"/>
            <a:ext cx="4029075" cy="30861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3433763" y="4757738"/>
            <a:ext cx="1905000" cy="3429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cs-CZ" alt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6108700" y="4757738"/>
            <a:ext cx="2895600" cy="342900"/>
          </a:xfrm>
        </p:spPr>
        <p:txBody>
          <a:bodyPr/>
          <a:lstStyle>
            <a:lvl1pPr>
              <a:defRPr/>
            </a:lvl1pPr>
          </a:lstStyle>
          <a:p>
            <a:endParaRPr lang="cs-CZ" alt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46050" y="4770835"/>
            <a:ext cx="1905000" cy="342900"/>
          </a:xfrm>
        </p:spPr>
        <p:txBody>
          <a:bodyPr/>
          <a:lstStyle>
            <a:lvl1pPr>
              <a:defRPr/>
            </a:lvl1pPr>
          </a:lstStyle>
          <a:p>
            <a:fld id="{E671A4B9-25CD-4295-BFC3-D7BFFC0B95AC}" type="slidenum">
              <a:rPr lang="cs-CZ" altLang="en-US"/>
              <a:pPr/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809866921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9590" y="1514475"/>
            <a:ext cx="8082321" cy="3082529"/>
          </a:xfrm>
        </p:spPr>
        <p:txBody>
          <a:bodyPr/>
          <a:lstStyle>
            <a:lvl1pPr marL="342900" indent="-342900">
              <a:buClr>
                <a:srgbClr val="00287D"/>
              </a:buClr>
              <a:buSzPct val="100000"/>
              <a:buFont typeface="Wingdings" panose="05000000000000000000" pitchFamily="2" charset="2"/>
              <a:buChar char="§"/>
              <a:defRPr/>
            </a:lvl1pPr>
            <a:lvl2pPr marL="742950" indent="-285750">
              <a:buClr>
                <a:srgbClr val="00287D"/>
              </a:buClr>
              <a:buSzPct val="100000"/>
              <a:buFont typeface="Wingdings" panose="05000000000000000000" pitchFamily="2" charset="2"/>
              <a:buChar char="§"/>
              <a:defRPr/>
            </a:lvl2pPr>
            <a:lvl3pPr marL="1257300" indent="-342900">
              <a:buClr>
                <a:srgbClr val="00287D"/>
              </a:buClr>
              <a:buSzPct val="100000"/>
              <a:buFont typeface="Wingdings" panose="05000000000000000000" pitchFamily="2" charset="2"/>
              <a:buChar char="§"/>
              <a:defRPr/>
            </a:lvl3pPr>
            <a:lvl4pPr marL="1600200" indent="-228600">
              <a:buClr>
                <a:srgbClr val="00287D"/>
              </a:buClr>
              <a:buSzPct val="100000"/>
              <a:buFont typeface="Wingdings" panose="05000000000000000000" pitchFamily="2" charset="2"/>
              <a:buChar char="§"/>
              <a:defRPr/>
            </a:lvl4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6860472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9590" y="3305176"/>
            <a:ext cx="8091487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09590" y="2180035"/>
            <a:ext cx="8091487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7F5D36C-8A95-44A1-B2E3-4B4CEE4AA93A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5636450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9590" y="850900"/>
            <a:ext cx="8091487" cy="4826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12370" y="1514476"/>
            <a:ext cx="3878657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09588" y="2186797"/>
            <a:ext cx="3874282" cy="240782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723120" y="1514476"/>
            <a:ext cx="3877957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722964" y="2204051"/>
            <a:ext cx="3878113" cy="23933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595CD6F-6F72-494C-9F75-EA7F2E402090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5253173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09588" y="1514476"/>
            <a:ext cx="3876944" cy="3082925"/>
          </a:xfrm>
        </p:spPr>
        <p:txBody>
          <a:bodyPr/>
          <a:lstStyle>
            <a:lvl1pPr>
              <a:defRPr sz="2800"/>
            </a:lvl1pPr>
            <a:lvl2pPr marL="742950" indent="-296863">
              <a:buSzPct val="100000"/>
              <a:defRPr sz="2400"/>
            </a:lvl2pPr>
            <a:lvl3pPr>
              <a:defRPr sz="2000"/>
            </a:lvl3pPr>
            <a:lvl4pPr marL="1600200" indent="-228600"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724131" y="1514476"/>
            <a:ext cx="3876944" cy="3082925"/>
          </a:xfrm>
        </p:spPr>
        <p:txBody>
          <a:bodyPr/>
          <a:lstStyle>
            <a:lvl1pPr>
              <a:defRPr sz="2800"/>
            </a:lvl1pPr>
            <a:lvl2pPr>
              <a:buSzPct val="100000"/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1152B74-69A5-4C0F-AF65-094CC50B2C3C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2400454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27DA5A4-BFC5-452F-9F43-ADC3A6F1509E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5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09589" y="1514475"/>
            <a:ext cx="8091487" cy="3080148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37100029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27DA5A4-BFC5-452F-9F43-ADC3A6F1509E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6446820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27DA5A4-BFC5-452F-9F43-ADC3A6F1509E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5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09589" y="1514475"/>
            <a:ext cx="8091487" cy="3080148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2225793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9540641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1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509590" y="844154"/>
            <a:ext cx="8086635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dirty="0" smtClean="0"/>
              <a:t>Klepnutím lze upravit styl předlohy nadpisů.</a:t>
            </a:r>
          </a:p>
        </p:txBody>
      </p:sp>
      <p:sp>
        <p:nvSpPr>
          <p:cNvPr id="64522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9590" y="1513285"/>
            <a:ext cx="8082321" cy="308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dirty="0" smtClean="0"/>
              <a:t>Klepnutím lze upravit styly předlohy textu.</a:t>
            </a:r>
          </a:p>
          <a:p>
            <a:pPr lvl="1"/>
            <a:r>
              <a:rPr lang="cs-CZ" altLang="cs-CZ" dirty="0" smtClean="0"/>
              <a:t>Druhá úroveň</a:t>
            </a:r>
          </a:p>
        </p:txBody>
      </p:sp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1200" y="4686300"/>
            <a:ext cx="630591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  <a:latin typeface="+mj-lt"/>
              </a:defRPr>
            </a:lvl1pPr>
          </a:lstStyle>
          <a:p>
            <a:r>
              <a:rPr lang="cs-CZ" altLang="cs-CZ" dirty="0" smtClean="0"/>
              <a:t>Definujte zápatí - název prezentace / pracoviště</a:t>
            </a:r>
            <a:endParaRPr lang="cs-CZ" alt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4686300"/>
            <a:ext cx="184174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969696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61" r:id="rId2"/>
    <p:sldLayoutId id="2147483662" r:id="rId3"/>
    <p:sldLayoutId id="2147483664" r:id="rId4"/>
    <p:sldLayoutId id="2147483663" r:id="rId5"/>
    <p:sldLayoutId id="2147483665" r:id="rId6"/>
    <p:sldLayoutId id="2147483672" r:id="rId7"/>
    <p:sldLayoutId id="2147483671" r:id="rId8"/>
    <p:sldLayoutId id="2147483666" r:id="rId9"/>
    <p:sldLayoutId id="2147483667" r:id="rId10"/>
    <p:sldLayoutId id="2147483668" r:id="rId11"/>
    <p:sldLayoutId id="2147483669" r:id="rId12"/>
    <p:sldLayoutId id="2147483670" r:id="rId13"/>
    <p:sldLayoutId id="2147483673" r:id="rId14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287D"/>
        </a:buClr>
        <a:buSzPct val="100000"/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287D"/>
        </a:buClr>
        <a:buSzPct val="80000"/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Blip>
          <a:blip r:embed="rId17"/>
        </a:buBlip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7"/>
        </a:buBlip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7"/>
        </a:buBlip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7"/>
        </a:buBlip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7"/>
        </a:buBlip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7"/>
        </a:buBlip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7"/>
        </a:buBlip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4" Type="http://schemas.openxmlformats.org/officeDocument/2006/relationships/hyperlink" Target="http://www.muni.cz/med/structure/110516.html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3.xml"/><Relationship Id="rId1" Type="http://schemas.openxmlformats.org/officeDocument/2006/relationships/tags" Target="../tags/tag2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.xml"/><Relationship Id="rId1" Type="http://schemas.openxmlformats.org/officeDocument/2006/relationships/tags" Target="../tags/tag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4" Type="http://schemas.openxmlformats.org/officeDocument/2006/relationships/image" Target="../media/image27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3.xml"/><Relationship Id="rId1" Type="http://schemas.openxmlformats.org/officeDocument/2006/relationships/tags" Target="../tags/tag3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5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0.xml"/><Relationship Id="rId1" Type="http://schemas.openxmlformats.org/officeDocument/2006/relationships/tags" Target="../tags/tag9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8.xml"/><Relationship Id="rId4" Type="http://schemas.openxmlformats.org/officeDocument/2006/relationships/image" Target="../media/image3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2.xml"/><Relationship Id="rId1" Type="http://schemas.openxmlformats.org/officeDocument/2006/relationships/tags" Target="../tags/tag1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9.xml"/><Relationship Id="rId4" Type="http://schemas.openxmlformats.org/officeDocument/2006/relationships/image" Target="../media/image38.pn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hyperlink" Target="http://icp.org.nz/icp_t9.html?htmlCond=1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0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41.xml"/><Relationship Id="rId4" Type="http://schemas.openxmlformats.org/officeDocument/2006/relationships/image" Target="../media/image40.jpeg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2.xml"/><Relationship Id="rId4" Type="http://schemas.openxmlformats.org/officeDocument/2006/relationships/image" Target="../media/image41.jpe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0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5.xml"/><Relationship Id="rId1" Type="http://schemas.openxmlformats.org/officeDocument/2006/relationships/tags" Target="../tags/tag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082675" y="1308295"/>
            <a:ext cx="7518400" cy="2613626"/>
          </a:xfrm>
        </p:spPr>
        <p:txBody>
          <a:bodyPr/>
          <a:lstStyle/>
          <a:p>
            <a:r>
              <a:rPr lang="cs-CZ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Úvod do studia farmakologie</a:t>
            </a:r>
            <a: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cs-CZ" sz="2400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1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cs-CZ" altLang="cs-CZ" dirty="0" smtClean="0"/>
              <a:t>Lenka Součková, Farmakologický ústav LF MU</a:t>
            </a:r>
            <a:endParaRPr lang="cs-CZ" altLang="cs-CZ" dirty="0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fld id="{EA4ADC9B-C3B1-4CB1-8B0D-14D528DA44A1}" type="slidenum">
              <a:rPr lang="cs-CZ" altLang="cs-CZ"/>
              <a:pPr/>
              <a:t>1</a:t>
            </a:fld>
            <a:endParaRPr lang="cs-CZ" altLang="cs-CZ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028F59-B1F6-4801-94DB-4C8B6157CAC0}" type="slidenum">
              <a:rPr lang="cs-CZ" altLang="cs-CZ"/>
              <a:pPr/>
              <a:t>10</a:t>
            </a:fld>
            <a:endParaRPr lang="cs-CZ" altLang="cs-CZ"/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08666926"/>
              </p:ext>
            </p:extLst>
          </p:nvPr>
        </p:nvGraphicFramePr>
        <p:xfrm>
          <a:off x="357188" y="971550"/>
          <a:ext cx="8482012" cy="37052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855746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cs-CZ" dirty="0">
                <a:latin typeface="Calibri" panose="020F0502020204030204" pitchFamily="34" charset="0"/>
              </a:rPr>
              <a:t>Obecné farmakologické </a:t>
            </a:r>
            <a:r>
              <a:rPr lang="cs-CZ" dirty="0" smtClean="0">
                <a:latin typeface="Calibri" panose="020F0502020204030204" pitchFamily="34" charset="0"/>
              </a:rPr>
              <a:t>pojmy - </a:t>
            </a:r>
            <a:r>
              <a:rPr lang="cs-CZ" dirty="0" smtClean="0">
                <a:latin typeface="Calibri" panose="020F0502020204030204" pitchFamily="34" charset="0"/>
              </a:rPr>
              <a:t>t</a:t>
            </a:r>
            <a:r>
              <a:rPr lang="cs-CZ" altLang="cs-CZ" b="1" dirty="0" smtClean="0">
                <a:latin typeface="Calibri" panose="020F0502020204030204" pitchFamily="34" charset="0"/>
              </a:rPr>
              <a:t>erapie</a:t>
            </a:r>
            <a:endParaRPr lang="cs-CZ" altLang="cs-CZ" b="1" dirty="0" smtClean="0">
              <a:latin typeface="Calibri" panose="020F0502020204030204" pitchFamily="34" charset="0"/>
            </a:endParaRPr>
          </a:p>
        </p:txBody>
      </p:sp>
      <p:sp>
        <p:nvSpPr>
          <p:cNvPr id="12291" name="Rectangle 4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eaLnBrk="1" hangingPunct="1"/>
            <a:r>
              <a:rPr lang="cs-CZ" altLang="cs-CZ" b="1" dirty="0">
                <a:solidFill>
                  <a:srgbClr val="00287D"/>
                </a:solidFill>
                <a:latin typeface="Calibri" panose="020F0502020204030204" pitchFamily="34" charset="0"/>
              </a:rPr>
              <a:t>farmakoterapie</a:t>
            </a:r>
          </a:p>
          <a:p>
            <a:pPr lvl="1" eaLnBrk="1" hangingPunct="1"/>
            <a:r>
              <a:rPr lang="cs-CZ" altLang="cs-CZ" dirty="0">
                <a:solidFill>
                  <a:srgbClr val="00287D"/>
                </a:solidFill>
                <a:latin typeface="Calibri" panose="020F0502020204030204" pitchFamily="34" charset="0"/>
              </a:rPr>
              <a:t>kauzální (ATB) </a:t>
            </a:r>
          </a:p>
          <a:p>
            <a:pPr lvl="1" eaLnBrk="1" hangingPunct="1"/>
            <a:r>
              <a:rPr lang="cs-CZ" altLang="cs-CZ" dirty="0">
                <a:solidFill>
                  <a:srgbClr val="00287D"/>
                </a:solidFill>
                <a:latin typeface="Calibri" panose="020F0502020204030204" pitchFamily="34" charset="0"/>
              </a:rPr>
              <a:t>substituční (insulin, T4)</a:t>
            </a:r>
          </a:p>
          <a:p>
            <a:pPr lvl="1" eaLnBrk="1" hangingPunct="1"/>
            <a:r>
              <a:rPr lang="cs-CZ" altLang="cs-CZ" dirty="0">
                <a:solidFill>
                  <a:srgbClr val="00287D"/>
                </a:solidFill>
                <a:latin typeface="Calibri" panose="020F0502020204030204" pitchFamily="34" charset="0"/>
              </a:rPr>
              <a:t>symptomatická (analgetika, antipyretika</a:t>
            </a:r>
            <a:r>
              <a:rPr lang="en-US" altLang="cs-CZ" dirty="0">
                <a:solidFill>
                  <a:srgbClr val="00287D"/>
                </a:solidFill>
                <a:latin typeface="Calibri" panose="020F0502020204030204" pitchFamily="34" charset="0"/>
              </a:rPr>
              <a:t>)</a:t>
            </a:r>
            <a:endParaRPr lang="cs-CZ" altLang="cs-CZ" dirty="0">
              <a:solidFill>
                <a:srgbClr val="00287D"/>
              </a:solidFill>
              <a:latin typeface="Calibri" panose="020F0502020204030204" pitchFamily="34" charset="0"/>
            </a:endParaRPr>
          </a:p>
          <a:p>
            <a:pPr lvl="1" eaLnBrk="1" hangingPunct="1"/>
            <a:r>
              <a:rPr lang="cs-CZ" altLang="cs-CZ" dirty="0">
                <a:solidFill>
                  <a:srgbClr val="00287D"/>
                </a:solidFill>
                <a:latin typeface="Calibri" panose="020F0502020204030204" pitchFamily="34" charset="0"/>
              </a:rPr>
              <a:t>patogenetická (antiflogistika, </a:t>
            </a:r>
            <a:r>
              <a:rPr lang="cs-CZ" altLang="cs-CZ" dirty="0" err="1">
                <a:solidFill>
                  <a:srgbClr val="00287D"/>
                </a:solidFill>
                <a:latin typeface="Calibri" panose="020F0502020204030204" pitchFamily="34" charset="0"/>
              </a:rPr>
              <a:t>antiparkinsonika</a:t>
            </a:r>
            <a:r>
              <a:rPr lang="cs-CZ" altLang="cs-CZ" dirty="0">
                <a:solidFill>
                  <a:srgbClr val="00287D"/>
                </a:solidFill>
                <a:latin typeface="Calibri" panose="020F0502020204030204" pitchFamily="34" charset="0"/>
              </a:rPr>
              <a:t>, antidepresiva, …)</a:t>
            </a:r>
          </a:p>
          <a:p>
            <a:pPr eaLnBrk="1" hangingPunct="1"/>
            <a:r>
              <a:rPr lang="cs-CZ" altLang="cs-CZ" dirty="0">
                <a:solidFill>
                  <a:srgbClr val="00287D"/>
                </a:solidFill>
                <a:latin typeface="Calibri" panose="020F0502020204030204" pitchFamily="34" charset="0"/>
              </a:rPr>
              <a:t>psychoterapie</a:t>
            </a:r>
          </a:p>
          <a:p>
            <a:pPr eaLnBrk="1" hangingPunct="1"/>
            <a:r>
              <a:rPr lang="cs-CZ" altLang="cs-CZ" dirty="0">
                <a:solidFill>
                  <a:srgbClr val="00287D"/>
                </a:solidFill>
                <a:latin typeface="Calibri" panose="020F0502020204030204" pitchFamily="34" charset="0"/>
              </a:rPr>
              <a:t>fyzioterapie</a:t>
            </a:r>
          </a:p>
          <a:p>
            <a:pPr eaLnBrk="1" hangingPunct="1"/>
            <a:r>
              <a:rPr lang="cs-CZ" altLang="cs-CZ" dirty="0">
                <a:solidFill>
                  <a:srgbClr val="00287D"/>
                </a:solidFill>
                <a:latin typeface="Calibri" panose="020F0502020204030204" pitchFamily="34" charset="0"/>
              </a:rPr>
              <a:t>chirurgická terapie</a:t>
            </a:r>
            <a:endParaRPr lang="cs-CZ" altLang="cs-CZ" sz="1800" dirty="0">
              <a:solidFill>
                <a:srgbClr val="00287D"/>
              </a:solidFill>
              <a:latin typeface="Calibri" panose="020F0502020204030204" pitchFamily="34" charset="0"/>
            </a:endParaRPr>
          </a:p>
          <a:p>
            <a:pPr eaLnBrk="1" hangingPunct="1"/>
            <a:r>
              <a:rPr lang="cs-CZ" altLang="cs-CZ" dirty="0" err="1">
                <a:solidFill>
                  <a:srgbClr val="00287D"/>
                </a:solidFill>
                <a:latin typeface="Calibri" panose="020F0502020204030204" pitchFamily="34" charset="0"/>
              </a:rPr>
              <a:t>placeboterapie</a:t>
            </a:r>
            <a:endParaRPr lang="cs-CZ" altLang="cs-CZ" dirty="0">
              <a:solidFill>
                <a:srgbClr val="00287D"/>
              </a:solidFill>
              <a:latin typeface="Calibri" panose="020F0502020204030204" pitchFamily="34" charset="0"/>
            </a:endParaRPr>
          </a:p>
          <a:p>
            <a:pPr lvl="1" eaLnBrk="1" hangingPunct="1"/>
            <a:r>
              <a:rPr lang="cs-CZ" altLang="cs-CZ" dirty="0">
                <a:solidFill>
                  <a:srgbClr val="00287D"/>
                </a:solidFill>
                <a:latin typeface="Calibri" panose="020F0502020204030204" pitchFamily="34" charset="0"/>
              </a:rPr>
              <a:t>homeopatie, alternativní terapie</a:t>
            </a:r>
            <a:endParaRPr lang="en-GB" altLang="cs-CZ" dirty="0">
              <a:solidFill>
                <a:srgbClr val="00287D"/>
              </a:solidFill>
              <a:latin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1054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2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2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22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22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Obecné farmakologické </a:t>
            </a:r>
            <a:r>
              <a:rPr lang="cs-CZ" dirty="0" smtClean="0"/>
              <a:t>pojmy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9590" y="1514475"/>
            <a:ext cx="8634410" cy="3082529"/>
          </a:xfrm>
        </p:spPr>
        <p:txBody>
          <a:bodyPr/>
          <a:lstStyle/>
          <a:p>
            <a:pPr lvl="0"/>
            <a:r>
              <a:rPr lang="cs-CZ" sz="2000" dirty="0" smtClean="0">
                <a:solidFill>
                  <a:srgbClr val="00287D"/>
                </a:solidFill>
              </a:rPr>
              <a:t>farmakologie </a:t>
            </a:r>
            <a:r>
              <a:rPr lang="cs-CZ" sz="2000" dirty="0">
                <a:solidFill>
                  <a:srgbClr val="00287D"/>
                </a:solidFill>
              </a:rPr>
              <a:t>vs. farmacie</a:t>
            </a:r>
          </a:p>
          <a:p>
            <a:pPr lvl="0"/>
            <a:r>
              <a:rPr lang="cs-CZ" sz="2000" dirty="0">
                <a:solidFill>
                  <a:srgbClr val="00287D"/>
                </a:solidFill>
              </a:rPr>
              <a:t>farmakokinetika, farmakodynamika</a:t>
            </a:r>
          </a:p>
          <a:p>
            <a:pPr lvl="0"/>
            <a:r>
              <a:rPr lang="cs-CZ" sz="2000" dirty="0" err="1">
                <a:solidFill>
                  <a:srgbClr val="00287D"/>
                </a:solidFill>
              </a:rPr>
              <a:t>farmakoekonomika</a:t>
            </a:r>
            <a:r>
              <a:rPr lang="cs-CZ" sz="2000" dirty="0">
                <a:solidFill>
                  <a:srgbClr val="00287D"/>
                </a:solidFill>
              </a:rPr>
              <a:t>, farmakovigilance, </a:t>
            </a:r>
            <a:r>
              <a:rPr lang="cs-CZ" sz="2000" dirty="0" err="1">
                <a:solidFill>
                  <a:srgbClr val="00287D"/>
                </a:solidFill>
              </a:rPr>
              <a:t>farmakogenetika</a:t>
            </a:r>
            <a:r>
              <a:rPr lang="cs-CZ" sz="2000" dirty="0">
                <a:solidFill>
                  <a:srgbClr val="00287D"/>
                </a:solidFill>
              </a:rPr>
              <a:t>, </a:t>
            </a:r>
            <a:r>
              <a:rPr lang="cs-CZ" sz="2000" dirty="0" err="1">
                <a:solidFill>
                  <a:srgbClr val="00287D"/>
                </a:solidFill>
              </a:rPr>
              <a:t>farmakoepidemiologie</a:t>
            </a:r>
            <a:endParaRPr lang="cs-CZ" sz="2000" dirty="0">
              <a:solidFill>
                <a:srgbClr val="00287D"/>
              </a:solidFill>
            </a:endParaRPr>
          </a:p>
          <a:p>
            <a:pPr lvl="0"/>
            <a:r>
              <a:rPr lang="cs-CZ" sz="2000" dirty="0">
                <a:solidFill>
                  <a:srgbClr val="00287D"/>
                </a:solidFill>
              </a:rPr>
              <a:t>léčivo, léčivý přípravek, léčivá látka, pomocná látka</a:t>
            </a:r>
          </a:p>
          <a:p>
            <a:pPr lvl="0"/>
            <a:r>
              <a:rPr lang="cs-CZ" sz="2000" dirty="0">
                <a:solidFill>
                  <a:srgbClr val="00287D"/>
                </a:solidFill>
              </a:rPr>
              <a:t>názvy léčiv: chemický, INN a generický, lékopisný, firemní</a:t>
            </a:r>
          </a:p>
          <a:p>
            <a:endParaRPr lang="en-US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674563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Farmakologie</a:t>
            </a:r>
            <a:r>
              <a:rPr lang="en-US" dirty="0"/>
              <a:t> ≠ </a:t>
            </a:r>
            <a:r>
              <a:rPr lang="en-US" dirty="0" err="1"/>
              <a:t>farmacie</a:t>
            </a:r>
            <a:r>
              <a:rPr lang="en-US" dirty="0"/>
              <a:t>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5760" indent="-256032">
              <a:buFont typeface="Georgia"/>
              <a:buChar char="•"/>
              <a:defRPr/>
            </a:pPr>
            <a:r>
              <a:rPr lang="cs-CZ" sz="2000" dirty="0">
                <a:solidFill>
                  <a:srgbClr val="00287D"/>
                </a:solidFill>
                <a:cs typeface="Arial" charset="0"/>
              </a:rPr>
              <a:t>Farmacie = lékárnictví: zdravotnický obor zabývající se </a:t>
            </a:r>
            <a:r>
              <a:rPr lang="cs-CZ" sz="2000" dirty="0">
                <a:solidFill>
                  <a:srgbClr val="00287D"/>
                </a:solidFill>
                <a:cs typeface="Arial" pitchFamily="34" charset="0"/>
              </a:rPr>
              <a:t>výzkumem, výrobou, distribucí, skladováním, kontrolou a výdejem léčiv vč. poradenství pacientům</a:t>
            </a:r>
          </a:p>
          <a:p>
            <a:pPr marL="365760" indent="-256032">
              <a:buFont typeface="Georgia"/>
              <a:buChar char="•"/>
              <a:defRPr/>
            </a:pPr>
            <a:r>
              <a:rPr lang="cs-CZ" sz="2000" dirty="0">
                <a:solidFill>
                  <a:srgbClr val="00287D"/>
                </a:solidFill>
                <a:cs typeface="Arial" pitchFamily="34" charset="0"/>
              </a:rPr>
              <a:t>Farmaceutické vědy: </a:t>
            </a:r>
            <a:r>
              <a:rPr lang="cs-CZ" sz="2000" b="1" i="1" dirty="0">
                <a:solidFill>
                  <a:srgbClr val="00287D"/>
                </a:solidFill>
                <a:cs typeface="Arial" pitchFamily="34" charset="0"/>
              </a:rPr>
              <a:t>farmakologie</a:t>
            </a:r>
            <a:r>
              <a:rPr lang="cs-CZ" sz="2000" dirty="0">
                <a:solidFill>
                  <a:srgbClr val="00287D"/>
                </a:solidFill>
                <a:cs typeface="Arial" pitchFamily="34" charset="0"/>
              </a:rPr>
              <a:t>, farmakognozie, farmaceutická chemie, analýza a kontrola léčiv, farmaceutická technologie, sociální farmacie a lékárenství</a:t>
            </a:r>
          </a:p>
          <a:p>
            <a:endParaRPr lang="en-US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pic>
        <p:nvPicPr>
          <p:cNvPr id="6" name="Picture 2" descr="Výsledek obrázku pro farmakologi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112" y="3492706"/>
            <a:ext cx="2498363" cy="1536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bdélník 6"/>
          <p:cNvSpPr/>
          <p:nvPr/>
        </p:nvSpPr>
        <p:spPr>
          <a:xfrm>
            <a:off x="3979575" y="4001275"/>
            <a:ext cx="354753" cy="83099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≠</a:t>
            </a:r>
            <a:endParaRPr lang="cs-CZ" sz="4800" dirty="0"/>
          </a:p>
        </p:txBody>
      </p:sp>
      <p:pic>
        <p:nvPicPr>
          <p:cNvPr id="8" name="Picture 4" descr="Související obráze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452" y="3492707"/>
            <a:ext cx="2131552" cy="15364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494342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alibri" panose="020F0502020204030204" pitchFamily="34" charset="0"/>
              </a:rPr>
              <a:t>Dvě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větve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farmakologie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14</a:t>
            </a:fld>
            <a:endParaRPr lang="cs-CZ" altLang="cs-CZ" dirty="0"/>
          </a:p>
        </p:txBody>
      </p:sp>
      <p:sp>
        <p:nvSpPr>
          <p:cNvPr id="7" name="Rectangle 3"/>
          <p:cNvSpPr>
            <a:spLocks noGrp="1" noChangeArrowheads="1"/>
          </p:cNvSpPr>
          <p:nvPr/>
        </p:nvSpPr>
        <p:spPr>
          <a:xfrm>
            <a:off x="50054" y="1537508"/>
            <a:ext cx="8435975" cy="53292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buClr>
                <a:schemeClr val="accent3"/>
              </a:buClr>
              <a:buNone/>
              <a:defRPr/>
            </a:pPr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Farmakodynamika</a:t>
            </a:r>
            <a:r>
              <a:rPr lang="cs-CZ" sz="1800" b="1" dirty="0">
                <a:latin typeface="Calibri" panose="020F0502020204030204" pitchFamily="34" charset="0"/>
                <a:cs typeface="Calibri" panose="020F0502020204030204" pitchFamily="34" charset="0"/>
              </a:rPr>
              <a:t>		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cs-CZ" sz="1800" i="1" dirty="0" err="1">
                <a:latin typeface="Calibri" panose="020F0502020204030204" pitchFamily="34" charset="0"/>
                <a:cs typeface="Calibri" panose="020F0502020204030204" pitchFamily="34" charset="0"/>
              </a:rPr>
              <a:t>dynamos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 = </a:t>
            </a:r>
            <a:r>
              <a:rPr lang="cs-CZ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řec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. síla)</a:t>
            </a:r>
          </a:p>
          <a:p>
            <a:pPr marL="365760" indent="-256032">
              <a:buClr>
                <a:schemeClr val="accent3"/>
              </a:buClr>
              <a:buFont typeface="Georgia"/>
              <a:buChar char="•"/>
              <a:defRPr/>
            </a:pP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Studuje </a:t>
            </a:r>
            <a:r>
              <a:rPr lang="cs-CZ" sz="1800" b="1" dirty="0">
                <a:latin typeface="Calibri" panose="020F0502020204030204" pitchFamily="34" charset="0"/>
                <a:cs typeface="Calibri" panose="020F0502020204030204" pitchFamily="34" charset="0"/>
              </a:rPr>
              <a:t>mechanismy účinku 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jednotlivých látek</a:t>
            </a:r>
          </a:p>
          <a:p>
            <a:pPr marL="365760" indent="-256032">
              <a:buClr>
                <a:schemeClr val="accent3"/>
              </a:buClr>
              <a:buFont typeface="Georgia"/>
              <a:buChar char="•"/>
              <a:defRPr/>
            </a:pPr>
            <a:r>
              <a:rPr lang="cs-CZ" sz="1800" i="1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„Co dělá léčivo s organismem?“</a:t>
            </a:r>
          </a:p>
          <a:p>
            <a:pPr marL="365760" indent="-256032">
              <a:buClr>
                <a:schemeClr val="accent3"/>
              </a:buClr>
              <a:buFont typeface="Georgia"/>
              <a:buChar char="•"/>
              <a:defRPr/>
            </a:pP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Z mechanismu účinku </a:t>
            </a:r>
            <a:r>
              <a:rPr lang="cs-CZ" sz="1800" b="1" dirty="0">
                <a:latin typeface="Calibri" panose="020F0502020204030204" pitchFamily="34" charset="0"/>
                <a:cs typeface="Calibri" panose="020F0502020204030204" pitchFamily="34" charset="0"/>
              </a:rPr>
              <a:t>můžeme odvodit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farmakologické 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účinky na makroúrovni, indikace a kontraindikace, nežádoucí účinky a např. i některé interakce</a:t>
            </a:r>
          </a:p>
          <a:p>
            <a:pPr marL="365760" indent="-256032">
              <a:buClr>
                <a:schemeClr val="accent3"/>
              </a:buClr>
              <a:buFont typeface="Georgia"/>
              <a:buChar char="•"/>
              <a:defRPr/>
            </a:pPr>
            <a:endParaRPr lang="cs-CZ" sz="1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9728" indent="0">
              <a:buClr>
                <a:schemeClr val="accent3"/>
              </a:buClr>
              <a:buNone/>
              <a:defRPr/>
            </a:pPr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Farmakokinetika	</a:t>
            </a:r>
            <a:r>
              <a:rPr lang="cs-CZ" sz="1800" b="1" dirty="0">
                <a:latin typeface="Calibri" panose="020F0502020204030204" pitchFamily="34" charset="0"/>
                <a:cs typeface="Calibri" panose="020F0502020204030204" pitchFamily="34" charset="0"/>
              </a:rPr>
              <a:t>		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cs-CZ" sz="1800" i="1" dirty="0" err="1">
                <a:latin typeface="Calibri" panose="020F0502020204030204" pitchFamily="34" charset="0"/>
                <a:cs typeface="Calibri" panose="020F0502020204030204" pitchFamily="34" charset="0"/>
              </a:rPr>
              <a:t>kinein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 = </a:t>
            </a:r>
            <a:r>
              <a:rPr lang="cs-CZ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řec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. pohybovat)</a:t>
            </a:r>
          </a:p>
          <a:p>
            <a:pPr marL="365760" indent="-256032">
              <a:spcBef>
                <a:spcPct val="0"/>
              </a:spcBef>
              <a:buClr>
                <a:schemeClr val="accent3"/>
              </a:buClr>
              <a:buFont typeface="Georgia"/>
              <a:buChar char="•"/>
              <a:defRPr/>
            </a:pP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Studuje </a:t>
            </a:r>
            <a:r>
              <a:rPr lang="cs-CZ" sz="1800" b="1" dirty="0">
                <a:latin typeface="Calibri" panose="020F0502020204030204" pitchFamily="34" charset="0"/>
                <a:cs typeface="Calibri" panose="020F0502020204030204" pitchFamily="34" charset="0"/>
              </a:rPr>
              <a:t>osud léčiva 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v organizmu = absorpci, distribuci, biotransformaci a exkreci</a:t>
            </a:r>
            <a:r>
              <a:rPr lang="cs-CZ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365760" indent="-256032">
              <a:spcBef>
                <a:spcPct val="0"/>
              </a:spcBef>
              <a:buClr>
                <a:schemeClr val="accent3"/>
              </a:buClr>
              <a:buFont typeface="Georgia"/>
              <a:buChar char="•"/>
              <a:defRPr/>
            </a:pPr>
            <a:r>
              <a:rPr lang="cs-CZ" sz="1800" i="1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„Co dělá organismus s léčivem?“</a:t>
            </a:r>
          </a:p>
          <a:p>
            <a:pPr marL="365760" indent="-256032">
              <a:spcBef>
                <a:spcPct val="0"/>
              </a:spcBef>
              <a:buClr>
                <a:schemeClr val="accent3"/>
              </a:buClr>
              <a:buFont typeface="Georgia"/>
              <a:buChar char="•"/>
              <a:defRPr/>
            </a:pP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Ze znalostí farmakokinetiky </a:t>
            </a:r>
            <a:r>
              <a:rPr lang="cs-CZ" sz="1800" b="1" dirty="0">
                <a:latin typeface="Calibri" panose="020F0502020204030204" pitchFamily="34" charset="0"/>
                <a:cs typeface="Calibri" panose="020F0502020204030204" pitchFamily="34" charset="0"/>
              </a:rPr>
              <a:t>můžeme odvodit 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praktické důsledky chování látky v organismu, např. správný způsob její aplikace, dávkování, některé interakce apod.</a:t>
            </a:r>
          </a:p>
        </p:txBody>
      </p:sp>
      <p:grpSp>
        <p:nvGrpSpPr>
          <p:cNvPr id="8" name="Skupina 7"/>
          <p:cNvGrpSpPr/>
          <p:nvPr/>
        </p:nvGrpSpPr>
        <p:grpSpPr>
          <a:xfrm>
            <a:off x="6640286" y="1930399"/>
            <a:ext cx="2445982" cy="2659571"/>
            <a:chOff x="8496300" y="3543711"/>
            <a:chExt cx="3600452" cy="3282678"/>
          </a:xfrm>
        </p:grpSpPr>
        <p:grpSp>
          <p:nvGrpSpPr>
            <p:cNvPr id="10" name="Skupina 9"/>
            <p:cNvGrpSpPr/>
            <p:nvPr/>
          </p:nvGrpSpPr>
          <p:grpSpPr>
            <a:xfrm>
              <a:off x="8496300" y="3543711"/>
              <a:ext cx="3600451" cy="3282678"/>
              <a:chOff x="8496300" y="3543711"/>
              <a:chExt cx="3600451" cy="3282678"/>
            </a:xfrm>
          </p:grpSpPr>
          <p:grpSp>
            <p:nvGrpSpPr>
              <p:cNvPr id="12" name="Skupina 11"/>
              <p:cNvGrpSpPr/>
              <p:nvPr/>
            </p:nvGrpSpPr>
            <p:grpSpPr>
              <a:xfrm>
                <a:off x="8496300" y="3543711"/>
                <a:ext cx="3600451" cy="3282678"/>
                <a:chOff x="8496300" y="3543711"/>
                <a:chExt cx="3600451" cy="3282678"/>
              </a:xfrm>
            </p:grpSpPr>
            <p:grpSp>
              <p:nvGrpSpPr>
                <p:cNvPr id="14" name="Skupina 13"/>
                <p:cNvGrpSpPr/>
                <p:nvPr/>
              </p:nvGrpSpPr>
              <p:grpSpPr>
                <a:xfrm>
                  <a:off x="8496300" y="3543711"/>
                  <a:ext cx="3600451" cy="3169827"/>
                  <a:chOff x="8496300" y="3543711"/>
                  <a:chExt cx="3600451" cy="3169827"/>
                </a:xfrm>
              </p:grpSpPr>
              <p:pic>
                <p:nvPicPr>
                  <p:cNvPr id="22" name="Picture 2" descr="Výsledek obrázku pro farmakodynamika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4811"/>
                  <a:stretch/>
                </p:blipFill>
                <p:spPr bwMode="auto">
                  <a:xfrm>
                    <a:off x="8496301" y="3543711"/>
                    <a:ext cx="3600450" cy="3169827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sp>
                <p:nvSpPr>
                  <p:cNvPr id="23" name="Obdélník 22"/>
                  <p:cNvSpPr/>
                  <p:nvPr/>
                </p:nvSpPr>
                <p:spPr>
                  <a:xfrm>
                    <a:off x="8496300" y="3590925"/>
                    <a:ext cx="1085850" cy="428625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cs-CZ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cs-CZ" sz="1400"/>
                  </a:p>
                </p:txBody>
              </p:sp>
            </p:grpSp>
            <p:sp>
              <p:nvSpPr>
                <p:cNvPr id="15" name="TextovéPole 3"/>
                <p:cNvSpPr txBox="1"/>
                <p:nvPr/>
              </p:nvSpPr>
              <p:spPr>
                <a:xfrm>
                  <a:off x="10582275" y="4019550"/>
                  <a:ext cx="1104900" cy="307777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>
                  <a:defPPr>
                    <a:defRPr lang="cs-CZ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cs-CZ" sz="1400" dirty="0"/>
                </a:p>
              </p:txBody>
            </p:sp>
            <p:sp>
              <p:nvSpPr>
                <p:cNvPr id="16" name="TextovéPole 8"/>
                <p:cNvSpPr txBox="1"/>
                <p:nvPr/>
              </p:nvSpPr>
              <p:spPr>
                <a:xfrm>
                  <a:off x="8496300" y="4495800"/>
                  <a:ext cx="996157" cy="307777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>
                  <a:defPPr>
                    <a:defRPr lang="cs-CZ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cs-CZ" sz="1400" dirty="0"/>
                </a:p>
              </p:txBody>
            </p:sp>
            <p:sp>
              <p:nvSpPr>
                <p:cNvPr id="17" name="TextovéPole 9"/>
                <p:cNvSpPr txBox="1"/>
                <p:nvPr/>
              </p:nvSpPr>
              <p:spPr>
                <a:xfrm>
                  <a:off x="9117013" y="6468572"/>
                  <a:ext cx="1104900" cy="307777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>
                  <a:defPPr>
                    <a:defRPr lang="cs-CZ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cs-CZ" sz="1400" dirty="0"/>
                </a:p>
              </p:txBody>
            </p:sp>
            <p:sp>
              <p:nvSpPr>
                <p:cNvPr id="18" name="Obdélník 17"/>
                <p:cNvSpPr/>
                <p:nvPr/>
              </p:nvSpPr>
              <p:spPr>
                <a:xfrm>
                  <a:off x="8496300" y="6029325"/>
                  <a:ext cx="266701" cy="684213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cs-CZ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cs-CZ" sz="1400"/>
                </a:p>
              </p:txBody>
            </p:sp>
            <p:sp>
              <p:nvSpPr>
                <p:cNvPr id="19" name="Obdélník 18"/>
                <p:cNvSpPr/>
                <p:nvPr/>
              </p:nvSpPr>
              <p:spPr>
                <a:xfrm>
                  <a:off x="10187781" y="6600687"/>
                  <a:ext cx="74613" cy="225702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cs-CZ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cs-CZ" sz="1400"/>
                </a:p>
              </p:txBody>
            </p:sp>
            <p:sp>
              <p:nvSpPr>
                <p:cNvPr id="20" name="Obdélník 19"/>
                <p:cNvSpPr/>
                <p:nvPr/>
              </p:nvSpPr>
              <p:spPr>
                <a:xfrm>
                  <a:off x="9030223" y="4865132"/>
                  <a:ext cx="400050" cy="392149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cs-CZ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cs-CZ" sz="1400"/>
                </a:p>
              </p:txBody>
            </p:sp>
            <p:sp>
              <p:nvSpPr>
                <p:cNvPr id="21" name="Obdélník 20"/>
                <p:cNvSpPr/>
                <p:nvPr/>
              </p:nvSpPr>
              <p:spPr>
                <a:xfrm>
                  <a:off x="11233943" y="5257281"/>
                  <a:ext cx="586582" cy="191019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cs-CZ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cs-CZ" sz="1400"/>
                </a:p>
              </p:txBody>
            </p:sp>
          </p:grpSp>
          <p:sp>
            <p:nvSpPr>
              <p:cNvPr id="13" name="Obdélník 12"/>
              <p:cNvSpPr/>
              <p:nvPr/>
            </p:nvSpPr>
            <p:spPr>
              <a:xfrm>
                <a:off x="9420225" y="4019550"/>
                <a:ext cx="161925" cy="16192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cs-CZ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cs-CZ" sz="1400"/>
              </a:p>
            </p:txBody>
          </p:sp>
        </p:grpSp>
        <p:sp>
          <p:nvSpPr>
            <p:cNvPr id="11" name="TextovéPole 7"/>
            <p:cNvSpPr txBox="1"/>
            <p:nvPr/>
          </p:nvSpPr>
          <p:spPr>
            <a:xfrm>
              <a:off x="11087100" y="4943958"/>
              <a:ext cx="1009652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 sz="1400" dirty="0"/>
            </a:p>
          </p:txBody>
        </p:sp>
      </p:grpSp>
      <p:pic>
        <p:nvPicPr>
          <p:cNvPr id="9" name="Picture 4" descr="Výsledek obrázku pro farmakodynamika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005"/>
          <a:stretch/>
        </p:blipFill>
        <p:spPr bwMode="auto">
          <a:xfrm>
            <a:off x="5771740" y="127891"/>
            <a:ext cx="3078732" cy="1532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6951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 smtClean="0"/>
              <a:t>Farmakoekonomika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Porovnání nákladů a přínosů farmakoterapie</a:t>
            </a:r>
          </a:p>
        </p:txBody>
      </p:sp>
      <p:pic>
        <p:nvPicPr>
          <p:cNvPr id="5122" name="Picture 2" descr="Výsledek obrázku pro farmakoekonomik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1086" y="2034590"/>
            <a:ext cx="2860858" cy="2860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8520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 smtClean="0"/>
              <a:t>Farmakovigilance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9590" y="1529726"/>
            <a:ext cx="4945299" cy="3263504"/>
          </a:xfrm>
        </p:spPr>
        <p:txBody>
          <a:bodyPr/>
          <a:lstStyle/>
          <a:p>
            <a:r>
              <a:rPr lang="cs-CZ" sz="2000" dirty="0">
                <a:solidFill>
                  <a:srgbClr val="00287D"/>
                </a:solidFill>
                <a:latin typeface="Calibri" panose="020F0502020204030204" pitchFamily="34" charset="0"/>
              </a:rPr>
              <a:t>dozor nad léčivými přípravky a jejich </a:t>
            </a:r>
            <a:r>
              <a:rPr lang="cs-CZ" sz="2000" dirty="0" smtClean="0">
                <a:solidFill>
                  <a:srgbClr val="00287D"/>
                </a:solidFill>
                <a:latin typeface="Calibri" panose="020F0502020204030204" pitchFamily="34" charset="0"/>
              </a:rPr>
              <a:t>užíváním</a:t>
            </a:r>
          </a:p>
          <a:p>
            <a:r>
              <a:rPr lang="cs-CZ" sz="2000" dirty="0">
                <a:solidFill>
                  <a:srgbClr val="00287D"/>
                </a:solidFill>
                <a:latin typeface="Calibri" panose="020F0502020204030204" pitchFamily="34" charset="0"/>
              </a:rPr>
              <a:t>zhodnocení poměru mezi riziky a přínosy léčivého </a:t>
            </a:r>
            <a:r>
              <a:rPr lang="cs-CZ" sz="2000" dirty="0" smtClean="0">
                <a:solidFill>
                  <a:srgbClr val="00287D"/>
                </a:solidFill>
                <a:latin typeface="Calibri" panose="020F0502020204030204" pitchFamily="34" charset="0"/>
              </a:rPr>
              <a:t>přípravku</a:t>
            </a:r>
          </a:p>
          <a:p>
            <a:r>
              <a:rPr lang="cs-CZ" sz="2000" dirty="0">
                <a:solidFill>
                  <a:srgbClr val="00287D"/>
                </a:solidFill>
                <a:latin typeface="Calibri" panose="020F0502020204030204" pitchFamily="34" charset="0"/>
              </a:rPr>
              <a:t>poskytování informací zdravotnickým pracovníkům a </a:t>
            </a:r>
            <a:r>
              <a:rPr lang="cs-CZ" sz="2000" dirty="0" smtClean="0">
                <a:solidFill>
                  <a:srgbClr val="00287D"/>
                </a:solidFill>
                <a:latin typeface="Calibri" panose="020F0502020204030204" pitchFamily="34" charset="0"/>
              </a:rPr>
              <a:t>pacientům</a:t>
            </a:r>
          </a:p>
        </p:txBody>
      </p:sp>
      <p:pic>
        <p:nvPicPr>
          <p:cNvPr id="4098" name="Picture 2" descr="Výsledek obrázku pro riziky a přínosy kreslené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809" y="1529726"/>
            <a:ext cx="3571191" cy="2380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3"/>
          <p:cNvSpPr/>
          <p:nvPr/>
        </p:nvSpPr>
        <p:spPr>
          <a:xfrm>
            <a:off x="658880" y="4331565"/>
            <a:ext cx="75333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http://www.sukl.cz/nahlasit-nezadouci-ucinek</a:t>
            </a:r>
          </a:p>
        </p:txBody>
      </p:sp>
    </p:spTree>
    <p:extLst>
      <p:ext uri="{BB962C8B-B14F-4D97-AF65-F5344CB8AC3E}">
        <p14:creationId xmlns:p14="http://schemas.microsoft.com/office/powerpoint/2010/main" val="2891925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b="1" dirty="0" err="1">
                <a:latin typeface="Calibri" panose="020F0502020204030204" pitchFamily="34" charset="0"/>
              </a:rPr>
              <a:t>F</a:t>
            </a:r>
            <a:r>
              <a:rPr lang="cs-CZ" altLang="cs-CZ" b="1" dirty="0" err="1" smtClean="0">
                <a:latin typeface="Calibri" panose="020F0502020204030204" pitchFamily="34" charset="0"/>
              </a:rPr>
              <a:t>armakogenetika</a:t>
            </a:r>
            <a:r>
              <a:rPr lang="cs-CZ" altLang="cs-CZ" dirty="0" smtClean="0">
                <a:latin typeface="Calibri" panose="020F0502020204030204" pitchFamily="34" charset="0"/>
              </a:rPr>
              <a:t> </a:t>
            </a:r>
            <a:endParaRPr lang="cs-CZ" dirty="0">
              <a:latin typeface="Calibri" panose="020F050202020403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9590" y="1481186"/>
            <a:ext cx="5249636" cy="3263504"/>
          </a:xfrm>
        </p:spPr>
        <p:txBody>
          <a:bodyPr/>
          <a:lstStyle/>
          <a:p>
            <a:pPr>
              <a:spcBef>
                <a:spcPct val="0"/>
              </a:spcBef>
              <a:buNone/>
            </a:pPr>
            <a:r>
              <a:rPr lang="cs-CZ" altLang="cs-CZ" dirty="0" smtClean="0">
                <a:solidFill>
                  <a:srgbClr val="00287D"/>
                </a:solidFill>
                <a:latin typeface="Calibri" panose="020F0502020204030204" pitchFamily="34" charset="0"/>
              </a:rPr>
              <a:t>vliv geneticky podmíněných odchylek na farmakokinetiku a farmakodynamiku</a:t>
            </a:r>
          </a:p>
          <a:p>
            <a:pPr>
              <a:spcBef>
                <a:spcPct val="0"/>
              </a:spcBef>
              <a:buNone/>
            </a:pPr>
            <a:endParaRPr lang="cs-CZ" altLang="cs-CZ" sz="1800" dirty="0">
              <a:solidFill>
                <a:srgbClr val="00287D"/>
              </a:solidFill>
              <a:latin typeface="Calibri" panose="020F0502020204030204" pitchFamily="34" charset="0"/>
            </a:endParaRPr>
          </a:p>
          <a:p>
            <a:pPr>
              <a:spcBef>
                <a:spcPct val="0"/>
              </a:spcBef>
              <a:buNone/>
            </a:pPr>
            <a:r>
              <a:rPr lang="cs-CZ" altLang="cs-CZ" sz="1800" dirty="0">
                <a:solidFill>
                  <a:srgbClr val="00287D"/>
                </a:solidFill>
                <a:latin typeface="Calibri" panose="020F0502020204030204" pitchFamily="34" charset="0"/>
              </a:rPr>
              <a:t>geneticky podmíněné odchylky jsou příčinou </a:t>
            </a:r>
            <a:r>
              <a:rPr lang="cs-CZ" altLang="cs-CZ" sz="1800" b="1" u="sng" dirty="0">
                <a:solidFill>
                  <a:srgbClr val="00287D"/>
                </a:solidFill>
                <a:latin typeface="Calibri" panose="020F0502020204030204" pitchFamily="34" charset="0"/>
              </a:rPr>
              <a:t>kvantitativně</a:t>
            </a:r>
            <a:r>
              <a:rPr lang="cs-CZ" altLang="cs-CZ" sz="1800" dirty="0">
                <a:solidFill>
                  <a:srgbClr val="00287D"/>
                </a:solidFill>
                <a:latin typeface="Calibri" panose="020F0502020204030204" pitchFamily="34" charset="0"/>
              </a:rPr>
              <a:t> i </a:t>
            </a:r>
            <a:r>
              <a:rPr lang="cs-CZ" altLang="cs-CZ" sz="1800" b="1" u="sng" dirty="0">
                <a:solidFill>
                  <a:srgbClr val="00287D"/>
                </a:solidFill>
                <a:latin typeface="Calibri" panose="020F0502020204030204" pitchFamily="34" charset="0"/>
              </a:rPr>
              <a:t>kvalitativně</a:t>
            </a:r>
            <a:r>
              <a:rPr lang="cs-CZ" altLang="cs-CZ" sz="1800" dirty="0">
                <a:solidFill>
                  <a:srgbClr val="00287D"/>
                </a:solidFill>
                <a:latin typeface="Calibri" panose="020F0502020204030204" pitchFamily="34" charset="0"/>
              </a:rPr>
              <a:t> odlišných reakcí na aplikaci LČ</a:t>
            </a:r>
          </a:p>
          <a:p>
            <a:pPr>
              <a:buFontTx/>
              <a:buChar char="•"/>
              <a:defRPr/>
            </a:pPr>
            <a:r>
              <a:rPr lang="cs-CZ" altLang="cs-CZ" sz="1800" b="1" dirty="0">
                <a:solidFill>
                  <a:srgbClr val="00287D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cs-CZ" altLang="cs-CZ" sz="1800" b="1" dirty="0" err="1">
                <a:solidFill>
                  <a:srgbClr val="00287D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 pitchFamily="34" charset="0"/>
              </a:rPr>
              <a:t>farmakogenetika</a:t>
            </a:r>
            <a:r>
              <a:rPr lang="cs-CZ" altLang="cs-CZ" sz="1800" dirty="0">
                <a:solidFill>
                  <a:srgbClr val="00287D"/>
                </a:solidFill>
                <a:latin typeface="Calibri" panose="020F0502020204030204" pitchFamily="34" charset="0"/>
              </a:rPr>
              <a:t> se zabývá vlivem jednotlivých genetických variant na účinek podané látky </a:t>
            </a:r>
          </a:p>
          <a:p>
            <a:pPr marL="0" indent="0">
              <a:buNone/>
              <a:defRPr/>
            </a:pPr>
            <a:endParaRPr lang="cs-CZ" altLang="cs-CZ" sz="1800" dirty="0">
              <a:solidFill>
                <a:srgbClr val="00287D"/>
              </a:solidFill>
              <a:latin typeface="Calibri" panose="020F0502020204030204" pitchFamily="34" charset="0"/>
            </a:endParaRPr>
          </a:p>
          <a:p>
            <a:pPr>
              <a:buFontTx/>
              <a:buChar char="•"/>
              <a:defRPr/>
            </a:pPr>
            <a:r>
              <a:rPr lang="cs-CZ" altLang="cs-CZ" sz="1800" dirty="0">
                <a:solidFill>
                  <a:srgbClr val="00287D"/>
                </a:solidFill>
                <a:latin typeface="Calibri" panose="020F0502020204030204" pitchFamily="34" charset="0"/>
              </a:rPr>
              <a:t> </a:t>
            </a:r>
            <a:r>
              <a:rPr lang="cs-CZ" altLang="cs-CZ" sz="1800" b="1" dirty="0" err="1">
                <a:solidFill>
                  <a:srgbClr val="00287D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 pitchFamily="34" charset="0"/>
              </a:rPr>
              <a:t>farmakogenomika</a:t>
            </a:r>
            <a:r>
              <a:rPr lang="cs-CZ" altLang="cs-CZ" sz="1800" dirty="0">
                <a:solidFill>
                  <a:srgbClr val="00287D"/>
                </a:solidFill>
                <a:latin typeface="Calibri" panose="020F0502020204030204" pitchFamily="34" charset="0"/>
              </a:rPr>
              <a:t> zkoumá vztah účinku léku na úrovni celého genomu.</a:t>
            </a:r>
          </a:p>
          <a:p>
            <a:pPr lvl="2">
              <a:spcBef>
                <a:spcPct val="0"/>
              </a:spcBef>
              <a:buNone/>
            </a:pPr>
            <a:endParaRPr lang="cs-CZ" altLang="cs-CZ" dirty="0" smtClean="0">
              <a:solidFill>
                <a:srgbClr val="00287D"/>
              </a:solidFill>
              <a:latin typeface="Calibri" panose="020F0502020204030204" pitchFamily="34" charset="0"/>
            </a:endParaRPr>
          </a:p>
          <a:p>
            <a:endParaRPr lang="cs-CZ" dirty="0">
              <a:solidFill>
                <a:srgbClr val="00287D"/>
              </a:solidFill>
            </a:endParaRPr>
          </a:p>
        </p:txBody>
      </p:sp>
      <p:pic>
        <p:nvPicPr>
          <p:cNvPr id="12290" name="Picture 2" descr="Výsledek obrázku pro farmakogenetik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2659" y="1881005"/>
            <a:ext cx="3451949" cy="2239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9359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40314" y="856064"/>
            <a:ext cx="7241094" cy="4382691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cs-CZ" altLang="cs-CZ" sz="2800" b="1" dirty="0" err="1">
                <a:solidFill>
                  <a:srgbClr val="00287D"/>
                </a:solidFill>
                <a:latin typeface="Calibri" panose="020F0502020204030204" pitchFamily="34" charset="0"/>
              </a:rPr>
              <a:t>Farmakoepidemiologie</a:t>
            </a:r>
            <a:r>
              <a:rPr lang="cs-CZ" altLang="cs-CZ" sz="2800" dirty="0">
                <a:solidFill>
                  <a:srgbClr val="00287D"/>
                </a:solidFill>
                <a:latin typeface="Calibri" panose="020F0502020204030204" pitchFamily="34" charset="0"/>
              </a:rPr>
              <a:t> </a:t>
            </a:r>
          </a:p>
          <a:p>
            <a:pPr marL="0" indent="0">
              <a:lnSpc>
                <a:spcPct val="90000"/>
              </a:lnSpc>
              <a:buNone/>
            </a:pPr>
            <a:endParaRPr lang="cs-CZ" altLang="cs-CZ" sz="2700" dirty="0">
              <a:latin typeface="Calibri" panose="020F050202020403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cs-CZ" altLang="cs-CZ" sz="1800" dirty="0" smtClean="0">
                <a:solidFill>
                  <a:srgbClr val="00287D"/>
                </a:solidFill>
                <a:latin typeface="Calibri" panose="020F0502020204030204" pitchFamily="34" charset="0"/>
              </a:rPr>
              <a:t>sleduje </a:t>
            </a:r>
            <a:r>
              <a:rPr lang="cs-CZ" altLang="cs-CZ" sz="1800" dirty="0">
                <a:solidFill>
                  <a:srgbClr val="00287D"/>
                </a:solidFill>
                <a:latin typeface="Calibri" panose="020F0502020204030204" pitchFamily="34" charset="0"/>
              </a:rPr>
              <a:t>„chování léčiv“ ve společnosti a epidemiologickými </a:t>
            </a:r>
            <a:endParaRPr lang="cs-CZ" altLang="cs-CZ" sz="1800" dirty="0" smtClean="0">
              <a:solidFill>
                <a:srgbClr val="00287D"/>
              </a:solidFill>
              <a:latin typeface="Calibri" panose="020F0502020204030204" pitchFamily="34" charset="0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cs-CZ" altLang="cs-CZ" sz="1800" dirty="0" smtClean="0">
                <a:solidFill>
                  <a:srgbClr val="00287D"/>
                </a:solidFill>
                <a:latin typeface="Calibri" panose="020F0502020204030204" pitchFamily="34" charset="0"/>
              </a:rPr>
              <a:t>       metodami </a:t>
            </a:r>
            <a:r>
              <a:rPr lang="cs-CZ" altLang="cs-CZ" sz="1800" dirty="0">
                <a:solidFill>
                  <a:srgbClr val="00287D"/>
                </a:solidFill>
                <a:latin typeface="Calibri" panose="020F0502020204030204" pitchFamily="34" charset="0"/>
              </a:rPr>
              <a:t>zjišťuje rizika a prospěšnost terapie.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1800" dirty="0">
                <a:solidFill>
                  <a:srgbClr val="00287D"/>
                </a:solidFill>
                <a:latin typeface="Calibri" panose="020F0502020204030204" pitchFamily="34" charset="0"/>
              </a:rPr>
              <a:t>chemická podstata léčiva 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1800" dirty="0">
                <a:solidFill>
                  <a:srgbClr val="00287D"/>
                </a:solidFill>
                <a:latin typeface="Calibri" panose="020F0502020204030204" pitchFamily="34" charset="0"/>
              </a:rPr>
              <a:t>interakce léčiva s organismem 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1800" dirty="0">
                <a:solidFill>
                  <a:srgbClr val="00287D"/>
                </a:solidFill>
                <a:latin typeface="Calibri" panose="020F0502020204030204" pitchFamily="34" charset="0"/>
              </a:rPr>
              <a:t>faktory vnějšího prostředí: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sz="1800" dirty="0">
                <a:solidFill>
                  <a:srgbClr val="00287D"/>
                </a:solidFill>
                <a:latin typeface="Calibri" panose="020F0502020204030204" pitchFamily="34" charset="0"/>
              </a:rPr>
              <a:t>		chování zdravotníka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sz="1800" dirty="0">
                <a:solidFill>
                  <a:srgbClr val="00287D"/>
                </a:solidFill>
                <a:latin typeface="Calibri" panose="020F0502020204030204" pitchFamily="34" charset="0"/>
              </a:rPr>
              <a:t>		chování samotného pacienta - </a:t>
            </a:r>
            <a:r>
              <a:rPr lang="cs-CZ" altLang="cs-CZ" sz="1800" dirty="0" err="1">
                <a:solidFill>
                  <a:srgbClr val="00287D"/>
                </a:solidFill>
                <a:latin typeface="Calibri" panose="020F0502020204030204" pitchFamily="34" charset="0"/>
              </a:rPr>
              <a:t>compliance</a:t>
            </a:r>
            <a:endParaRPr lang="cs-CZ" altLang="cs-CZ" sz="1800" dirty="0">
              <a:solidFill>
                <a:srgbClr val="00287D"/>
              </a:solidFill>
              <a:latin typeface="Calibri" panose="020F0502020204030204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sz="1800" dirty="0">
                <a:solidFill>
                  <a:srgbClr val="00287D"/>
                </a:solidFill>
                <a:latin typeface="Calibri" panose="020F0502020204030204" pitchFamily="34" charset="0"/>
              </a:rPr>
              <a:t>		chování společnosti k léku - marketing, konkurence, způsob úhrady</a:t>
            </a:r>
            <a:endParaRPr lang="cs-CZ" altLang="cs-CZ" dirty="0">
              <a:solidFill>
                <a:srgbClr val="00287D"/>
              </a:solidFill>
              <a:latin typeface="Calibri" panose="020F0502020204030204" pitchFamily="34" charset="0"/>
            </a:endParaRPr>
          </a:p>
        </p:txBody>
      </p:sp>
      <p:pic>
        <p:nvPicPr>
          <p:cNvPr id="14338" name="Picture 2" descr="Výsledek obrázku pro zneužívání léčiv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9180" y="1114633"/>
            <a:ext cx="1939655" cy="1932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36903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60056" y="323976"/>
            <a:ext cx="8086635" cy="485775"/>
          </a:xfrm>
        </p:spPr>
        <p:txBody>
          <a:bodyPr/>
          <a:lstStyle/>
          <a:p>
            <a:r>
              <a:rPr lang="cs-CZ" dirty="0" smtClean="0"/>
              <a:t>Obecné farmakologické pojmy</a:t>
            </a:r>
            <a:endParaRPr lang="en-US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421199" y="4686300"/>
            <a:ext cx="7967409" cy="342900"/>
          </a:xfrm>
        </p:spPr>
        <p:txBody>
          <a:bodyPr/>
          <a:lstStyle/>
          <a:p>
            <a:pPr>
              <a:lnSpc>
                <a:spcPct val="90000"/>
              </a:lnSpc>
              <a:buNone/>
            </a:pPr>
            <a:endParaRPr lang="cs-CZ" altLang="cs-CZ" sz="1000" b="1" dirty="0" smtClean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>
              <a:lnSpc>
                <a:spcPct val="90000"/>
              </a:lnSpc>
              <a:buNone/>
            </a:pPr>
            <a:r>
              <a:rPr lang="cs-CZ" altLang="cs-CZ" sz="2000" b="1" dirty="0" smtClean="0">
                <a:solidFill>
                  <a:schemeClr val="tx2"/>
                </a:solidFill>
                <a:latin typeface="Calibri" panose="020F0502020204030204" pitchFamily="34" charset="0"/>
              </a:rPr>
              <a:t>Pomocná látka - </a:t>
            </a:r>
            <a:r>
              <a:rPr lang="cs-CZ" altLang="cs-CZ" sz="20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bez </a:t>
            </a:r>
            <a:r>
              <a:rPr lang="cs-CZ" altLang="cs-CZ" sz="20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vlastního léčebného </a:t>
            </a:r>
            <a:r>
              <a:rPr lang="cs-CZ" altLang="cs-CZ" sz="20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účinku - </a:t>
            </a:r>
            <a:endParaRPr lang="cs-CZ" altLang="cs-CZ" sz="20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</a:pPr>
            <a:r>
              <a:rPr lang="cs-CZ" altLang="cs-CZ" sz="20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ulehčuje výrobu, přípravu a uchovávání nebo </a:t>
            </a:r>
            <a:r>
              <a:rPr lang="cs-CZ" altLang="cs-CZ" sz="20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aplikaci</a:t>
            </a:r>
            <a:endParaRPr lang="cs-CZ" sz="20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19</a:t>
            </a:fld>
            <a:endParaRPr lang="cs-CZ" altLang="cs-CZ" dirty="0"/>
          </a:p>
        </p:txBody>
      </p:sp>
      <p:grpSp>
        <p:nvGrpSpPr>
          <p:cNvPr id="6" name="Skupina 8"/>
          <p:cNvGrpSpPr>
            <a:grpSpLocks/>
          </p:cNvGrpSpPr>
          <p:nvPr/>
        </p:nvGrpSpPr>
        <p:grpSpPr bwMode="auto">
          <a:xfrm>
            <a:off x="207981" y="990835"/>
            <a:ext cx="8491759" cy="2319898"/>
            <a:chOff x="235366" y="1904002"/>
            <a:chExt cx="8340244" cy="3665957"/>
          </a:xfrm>
        </p:grpSpPr>
        <p:sp>
          <p:nvSpPr>
            <p:cNvPr id="7" name="Volný tvar 6"/>
            <p:cNvSpPr/>
            <p:nvPr/>
          </p:nvSpPr>
          <p:spPr>
            <a:xfrm>
              <a:off x="235366" y="1904002"/>
              <a:ext cx="1398197" cy="561600"/>
            </a:xfrm>
            <a:custGeom>
              <a:avLst/>
              <a:gdLst>
                <a:gd name="connsiteX0" fmla="*/ 0 w 1398197"/>
                <a:gd name="connsiteY0" fmla="*/ 56160 h 561600"/>
                <a:gd name="connsiteX1" fmla="*/ 56160 w 1398197"/>
                <a:gd name="connsiteY1" fmla="*/ 0 h 561600"/>
                <a:gd name="connsiteX2" fmla="*/ 1342037 w 1398197"/>
                <a:gd name="connsiteY2" fmla="*/ 0 h 561600"/>
                <a:gd name="connsiteX3" fmla="*/ 1398197 w 1398197"/>
                <a:gd name="connsiteY3" fmla="*/ 56160 h 561600"/>
                <a:gd name="connsiteX4" fmla="*/ 1398197 w 1398197"/>
                <a:gd name="connsiteY4" fmla="*/ 505440 h 561600"/>
                <a:gd name="connsiteX5" fmla="*/ 1342037 w 1398197"/>
                <a:gd name="connsiteY5" fmla="*/ 561600 h 561600"/>
                <a:gd name="connsiteX6" fmla="*/ 56160 w 1398197"/>
                <a:gd name="connsiteY6" fmla="*/ 561600 h 561600"/>
                <a:gd name="connsiteX7" fmla="*/ 0 w 1398197"/>
                <a:gd name="connsiteY7" fmla="*/ 505440 h 561600"/>
                <a:gd name="connsiteX8" fmla="*/ 0 w 1398197"/>
                <a:gd name="connsiteY8" fmla="*/ 56160 h 56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98197" h="561600">
                  <a:moveTo>
                    <a:pt x="0" y="56160"/>
                  </a:moveTo>
                  <a:cubicBezTo>
                    <a:pt x="0" y="25144"/>
                    <a:pt x="25144" y="0"/>
                    <a:pt x="56160" y="0"/>
                  </a:cubicBezTo>
                  <a:lnTo>
                    <a:pt x="1342037" y="0"/>
                  </a:lnTo>
                  <a:cubicBezTo>
                    <a:pt x="1373053" y="0"/>
                    <a:pt x="1398197" y="25144"/>
                    <a:pt x="1398197" y="56160"/>
                  </a:cubicBezTo>
                  <a:lnTo>
                    <a:pt x="1398197" y="505440"/>
                  </a:lnTo>
                  <a:cubicBezTo>
                    <a:pt x="1398197" y="536456"/>
                    <a:pt x="1373053" y="561600"/>
                    <a:pt x="1342037" y="561600"/>
                  </a:cubicBezTo>
                  <a:lnTo>
                    <a:pt x="56160" y="561600"/>
                  </a:lnTo>
                  <a:cubicBezTo>
                    <a:pt x="25144" y="561600"/>
                    <a:pt x="0" y="536456"/>
                    <a:pt x="0" y="505440"/>
                  </a:cubicBezTo>
                  <a:lnTo>
                    <a:pt x="0" y="5616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shade val="8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92456" tIns="92456" rIns="92456" bIns="236730" spcCol="1270"/>
            <a:lstStyle/>
            <a:p>
              <a:pPr defTabSz="5778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cs-CZ" altLang="cs-CZ" sz="1300" b="1" dirty="0">
                  <a:solidFill>
                    <a:schemeClr val="bg1"/>
                  </a:solidFill>
                  <a:latin typeface="Candara" panose="020E0502030303020204" pitchFamily="34" charset="0"/>
                </a:rPr>
                <a:t>L</a:t>
              </a:r>
              <a:r>
                <a:rPr lang="cs-CZ" altLang="cs-CZ" sz="1300" b="1" dirty="0" smtClean="0">
                  <a:solidFill>
                    <a:schemeClr val="bg1"/>
                  </a:solidFill>
                  <a:latin typeface="Candara" panose="020E0502030303020204" pitchFamily="34" charset="0"/>
                </a:rPr>
                <a:t>éčivá </a:t>
              </a:r>
              <a:r>
                <a:rPr lang="cs-CZ" altLang="cs-CZ" sz="1300" b="1" dirty="0">
                  <a:solidFill>
                    <a:schemeClr val="bg1"/>
                  </a:solidFill>
                  <a:latin typeface="Candara" panose="020E0502030303020204" pitchFamily="34" charset="0"/>
                </a:rPr>
                <a:t>látka LL </a:t>
              </a:r>
              <a:endParaRPr lang="cs-CZ" sz="1300" b="1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8" name="Volný tvar 7"/>
            <p:cNvSpPr/>
            <p:nvPr/>
          </p:nvSpPr>
          <p:spPr>
            <a:xfrm>
              <a:off x="384199" y="2407044"/>
              <a:ext cx="1810833" cy="3162915"/>
            </a:xfrm>
            <a:custGeom>
              <a:avLst/>
              <a:gdLst>
                <a:gd name="connsiteX0" fmla="*/ 0 w 1398197"/>
                <a:gd name="connsiteY0" fmla="*/ 139820 h 2480400"/>
                <a:gd name="connsiteX1" fmla="*/ 139820 w 1398197"/>
                <a:gd name="connsiteY1" fmla="*/ 0 h 2480400"/>
                <a:gd name="connsiteX2" fmla="*/ 1258377 w 1398197"/>
                <a:gd name="connsiteY2" fmla="*/ 0 h 2480400"/>
                <a:gd name="connsiteX3" fmla="*/ 1398197 w 1398197"/>
                <a:gd name="connsiteY3" fmla="*/ 139820 h 2480400"/>
                <a:gd name="connsiteX4" fmla="*/ 1398197 w 1398197"/>
                <a:gd name="connsiteY4" fmla="*/ 2340580 h 2480400"/>
                <a:gd name="connsiteX5" fmla="*/ 1258377 w 1398197"/>
                <a:gd name="connsiteY5" fmla="*/ 2480400 h 2480400"/>
                <a:gd name="connsiteX6" fmla="*/ 139820 w 1398197"/>
                <a:gd name="connsiteY6" fmla="*/ 2480400 h 2480400"/>
                <a:gd name="connsiteX7" fmla="*/ 0 w 1398197"/>
                <a:gd name="connsiteY7" fmla="*/ 2340580 h 2480400"/>
                <a:gd name="connsiteX8" fmla="*/ 0 w 1398197"/>
                <a:gd name="connsiteY8" fmla="*/ 139820 h 2480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98197" h="2480400">
                  <a:moveTo>
                    <a:pt x="0" y="139820"/>
                  </a:moveTo>
                  <a:cubicBezTo>
                    <a:pt x="0" y="62600"/>
                    <a:pt x="62600" y="0"/>
                    <a:pt x="139820" y="0"/>
                  </a:cubicBezTo>
                  <a:lnTo>
                    <a:pt x="1258377" y="0"/>
                  </a:lnTo>
                  <a:cubicBezTo>
                    <a:pt x="1335597" y="0"/>
                    <a:pt x="1398197" y="62600"/>
                    <a:pt x="1398197" y="139820"/>
                  </a:cubicBezTo>
                  <a:lnTo>
                    <a:pt x="1398197" y="2340580"/>
                  </a:lnTo>
                  <a:cubicBezTo>
                    <a:pt x="1398197" y="2417800"/>
                    <a:pt x="1335597" y="2480400"/>
                    <a:pt x="1258377" y="2480400"/>
                  </a:cubicBezTo>
                  <a:lnTo>
                    <a:pt x="139820" y="2480400"/>
                  </a:lnTo>
                  <a:cubicBezTo>
                    <a:pt x="62600" y="2480400"/>
                    <a:pt x="0" y="2417800"/>
                    <a:pt x="0" y="2340580"/>
                  </a:cubicBezTo>
                  <a:lnTo>
                    <a:pt x="0" y="139820"/>
                  </a:lnTo>
                  <a:close/>
                </a:path>
              </a:pathLst>
            </a:custGeo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z="300000"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133408" tIns="133408" rIns="133408" bIns="133408" spcCol="1270"/>
            <a:lstStyle/>
            <a:p>
              <a:pPr marL="114300" lvl="1" indent="-114300" defTabSz="577850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r>
                <a:rPr lang="cs-CZ" altLang="cs-CZ" sz="1300" b="1" dirty="0"/>
                <a:t>látky přírodní či syntetické s farmakolog., imunolog. nebo </a:t>
              </a:r>
              <a:r>
                <a:rPr lang="cs-CZ" altLang="cs-CZ" sz="1300" b="1" dirty="0" err="1"/>
                <a:t>metabol</a:t>
              </a:r>
              <a:r>
                <a:rPr lang="cs-CZ" altLang="cs-CZ" sz="1300" b="1" dirty="0"/>
                <a:t>. účinkem, které jsou určeny k terapii, prevenci, diagnostice či ovlivnění fyziolog. </a:t>
              </a:r>
              <a:r>
                <a:rPr lang="cs-CZ" altLang="cs-CZ" sz="1300" b="1" dirty="0" err="1"/>
                <a:t>fcí</a:t>
              </a:r>
              <a:endParaRPr lang="cs-CZ" sz="1300" dirty="0"/>
            </a:p>
          </p:txBody>
        </p:sp>
        <p:sp>
          <p:nvSpPr>
            <p:cNvPr id="9" name="Volný tvar 8"/>
            <p:cNvSpPr/>
            <p:nvPr/>
          </p:nvSpPr>
          <p:spPr>
            <a:xfrm>
              <a:off x="1845526" y="1917147"/>
              <a:ext cx="449358" cy="348110"/>
            </a:xfrm>
            <a:custGeom>
              <a:avLst/>
              <a:gdLst>
                <a:gd name="connsiteX0" fmla="*/ 0 w 449358"/>
                <a:gd name="connsiteY0" fmla="*/ 69622 h 348110"/>
                <a:gd name="connsiteX1" fmla="*/ 275303 w 449358"/>
                <a:gd name="connsiteY1" fmla="*/ 69622 h 348110"/>
                <a:gd name="connsiteX2" fmla="*/ 275303 w 449358"/>
                <a:gd name="connsiteY2" fmla="*/ 0 h 348110"/>
                <a:gd name="connsiteX3" fmla="*/ 449358 w 449358"/>
                <a:gd name="connsiteY3" fmla="*/ 174055 h 348110"/>
                <a:gd name="connsiteX4" fmla="*/ 275303 w 449358"/>
                <a:gd name="connsiteY4" fmla="*/ 348110 h 348110"/>
                <a:gd name="connsiteX5" fmla="*/ 275303 w 449358"/>
                <a:gd name="connsiteY5" fmla="*/ 278488 h 348110"/>
                <a:gd name="connsiteX6" fmla="*/ 0 w 449358"/>
                <a:gd name="connsiteY6" fmla="*/ 278488 h 348110"/>
                <a:gd name="connsiteX7" fmla="*/ 0 w 449358"/>
                <a:gd name="connsiteY7" fmla="*/ 69622 h 348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9358" h="348110">
                  <a:moveTo>
                    <a:pt x="0" y="69622"/>
                  </a:moveTo>
                  <a:lnTo>
                    <a:pt x="275303" y="69622"/>
                  </a:lnTo>
                  <a:lnTo>
                    <a:pt x="275303" y="0"/>
                  </a:lnTo>
                  <a:lnTo>
                    <a:pt x="449358" y="174055"/>
                  </a:lnTo>
                  <a:lnTo>
                    <a:pt x="275303" y="348110"/>
                  </a:lnTo>
                  <a:lnTo>
                    <a:pt x="275303" y="278488"/>
                  </a:lnTo>
                  <a:lnTo>
                    <a:pt x="0" y="278488"/>
                  </a:lnTo>
                  <a:lnTo>
                    <a:pt x="0" y="69622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z="-182000"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shade val="9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shade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shade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0" tIns="69622" rIns="104433" bIns="69622" spcCol="1270" anchor="ctr"/>
            <a:lstStyle/>
            <a:p>
              <a:pPr algn="ctr" defTabSz="4445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cs-CZ" sz="1000"/>
            </a:p>
          </p:txBody>
        </p:sp>
        <p:sp>
          <p:nvSpPr>
            <p:cNvPr id="10" name="Volný tvar 9"/>
            <p:cNvSpPr/>
            <p:nvPr/>
          </p:nvSpPr>
          <p:spPr>
            <a:xfrm>
              <a:off x="2481411" y="1904002"/>
              <a:ext cx="1398197" cy="561600"/>
            </a:xfrm>
            <a:custGeom>
              <a:avLst/>
              <a:gdLst>
                <a:gd name="connsiteX0" fmla="*/ 0 w 1398197"/>
                <a:gd name="connsiteY0" fmla="*/ 56160 h 561600"/>
                <a:gd name="connsiteX1" fmla="*/ 56160 w 1398197"/>
                <a:gd name="connsiteY1" fmla="*/ 0 h 561600"/>
                <a:gd name="connsiteX2" fmla="*/ 1342037 w 1398197"/>
                <a:gd name="connsiteY2" fmla="*/ 0 h 561600"/>
                <a:gd name="connsiteX3" fmla="*/ 1398197 w 1398197"/>
                <a:gd name="connsiteY3" fmla="*/ 56160 h 561600"/>
                <a:gd name="connsiteX4" fmla="*/ 1398197 w 1398197"/>
                <a:gd name="connsiteY4" fmla="*/ 505440 h 561600"/>
                <a:gd name="connsiteX5" fmla="*/ 1342037 w 1398197"/>
                <a:gd name="connsiteY5" fmla="*/ 561600 h 561600"/>
                <a:gd name="connsiteX6" fmla="*/ 56160 w 1398197"/>
                <a:gd name="connsiteY6" fmla="*/ 561600 h 561600"/>
                <a:gd name="connsiteX7" fmla="*/ 0 w 1398197"/>
                <a:gd name="connsiteY7" fmla="*/ 505440 h 561600"/>
                <a:gd name="connsiteX8" fmla="*/ 0 w 1398197"/>
                <a:gd name="connsiteY8" fmla="*/ 56160 h 56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98197" h="561600">
                  <a:moveTo>
                    <a:pt x="0" y="56160"/>
                  </a:moveTo>
                  <a:cubicBezTo>
                    <a:pt x="0" y="25144"/>
                    <a:pt x="25144" y="0"/>
                    <a:pt x="56160" y="0"/>
                  </a:cubicBezTo>
                  <a:lnTo>
                    <a:pt x="1342037" y="0"/>
                  </a:lnTo>
                  <a:cubicBezTo>
                    <a:pt x="1373053" y="0"/>
                    <a:pt x="1398197" y="25144"/>
                    <a:pt x="1398197" y="56160"/>
                  </a:cubicBezTo>
                  <a:lnTo>
                    <a:pt x="1398197" y="505440"/>
                  </a:lnTo>
                  <a:cubicBezTo>
                    <a:pt x="1398197" y="536456"/>
                    <a:pt x="1373053" y="561600"/>
                    <a:pt x="1342037" y="561600"/>
                  </a:cubicBezTo>
                  <a:lnTo>
                    <a:pt x="56160" y="561600"/>
                  </a:lnTo>
                  <a:cubicBezTo>
                    <a:pt x="25144" y="561600"/>
                    <a:pt x="0" y="536456"/>
                    <a:pt x="0" y="505440"/>
                  </a:cubicBezTo>
                  <a:lnTo>
                    <a:pt x="0" y="5616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shade val="80000"/>
                <a:hueOff val="90421"/>
                <a:satOff val="1725"/>
                <a:lumOff val="7618"/>
                <a:alphaOff val="0"/>
              </a:schemeClr>
            </a:fillRef>
            <a:effectRef idx="2">
              <a:schemeClr val="accent1">
                <a:shade val="80000"/>
                <a:hueOff val="90421"/>
                <a:satOff val="1725"/>
                <a:lumOff val="7618"/>
                <a:alphaOff val="0"/>
              </a:schemeClr>
            </a:effectRef>
            <a:fontRef idx="minor">
              <a:schemeClr val="lt1"/>
            </a:fontRef>
          </p:style>
          <p:txBody>
            <a:bodyPr lIns="92456" tIns="92456" rIns="92456" bIns="236730" spcCol="1270"/>
            <a:lstStyle/>
            <a:p>
              <a:pPr defTabSz="5778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cs-CZ" altLang="cs-CZ" sz="1300" b="1" dirty="0"/>
                <a:t>Léková forma</a:t>
              </a:r>
              <a:endParaRPr lang="cs-CZ" sz="1300" b="1" dirty="0"/>
            </a:p>
          </p:txBody>
        </p:sp>
        <p:sp>
          <p:nvSpPr>
            <p:cNvPr id="11" name="Volný tvar 10"/>
            <p:cNvSpPr/>
            <p:nvPr/>
          </p:nvSpPr>
          <p:spPr>
            <a:xfrm>
              <a:off x="2841424" y="2470631"/>
              <a:ext cx="1563130" cy="2480401"/>
            </a:xfrm>
            <a:custGeom>
              <a:avLst/>
              <a:gdLst>
                <a:gd name="connsiteX0" fmla="*/ 0 w 1398197"/>
                <a:gd name="connsiteY0" fmla="*/ 139820 h 2480400"/>
                <a:gd name="connsiteX1" fmla="*/ 139820 w 1398197"/>
                <a:gd name="connsiteY1" fmla="*/ 0 h 2480400"/>
                <a:gd name="connsiteX2" fmla="*/ 1258377 w 1398197"/>
                <a:gd name="connsiteY2" fmla="*/ 0 h 2480400"/>
                <a:gd name="connsiteX3" fmla="*/ 1398197 w 1398197"/>
                <a:gd name="connsiteY3" fmla="*/ 139820 h 2480400"/>
                <a:gd name="connsiteX4" fmla="*/ 1398197 w 1398197"/>
                <a:gd name="connsiteY4" fmla="*/ 2340580 h 2480400"/>
                <a:gd name="connsiteX5" fmla="*/ 1258377 w 1398197"/>
                <a:gd name="connsiteY5" fmla="*/ 2480400 h 2480400"/>
                <a:gd name="connsiteX6" fmla="*/ 139820 w 1398197"/>
                <a:gd name="connsiteY6" fmla="*/ 2480400 h 2480400"/>
                <a:gd name="connsiteX7" fmla="*/ 0 w 1398197"/>
                <a:gd name="connsiteY7" fmla="*/ 2340580 h 2480400"/>
                <a:gd name="connsiteX8" fmla="*/ 0 w 1398197"/>
                <a:gd name="connsiteY8" fmla="*/ 139820 h 2480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98197" h="2480400">
                  <a:moveTo>
                    <a:pt x="0" y="139820"/>
                  </a:moveTo>
                  <a:cubicBezTo>
                    <a:pt x="0" y="62600"/>
                    <a:pt x="62600" y="0"/>
                    <a:pt x="139820" y="0"/>
                  </a:cubicBezTo>
                  <a:lnTo>
                    <a:pt x="1258377" y="0"/>
                  </a:lnTo>
                  <a:cubicBezTo>
                    <a:pt x="1335597" y="0"/>
                    <a:pt x="1398197" y="62600"/>
                    <a:pt x="1398197" y="139820"/>
                  </a:cubicBezTo>
                  <a:lnTo>
                    <a:pt x="1398197" y="2340580"/>
                  </a:lnTo>
                  <a:cubicBezTo>
                    <a:pt x="1398197" y="2417800"/>
                    <a:pt x="1335597" y="2480400"/>
                    <a:pt x="1258377" y="2480400"/>
                  </a:cubicBezTo>
                  <a:lnTo>
                    <a:pt x="139820" y="2480400"/>
                  </a:lnTo>
                  <a:cubicBezTo>
                    <a:pt x="62600" y="2480400"/>
                    <a:pt x="0" y="2417800"/>
                    <a:pt x="0" y="2340580"/>
                  </a:cubicBezTo>
                  <a:lnTo>
                    <a:pt x="0" y="139820"/>
                  </a:lnTo>
                  <a:close/>
                </a:path>
              </a:pathLst>
            </a:custGeo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z="300000"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shade val="80000"/>
                <a:hueOff val="90421"/>
                <a:satOff val="1725"/>
                <a:lumOff val="7618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133408" tIns="133408" rIns="133408" bIns="133408" spcCol="1270"/>
            <a:lstStyle/>
            <a:p>
              <a:pPr marL="114300" lvl="1" indent="-114300" defTabSz="577850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r>
                <a:rPr lang="cs-CZ" sz="1300" b="1" dirty="0"/>
                <a:t>konkrétní podoba LP, tedy jeho fyzikální, chemická a tvarová charakteristika</a:t>
              </a:r>
            </a:p>
          </p:txBody>
        </p:sp>
        <p:sp>
          <p:nvSpPr>
            <p:cNvPr id="12" name="Volný tvar 11"/>
            <p:cNvSpPr/>
            <p:nvPr/>
          </p:nvSpPr>
          <p:spPr>
            <a:xfrm>
              <a:off x="4091571" y="1917147"/>
              <a:ext cx="449358" cy="348110"/>
            </a:xfrm>
            <a:custGeom>
              <a:avLst/>
              <a:gdLst>
                <a:gd name="connsiteX0" fmla="*/ 0 w 449358"/>
                <a:gd name="connsiteY0" fmla="*/ 69622 h 348110"/>
                <a:gd name="connsiteX1" fmla="*/ 275303 w 449358"/>
                <a:gd name="connsiteY1" fmla="*/ 69622 h 348110"/>
                <a:gd name="connsiteX2" fmla="*/ 275303 w 449358"/>
                <a:gd name="connsiteY2" fmla="*/ 0 h 348110"/>
                <a:gd name="connsiteX3" fmla="*/ 449358 w 449358"/>
                <a:gd name="connsiteY3" fmla="*/ 174055 h 348110"/>
                <a:gd name="connsiteX4" fmla="*/ 275303 w 449358"/>
                <a:gd name="connsiteY4" fmla="*/ 348110 h 348110"/>
                <a:gd name="connsiteX5" fmla="*/ 275303 w 449358"/>
                <a:gd name="connsiteY5" fmla="*/ 278488 h 348110"/>
                <a:gd name="connsiteX6" fmla="*/ 0 w 449358"/>
                <a:gd name="connsiteY6" fmla="*/ 278488 h 348110"/>
                <a:gd name="connsiteX7" fmla="*/ 0 w 449358"/>
                <a:gd name="connsiteY7" fmla="*/ 69622 h 348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9358" h="348110">
                  <a:moveTo>
                    <a:pt x="0" y="69622"/>
                  </a:moveTo>
                  <a:lnTo>
                    <a:pt x="275303" y="69622"/>
                  </a:lnTo>
                  <a:lnTo>
                    <a:pt x="275303" y="0"/>
                  </a:lnTo>
                  <a:lnTo>
                    <a:pt x="449358" y="174055"/>
                  </a:lnTo>
                  <a:lnTo>
                    <a:pt x="275303" y="348110"/>
                  </a:lnTo>
                  <a:lnTo>
                    <a:pt x="275303" y="278488"/>
                  </a:lnTo>
                  <a:lnTo>
                    <a:pt x="0" y="278488"/>
                  </a:lnTo>
                  <a:lnTo>
                    <a:pt x="0" y="69622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z="-182000"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shade val="90000"/>
                <a:hueOff val="135647"/>
                <a:satOff val="-313"/>
                <a:lumOff val="9936"/>
                <a:alphaOff val="0"/>
              </a:schemeClr>
            </a:lnRef>
            <a:fillRef idx="1">
              <a:schemeClr val="accent1">
                <a:shade val="90000"/>
                <a:hueOff val="135647"/>
                <a:satOff val="-313"/>
                <a:lumOff val="9936"/>
                <a:alphaOff val="0"/>
              </a:schemeClr>
            </a:fillRef>
            <a:effectRef idx="0">
              <a:schemeClr val="accent1">
                <a:shade val="90000"/>
                <a:hueOff val="135647"/>
                <a:satOff val="-313"/>
                <a:lumOff val="9936"/>
                <a:alphaOff val="0"/>
              </a:schemeClr>
            </a:effectRef>
            <a:fontRef idx="minor">
              <a:schemeClr val="lt1"/>
            </a:fontRef>
          </p:style>
          <p:txBody>
            <a:bodyPr lIns="0" tIns="69622" rIns="104433" bIns="69622" spcCol="1270" anchor="ctr"/>
            <a:lstStyle/>
            <a:p>
              <a:pPr algn="ctr" defTabSz="4445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cs-CZ" sz="1000"/>
            </a:p>
          </p:txBody>
        </p:sp>
        <p:sp>
          <p:nvSpPr>
            <p:cNvPr id="13" name="Volný tvar 12"/>
            <p:cNvSpPr/>
            <p:nvPr/>
          </p:nvSpPr>
          <p:spPr>
            <a:xfrm>
              <a:off x="4727455" y="1904002"/>
              <a:ext cx="1423632" cy="829560"/>
            </a:xfrm>
            <a:custGeom>
              <a:avLst/>
              <a:gdLst>
                <a:gd name="connsiteX0" fmla="*/ 0 w 1398197"/>
                <a:gd name="connsiteY0" fmla="*/ 56160 h 561600"/>
                <a:gd name="connsiteX1" fmla="*/ 56160 w 1398197"/>
                <a:gd name="connsiteY1" fmla="*/ 0 h 561600"/>
                <a:gd name="connsiteX2" fmla="*/ 1342037 w 1398197"/>
                <a:gd name="connsiteY2" fmla="*/ 0 h 561600"/>
                <a:gd name="connsiteX3" fmla="*/ 1398197 w 1398197"/>
                <a:gd name="connsiteY3" fmla="*/ 56160 h 561600"/>
                <a:gd name="connsiteX4" fmla="*/ 1398197 w 1398197"/>
                <a:gd name="connsiteY4" fmla="*/ 505440 h 561600"/>
                <a:gd name="connsiteX5" fmla="*/ 1342037 w 1398197"/>
                <a:gd name="connsiteY5" fmla="*/ 561600 h 561600"/>
                <a:gd name="connsiteX6" fmla="*/ 56160 w 1398197"/>
                <a:gd name="connsiteY6" fmla="*/ 561600 h 561600"/>
                <a:gd name="connsiteX7" fmla="*/ 0 w 1398197"/>
                <a:gd name="connsiteY7" fmla="*/ 505440 h 561600"/>
                <a:gd name="connsiteX8" fmla="*/ 0 w 1398197"/>
                <a:gd name="connsiteY8" fmla="*/ 56160 h 56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98197" h="561600">
                  <a:moveTo>
                    <a:pt x="0" y="56160"/>
                  </a:moveTo>
                  <a:cubicBezTo>
                    <a:pt x="0" y="25144"/>
                    <a:pt x="25144" y="0"/>
                    <a:pt x="56160" y="0"/>
                  </a:cubicBezTo>
                  <a:lnTo>
                    <a:pt x="1342037" y="0"/>
                  </a:lnTo>
                  <a:cubicBezTo>
                    <a:pt x="1373053" y="0"/>
                    <a:pt x="1398197" y="25144"/>
                    <a:pt x="1398197" y="56160"/>
                  </a:cubicBezTo>
                  <a:lnTo>
                    <a:pt x="1398197" y="505440"/>
                  </a:lnTo>
                  <a:cubicBezTo>
                    <a:pt x="1398197" y="536456"/>
                    <a:pt x="1373053" y="561600"/>
                    <a:pt x="1342037" y="561600"/>
                  </a:cubicBezTo>
                  <a:lnTo>
                    <a:pt x="56160" y="561600"/>
                  </a:lnTo>
                  <a:cubicBezTo>
                    <a:pt x="25144" y="561600"/>
                    <a:pt x="0" y="536456"/>
                    <a:pt x="0" y="505440"/>
                  </a:cubicBezTo>
                  <a:lnTo>
                    <a:pt x="0" y="5616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shade val="80000"/>
                <a:hueOff val="180842"/>
                <a:satOff val="3450"/>
                <a:lumOff val="15237"/>
                <a:alphaOff val="0"/>
              </a:schemeClr>
            </a:fillRef>
            <a:effectRef idx="2">
              <a:schemeClr val="accent1">
                <a:shade val="80000"/>
                <a:hueOff val="180842"/>
                <a:satOff val="3450"/>
                <a:lumOff val="15237"/>
                <a:alphaOff val="0"/>
              </a:schemeClr>
            </a:effectRef>
            <a:fontRef idx="minor">
              <a:schemeClr val="lt1"/>
            </a:fontRef>
          </p:style>
          <p:txBody>
            <a:bodyPr lIns="92456" tIns="92456" rIns="92456" bIns="236730" spcCol="1270"/>
            <a:lstStyle/>
            <a:p>
              <a:pPr defTabSz="5778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cs-CZ" altLang="cs-CZ" sz="1300" b="1" dirty="0">
                  <a:solidFill>
                    <a:schemeClr val="bg1"/>
                  </a:solidFill>
                </a:rPr>
                <a:t>Léčivý přípravek </a:t>
              </a:r>
              <a:endParaRPr lang="cs-CZ" sz="1300" b="1" dirty="0">
                <a:solidFill>
                  <a:schemeClr val="bg1"/>
                </a:solidFill>
              </a:endParaRPr>
            </a:p>
          </p:txBody>
        </p:sp>
        <p:sp>
          <p:nvSpPr>
            <p:cNvPr id="14" name="Volný tvar 13"/>
            <p:cNvSpPr/>
            <p:nvPr/>
          </p:nvSpPr>
          <p:spPr>
            <a:xfrm>
              <a:off x="5033962" y="2733562"/>
              <a:ext cx="1398197" cy="2480401"/>
            </a:xfrm>
            <a:custGeom>
              <a:avLst/>
              <a:gdLst>
                <a:gd name="connsiteX0" fmla="*/ 0 w 1398197"/>
                <a:gd name="connsiteY0" fmla="*/ 139820 h 2480400"/>
                <a:gd name="connsiteX1" fmla="*/ 139820 w 1398197"/>
                <a:gd name="connsiteY1" fmla="*/ 0 h 2480400"/>
                <a:gd name="connsiteX2" fmla="*/ 1258377 w 1398197"/>
                <a:gd name="connsiteY2" fmla="*/ 0 h 2480400"/>
                <a:gd name="connsiteX3" fmla="*/ 1398197 w 1398197"/>
                <a:gd name="connsiteY3" fmla="*/ 139820 h 2480400"/>
                <a:gd name="connsiteX4" fmla="*/ 1398197 w 1398197"/>
                <a:gd name="connsiteY4" fmla="*/ 2340580 h 2480400"/>
                <a:gd name="connsiteX5" fmla="*/ 1258377 w 1398197"/>
                <a:gd name="connsiteY5" fmla="*/ 2480400 h 2480400"/>
                <a:gd name="connsiteX6" fmla="*/ 139820 w 1398197"/>
                <a:gd name="connsiteY6" fmla="*/ 2480400 h 2480400"/>
                <a:gd name="connsiteX7" fmla="*/ 0 w 1398197"/>
                <a:gd name="connsiteY7" fmla="*/ 2340580 h 2480400"/>
                <a:gd name="connsiteX8" fmla="*/ 0 w 1398197"/>
                <a:gd name="connsiteY8" fmla="*/ 139820 h 2480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98197" h="2480400">
                  <a:moveTo>
                    <a:pt x="0" y="139820"/>
                  </a:moveTo>
                  <a:cubicBezTo>
                    <a:pt x="0" y="62600"/>
                    <a:pt x="62600" y="0"/>
                    <a:pt x="139820" y="0"/>
                  </a:cubicBezTo>
                  <a:lnTo>
                    <a:pt x="1258377" y="0"/>
                  </a:lnTo>
                  <a:cubicBezTo>
                    <a:pt x="1335597" y="0"/>
                    <a:pt x="1398197" y="62600"/>
                    <a:pt x="1398197" y="139820"/>
                  </a:cubicBezTo>
                  <a:lnTo>
                    <a:pt x="1398197" y="2340580"/>
                  </a:lnTo>
                  <a:cubicBezTo>
                    <a:pt x="1398197" y="2417800"/>
                    <a:pt x="1335597" y="2480400"/>
                    <a:pt x="1258377" y="2480400"/>
                  </a:cubicBezTo>
                  <a:lnTo>
                    <a:pt x="139820" y="2480400"/>
                  </a:lnTo>
                  <a:cubicBezTo>
                    <a:pt x="62600" y="2480400"/>
                    <a:pt x="0" y="2417800"/>
                    <a:pt x="0" y="2340580"/>
                  </a:cubicBezTo>
                  <a:lnTo>
                    <a:pt x="0" y="139820"/>
                  </a:lnTo>
                  <a:close/>
                </a:path>
              </a:pathLst>
            </a:custGeo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z="300000"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shade val="80000"/>
                <a:hueOff val="180842"/>
                <a:satOff val="3450"/>
                <a:lumOff val="15237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133408" tIns="133408" rIns="133408" bIns="133408" spcCol="1270"/>
            <a:lstStyle/>
            <a:p>
              <a:pPr marL="114300" lvl="1" indent="-114300" defTabSz="577850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r>
                <a:rPr lang="cs-CZ" altLang="cs-CZ" sz="1300" b="1" dirty="0"/>
                <a:t>LL a PL upravené do LF v obalu a s označením</a:t>
              </a:r>
              <a:endParaRPr lang="cs-CZ" sz="1300" dirty="0"/>
            </a:p>
          </p:txBody>
        </p:sp>
        <p:sp>
          <p:nvSpPr>
            <p:cNvPr id="15" name="Volný tvar 14"/>
            <p:cNvSpPr/>
            <p:nvPr/>
          </p:nvSpPr>
          <p:spPr>
            <a:xfrm>
              <a:off x="6337616" y="1917147"/>
              <a:ext cx="449358" cy="348110"/>
            </a:xfrm>
            <a:custGeom>
              <a:avLst/>
              <a:gdLst>
                <a:gd name="connsiteX0" fmla="*/ 0 w 449358"/>
                <a:gd name="connsiteY0" fmla="*/ 69622 h 348110"/>
                <a:gd name="connsiteX1" fmla="*/ 275303 w 449358"/>
                <a:gd name="connsiteY1" fmla="*/ 69622 h 348110"/>
                <a:gd name="connsiteX2" fmla="*/ 275303 w 449358"/>
                <a:gd name="connsiteY2" fmla="*/ 0 h 348110"/>
                <a:gd name="connsiteX3" fmla="*/ 449358 w 449358"/>
                <a:gd name="connsiteY3" fmla="*/ 174055 h 348110"/>
                <a:gd name="connsiteX4" fmla="*/ 275303 w 449358"/>
                <a:gd name="connsiteY4" fmla="*/ 348110 h 348110"/>
                <a:gd name="connsiteX5" fmla="*/ 275303 w 449358"/>
                <a:gd name="connsiteY5" fmla="*/ 278488 h 348110"/>
                <a:gd name="connsiteX6" fmla="*/ 0 w 449358"/>
                <a:gd name="connsiteY6" fmla="*/ 278488 h 348110"/>
                <a:gd name="connsiteX7" fmla="*/ 0 w 449358"/>
                <a:gd name="connsiteY7" fmla="*/ 69622 h 348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9358" h="348110">
                  <a:moveTo>
                    <a:pt x="0" y="69622"/>
                  </a:moveTo>
                  <a:lnTo>
                    <a:pt x="275303" y="69622"/>
                  </a:lnTo>
                  <a:lnTo>
                    <a:pt x="275303" y="0"/>
                  </a:lnTo>
                  <a:lnTo>
                    <a:pt x="449358" y="174055"/>
                  </a:lnTo>
                  <a:lnTo>
                    <a:pt x="275303" y="348110"/>
                  </a:lnTo>
                  <a:lnTo>
                    <a:pt x="275303" y="278488"/>
                  </a:lnTo>
                  <a:lnTo>
                    <a:pt x="0" y="278488"/>
                  </a:lnTo>
                  <a:lnTo>
                    <a:pt x="0" y="69622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z="-182000"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shade val="90000"/>
                <a:hueOff val="271295"/>
                <a:satOff val="-626"/>
                <a:lumOff val="19871"/>
                <a:alphaOff val="0"/>
              </a:schemeClr>
            </a:lnRef>
            <a:fillRef idx="1">
              <a:schemeClr val="accent1">
                <a:shade val="90000"/>
                <a:hueOff val="271295"/>
                <a:satOff val="-626"/>
                <a:lumOff val="19871"/>
                <a:alphaOff val="0"/>
              </a:schemeClr>
            </a:fillRef>
            <a:effectRef idx="0">
              <a:schemeClr val="accent1">
                <a:shade val="90000"/>
                <a:hueOff val="271295"/>
                <a:satOff val="-626"/>
                <a:lumOff val="19871"/>
                <a:alphaOff val="0"/>
              </a:schemeClr>
            </a:effectRef>
            <a:fontRef idx="minor">
              <a:schemeClr val="lt1"/>
            </a:fontRef>
          </p:style>
          <p:txBody>
            <a:bodyPr lIns="0" tIns="69622" rIns="104433" bIns="69622" spcCol="1270" anchor="ctr"/>
            <a:lstStyle/>
            <a:p>
              <a:pPr algn="ctr" defTabSz="4445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cs-CZ" sz="1000"/>
            </a:p>
          </p:txBody>
        </p:sp>
        <p:sp>
          <p:nvSpPr>
            <p:cNvPr id="16" name="Volný tvar 15"/>
            <p:cNvSpPr/>
            <p:nvPr/>
          </p:nvSpPr>
          <p:spPr>
            <a:xfrm>
              <a:off x="6973501" y="1904002"/>
              <a:ext cx="1398197" cy="561600"/>
            </a:xfrm>
            <a:custGeom>
              <a:avLst/>
              <a:gdLst>
                <a:gd name="connsiteX0" fmla="*/ 0 w 1398197"/>
                <a:gd name="connsiteY0" fmla="*/ 56160 h 561600"/>
                <a:gd name="connsiteX1" fmla="*/ 56160 w 1398197"/>
                <a:gd name="connsiteY1" fmla="*/ 0 h 561600"/>
                <a:gd name="connsiteX2" fmla="*/ 1342037 w 1398197"/>
                <a:gd name="connsiteY2" fmla="*/ 0 h 561600"/>
                <a:gd name="connsiteX3" fmla="*/ 1398197 w 1398197"/>
                <a:gd name="connsiteY3" fmla="*/ 56160 h 561600"/>
                <a:gd name="connsiteX4" fmla="*/ 1398197 w 1398197"/>
                <a:gd name="connsiteY4" fmla="*/ 505440 h 561600"/>
                <a:gd name="connsiteX5" fmla="*/ 1342037 w 1398197"/>
                <a:gd name="connsiteY5" fmla="*/ 561600 h 561600"/>
                <a:gd name="connsiteX6" fmla="*/ 56160 w 1398197"/>
                <a:gd name="connsiteY6" fmla="*/ 561600 h 561600"/>
                <a:gd name="connsiteX7" fmla="*/ 0 w 1398197"/>
                <a:gd name="connsiteY7" fmla="*/ 505440 h 561600"/>
                <a:gd name="connsiteX8" fmla="*/ 0 w 1398197"/>
                <a:gd name="connsiteY8" fmla="*/ 56160 h 56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98197" h="561600">
                  <a:moveTo>
                    <a:pt x="0" y="56160"/>
                  </a:moveTo>
                  <a:cubicBezTo>
                    <a:pt x="0" y="25144"/>
                    <a:pt x="25144" y="0"/>
                    <a:pt x="56160" y="0"/>
                  </a:cubicBezTo>
                  <a:lnTo>
                    <a:pt x="1342037" y="0"/>
                  </a:lnTo>
                  <a:cubicBezTo>
                    <a:pt x="1373053" y="0"/>
                    <a:pt x="1398197" y="25144"/>
                    <a:pt x="1398197" y="56160"/>
                  </a:cubicBezTo>
                  <a:lnTo>
                    <a:pt x="1398197" y="505440"/>
                  </a:lnTo>
                  <a:cubicBezTo>
                    <a:pt x="1398197" y="536456"/>
                    <a:pt x="1373053" y="561600"/>
                    <a:pt x="1342037" y="561600"/>
                  </a:cubicBezTo>
                  <a:lnTo>
                    <a:pt x="56160" y="561600"/>
                  </a:lnTo>
                  <a:cubicBezTo>
                    <a:pt x="25144" y="561600"/>
                    <a:pt x="0" y="536456"/>
                    <a:pt x="0" y="505440"/>
                  </a:cubicBezTo>
                  <a:lnTo>
                    <a:pt x="0" y="5616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shade val="80000"/>
                <a:hueOff val="271263"/>
                <a:satOff val="5175"/>
                <a:lumOff val="22855"/>
                <a:alphaOff val="0"/>
              </a:schemeClr>
            </a:fillRef>
            <a:effectRef idx="2">
              <a:schemeClr val="accent1">
                <a:shade val="80000"/>
                <a:hueOff val="271263"/>
                <a:satOff val="5175"/>
                <a:lumOff val="22855"/>
                <a:alphaOff val="0"/>
              </a:schemeClr>
            </a:effectRef>
            <a:fontRef idx="minor">
              <a:schemeClr val="lt1"/>
            </a:fontRef>
          </p:style>
          <p:txBody>
            <a:bodyPr lIns="92456" tIns="92456" rIns="92456" bIns="236730" spcCol="1270"/>
            <a:lstStyle/>
            <a:p>
              <a:pPr defTabSz="5778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cs-CZ" altLang="cs-CZ" sz="1300" b="1" dirty="0"/>
                <a:t>Lék</a:t>
              </a:r>
              <a:endParaRPr lang="cs-CZ" sz="1300" b="1" dirty="0"/>
            </a:p>
          </p:txBody>
        </p:sp>
        <p:sp>
          <p:nvSpPr>
            <p:cNvPr id="17" name="Volný tvar 16"/>
            <p:cNvSpPr/>
            <p:nvPr/>
          </p:nvSpPr>
          <p:spPr>
            <a:xfrm>
              <a:off x="7177413" y="2527866"/>
              <a:ext cx="1398197" cy="2480401"/>
            </a:xfrm>
            <a:custGeom>
              <a:avLst/>
              <a:gdLst>
                <a:gd name="connsiteX0" fmla="*/ 0 w 1398197"/>
                <a:gd name="connsiteY0" fmla="*/ 139820 h 2480400"/>
                <a:gd name="connsiteX1" fmla="*/ 139820 w 1398197"/>
                <a:gd name="connsiteY1" fmla="*/ 0 h 2480400"/>
                <a:gd name="connsiteX2" fmla="*/ 1258377 w 1398197"/>
                <a:gd name="connsiteY2" fmla="*/ 0 h 2480400"/>
                <a:gd name="connsiteX3" fmla="*/ 1398197 w 1398197"/>
                <a:gd name="connsiteY3" fmla="*/ 139820 h 2480400"/>
                <a:gd name="connsiteX4" fmla="*/ 1398197 w 1398197"/>
                <a:gd name="connsiteY4" fmla="*/ 2340580 h 2480400"/>
                <a:gd name="connsiteX5" fmla="*/ 1258377 w 1398197"/>
                <a:gd name="connsiteY5" fmla="*/ 2480400 h 2480400"/>
                <a:gd name="connsiteX6" fmla="*/ 139820 w 1398197"/>
                <a:gd name="connsiteY6" fmla="*/ 2480400 h 2480400"/>
                <a:gd name="connsiteX7" fmla="*/ 0 w 1398197"/>
                <a:gd name="connsiteY7" fmla="*/ 2340580 h 2480400"/>
                <a:gd name="connsiteX8" fmla="*/ 0 w 1398197"/>
                <a:gd name="connsiteY8" fmla="*/ 139820 h 2480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98197" h="2480400">
                  <a:moveTo>
                    <a:pt x="0" y="139820"/>
                  </a:moveTo>
                  <a:cubicBezTo>
                    <a:pt x="0" y="62600"/>
                    <a:pt x="62600" y="0"/>
                    <a:pt x="139820" y="0"/>
                  </a:cubicBezTo>
                  <a:lnTo>
                    <a:pt x="1258377" y="0"/>
                  </a:lnTo>
                  <a:cubicBezTo>
                    <a:pt x="1335597" y="0"/>
                    <a:pt x="1398197" y="62600"/>
                    <a:pt x="1398197" y="139820"/>
                  </a:cubicBezTo>
                  <a:lnTo>
                    <a:pt x="1398197" y="2340580"/>
                  </a:lnTo>
                  <a:cubicBezTo>
                    <a:pt x="1398197" y="2417800"/>
                    <a:pt x="1335597" y="2480400"/>
                    <a:pt x="1258377" y="2480400"/>
                  </a:cubicBezTo>
                  <a:lnTo>
                    <a:pt x="139820" y="2480400"/>
                  </a:lnTo>
                  <a:cubicBezTo>
                    <a:pt x="62600" y="2480400"/>
                    <a:pt x="0" y="2417800"/>
                    <a:pt x="0" y="2340580"/>
                  </a:cubicBezTo>
                  <a:lnTo>
                    <a:pt x="0" y="139820"/>
                  </a:lnTo>
                  <a:close/>
                </a:path>
              </a:pathLst>
            </a:custGeo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z="300000"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shade val="80000"/>
                <a:hueOff val="271263"/>
                <a:satOff val="5175"/>
                <a:lumOff val="22855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133408" tIns="133408" rIns="133408" bIns="133408" spcCol="1270"/>
            <a:lstStyle/>
            <a:p>
              <a:pPr marL="114300" lvl="1" indent="-114300" defTabSz="577850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r>
                <a:rPr lang="cs-CZ" altLang="cs-CZ" sz="1300" b="1" dirty="0"/>
                <a:t>LL a LP podané nemocnému</a:t>
              </a:r>
              <a:endParaRPr lang="cs-CZ" sz="1300" dirty="0"/>
            </a:p>
          </p:txBody>
        </p:sp>
      </p:grpSp>
      <p:pic>
        <p:nvPicPr>
          <p:cNvPr id="18" name="Obrázek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09"/>
          <a:stretch>
            <a:fillRect/>
          </a:stretch>
        </p:blipFill>
        <p:spPr bwMode="auto">
          <a:xfrm>
            <a:off x="1190388" y="3163139"/>
            <a:ext cx="1314008" cy="853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Obrázek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7585" y="3049027"/>
            <a:ext cx="1281683" cy="853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Obrázek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8190" y="3116648"/>
            <a:ext cx="1309160" cy="856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Obrázek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733"/>
          <a:stretch>
            <a:fillRect/>
          </a:stretch>
        </p:blipFill>
        <p:spPr bwMode="auto">
          <a:xfrm>
            <a:off x="7418056" y="2994471"/>
            <a:ext cx="1281684" cy="853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5513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8790" y="987275"/>
            <a:ext cx="8086635" cy="485775"/>
          </a:xfrm>
        </p:spPr>
        <p:txBody>
          <a:bodyPr/>
          <a:lstStyle/>
          <a:p>
            <a:r>
              <a:rPr lang="cs-CZ" dirty="0" smtClean="0"/>
              <a:t>Agenda</a:t>
            </a:r>
            <a:endParaRPr lang="en-US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CCE4E1-ABCF-4F5D-BF07-EFB1B1F25C69}" type="slidenum">
              <a:rPr lang="cs-CZ" altLang="cs-CZ"/>
              <a:pPr/>
              <a:t>2</a:t>
            </a:fld>
            <a:endParaRPr lang="cs-CZ" altLang="cs-CZ"/>
          </a:p>
        </p:txBody>
      </p:sp>
      <p:sp>
        <p:nvSpPr>
          <p:cNvPr id="3" name="TextovéPole 2"/>
          <p:cNvSpPr txBox="1"/>
          <p:nvPr/>
        </p:nvSpPr>
        <p:spPr>
          <a:xfrm>
            <a:off x="209422" y="1677143"/>
            <a:ext cx="9013371" cy="28050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28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Ú</a:t>
            </a:r>
            <a:r>
              <a:rPr lang="cs-CZ" dirty="0" smtClean="0">
                <a:solidFill>
                  <a:srgbClr val="0028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vodní </a:t>
            </a:r>
            <a:r>
              <a:rPr lang="cs-CZ" dirty="0">
                <a:solidFill>
                  <a:srgbClr val="0028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organizační </a:t>
            </a:r>
            <a:r>
              <a:rPr lang="cs-CZ" dirty="0" smtClean="0">
                <a:solidFill>
                  <a:srgbClr val="0028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informace.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28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cs-CZ" dirty="0" smtClean="0">
                <a:solidFill>
                  <a:srgbClr val="0028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áplň </a:t>
            </a:r>
            <a:r>
              <a:rPr lang="cs-CZ" dirty="0">
                <a:solidFill>
                  <a:srgbClr val="0028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oboru + </a:t>
            </a:r>
            <a:r>
              <a:rPr lang="cs-CZ" dirty="0" smtClean="0">
                <a:solidFill>
                  <a:srgbClr val="0028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obecné </a:t>
            </a:r>
            <a:r>
              <a:rPr lang="cs-CZ" dirty="0">
                <a:solidFill>
                  <a:srgbClr val="0028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farmakologické </a:t>
            </a:r>
            <a:r>
              <a:rPr lang="cs-CZ" dirty="0" smtClean="0">
                <a:solidFill>
                  <a:srgbClr val="0028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pojmy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287D"/>
                </a:solidFill>
                <a:latin typeface="Calibri" panose="020F0502020204030204" pitchFamily="34" charset="0"/>
              </a:rPr>
              <a:t>K</a:t>
            </a:r>
            <a:r>
              <a:rPr lang="cs-CZ" dirty="0" smtClean="0">
                <a:solidFill>
                  <a:srgbClr val="00287D"/>
                </a:solidFill>
                <a:latin typeface="Calibri" panose="020F0502020204030204" pitchFamily="34" charset="0"/>
              </a:rPr>
              <a:t>lasifikace </a:t>
            </a:r>
            <a:r>
              <a:rPr lang="cs-CZ" dirty="0">
                <a:solidFill>
                  <a:srgbClr val="00287D"/>
                </a:solidFill>
                <a:latin typeface="Calibri" panose="020F0502020204030204" pitchFamily="34" charset="0"/>
              </a:rPr>
              <a:t>léčiv. </a:t>
            </a:r>
            <a:endParaRPr lang="cs-CZ" dirty="0" smtClean="0">
              <a:solidFill>
                <a:srgbClr val="00287D"/>
              </a:solidFill>
              <a:latin typeface="Calibri" panose="020F050202020403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28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</a:t>
            </a:r>
            <a:r>
              <a:rPr lang="cs-CZ" dirty="0" smtClean="0">
                <a:solidFill>
                  <a:srgbClr val="0028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armakodynamika </a:t>
            </a:r>
            <a:r>
              <a:rPr lang="cs-CZ" dirty="0">
                <a:solidFill>
                  <a:srgbClr val="0028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mechanizmy účinků léčiv, receptorová </a:t>
            </a:r>
            <a:r>
              <a:rPr lang="cs-CZ" dirty="0" smtClean="0">
                <a:solidFill>
                  <a:srgbClr val="0028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teorie.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287D"/>
                </a:solidFill>
                <a:latin typeface="Calibri" panose="020F0502020204030204" pitchFamily="34" charset="0"/>
              </a:rPr>
              <a:t>Z</a:t>
            </a:r>
            <a:r>
              <a:rPr lang="cs-CZ" dirty="0" smtClean="0">
                <a:solidFill>
                  <a:srgbClr val="00287D"/>
                </a:solidFill>
                <a:latin typeface="Calibri" panose="020F0502020204030204" pitchFamily="34" charset="0"/>
              </a:rPr>
              <a:t>áklady </a:t>
            </a:r>
            <a:r>
              <a:rPr lang="cs-CZ" dirty="0">
                <a:solidFill>
                  <a:srgbClr val="00287D"/>
                </a:solidFill>
                <a:latin typeface="Calibri" panose="020F0502020204030204" pitchFamily="34" charset="0"/>
              </a:rPr>
              <a:t>farmakokinetiky.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93688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73359" y="397290"/>
            <a:ext cx="6172200" cy="8001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b="1" dirty="0" smtClean="0">
                <a:latin typeface="Calibri" panose="020F0502020204030204" pitchFamily="34" charset="0"/>
                <a:cs typeface="Arial" charset="0"/>
              </a:rPr>
              <a:t>Základní terminologie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318578" y="1197390"/>
            <a:ext cx="6326981" cy="4050506"/>
          </a:xfrm>
        </p:spPr>
        <p:txBody>
          <a:bodyPr>
            <a:noAutofit/>
          </a:bodyPr>
          <a:lstStyle/>
          <a:p>
            <a:pPr marL="82296" indent="0">
              <a:buClr>
                <a:schemeClr val="accent3"/>
              </a:buClr>
              <a:buNone/>
              <a:defRPr/>
            </a:pPr>
            <a:endParaRPr lang="cs-CZ" sz="1800" dirty="0">
              <a:solidFill>
                <a:srgbClr val="00287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2296" indent="0">
              <a:buClr>
                <a:schemeClr val="accent3"/>
              </a:buClr>
              <a:buNone/>
              <a:defRPr/>
            </a:pPr>
            <a:r>
              <a:rPr lang="cs-CZ" sz="1800" b="1" dirty="0" err="1">
                <a:solidFill>
                  <a:srgbClr val="0028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Proléčivo</a:t>
            </a:r>
            <a:r>
              <a:rPr lang="cs-CZ" sz="1800" dirty="0">
                <a:solidFill>
                  <a:srgbClr val="0028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cs-CZ" sz="1800" dirty="0" err="1">
                <a:solidFill>
                  <a:srgbClr val="0028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prodrug</a:t>
            </a:r>
            <a:r>
              <a:rPr lang="cs-CZ" sz="1800" dirty="0">
                <a:solidFill>
                  <a:srgbClr val="0028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– farmakologicky neaktivní látka, ze které teprve v organismu vzniká farmakologicky aktivní metabolit</a:t>
            </a:r>
          </a:p>
          <a:p>
            <a:pPr marL="274320" indent="-192024">
              <a:buClr>
                <a:schemeClr val="accent3"/>
              </a:buClr>
              <a:buFont typeface="Georgia"/>
              <a:buChar char="•"/>
              <a:defRPr/>
            </a:pPr>
            <a:r>
              <a:rPr lang="cs-CZ" sz="1800" dirty="0">
                <a:solidFill>
                  <a:srgbClr val="0028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cyklofosfamid, </a:t>
            </a:r>
            <a:r>
              <a:rPr lang="cs-CZ" sz="1800" dirty="0" err="1">
                <a:solidFill>
                  <a:srgbClr val="0028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enalapril</a:t>
            </a:r>
            <a:r>
              <a:rPr lang="cs-CZ" sz="1800" dirty="0">
                <a:solidFill>
                  <a:srgbClr val="0028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sz="1800" dirty="0" err="1">
                <a:solidFill>
                  <a:srgbClr val="0028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valaciklovir</a:t>
            </a:r>
            <a:r>
              <a:rPr lang="cs-CZ" sz="1800" dirty="0">
                <a:solidFill>
                  <a:srgbClr val="0028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…</a:t>
            </a:r>
          </a:p>
          <a:p>
            <a:pPr marL="82296" indent="0">
              <a:buClr>
                <a:schemeClr val="accent3"/>
              </a:buClr>
              <a:buNone/>
              <a:defRPr/>
            </a:pPr>
            <a:endParaRPr lang="cs-CZ" sz="1800" dirty="0">
              <a:solidFill>
                <a:srgbClr val="00287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2296" indent="0">
              <a:buClr>
                <a:schemeClr val="accent3"/>
              </a:buClr>
              <a:buNone/>
              <a:defRPr/>
            </a:pPr>
            <a:r>
              <a:rPr lang="cs-CZ" sz="1800" b="1" dirty="0">
                <a:solidFill>
                  <a:srgbClr val="0028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Droga</a:t>
            </a:r>
            <a:r>
              <a:rPr lang="cs-CZ" sz="1800" dirty="0">
                <a:solidFill>
                  <a:srgbClr val="0028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konzervované celé léčivé rostliny, jejich části nebo produkty jejich metabolismu, příp. živočišné produkty</a:t>
            </a:r>
          </a:p>
          <a:p>
            <a:pPr marL="274320" indent="-192024">
              <a:buClr>
                <a:schemeClr val="accent3"/>
              </a:buClr>
              <a:buFont typeface="Georgia"/>
              <a:buChar char="•"/>
              <a:defRPr/>
            </a:pPr>
            <a:r>
              <a:rPr lang="cs-CZ" sz="1800" i="1" dirty="0" err="1">
                <a:solidFill>
                  <a:srgbClr val="0028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Absinthii</a:t>
            </a:r>
            <a:r>
              <a:rPr lang="cs-CZ" sz="1800" i="1" dirty="0">
                <a:solidFill>
                  <a:srgbClr val="0028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i="1" dirty="0" err="1">
                <a:solidFill>
                  <a:srgbClr val="0028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herba</a:t>
            </a:r>
            <a:r>
              <a:rPr lang="cs-CZ" sz="1800" i="1" dirty="0">
                <a:solidFill>
                  <a:srgbClr val="0028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dirty="0">
                <a:solidFill>
                  <a:srgbClr val="0028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nať pelyňku</a:t>
            </a:r>
          </a:p>
          <a:p>
            <a:pPr marL="274320" indent="-192024">
              <a:buClr>
                <a:schemeClr val="accent3"/>
              </a:buClr>
              <a:buFont typeface="Georgia"/>
              <a:buChar char="•"/>
              <a:defRPr/>
            </a:pPr>
            <a:r>
              <a:rPr lang="cs-CZ" sz="1800" i="1" dirty="0" err="1">
                <a:solidFill>
                  <a:srgbClr val="0028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Crataegi</a:t>
            </a:r>
            <a:r>
              <a:rPr lang="cs-CZ" sz="1800" i="1" dirty="0">
                <a:solidFill>
                  <a:srgbClr val="0028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i="1" dirty="0" err="1">
                <a:solidFill>
                  <a:srgbClr val="0028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folium</a:t>
            </a:r>
            <a:r>
              <a:rPr lang="cs-CZ" sz="1800" i="1" dirty="0">
                <a:solidFill>
                  <a:srgbClr val="0028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i="1" dirty="0" err="1">
                <a:solidFill>
                  <a:srgbClr val="0028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cum</a:t>
            </a:r>
            <a:r>
              <a:rPr lang="cs-CZ" sz="1800" i="1" dirty="0">
                <a:solidFill>
                  <a:srgbClr val="0028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i="1" dirty="0" err="1">
                <a:solidFill>
                  <a:srgbClr val="0028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flore</a:t>
            </a:r>
            <a:r>
              <a:rPr lang="cs-CZ" sz="1800" i="1" dirty="0">
                <a:solidFill>
                  <a:srgbClr val="0028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dirty="0">
                <a:solidFill>
                  <a:srgbClr val="0028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list a květ hlohu </a:t>
            </a:r>
          </a:p>
          <a:p>
            <a:pPr marL="82296" indent="0">
              <a:buClr>
                <a:schemeClr val="accent3"/>
              </a:buClr>
              <a:buNone/>
              <a:defRPr/>
            </a:pPr>
            <a:r>
              <a:rPr lang="cs-CZ" sz="1800" dirty="0">
                <a:solidFill>
                  <a:srgbClr val="0028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× návyková látka</a:t>
            </a:r>
          </a:p>
        </p:txBody>
      </p:sp>
      <p:pic>
        <p:nvPicPr>
          <p:cNvPr id="9218" name="Picture 2" descr="Výsledek obrázku pro enalapri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1912" y="608306"/>
            <a:ext cx="2221706" cy="2221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Výsledek obrázku pro Crataegi folium cum flore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61"/>
          <a:stretch/>
        </p:blipFill>
        <p:spPr bwMode="auto">
          <a:xfrm>
            <a:off x="6631912" y="3041029"/>
            <a:ext cx="2235353" cy="1628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4880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zápatí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 smtClean="0"/>
              <a:t>Definujte zápatí - název prezentace / pracoviště</a:t>
            </a:r>
            <a:endParaRPr lang="cs-CZ" altLang="cs-CZ" dirty="0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595CD6F-6F72-494C-9F75-EA7F2E402090}" type="slidenum">
              <a:rPr lang="cs-CZ" altLang="cs-CZ" smtClean="0"/>
              <a:pPr/>
              <a:t>21</a:t>
            </a:fld>
            <a:endParaRPr lang="cs-CZ" altLang="cs-CZ" dirty="0"/>
          </a:p>
        </p:txBody>
      </p:sp>
      <p:sp>
        <p:nvSpPr>
          <p:cNvPr id="9" name="Obdélník 8"/>
          <p:cNvSpPr/>
          <p:nvPr/>
        </p:nvSpPr>
        <p:spPr>
          <a:xfrm>
            <a:off x="458789" y="1473050"/>
            <a:ext cx="7966753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rgbClr val="0028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Ú</a:t>
            </a:r>
            <a:r>
              <a:rPr lang="cs-CZ" sz="2000" dirty="0" smtClean="0">
                <a:solidFill>
                  <a:srgbClr val="0028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vodní </a:t>
            </a:r>
            <a:r>
              <a:rPr lang="cs-CZ" sz="2000" dirty="0">
                <a:solidFill>
                  <a:srgbClr val="0028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organizační </a:t>
            </a:r>
            <a:r>
              <a:rPr lang="cs-CZ" sz="2000" dirty="0" smtClean="0">
                <a:solidFill>
                  <a:srgbClr val="0028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informace.</a:t>
            </a:r>
            <a:endParaRPr lang="cs-CZ" sz="2000" dirty="0">
              <a:solidFill>
                <a:srgbClr val="00287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rgbClr val="0028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cs-CZ" sz="2000" dirty="0" smtClean="0">
                <a:solidFill>
                  <a:srgbClr val="0028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áplň </a:t>
            </a:r>
            <a:r>
              <a:rPr lang="cs-CZ" sz="2000" dirty="0">
                <a:solidFill>
                  <a:srgbClr val="0028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oboru + obecné farmakologické </a:t>
            </a:r>
            <a:r>
              <a:rPr lang="cs-CZ" sz="2000" dirty="0" smtClean="0">
                <a:solidFill>
                  <a:srgbClr val="0028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pojmy.</a:t>
            </a:r>
            <a:endParaRPr lang="cs-CZ" sz="2000" dirty="0">
              <a:solidFill>
                <a:srgbClr val="00287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rgbClr val="00287D"/>
                </a:solidFill>
                <a:latin typeface="Calibri" panose="020F0502020204030204" pitchFamily="34" charset="0"/>
              </a:rPr>
              <a:t>K</a:t>
            </a:r>
            <a:r>
              <a:rPr lang="cs-CZ" sz="2000" dirty="0" smtClean="0">
                <a:solidFill>
                  <a:srgbClr val="00287D"/>
                </a:solidFill>
                <a:latin typeface="Calibri" panose="020F0502020204030204" pitchFamily="34" charset="0"/>
              </a:rPr>
              <a:t>lasifikace </a:t>
            </a:r>
            <a:r>
              <a:rPr lang="cs-CZ" sz="2000" dirty="0">
                <a:solidFill>
                  <a:srgbClr val="00287D"/>
                </a:solidFill>
                <a:latin typeface="Calibri" panose="020F0502020204030204" pitchFamily="34" charset="0"/>
              </a:rPr>
              <a:t>léčiv – </a:t>
            </a:r>
            <a:r>
              <a:rPr lang="cs-CZ" sz="2000" dirty="0" smtClean="0">
                <a:solidFill>
                  <a:srgbClr val="00287D"/>
                </a:solidFill>
                <a:latin typeface="Calibri" panose="020F0502020204030204" pitchFamily="34" charset="0"/>
              </a:rPr>
              <a:t>ATC.</a:t>
            </a:r>
            <a:endParaRPr lang="cs-CZ" sz="2000" dirty="0">
              <a:solidFill>
                <a:srgbClr val="00287D"/>
              </a:solidFill>
              <a:latin typeface="Calibri" panose="020F050202020403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rgbClr val="0028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</a:t>
            </a:r>
            <a:r>
              <a:rPr lang="cs-CZ" sz="2000" dirty="0" smtClean="0">
                <a:solidFill>
                  <a:srgbClr val="0028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armakodynamika </a:t>
            </a:r>
            <a:r>
              <a:rPr lang="cs-CZ" sz="2000" dirty="0">
                <a:solidFill>
                  <a:srgbClr val="0028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mechanizmy účinků léčiv, receptorová </a:t>
            </a:r>
            <a:r>
              <a:rPr lang="cs-CZ" sz="2000" dirty="0" smtClean="0">
                <a:solidFill>
                  <a:srgbClr val="0028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teorie.</a:t>
            </a:r>
            <a:endParaRPr lang="cs-CZ" sz="2000" dirty="0">
              <a:solidFill>
                <a:srgbClr val="00287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rgbClr val="00287D"/>
                </a:solidFill>
                <a:latin typeface="Calibri" panose="020F0502020204030204" pitchFamily="34" charset="0"/>
              </a:rPr>
              <a:t>Z</a:t>
            </a:r>
            <a:r>
              <a:rPr lang="cs-CZ" sz="2000" dirty="0" smtClean="0">
                <a:solidFill>
                  <a:srgbClr val="00287D"/>
                </a:solidFill>
                <a:latin typeface="Calibri" panose="020F0502020204030204" pitchFamily="34" charset="0"/>
              </a:rPr>
              <a:t>áklady farmakokinetiky.</a:t>
            </a:r>
            <a:endParaRPr lang="cs-CZ" sz="2000" dirty="0">
              <a:solidFill>
                <a:srgbClr val="00287D"/>
              </a:solidFill>
              <a:latin typeface="Calibri" panose="020F0502020204030204" pitchFamily="34" charset="0"/>
            </a:endParaRP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458790" y="987275"/>
            <a:ext cx="8086635" cy="485775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r>
              <a:rPr lang="cs-CZ" kern="0" smtClean="0"/>
              <a:t>Agenda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3635413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číslo snímku 7"/>
          <p:cNvSpPr>
            <a:spLocks noGrp="1"/>
          </p:cNvSpPr>
          <p:nvPr>
            <p:ph type="sldNum" sz="quarter" idx="11"/>
          </p:nvPr>
        </p:nvSpPr>
        <p:spPr>
          <a:xfrm>
            <a:off x="6857999" y="3331987"/>
            <a:ext cx="1856607" cy="338265"/>
          </a:xfrm>
        </p:spPr>
        <p:txBody>
          <a:bodyPr/>
          <a:lstStyle/>
          <a:p>
            <a:fld id="{C595CD6F-6F72-494C-9F75-EA7F2E402090}" type="slidenum">
              <a:rPr lang="cs-CZ" altLang="cs-CZ" smtClean="0"/>
              <a:pPr/>
              <a:t>22</a:t>
            </a:fld>
            <a:endParaRPr lang="cs-CZ" altLang="cs-CZ" dirty="0"/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1940386" y="98392"/>
            <a:ext cx="8296030" cy="627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r>
              <a:rPr lang="cs-CZ" altLang="cs-CZ" kern="0" dirty="0" smtClean="0">
                <a:cs typeface="Arial" panose="020B0604020202020204" pitchFamily="34" charset="0"/>
              </a:rPr>
              <a:t>NÁZVY LÉČIV</a:t>
            </a:r>
          </a:p>
        </p:txBody>
      </p:sp>
      <p:pic>
        <p:nvPicPr>
          <p:cNvPr id="11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3500" y="1416764"/>
            <a:ext cx="2290947" cy="1902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Přímá spojnice se šipkou 11"/>
          <p:cNvCxnSpPr/>
          <p:nvPr/>
        </p:nvCxnSpPr>
        <p:spPr>
          <a:xfrm flipV="1">
            <a:off x="5191586" y="1214764"/>
            <a:ext cx="869953" cy="96112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se šipkou 12"/>
          <p:cNvCxnSpPr/>
          <p:nvPr/>
        </p:nvCxnSpPr>
        <p:spPr>
          <a:xfrm>
            <a:off x="4988345" y="3337012"/>
            <a:ext cx="1147426" cy="36547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se šipkou 13"/>
          <p:cNvCxnSpPr/>
          <p:nvPr/>
        </p:nvCxnSpPr>
        <p:spPr>
          <a:xfrm flipH="1">
            <a:off x="3824851" y="3351934"/>
            <a:ext cx="8780" cy="65751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se šipkou 14"/>
          <p:cNvCxnSpPr/>
          <p:nvPr/>
        </p:nvCxnSpPr>
        <p:spPr>
          <a:xfrm flipH="1">
            <a:off x="1940386" y="3244278"/>
            <a:ext cx="730252" cy="253785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nice se šipkou 15"/>
          <p:cNvCxnSpPr/>
          <p:nvPr/>
        </p:nvCxnSpPr>
        <p:spPr>
          <a:xfrm>
            <a:off x="3213563" y="2320354"/>
            <a:ext cx="220" cy="1017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ovéPole 16"/>
          <p:cNvSpPr txBox="1">
            <a:spLocks noChangeArrowheads="1"/>
          </p:cNvSpPr>
          <p:nvPr/>
        </p:nvSpPr>
        <p:spPr bwMode="auto">
          <a:xfrm>
            <a:off x="5469398" y="407416"/>
            <a:ext cx="289176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cs-CZ" altLang="cs-CZ" sz="2000" b="1" dirty="0">
                <a:latin typeface="+mn-lt"/>
                <a:cs typeface="Arial" panose="020B0604020202020204" pitchFamily="34" charset="0"/>
              </a:rPr>
              <a:t>kyselina </a:t>
            </a:r>
          </a:p>
          <a:p>
            <a:pPr algn="ctr" eaLnBrk="1" hangingPunct="1">
              <a:defRPr/>
            </a:pPr>
            <a:r>
              <a:rPr lang="cs-CZ" altLang="cs-CZ" sz="2000" b="1" dirty="0">
                <a:latin typeface="+mn-lt"/>
                <a:cs typeface="Arial" panose="020B0604020202020204" pitchFamily="34" charset="0"/>
              </a:rPr>
              <a:t>2-acetyloxybenzoová</a:t>
            </a:r>
            <a:endParaRPr lang="cs-CZ" altLang="cs-CZ" sz="2000" dirty="0">
              <a:latin typeface="+mn-lt"/>
            </a:endParaRPr>
          </a:p>
        </p:txBody>
      </p:sp>
      <p:sp>
        <p:nvSpPr>
          <p:cNvPr id="18" name="TextovéPole 17"/>
          <p:cNvSpPr txBox="1">
            <a:spLocks noChangeArrowheads="1"/>
          </p:cNvSpPr>
          <p:nvPr/>
        </p:nvSpPr>
        <p:spPr bwMode="auto">
          <a:xfrm>
            <a:off x="24524" y="3307663"/>
            <a:ext cx="236046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cs-CZ" altLang="cs-CZ" sz="2000" b="1" dirty="0" err="1">
                <a:latin typeface="+mn-lt"/>
                <a:cs typeface="Arial" panose="020B0604020202020204" pitchFamily="34" charset="0"/>
              </a:rPr>
              <a:t>acidum</a:t>
            </a:r>
            <a:r>
              <a:rPr lang="cs-CZ" altLang="cs-CZ" sz="2000" b="1" dirty="0">
                <a:latin typeface="+mn-lt"/>
                <a:cs typeface="Arial" panose="020B0604020202020204" pitchFamily="34" charset="0"/>
              </a:rPr>
              <a:t> </a:t>
            </a:r>
          </a:p>
          <a:p>
            <a:pPr algn="ctr" eaLnBrk="1" hangingPunct="1">
              <a:defRPr/>
            </a:pPr>
            <a:r>
              <a:rPr lang="cs-CZ" altLang="cs-CZ" sz="2000" b="1" dirty="0" err="1">
                <a:latin typeface="+mn-lt"/>
                <a:cs typeface="Arial" panose="020B0604020202020204" pitchFamily="34" charset="0"/>
              </a:rPr>
              <a:t>acetylsalicylicum</a:t>
            </a:r>
            <a:endParaRPr lang="cs-CZ" altLang="cs-CZ" sz="2000" dirty="0">
              <a:latin typeface="+mn-lt"/>
            </a:endParaRPr>
          </a:p>
        </p:txBody>
      </p:sp>
      <p:sp>
        <p:nvSpPr>
          <p:cNvPr id="19" name="TextovéPole 18"/>
          <p:cNvSpPr txBox="1">
            <a:spLocks noChangeArrowheads="1"/>
          </p:cNvSpPr>
          <p:nvPr/>
        </p:nvSpPr>
        <p:spPr bwMode="auto">
          <a:xfrm>
            <a:off x="3362516" y="3911851"/>
            <a:ext cx="244589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9pPr>
          </a:lstStyle>
          <a:p>
            <a:pPr eaLnBrk="1" hangingPunct="1">
              <a:defRPr/>
            </a:pPr>
            <a:r>
              <a:rPr lang="cs-CZ" altLang="cs-CZ" sz="2000" b="1" dirty="0">
                <a:latin typeface="+mn-lt"/>
                <a:cs typeface="Arial" panose="020B0604020202020204" pitchFamily="34" charset="0"/>
              </a:rPr>
              <a:t>kyselina acetylsalicylová</a:t>
            </a:r>
          </a:p>
        </p:txBody>
      </p:sp>
      <p:sp>
        <p:nvSpPr>
          <p:cNvPr id="20" name="TextovéPole 19"/>
          <p:cNvSpPr txBox="1">
            <a:spLocks noChangeArrowheads="1"/>
          </p:cNvSpPr>
          <p:nvPr/>
        </p:nvSpPr>
        <p:spPr bwMode="auto">
          <a:xfrm>
            <a:off x="6313391" y="3638370"/>
            <a:ext cx="3407070" cy="859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9pPr>
          </a:lstStyle>
          <a:p>
            <a:pPr eaLnBrk="1" hangingPunct="1">
              <a:defRPr/>
            </a:pPr>
            <a:r>
              <a:rPr lang="cs-CZ" altLang="cs-CZ" sz="2400" b="1" dirty="0" err="1">
                <a:latin typeface="+mn-lt"/>
                <a:cs typeface="Arial" panose="020B0604020202020204" pitchFamily="34" charset="0"/>
              </a:rPr>
              <a:t>Acidum</a:t>
            </a:r>
            <a:r>
              <a:rPr lang="cs-CZ" altLang="cs-CZ" sz="2400" b="1" dirty="0">
                <a:latin typeface="+mn-lt"/>
                <a:cs typeface="Arial" panose="020B0604020202020204" pitchFamily="34" charset="0"/>
              </a:rPr>
              <a:t> </a:t>
            </a:r>
            <a:r>
              <a:rPr lang="cs-CZ" altLang="cs-CZ" sz="2400" b="1" dirty="0" err="1">
                <a:latin typeface="+mn-lt"/>
                <a:cs typeface="Arial" panose="020B0604020202020204" pitchFamily="34" charset="0"/>
              </a:rPr>
              <a:t>acetylsalicylicum</a:t>
            </a:r>
            <a:endParaRPr lang="cs-CZ" altLang="cs-CZ" sz="2400" dirty="0">
              <a:latin typeface="+mn-lt"/>
            </a:endParaRPr>
          </a:p>
        </p:txBody>
      </p:sp>
      <p:sp>
        <p:nvSpPr>
          <p:cNvPr id="21" name="TextovéPole 20"/>
          <p:cNvSpPr txBox="1">
            <a:spLocks noChangeArrowheads="1"/>
          </p:cNvSpPr>
          <p:nvPr/>
        </p:nvSpPr>
        <p:spPr bwMode="auto">
          <a:xfrm>
            <a:off x="329988" y="1047446"/>
            <a:ext cx="241989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9pPr>
          </a:lstStyle>
          <a:p>
            <a:pPr eaLnBrk="1" hangingPunct="1">
              <a:defRPr/>
            </a:pPr>
            <a:r>
              <a:rPr lang="cs-CZ" altLang="cs-CZ" sz="2400" b="1" dirty="0">
                <a:latin typeface="+mn-lt"/>
                <a:cs typeface="Arial" panose="020B0604020202020204" pitchFamily="34" charset="0"/>
              </a:rPr>
              <a:t>Acylpyrin, </a:t>
            </a:r>
          </a:p>
          <a:p>
            <a:pPr eaLnBrk="1" hangingPunct="1">
              <a:defRPr/>
            </a:pPr>
            <a:r>
              <a:rPr lang="cs-CZ" altLang="cs-CZ" sz="2400" b="1" dirty="0">
                <a:latin typeface="+mn-lt"/>
                <a:cs typeface="Arial" panose="020B0604020202020204" pitchFamily="34" charset="0"/>
              </a:rPr>
              <a:t>Aspirin atd.</a:t>
            </a:r>
            <a:endParaRPr lang="en-US" altLang="cs-CZ" sz="2400" b="1" dirty="0">
              <a:latin typeface="+mn-lt"/>
              <a:cs typeface="Arial" panose="020B0604020202020204" pitchFamily="34" charset="0"/>
            </a:endParaRPr>
          </a:p>
        </p:txBody>
      </p:sp>
      <p:cxnSp>
        <p:nvCxnSpPr>
          <p:cNvPr id="22" name="Přímá spojnice se šipkou 21"/>
          <p:cNvCxnSpPr/>
          <p:nvPr/>
        </p:nvCxnSpPr>
        <p:spPr>
          <a:xfrm>
            <a:off x="5314447" y="2621701"/>
            <a:ext cx="1592920" cy="302134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ovéPole 22"/>
          <p:cNvSpPr txBox="1">
            <a:spLocks noChangeArrowheads="1"/>
          </p:cNvSpPr>
          <p:nvPr/>
        </p:nvSpPr>
        <p:spPr bwMode="auto">
          <a:xfrm>
            <a:off x="6889852" y="2653561"/>
            <a:ext cx="225414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9pPr>
          </a:lstStyle>
          <a:p>
            <a:pPr eaLnBrk="1" hangingPunct="1">
              <a:defRPr/>
            </a:pPr>
            <a:r>
              <a:rPr lang="cs-CZ" altLang="cs-CZ" sz="1600" dirty="0">
                <a:solidFill>
                  <a:srgbClr val="00682F"/>
                </a:solidFill>
                <a:latin typeface="+mn-lt"/>
              </a:rPr>
              <a:t>„</a:t>
            </a:r>
            <a:r>
              <a:rPr lang="cs-CZ" altLang="cs-CZ" sz="1600" dirty="0" err="1">
                <a:solidFill>
                  <a:srgbClr val="00682F"/>
                </a:solidFill>
                <a:latin typeface="+mn-lt"/>
              </a:rPr>
              <a:t>Takovej</a:t>
            </a:r>
            <a:r>
              <a:rPr lang="cs-CZ" altLang="cs-CZ" sz="1600" dirty="0">
                <a:solidFill>
                  <a:srgbClr val="00682F"/>
                </a:solidFill>
                <a:latin typeface="+mn-lt"/>
              </a:rPr>
              <a:t> ten prášek </a:t>
            </a:r>
          </a:p>
          <a:p>
            <a:pPr eaLnBrk="1" hangingPunct="1">
              <a:defRPr/>
            </a:pPr>
            <a:r>
              <a:rPr lang="cs-CZ" altLang="cs-CZ" sz="1600" dirty="0">
                <a:solidFill>
                  <a:srgbClr val="00682F"/>
                </a:solidFill>
                <a:latin typeface="+mn-lt"/>
              </a:rPr>
              <a:t>na ředění krve, co si </a:t>
            </a:r>
          </a:p>
          <a:p>
            <a:pPr eaLnBrk="1" hangingPunct="1">
              <a:defRPr/>
            </a:pPr>
            <a:r>
              <a:rPr lang="cs-CZ" altLang="cs-CZ" sz="1600" dirty="0">
                <a:solidFill>
                  <a:srgbClr val="00682F"/>
                </a:solidFill>
                <a:latin typeface="+mn-lt"/>
              </a:rPr>
              <a:t>ho musím čtvrtit.“</a:t>
            </a:r>
          </a:p>
        </p:txBody>
      </p:sp>
      <p:sp>
        <p:nvSpPr>
          <p:cNvPr id="24" name="Obdélník 23"/>
          <p:cNvSpPr/>
          <p:nvPr/>
        </p:nvSpPr>
        <p:spPr>
          <a:xfrm>
            <a:off x="6243462" y="1229746"/>
            <a:ext cx="271407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b="1" dirty="0">
                <a:latin typeface="+mn-lt"/>
                <a:cs typeface="Arial" pitchFamily="34" charset="0"/>
              </a:rPr>
              <a:t>Chemický název </a:t>
            </a:r>
            <a:r>
              <a:rPr lang="cs-CZ" sz="2000" dirty="0">
                <a:latin typeface="+mn-lt"/>
                <a:cs typeface="Arial" pitchFamily="34" charset="0"/>
              </a:rPr>
              <a:t>– dle platných pravidel IUPAC</a:t>
            </a:r>
            <a:endParaRPr lang="en-US" sz="2000" dirty="0">
              <a:latin typeface="+mn-lt"/>
            </a:endParaRPr>
          </a:p>
        </p:txBody>
      </p:sp>
      <p:sp>
        <p:nvSpPr>
          <p:cNvPr id="25" name="Obdélník 24"/>
          <p:cNvSpPr/>
          <p:nvPr/>
        </p:nvSpPr>
        <p:spPr>
          <a:xfrm>
            <a:off x="-8449" y="4061367"/>
            <a:ext cx="340192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b="1" dirty="0">
                <a:cs typeface="Arial" pitchFamily="34" charset="0"/>
              </a:rPr>
              <a:t>Mezinárodní nechráněný název (INN) </a:t>
            </a:r>
            <a:r>
              <a:rPr lang="cs-CZ" sz="1400" dirty="0">
                <a:cs typeface="Arial" pitchFamily="34" charset="0"/>
              </a:rPr>
              <a:t>– přiděluje WHO, není součástí patentové ochrany, používán v odborné literatuře, na obalech LP </a:t>
            </a:r>
            <a:endParaRPr lang="en-US" sz="1400" dirty="0"/>
          </a:p>
        </p:txBody>
      </p:sp>
      <p:sp>
        <p:nvSpPr>
          <p:cNvPr id="26" name="Obdélník 25"/>
          <p:cNvSpPr/>
          <p:nvPr/>
        </p:nvSpPr>
        <p:spPr>
          <a:xfrm>
            <a:off x="3207874" y="4549751"/>
            <a:ext cx="341094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cs-CZ" sz="1400" b="1" dirty="0">
                <a:cs typeface="Arial" pitchFamily="34" charset="0"/>
              </a:rPr>
              <a:t>Generický název </a:t>
            </a:r>
            <a:r>
              <a:rPr lang="cs-CZ" sz="1400" dirty="0">
                <a:cs typeface="Arial" pitchFamily="34" charset="0"/>
              </a:rPr>
              <a:t>– INN přizpůsobený jazykovým zvyklostem </a:t>
            </a:r>
          </a:p>
        </p:txBody>
      </p:sp>
      <p:sp>
        <p:nvSpPr>
          <p:cNvPr id="27" name="Obdélník 26"/>
          <p:cNvSpPr/>
          <p:nvPr/>
        </p:nvSpPr>
        <p:spPr>
          <a:xfrm>
            <a:off x="6313391" y="4370694"/>
            <a:ext cx="290209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cs-CZ" sz="1400" b="1" dirty="0">
                <a:cs typeface="Arial" pitchFamily="34" charset="0"/>
              </a:rPr>
              <a:t>Lékopisný název </a:t>
            </a:r>
            <a:r>
              <a:rPr lang="cs-CZ" sz="1400" dirty="0">
                <a:cs typeface="Arial" pitchFamily="34" charset="0"/>
              </a:rPr>
              <a:t>– shodný nebo podobný INN, v latině, uveden v lékopise</a:t>
            </a:r>
          </a:p>
        </p:txBody>
      </p:sp>
      <p:sp>
        <p:nvSpPr>
          <p:cNvPr id="28" name="Obdélník 27"/>
          <p:cNvSpPr/>
          <p:nvPr/>
        </p:nvSpPr>
        <p:spPr>
          <a:xfrm>
            <a:off x="130639" y="1794402"/>
            <a:ext cx="2308864" cy="14322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cs-CZ" sz="1400" b="1" dirty="0">
                <a:cs typeface="Arial" pitchFamily="34" charset="0"/>
              </a:rPr>
              <a:t>Firemní (obchodní) název </a:t>
            </a:r>
            <a:r>
              <a:rPr lang="cs-CZ" sz="1400" dirty="0">
                <a:cs typeface="Arial" pitchFamily="34" charset="0"/>
              </a:rPr>
              <a:t>– registrovaný obchodní název, předmět patentové ochrany, schvaluje registrující instituce</a:t>
            </a:r>
          </a:p>
        </p:txBody>
      </p:sp>
      <p:cxnSp>
        <p:nvCxnSpPr>
          <p:cNvPr id="42" name="Přímá spojnice se šipkou 41"/>
          <p:cNvCxnSpPr/>
          <p:nvPr/>
        </p:nvCxnSpPr>
        <p:spPr>
          <a:xfrm flipH="1" flipV="1">
            <a:off x="2151853" y="1771502"/>
            <a:ext cx="1056021" cy="45457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4080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1" grpId="0"/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Calibri" panose="020F0502020204030204" pitchFamily="34" charset="0"/>
                <a:cs typeface="Arial" pitchFamily="34" charset="0"/>
              </a:rPr>
              <a:t>Mezinárodní nechráněný název (INN)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Clr>
                <a:schemeClr val="accent3"/>
              </a:buClr>
              <a:buNone/>
              <a:defRPr/>
            </a:pPr>
            <a:r>
              <a:rPr lang="cs-CZ" sz="2700" b="1" dirty="0" smtClean="0">
                <a:solidFill>
                  <a:srgbClr val="00287D"/>
                </a:solidFill>
                <a:latin typeface="Calibri" panose="020F0502020204030204" pitchFamily="34" charset="0"/>
                <a:cs typeface="Arial" pitchFamily="34" charset="0"/>
              </a:rPr>
              <a:t> </a:t>
            </a:r>
            <a:endParaRPr lang="cs-CZ" sz="2700" b="1" dirty="0">
              <a:solidFill>
                <a:srgbClr val="00287D"/>
              </a:solidFill>
              <a:latin typeface="Calibri" panose="020F0502020204030204" pitchFamily="34" charset="0"/>
              <a:cs typeface="Arial" pitchFamily="34" charset="0"/>
            </a:endParaRPr>
          </a:p>
          <a:p>
            <a:pPr marL="0" indent="0">
              <a:buClr>
                <a:schemeClr val="accent3"/>
              </a:buClr>
              <a:buNone/>
              <a:defRPr/>
            </a:pPr>
            <a:r>
              <a:rPr lang="cs-CZ" dirty="0" smtClean="0">
                <a:latin typeface="Calibri" panose="020F0502020204030204" pitchFamily="34" charset="0"/>
                <a:cs typeface="Arial" pitchFamily="34" charset="0"/>
              </a:rPr>
              <a:t>– </a:t>
            </a:r>
            <a:r>
              <a:rPr lang="cs-CZ" dirty="0">
                <a:latin typeface="Calibri" panose="020F0502020204030204" pitchFamily="34" charset="0"/>
                <a:cs typeface="Arial" pitchFamily="34" charset="0"/>
              </a:rPr>
              <a:t>přiděluje WHO, není součástí patentové ochrany, používán v odborné literatuře, na obalech LP (jazyky: ENG, LAT, FR, RU, ESP, ARAB, CHIN)</a:t>
            </a:r>
          </a:p>
          <a:p>
            <a:pPr marL="0" indent="0">
              <a:buClr>
                <a:schemeClr val="accent3"/>
              </a:buClr>
              <a:buNone/>
              <a:defRPr/>
            </a:pPr>
            <a:endParaRPr lang="cs-CZ" sz="788" dirty="0">
              <a:latin typeface="Calibri" panose="020F0502020204030204" pitchFamily="34" charset="0"/>
              <a:cs typeface="Arial" pitchFamily="34" charset="0"/>
            </a:endParaRPr>
          </a:p>
          <a:p>
            <a:pPr marL="0" indent="0">
              <a:buClr>
                <a:schemeClr val="accent3"/>
              </a:buClr>
              <a:buNone/>
              <a:defRPr/>
            </a:pPr>
            <a:endParaRPr lang="cs-CZ" sz="788" dirty="0">
              <a:latin typeface="Calibri" panose="020F0502020204030204" pitchFamily="34" charset="0"/>
              <a:cs typeface="Arial" pitchFamily="34" charset="0"/>
            </a:endParaRPr>
          </a:p>
          <a:p>
            <a:pPr marL="82153" indent="0">
              <a:buNone/>
              <a:defRPr/>
            </a:pPr>
            <a:r>
              <a:rPr lang="cs-CZ" i="1" dirty="0">
                <a:latin typeface="Calibri" panose="020F0502020204030204" pitchFamily="34" charset="0"/>
                <a:cs typeface="Arial" panose="020B0604020202020204" pitchFamily="34" charset="0"/>
              </a:rPr>
              <a:t>-</a:t>
            </a:r>
            <a:r>
              <a:rPr lang="cs-CZ" i="1" dirty="0" err="1">
                <a:latin typeface="Calibri" panose="020F0502020204030204" pitchFamily="34" charset="0"/>
                <a:cs typeface="Arial" panose="020B0604020202020204" pitchFamily="34" charset="0"/>
              </a:rPr>
              <a:t>azepam</a:t>
            </a:r>
            <a:r>
              <a:rPr lang="cs-CZ" dirty="0">
                <a:latin typeface="Calibri" panose="020F0502020204030204" pitchFamily="34" charset="0"/>
                <a:cs typeface="Arial" panose="020B0604020202020204" pitchFamily="34" charset="0"/>
              </a:rPr>
              <a:t>     benzodiazepiny (diazepam, oxazepam…)</a:t>
            </a:r>
          </a:p>
          <a:p>
            <a:pPr marL="82153" indent="0">
              <a:buNone/>
              <a:defRPr/>
            </a:pPr>
            <a:r>
              <a:rPr lang="cs-CZ" i="1" dirty="0">
                <a:latin typeface="Calibri" panose="020F0502020204030204" pitchFamily="34" charset="0"/>
                <a:cs typeface="Arial" panose="020B0604020202020204" pitchFamily="34" charset="0"/>
              </a:rPr>
              <a:t>-</a:t>
            </a:r>
            <a:r>
              <a:rPr lang="cs-CZ" i="1" dirty="0" err="1">
                <a:latin typeface="Calibri" panose="020F0502020204030204" pitchFamily="34" charset="0"/>
                <a:cs typeface="Arial" panose="020B0604020202020204" pitchFamily="34" charset="0"/>
              </a:rPr>
              <a:t>kain</a:t>
            </a:r>
            <a:r>
              <a:rPr lang="cs-CZ" dirty="0">
                <a:latin typeface="Calibri" panose="020F0502020204030204" pitchFamily="34" charset="0"/>
                <a:cs typeface="Arial" panose="020B0604020202020204" pitchFamily="34" charset="0"/>
              </a:rPr>
              <a:t>           lokální anestetika (prokain, lidokain…)</a:t>
            </a:r>
          </a:p>
          <a:p>
            <a:pPr marL="82153" indent="0">
              <a:buNone/>
              <a:defRPr/>
            </a:pPr>
            <a:r>
              <a:rPr lang="cs-CZ" i="1" dirty="0">
                <a:latin typeface="Calibri" panose="020F0502020204030204" pitchFamily="34" charset="0"/>
                <a:cs typeface="Arial" panose="020B0604020202020204" pitchFamily="34" charset="0"/>
              </a:rPr>
              <a:t>-</a:t>
            </a:r>
            <a:r>
              <a:rPr lang="cs-CZ" i="1" dirty="0" err="1">
                <a:latin typeface="Calibri" panose="020F0502020204030204" pitchFamily="34" charset="0"/>
                <a:cs typeface="Arial" panose="020B0604020202020204" pitchFamily="34" charset="0"/>
              </a:rPr>
              <a:t>olol</a:t>
            </a:r>
            <a:r>
              <a:rPr lang="cs-CZ" dirty="0">
                <a:latin typeface="Calibri" panose="020F0502020204030204" pitchFamily="34" charset="0"/>
                <a:cs typeface="Arial" panose="020B0604020202020204" pitchFamily="34" charset="0"/>
              </a:rPr>
              <a:t>            </a:t>
            </a:r>
            <a:r>
              <a:rPr lang="el-GR" dirty="0">
                <a:latin typeface="Calibri" panose="020F0502020204030204" pitchFamily="34" charset="0"/>
                <a:cs typeface="Arial" panose="020B0604020202020204" pitchFamily="34" charset="0"/>
              </a:rPr>
              <a:t>β</a:t>
            </a:r>
            <a:r>
              <a:rPr lang="cs-CZ" dirty="0">
                <a:latin typeface="Calibri" panose="020F0502020204030204" pitchFamily="34" charset="0"/>
                <a:cs typeface="Arial" panose="020B0604020202020204" pitchFamily="34" charset="0"/>
              </a:rPr>
              <a:t>-blokátory (</a:t>
            </a:r>
            <a:r>
              <a:rPr lang="cs-CZ" dirty="0" err="1">
                <a:latin typeface="Calibri" panose="020F0502020204030204" pitchFamily="34" charset="0"/>
                <a:cs typeface="Arial" panose="020B0604020202020204" pitchFamily="34" charset="0"/>
              </a:rPr>
              <a:t>atenolol</a:t>
            </a:r>
            <a:r>
              <a:rPr lang="cs-CZ" dirty="0">
                <a:latin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cs-CZ" dirty="0" err="1">
                <a:latin typeface="Calibri" panose="020F0502020204030204" pitchFamily="34" charset="0"/>
                <a:cs typeface="Arial" panose="020B0604020202020204" pitchFamily="34" charset="0"/>
              </a:rPr>
              <a:t>betaxolol</a:t>
            </a:r>
            <a:r>
              <a:rPr lang="cs-CZ" dirty="0">
                <a:latin typeface="Calibri" panose="020F0502020204030204" pitchFamily="34" charset="0"/>
                <a:cs typeface="Arial" panose="020B0604020202020204" pitchFamily="34" charset="0"/>
              </a:rPr>
              <a:t>…)</a:t>
            </a:r>
          </a:p>
          <a:p>
            <a:pPr marL="82153" indent="0">
              <a:buNone/>
              <a:defRPr/>
            </a:pPr>
            <a:r>
              <a:rPr lang="cs-CZ" i="1" dirty="0">
                <a:latin typeface="Calibri" panose="020F0502020204030204" pitchFamily="34" charset="0"/>
                <a:cs typeface="Arial" panose="020B0604020202020204" pitchFamily="34" charset="0"/>
              </a:rPr>
              <a:t>-</a:t>
            </a:r>
            <a:r>
              <a:rPr lang="cs-CZ" i="1" dirty="0" err="1">
                <a:latin typeface="Calibri" panose="020F0502020204030204" pitchFamily="34" charset="0"/>
                <a:cs typeface="Arial" panose="020B0604020202020204" pitchFamily="34" charset="0"/>
              </a:rPr>
              <a:t>pril</a:t>
            </a:r>
            <a:r>
              <a:rPr lang="cs-CZ" dirty="0">
                <a:latin typeface="Calibri" panose="020F0502020204030204" pitchFamily="34" charset="0"/>
                <a:cs typeface="Arial" panose="020B0604020202020204" pitchFamily="34" charset="0"/>
              </a:rPr>
              <a:t>             ACE inhibitory (</a:t>
            </a:r>
            <a:r>
              <a:rPr lang="cs-CZ" dirty="0" err="1">
                <a:latin typeface="Calibri" panose="020F0502020204030204" pitchFamily="34" charset="0"/>
                <a:cs typeface="Arial" panose="020B0604020202020204" pitchFamily="34" charset="0"/>
              </a:rPr>
              <a:t>enalapril</a:t>
            </a:r>
            <a:r>
              <a:rPr lang="cs-CZ" dirty="0">
                <a:latin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cs-CZ" dirty="0" err="1">
                <a:latin typeface="Calibri" panose="020F0502020204030204" pitchFamily="34" charset="0"/>
                <a:cs typeface="Arial" panose="020B0604020202020204" pitchFamily="34" charset="0"/>
              </a:rPr>
              <a:t>kaptopril</a:t>
            </a:r>
            <a:r>
              <a:rPr lang="cs-CZ" dirty="0">
                <a:latin typeface="Calibri" panose="020F0502020204030204" pitchFamily="34" charset="0"/>
                <a:cs typeface="Arial" panose="020B0604020202020204" pitchFamily="34" charset="0"/>
              </a:rPr>
              <a:t>...) </a:t>
            </a:r>
          </a:p>
          <a:p>
            <a:pPr marL="82153" indent="0">
              <a:buNone/>
              <a:defRPr/>
            </a:pPr>
            <a:r>
              <a:rPr lang="cs-CZ" i="1" dirty="0">
                <a:latin typeface="Calibri" panose="020F0502020204030204" pitchFamily="34" charset="0"/>
                <a:cs typeface="Arial" panose="020B0604020202020204" pitchFamily="34" charset="0"/>
              </a:rPr>
              <a:t>-</a:t>
            </a:r>
            <a:r>
              <a:rPr lang="cs-CZ" i="1" dirty="0" err="1">
                <a:latin typeface="Calibri" panose="020F0502020204030204" pitchFamily="34" charset="0"/>
                <a:cs typeface="Arial" panose="020B0604020202020204" pitchFamily="34" charset="0"/>
              </a:rPr>
              <a:t>tinib</a:t>
            </a:r>
            <a:r>
              <a:rPr lang="cs-CZ" dirty="0">
                <a:latin typeface="Calibri" panose="020F0502020204030204" pitchFamily="34" charset="0"/>
                <a:cs typeface="Arial" panose="020B0604020202020204" pitchFamily="34" charset="0"/>
              </a:rPr>
              <a:t>           inhibitory </a:t>
            </a:r>
            <a:r>
              <a:rPr lang="cs-CZ" dirty="0" err="1">
                <a:latin typeface="Calibri" panose="020F0502020204030204" pitchFamily="34" charset="0"/>
                <a:cs typeface="Arial" panose="020B0604020202020204" pitchFamily="34" charset="0"/>
              </a:rPr>
              <a:t>tyrosinkináz</a:t>
            </a:r>
            <a:r>
              <a:rPr lang="cs-CZ" dirty="0">
                <a:latin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cs-CZ" dirty="0" err="1">
                <a:latin typeface="Calibri" panose="020F0502020204030204" pitchFamily="34" charset="0"/>
                <a:cs typeface="Arial" panose="020B0604020202020204" pitchFamily="34" charset="0"/>
              </a:rPr>
              <a:t>sunitinib</a:t>
            </a:r>
            <a:r>
              <a:rPr lang="cs-CZ" dirty="0">
                <a:latin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cs-CZ" dirty="0" err="1">
                <a:latin typeface="Calibri" panose="020F0502020204030204" pitchFamily="34" charset="0"/>
                <a:cs typeface="Arial" panose="020B0604020202020204" pitchFamily="34" charset="0"/>
              </a:rPr>
              <a:t>imatinib</a:t>
            </a:r>
            <a:r>
              <a:rPr lang="cs-CZ" dirty="0">
                <a:latin typeface="Calibri" panose="020F0502020204030204" pitchFamily="34" charset="0"/>
                <a:cs typeface="Arial" panose="020B0604020202020204" pitchFamily="34" charset="0"/>
              </a:rPr>
              <a:t>…)</a:t>
            </a:r>
          </a:p>
          <a:p>
            <a:pPr marL="82153" indent="0">
              <a:buNone/>
              <a:defRPr/>
            </a:pPr>
            <a:r>
              <a:rPr lang="cs-CZ" i="1" dirty="0">
                <a:latin typeface="Calibri" panose="020F0502020204030204" pitchFamily="34" charset="0"/>
                <a:cs typeface="Arial" panose="020B0604020202020204" pitchFamily="34" charset="0"/>
              </a:rPr>
              <a:t>-</a:t>
            </a:r>
            <a:r>
              <a:rPr lang="cs-CZ" i="1" dirty="0" err="1">
                <a:latin typeface="Calibri" panose="020F0502020204030204" pitchFamily="34" charset="0"/>
                <a:cs typeface="Arial" panose="020B0604020202020204" pitchFamily="34" charset="0"/>
              </a:rPr>
              <a:t>vastatin</a:t>
            </a:r>
            <a:r>
              <a:rPr lang="cs-CZ" dirty="0">
                <a:latin typeface="Calibri" panose="020F0502020204030204" pitchFamily="34" charset="0"/>
                <a:cs typeface="Arial" panose="020B0604020202020204" pitchFamily="34" charset="0"/>
              </a:rPr>
              <a:t>     inhibitory HMG-</a:t>
            </a:r>
            <a:r>
              <a:rPr lang="cs-CZ" dirty="0" err="1">
                <a:latin typeface="Calibri" panose="020F0502020204030204" pitchFamily="34" charset="0"/>
                <a:cs typeface="Arial" panose="020B0604020202020204" pitchFamily="34" charset="0"/>
              </a:rPr>
              <a:t>CoA</a:t>
            </a:r>
            <a:r>
              <a:rPr lang="cs-CZ" dirty="0">
                <a:latin typeface="Calibri" panose="020F0502020204030204" pitchFamily="34" charset="0"/>
                <a:cs typeface="Arial" panose="020B0604020202020204" pitchFamily="34" charset="0"/>
              </a:rPr>
              <a:t>-reduktázy (</a:t>
            </a:r>
            <a:r>
              <a:rPr lang="cs-CZ" dirty="0" err="1">
                <a:latin typeface="Calibri" panose="020F0502020204030204" pitchFamily="34" charset="0"/>
                <a:cs typeface="Arial" panose="020B0604020202020204" pitchFamily="34" charset="0"/>
              </a:rPr>
              <a:t>simvastatin</a:t>
            </a:r>
            <a:r>
              <a:rPr lang="cs-CZ" dirty="0">
                <a:latin typeface="Calibri" panose="020F0502020204030204" pitchFamily="34" charset="0"/>
                <a:cs typeface="Arial" panose="020B0604020202020204" pitchFamily="34" charset="0"/>
              </a:rPr>
              <a:t>…) </a:t>
            </a:r>
          </a:p>
          <a:p>
            <a:pPr marL="82153" indent="0">
              <a:buNone/>
              <a:defRPr/>
            </a:pPr>
            <a:r>
              <a:rPr lang="cs-CZ" i="1" dirty="0">
                <a:latin typeface="Calibri" panose="020F0502020204030204" pitchFamily="34" charset="0"/>
                <a:cs typeface="Arial" panose="020B0604020202020204" pitchFamily="34" charset="0"/>
              </a:rPr>
              <a:t>-vir</a:t>
            </a:r>
            <a:r>
              <a:rPr lang="cs-CZ" dirty="0">
                <a:latin typeface="Calibri" panose="020F0502020204030204" pitchFamily="34" charset="0"/>
                <a:cs typeface="Arial" panose="020B0604020202020204" pitchFamily="34" charset="0"/>
              </a:rPr>
              <a:t>              </a:t>
            </a:r>
            <a:r>
              <a:rPr lang="cs-CZ" dirty="0" err="1">
                <a:latin typeface="Calibri" panose="020F0502020204030204" pitchFamily="34" charset="0"/>
                <a:cs typeface="Arial" panose="020B0604020202020204" pitchFamily="34" charset="0"/>
              </a:rPr>
              <a:t>antivirotika</a:t>
            </a:r>
            <a:r>
              <a:rPr lang="cs-CZ" dirty="0">
                <a:latin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cs-CZ" dirty="0" err="1">
                <a:latin typeface="Calibri" panose="020F0502020204030204" pitchFamily="34" charset="0"/>
                <a:cs typeface="Arial" panose="020B0604020202020204" pitchFamily="34" charset="0"/>
              </a:rPr>
              <a:t>aciklovir</a:t>
            </a:r>
            <a:r>
              <a:rPr lang="cs-CZ" dirty="0">
                <a:latin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cs-CZ" dirty="0" err="1">
                <a:latin typeface="Calibri" panose="020F0502020204030204" pitchFamily="34" charset="0"/>
                <a:cs typeface="Arial" panose="020B0604020202020204" pitchFamily="34" charset="0"/>
              </a:rPr>
              <a:t>ritonavir</a:t>
            </a:r>
            <a:r>
              <a:rPr lang="cs-CZ" dirty="0">
                <a:latin typeface="Calibri" panose="020F0502020204030204" pitchFamily="34" charset="0"/>
                <a:cs typeface="Arial" panose="020B0604020202020204" pitchFamily="34" charset="0"/>
              </a:rPr>
              <a:t>…) </a:t>
            </a:r>
          </a:p>
          <a:p>
            <a:pPr marL="82153" indent="0">
              <a:buNone/>
              <a:defRPr/>
            </a:pPr>
            <a:r>
              <a:rPr lang="cs-CZ" i="1" dirty="0" err="1">
                <a:latin typeface="Calibri" panose="020F0502020204030204" pitchFamily="34" charset="0"/>
                <a:cs typeface="Arial" panose="020B0604020202020204" pitchFamily="34" charset="0"/>
              </a:rPr>
              <a:t>cef</a:t>
            </a:r>
            <a:r>
              <a:rPr lang="cs-CZ" i="1" dirty="0">
                <a:latin typeface="Calibri" panose="020F0502020204030204" pitchFamily="34" charset="0"/>
                <a:cs typeface="Arial" panose="020B0604020202020204" pitchFamily="34" charset="0"/>
              </a:rPr>
              <a:t>-</a:t>
            </a:r>
            <a:r>
              <a:rPr lang="cs-CZ" dirty="0">
                <a:latin typeface="Calibri" panose="020F0502020204030204" pitchFamily="34" charset="0"/>
                <a:cs typeface="Arial" panose="020B0604020202020204" pitchFamily="34" charset="0"/>
              </a:rPr>
              <a:t>             cefalosporiny (</a:t>
            </a:r>
            <a:r>
              <a:rPr lang="cs-CZ" dirty="0" err="1">
                <a:latin typeface="Calibri" panose="020F0502020204030204" pitchFamily="34" charset="0"/>
                <a:cs typeface="Arial" panose="020B0604020202020204" pitchFamily="34" charset="0"/>
              </a:rPr>
              <a:t>cefazolin</a:t>
            </a:r>
            <a:r>
              <a:rPr lang="cs-CZ" dirty="0">
                <a:latin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cs-CZ" dirty="0" err="1">
                <a:latin typeface="Calibri" panose="020F0502020204030204" pitchFamily="34" charset="0"/>
                <a:cs typeface="Arial" panose="020B0604020202020204" pitchFamily="34" charset="0"/>
              </a:rPr>
              <a:t>cefuroxim</a:t>
            </a:r>
            <a:r>
              <a:rPr lang="cs-CZ" dirty="0">
                <a:latin typeface="Calibri" panose="020F0502020204030204" pitchFamily="34" charset="0"/>
                <a:cs typeface="Arial" panose="020B0604020202020204" pitchFamily="34" charset="0"/>
              </a:rPr>
              <a:t>…)</a:t>
            </a:r>
          </a:p>
        </p:txBody>
      </p:sp>
    </p:spTree>
    <p:extLst>
      <p:ext uri="{BB962C8B-B14F-4D97-AF65-F5344CB8AC3E}">
        <p14:creationId xmlns:p14="http://schemas.microsoft.com/office/powerpoint/2010/main" val="524196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13702" y="333520"/>
            <a:ext cx="8091487" cy="482600"/>
          </a:xfrm>
        </p:spPr>
        <p:txBody>
          <a:bodyPr/>
          <a:lstStyle/>
          <a:p>
            <a:r>
              <a:rPr lang="cs-CZ" dirty="0"/>
              <a:t>Klasifikace </a:t>
            </a:r>
            <a:r>
              <a:rPr lang="cs-CZ" dirty="0" smtClean="0"/>
              <a:t>léčiv - </a:t>
            </a:r>
            <a:r>
              <a:rPr lang="cs-CZ" altLang="en-US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HVLP </a:t>
            </a:r>
            <a:r>
              <a:rPr lang="cs-CZ" altLang="en-US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x IPLP</a:t>
            </a:r>
            <a:endParaRPr lang="en-US" dirty="0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>
          <a:xfrm>
            <a:off x="421200" y="1173157"/>
            <a:ext cx="3878657" cy="479822"/>
          </a:xfrm>
        </p:spPr>
        <p:txBody>
          <a:bodyPr/>
          <a:lstStyle/>
          <a:p>
            <a:r>
              <a:rPr lang="cs-CZ" altLang="en-US" dirty="0">
                <a:solidFill>
                  <a:schemeClr val="tx2"/>
                </a:solidFill>
              </a:rPr>
              <a:t>HVLP</a:t>
            </a:r>
            <a:r>
              <a:rPr lang="cs-CZ" altLang="en-US" dirty="0"/>
              <a:t> = hromadně vyráběné léčivé přípravky</a:t>
            </a:r>
          </a:p>
        </p:txBody>
      </p:sp>
      <p:sp>
        <p:nvSpPr>
          <p:cNvPr id="7" name="Zástupný symbol pro obsah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altLang="en-US" dirty="0">
                <a:solidFill>
                  <a:schemeClr val="tx2"/>
                </a:solidFill>
              </a:rPr>
              <a:t>obchodní názvy</a:t>
            </a:r>
          </a:p>
          <a:p>
            <a:r>
              <a:rPr lang="cs-CZ" altLang="en-US" dirty="0"/>
              <a:t>vyráběny v </a:t>
            </a:r>
            <a:r>
              <a:rPr lang="cs-CZ" altLang="en-US" dirty="0">
                <a:solidFill>
                  <a:schemeClr val="tx2"/>
                </a:solidFill>
              </a:rPr>
              <a:t>šaržích</a:t>
            </a:r>
            <a:r>
              <a:rPr lang="cs-CZ" altLang="en-US" dirty="0"/>
              <a:t> </a:t>
            </a:r>
          </a:p>
          <a:p>
            <a:r>
              <a:rPr lang="cs-CZ" altLang="en-US" dirty="0"/>
              <a:t>delší </a:t>
            </a:r>
            <a:r>
              <a:rPr lang="cs-CZ" altLang="en-US" dirty="0">
                <a:solidFill>
                  <a:schemeClr val="tx2"/>
                </a:solidFill>
              </a:rPr>
              <a:t>doba použitelnosti</a:t>
            </a:r>
          </a:p>
          <a:p>
            <a:endParaRPr lang="en-US" dirty="0"/>
          </a:p>
        </p:txBody>
      </p:sp>
      <p:sp>
        <p:nvSpPr>
          <p:cNvPr id="8" name="Zástupný symbol pro text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altLang="en-US" dirty="0">
                <a:solidFill>
                  <a:schemeClr val="tx2"/>
                </a:solidFill>
              </a:rPr>
              <a:t>IPLP</a:t>
            </a:r>
            <a:r>
              <a:rPr lang="cs-CZ" altLang="en-US" dirty="0"/>
              <a:t> = individuálně připravované léčivé přípravky (</a:t>
            </a:r>
            <a:r>
              <a:rPr lang="cs-CZ" altLang="en-US" dirty="0" err="1">
                <a:solidFill>
                  <a:schemeClr val="tx2"/>
                </a:solidFill>
              </a:rPr>
              <a:t>magistraliter</a:t>
            </a:r>
            <a:r>
              <a:rPr lang="cs-CZ" altLang="en-US" dirty="0"/>
              <a:t>)</a:t>
            </a:r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cs-CZ" altLang="en-US" dirty="0">
                <a:solidFill>
                  <a:schemeClr val="tx2"/>
                </a:solidFill>
                <a:sym typeface="Wingdings" panose="05000000000000000000" pitchFamily="2" charset="2"/>
              </a:rPr>
              <a:t>individualizace</a:t>
            </a:r>
            <a:r>
              <a:rPr lang="cs-CZ" altLang="en-US" dirty="0">
                <a:sym typeface="Wingdings" panose="05000000000000000000" pitchFamily="2" charset="2"/>
              </a:rPr>
              <a:t> z složení, dávek a LF</a:t>
            </a:r>
          </a:p>
          <a:p>
            <a:r>
              <a:rPr lang="cs-CZ" altLang="en-US" dirty="0"/>
              <a:t>inkompatibility a chyby při přípravě!</a:t>
            </a:r>
            <a:endParaRPr lang="en-GB" altLang="en-US" dirty="0"/>
          </a:p>
          <a:p>
            <a:endParaRPr lang="en-US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24</a:t>
            </a:fld>
            <a:endParaRPr lang="cs-CZ" altLang="cs-CZ" dirty="0"/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5888" y="3400726"/>
            <a:ext cx="1213852" cy="1620555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5962" y="3514725"/>
            <a:ext cx="1514475" cy="1514475"/>
          </a:xfrm>
          <a:prstGeom prst="rect">
            <a:avLst/>
          </a:prstGeom>
        </p:spPr>
      </p:pic>
      <p:pic>
        <p:nvPicPr>
          <p:cNvPr id="12" name="Picture 4" descr="Výsledek obrázku pro lék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368" y="3594922"/>
            <a:ext cx="2405047" cy="1354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Výsledek obrázku pro IPLP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2282" y="3788293"/>
            <a:ext cx="2494059" cy="1213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6404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Klasifikace léčiv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ATC systém – anatomicko-terapeuticko-chemická </a:t>
            </a:r>
            <a:r>
              <a:rPr lang="cs-CZ" dirty="0" smtClean="0"/>
              <a:t>klasifikace (Brevíř)</a:t>
            </a:r>
            <a:endParaRPr lang="cs-CZ" dirty="0"/>
          </a:p>
          <a:p>
            <a:r>
              <a:rPr lang="cs-CZ" dirty="0" smtClean="0"/>
              <a:t>Léčivo oficinální (lékopis), </a:t>
            </a:r>
            <a:r>
              <a:rPr lang="cs-CZ" dirty="0" err="1"/>
              <a:t>neoficinální</a:t>
            </a:r>
            <a:r>
              <a:rPr lang="cs-CZ" dirty="0"/>
              <a:t>, </a:t>
            </a:r>
            <a:r>
              <a:rPr lang="cs-CZ" dirty="0" err="1"/>
              <a:t>obsolentní</a:t>
            </a:r>
            <a:endParaRPr lang="cs-CZ" dirty="0"/>
          </a:p>
          <a:p>
            <a:pPr lvl="0"/>
            <a:r>
              <a:rPr lang="cs-CZ" dirty="0"/>
              <a:t>Složení léčivého přípravku:</a:t>
            </a:r>
            <a:endParaRPr lang="cs-CZ" sz="1800" dirty="0"/>
          </a:p>
          <a:p>
            <a:pPr lvl="1"/>
            <a:r>
              <a:rPr lang="cs-CZ" i="1" dirty="0" err="1"/>
              <a:t>remedium</a:t>
            </a:r>
            <a:r>
              <a:rPr lang="cs-CZ" i="1" dirty="0"/>
              <a:t> </a:t>
            </a:r>
            <a:r>
              <a:rPr lang="cs-CZ" i="1" dirty="0" err="1"/>
              <a:t>cardinale</a:t>
            </a:r>
            <a:endParaRPr lang="cs-CZ" sz="1500" dirty="0"/>
          </a:p>
          <a:p>
            <a:pPr lvl="1"/>
            <a:r>
              <a:rPr lang="cs-CZ" i="1" dirty="0" err="1"/>
              <a:t>remedium</a:t>
            </a:r>
            <a:r>
              <a:rPr lang="cs-CZ" i="1" dirty="0"/>
              <a:t> adjuvans</a:t>
            </a:r>
            <a:endParaRPr lang="cs-CZ" sz="1500" dirty="0"/>
          </a:p>
          <a:p>
            <a:pPr lvl="1"/>
            <a:r>
              <a:rPr lang="cs-CZ" i="1" dirty="0" err="1"/>
              <a:t>remedium</a:t>
            </a:r>
            <a:r>
              <a:rPr lang="cs-CZ" i="1" dirty="0"/>
              <a:t> </a:t>
            </a:r>
            <a:r>
              <a:rPr lang="cs-CZ" i="1" dirty="0" err="1"/>
              <a:t>corrigens</a:t>
            </a:r>
            <a:endParaRPr lang="cs-CZ" sz="1500" dirty="0"/>
          </a:p>
          <a:p>
            <a:pPr lvl="1"/>
            <a:r>
              <a:rPr lang="cs-CZ" i="1" dirty="0" err="1"/>
              <a:t>remedium</a:t>
            </a:r>
            <a:r>
              <a:rPr lang="cs-CZ" i="1" dirty="0"/>
              <a:t> </a:t>
            </a:r>
            <a:r>
              <a:rPr lang="cs-CZ" i="1" dirty="0" err="1"/>
              <a:t>constituens</a:t>
            </a:r>
            <a:r>
              <a:rPr lang="cs-CZ" i="1" dirty="0"/>
              <a:t> </a:t>
            </a:r>
            <a:r>
              <a:rPr lang="cs-CZ" i="1" dirty="0" smtClean="0"/>
              <a:t>(</a:t>
            </a:r>
            <a:r>
              <a:rPr lang="cs-CZ" i="1" dirty="0" err="1" smtClean="0"/>
              <a:t>vehiculum</a:t>
            </a:r>
            <a:r>
              <a:rPr lang="cs-CZ" i="1" dirty="0" smtClean="0"/>
              <a:t>, </a:t>
            </a:r>
            <a:r>
              <a:rPr lang="cs-CZ" i="1" dirty="0" err="1" smtClean="0"/>
              <a:t>basis</a:t>
            </a:r>
            <a:r>
              <a:rPr lang="cs-CZ" i="1" dirty="0" smtClean="0"/>
              <a:t>)</a:t>
            </a:r>
            <a:endParaRPr lang="cs-CZ" sz="15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20244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Nadpis 1"/>
          <p:cNvSpPr>
            <a:spLocks noGrp="1"/>
          </p:cNvSpPr>
          <p:nvPr>
            <p:ph type="title"/>
          </p:nvPr>
        </p:nvSpPr>
        <p:spPr>
          <a:xfrm>
            <a:off x="1960960" y="-221123"/>
            <a:ext cx="5915025" cy="994172"/>
          </a:xfrm>
        </p:spPr>
        <p:txBody>
          <a:bodyPr/>
          <a:lstStyle/>
          <a:p>
            <a:pPr>
              <a:defRPr/>
            </a:pPr>
            <a:r>
              <a:rPr lang="en-US" altLang="en-US" cap="all" dirty="0" smtClean="0"/>
              <a:t>ATC </a:t>
            </a:r>
            <a:r>
              <a:rPr lang="cs-CZ" altLang="en-US" cap="all" dirty="0" smtClean="0"/>
              <a:t>klasifikace léčiv</a:t>
            </a:r>
          </a:p>
        </p:txBody>
      </p:sp>
      <p:sp>
        <p:nvSpPr>
          <p:cNvPr id="54275" name="Zástupný symbol pro obsah 2"/>
          <p:cNvSpPr>
            <a:spLocks noGrp="1"/>
          </p:cNvSpPr>
          <p:nvPr>
            <p:ph idx="1"/>
          </p:nvPr>
        </p:nvSpPr>
        <p:spPr>
          <a:xfrm>
            <a:off x="499301" y="1208151"/>
            <a:ext cx="8352091" cy="369303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altLang="cs-CZ" sz="1800" dirty="0">
                <a:solidFill>
                  <a:srgbClr val="00287D"/>
                </a:solidFill>
              </a:rPr>
              <a:t>ATC kód = alfanumerický mezinárodní kód, který označuje jednoznačně každé jednotlivé léčivo u dané indikační skupiny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altLang="cs-CZ" sz="1800" dirty="0">
              <a:solidFill>
                <a:srgbClr val="000000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1800" dirty="0">
                <a:solidFill>
                  <a:srgbClr val="000000"/>
                </a:solidFill>
              </a:rPr>
              <a:t>Př.: </a:t>
            </a:r>
            <a:r>
              <a:rPr lang="cs-CZ" altLang="cs-CZ" sz="1800" dirty="0">
                <a:solidFill>
                  <a:srgbClr val="CC0000"/>
                </a:solidFill>
              </a:rPr>
              <a:t>N</a:t>
            </a:r>
            <a:r>
              <a:rPr lang="cs-CZ" altLang="cs-CZ" sz="1800" dirty="0">
                <a:solidFill>
                  <a:srgbClr val="89A979"/>
                </a:solidFill>
              </a:rPr>
              <a:t>02</a:t>
            </a:r>
            <a:r>
              <a:rPr lang="cs-CZ" altLang="cs-CZ" sz="1800" dirty="0">
                <a:solidFill>
                  <a:srgbClr val="F69EAD"/>
                </a:solidFill>
              </a:rPr>
              <a:t>B</a:t>
            </a:r>
            <a:r>
              <a:rPr lang="cs-CZ" altLang="cs-CZ" sz="1800" dirty="0">
                <a:solidFill>
                  <a:srgbClr val="00CCFF"/>
                </a:solidFill>
              </a:rPr>
              <a:t>A</a:t>
            </a:r>
            <a:r>
              <a:rPr lang="cs-CZ" altLang="cs-CZ" sz="1800" dirty="0">
                <a:solidFill>
                  <a:srgbClr val="00FF00"/>
                </a:solidFill>
              </a:rPr>
              <a:t>01</a:t>
            </a:r>
            <a:r>
              <a:rPr lang="cs-CZ" altLang="cs-CZ" sz="1800" dirty="0">
                <a:solidFill>
                  <a:srgbClr val="000000"/>
                </a:solidFill>
              </a:rPr>
              <a:t> kyselina acetylsalicylová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1800" dirty="0">
                <a:solidFill>
                  <a:srgbClr val="CC0000"/>
                </a:solidFill>
              </a:rPr>
              <a:t>N</a:t>
            </a:r>
            <a:r>
              <a:rPr lang="cs-CZ" altLang="cs-CZ" sz="1800" dirty="0">
                <a:solidFill>
                  <a:srgbClr val="000000"/>
                </a:solidFill>
              </a:rPr>
              <a:t> – nervový systém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1800" dirty="0">
                <a:solidFill>
                  <a:srgbClr val="000000"/>
                </a:solidFill>
              </a:rPr>
              <a:t>    </a:t>
            </a:r>
            <a:r>
              <a:rPr lang="cs-CZ" altLang="cs-CZ" sz="1800" dirty="0">
                <a:solidFill>
                  <a:srgbClr val="89A979"/>
                </a:solidFill>
              </a:rPr>
              <a:t>02</a:t>
            </a:r>
            <a:r>
              <a:rPr lang="cs-CZ" altLang="cs-CZ" sz="1800" dirty="0">
                <a:solidFill>
                  <a:srgbClr val="000000"/>
                </a:solidFill>
              </a:rPr>
              <a:t> – analgetika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1800" dirty="0">
                <a:solidFill>
                  <a:srgbClr val="000000"/>
                </a:solidFill>
              </a:rPr>
              <a:t>      </a:t>
            </a:r>
            <a:r>
              <a:rPr lang="cs-CZ" altLang="cs-CZ" sz="1800" dirty="0">
                <a:solidFill>
                  <a:srgbClr val="F69EAD"/>
                </a:solidFill>
              </a:rPr>
              <a:t>B</a:t>
            </a:r>
            <a:r>
              <a:rPr lang="cs-CZ" altLang="cs-CZ" sz="1800" dirty="0">
                <a:solidFill>
                  <a:srgbClr val="000000"/>
                </a:solidFill>
              </a:rPr>
              <a:t> – analgetika-antipyretika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1800" dirty="0">
                <a:solidFill>
                  <a:srgbClr val="000000"/>
                </a:solidFill>
              </a:rPr>
              <a:t>         </a:t>
            </a:r>
            <a:r>
              <a:rPr lang="cs-CZ" altLang="cs-CZ" sz="1800" dirty="0">
                <a:solidFill>
                  <a:srgbClr val="00CCFF"/>
                </a:solidFill>
              </a:rPr>
              <a:t>A</a:t>
            </a:r>
            <a:r>
              <a:rPr lang="cs-CZ" altLang="cs-CZ" sz="1800" dirty="0">
                <a:solidFill>
                  <a:srgbClr val="000000"/>
                </a:solidFill>
              </a:rPr>
              <a:t> – Acetylsalicylová kyselina a její deriváty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1800" dirty="0">
                <a:solidFill>
                  <a:srgbClr val="000000"/>
                </a:solidFill>
              </a:rPr>
              <a:t>           </a:t>
            </a:r>
            <a:r>
              <a:rPr lang="cs-CZ" altLang="cs-CZ" sz="1800" dirty="0">
                <a:solidFill>
                  <a:srgbClr val="00FF00"/>
                </a:solidFill>
              </a:rPr>
              <a:t>01</a:t>
            </a:r>
            <a:r>
              <a:rPr lang="cs-CZ" altLang="cs-CZ" sz="1800" dirty="0">
                <a:solidFill>
                  <a:srgbClr val="000000"/>
                </a:solidFill>
              </a:rPr>
              <a:t> – kyselina acetylsalicylová</a:t>
            </a:r>
          </a:p>
          <a:p>
            <a:endParaRPr lang="en-US" altLang="en-US" dirty="0" smtClean="0"/>
          </a:p>
        </p:txBody>
      </p:sp>
      <p:sp>
        <p:nvSpPr>
          <p:cNvPr id="41988" name="Obdélník 3"/>
          <p:cNvSpPr>
            <a:spLocks noChangeArrowheads="1"/>
          </p:cNvSpPr>
          <p:nvPr/>
        </p:nvSpPr>
        <p:spPr bwMode="auto">
          <a:xfrm>
            <a:off x="1871663" y="4786313"/>
            <a:ext cx="4914900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9pPr>
          </a:lstStyle>
          <a:p>
            <a:pPr>
              <a:defRPr/>
            </a:pPr>
            <a:r>
              <a:rPr lang="en-US" altLang="en-US" sz="750" dirty="0">
                <a:latin typeface="+mn-lt"/>
              </a:rPr>
              <a:t>http://www.sukl.cz/modules/medication/atc_tree.php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00695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Nadpis 1"/>
          <p:cNvSpPr>
            <a:spLocks noGrp="1"/>
          </p:cNvSpPr>
          <p:nvPr>
            <p:ph type="title"/>
          </p:nvPr>
        </p:nvSpPr>
        <p:spPr>
          <a:xfrm>
            <a:off x="1862186" y="-255650"/>
            <a:ext cx="5915025" cy="994172"/>
          </a:xfrm>
        </p:spPr>
        <p:txBody>
          <a:bodyPr/>
          <a:lstStyle/>
          <a:p>
            <a:pPr>
              <a:defRPr/>
            </a:pPr>
            <a:r>
              <a:rPr lang="cs-CZ" altLang="en-US" cap="all" dirty="0" smtClean="0"/>
              <a:t>ATC klasifikace léčiv</a:t>
            </a:r>
            <a:endParaRPr lang="cs-CZ" altLang="en-US" dirty="0" smtClean="0"/>
          </a:p>
        </p:txBody>
      </p:sp>
      <p:sp>
        <p:nvSpPr>
          <p:cNvPr id="55299" name="Rectangle 3"/>
          <p:cNvSpPr>
            <a:spLocks noGrp="1" noChangeArrowheads="1"/>
          </p:cNvSpPr>
          <p:nvPr>
            <p:ph idx="1"/>
          </p:nvPr>
        </p:nvSpPr>
        <p:spPr>
          <a:xfrm>
            <a:off x="813674" y="1147762"/>
            <a:ext cx="5915025" cy="3995738"/>
          </a:xfrm>
        </p:spPr>
        <p:txBody>
          <a:bodyPr/>
          <a:lstStyle/>
          <a:p>
            <a:pPr eaLnBrk="1" hangingPunct="1"/>
            <a:r>
              <a:rPr lang="cs-CZ" altLang="cs-CZ" sz="1500" dirty="0">
                <a:solidFill>
                  <a:srgbClr val="000000"/>
                </a:solidFill>
              </a:rPr>
              <a:t>A 	– zažívací trakt a metabolismus</a:t>
            </a:r>
          </a:p>
          <a:p>
            <a:pPr eaLnBrk="1" hangingPunct="1"/>
            <a:r>
              <a:rPr lang="cs-CZ" altLang="cs-CZ" sz="1500" dirty="0">
                <a:solidFill>
                  <a:srgbClr val="000000"/>
                </a:solidFill>
              </a:rPr>
              <a:t>B	– krev a krvetvorné orgány</a:t>
            </a:r>
          </a:p>
          <a:p>
            <a:pPr eaLnBrk="1" hangingPunct="1"/>
            <a:r>
              <a:rPr lang="cs-CZ" altLang="cs-CZ" sz="1500" dirty="0">
                <a:solidFill>
                  <a:srgbClr val="000000"/>
                </a:solidFill>
              </a:rPr>
              <a:t>C 	– kardiovaskulární systém</a:t>
            </a:r>
          </a:p>
          <a:p>
            <a:pPr eaLnBrk="1" hangingPunct="1"/>
            <a:r>
              <a:rPr lang="cs-CZ" altLang="cs-CZ" sz="1500" dirty="0">
                <a:solidFill>
                  <a:srgbClr val="000000"/>
                </a:solidFill>
              </a:rPr>
              <a:t>D 	– </a:t>
            </a:r>
            <a:r>
              <a:rPr lang="cs-CZ" altLang="cs-CZ" sz="1500" dirty="0" err="1">
                <a:solidFill>
                  <a:srgbClr val="000000"/>
                </a:solidFill>
              </a:rPr>
              <a:t>dermatologika</a:t>
            </a:r>
            <a:endParaRPr lang="cs-CZ" altLang="cs-CZ" sz="1500" dirty="0">
              <a:solidFill>
                <a:srgbClr val="000000"/>
              </a:solidFill>
            </a:endParaRPr>
          </a:p>
          <a:p>
            <a:pPr eaLnBrk="1" hangingPunct="1"/>
            <a:r>
              <a:rPr lang="cs-CZ" altLang="cs-CZ" sz="1500" dirty="0">
                <a:solidFill>
                  <a:srgbClr val="000000"/>
                </a:solidFill>
              </a:rPr>
              <a:t>G 	– urogenitální trakt a sexuální hormony</a:t>
            </a:r>
          </a:p>
          <a:p>
            <a:pPr eaLnBrk="1" hangingPunct="1"/>
            <a:r>
              <a:rPr lang="cs-CZ" altLang="cs-CZ" sz="1500" dirty="0">
                <a:solidFill>
                  <a:srgbClr val="000000"/>
                </a:solidFill>
              </a:rPr>
              <a:t>H 	– hormony pro celkové použití</a:t>
            </a:r>
          </a:p>
          <a:p>
            <a:pPr eaLnBrk="1" hangingPunct="1"/>
            <a:r>
              <a:rPr lang="cs-CZ" altLang="cs-CZ" sz="1500" dirty="0">
                <a:solidFill>
                  <a:srgbClr val="000000"/>
                </a:solidFill>
              </a:rPr>
              <a:t>J 	– </a:t>
            </a:r>
            <a:r>
              <a:rPr lang="cs-CZ" altLang="cs-CZ" sz="1500" dirty="0" err="1">
                <a:solidFill>
                  <a:srgbClr val="000000"/>
                </a:solidFill>
              </a:rPr>
              <a:t>antiinfektiva</a:t>
            </a:r>
            <a:r>
              <a:rPr lang="cs-CZ" altLang="cs-CZ" sz="1500" dirty="0">
                <a:solidFill>
                  <a:srgbClr val="000000"/>
                </a:solidFill>
              </a:rPr>
              <a:t> pro celkové použití</a:t>
            </a:r>
          </a:p>
          <a:p>
            <a:pPr eaLnBrk="1" hangingPunct="1"/>
            <a:r>
              <a:rPr lang="cs-CZ" altLang="cs-CZ" sz="1500" dirty="0">
                <a:solidFill>
                  <a:srgbClr val="000000"/>
                </a:solidFill>
              </a:rPr>
              <a:t>L 	– cytostatika a imunomodulační látky</a:t>
            </a:r>
          </a:p>
          <a:p>
            <a:pPr eaLnBrk="1" hangingPunct="1"/>
            <a:r>
              <a:rPr lang="cs-CZ" altLang="cs-CZ" sz="1500" dirty="0">
                <a:solidFill>
                  <a:srgbClr val="000000"/>
                </a:solidFill>
              </a:rPr>
              <a:t>M 	– </a:t>
            </a:r>
            <a:r>
              <a:rPr lang="cs-CZ" altLang="cs-CZ" sz="1500" dirty="0" err="1">
                <a:solidFill>
                  <a:srgbClr val="000000"/>
                </a:solidFill>
              </a:rPr>
              <a:t>muskuloskeletární</a:t>
            </a:r>
            <a:r>
              <a:rPr lang="cs-CZ" altLang="cs-CZ" sz="1500" dirty="0">
                <a:solidFill>
                  <a:srgbClr val="000000"/>
                </a:solidFill>
              </a:rPr>
              <a:t> systém</a:t>
            </a:r>
          </a:p>
          <a:p>
            <a:pPr eaLnBrk="1" hangingPunct="1"/>
            <a:r>
              <a:rPr lang="cs-CZ" altLang="cs-CZ" sz="1500" dirty="0">
                <a:solidFill>
                  <a:srgbClr val="000000"/>
                </a:solidFill>
              </a:rPr>
              <a:t>N 	– nervový systém</a:t>
            </a:r>
          </a:p>
          <a:p>
            <a:pPr eaLnBrk="1" hangingPunct="1"/>
            <a:r>
              <a:rPr lang="cs-CZ" altLang="cs-CZ" sz="1500" dirty="0">
                <a:solidFill>
                  <a:srgbClr val="000000"/>
                </a:solidFill>
              </a:rPr>
              <a:t>P 	– </a:t>
            </a:r>
            <a:r>
              <a:rPr lang="cs-CZ" altLang="cs-CZ" sz="1500" dirty="0" err="1">
                <a:solidFill>
                  <a:srgbClr val="000000"/>
                </a:solidFill>
              </a:rPr>
              <a:t>antiparazitika</a:t>
            </a:r>
            <a:endParaRPr lang="cs-CZ" altLang="cs-CZ" sz="1500" dirty="0">
              <a:solidFill>
                <a:srgbClr val="000000"/>
              </a:solidFill>
            </a:endParaRPr>
          </a:p>
          <a:p>
            <a:pPr eaLnBrk="1" hangingPunct="1"/>
            <a:r>
              <a:rPr lang="cs-CZ" altLang="cs-CZ" sz="1500" dirty="0">
                <a:solidFill>
                  <a:srgbClr val="000000"/>
                </a:solidFill>
              </a:rPr>
              <a:t>R 	– respirační systém</a:t>
            </a:r>
          </a:p>
          <a:p>
            <a:pPr eaLnBrk="1" hangingPunct="1"/>
            <a:r>
              <a:rPr lang="cs-CZ" altLang="cs-CZ" sz="1500" dirty="0">
                <a:solidFill>
                  <a:srgbClr val="000000"/>
                </a:solidFill>
              </a:rPr>
              <a:t>S 	– smyslové orgány</a:t>
            </a:r>
          </a:p>
          <a:p>
            <a:pPr eaLnBrk="1" hangingPunct="1"/>
            <a:r>
              <a:rPr lang="cs-CZ" altLang="cs-CZ" sz="1500" dirty="0">
                <a:solidFill>
                  <a:srgbClr val="000000"/>
                </a:solidFill>
              </a:rPr>
              <a:t>V 	– různé přípravky</a:t>
            </a:r>
          </a:p>
        </p:txBody>
      </p:sp>
      <p:pic>
        <p:nvPicPr>
          <p:cNvPr id="4" name="Zástupný symbol pro obsah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5119247" y="1497614"/>
            <a:ext cx="4024753" cy="2374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bdélník 1"/>
          <p:cNvSpPr/>
          <p:nvPr/>
        </p:nvSpPr>
        <p:spPr>
          <a:xfrm>
            <a:off x="5253135" y="1147762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1400" dirty="0">
                <a:solidFill>
                  <a:srgbClr val="00287D"/>
                </a:solidFill>
                <a:latin typeface="Calibri" panose="020F0502020204030204" pitchFamily="34" charset="0"/>
              </a:rPr>
              <a:t>Kompletní ATC klasifikace </a:t>
            </a:r>
            <a:r>
              <a:rPr lang="cs-CZ" sz="1400" dirty="0" err="1">
                <a:solidFill>
                  <a:srgbClr val="00287D"/>
                </a:solidFill>
                <a:latin typeface="Calibri" panose="020F0502020204030204" pitchFamily="34" charset="0"/>
              </a:rPr>
              <a:t>metforminu</a:t>
            </a:r>
            <a:r>
              <a:rPr lang="cs-CZ" sz="1400" dirty="0">
                <a:solidFill>
                  <a:srgbClr val="00287D"/>
                </a:solidFill>
                <a:latin typeface="Calibri" panose="020F0502020204030204" pitchFamily="34" charset="0"/>
              </a:rPr>
              <a:t> a jeho kódu</a:t>
            </a:r>
            <a:endParaRPr lang="en-US" sz="1400" dirty="0">
              <a:solidFill>
                <a:srgbClr val="00287D"/>
              </a:solidFill>
              <a:latin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72224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23862" y="332090"/>
            <a:ext cx="8086635" cy="485775"/>
          </a:xfrm>
        </p:spPr>
        <p:txBody>
          <a:bodyPr/>
          <a:lstStyle/>
          <a:p>
            <a:r>
              <a:rPr lang="cs-CZ" altLang="en-US" cap="all" dirty="0"/>
              <a:t>ATC klasifikace léčiv</a:t>
            </a:r>
            <a:endParaRPr lang="en-US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809" y="1207008"/>
            <a:ext cx="7304491" cy="3420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597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CCE4E1-ABCF-4F5D-BF07-EFB1B1F25C69}" type="slidenum">
              <a:rPr lang="cs-CZ" altLang="cs-CZ"/>
              <a:pPr/>
              <a:t>29</a:t>
            </a:fld>
            <a:endParaRPr lang="cs-CZ" altLang="cs-CZ"/>
          </a:p>
        </p:txBody>
      </p:sp>
      <p:sp>
        <p:nvSpPr>
          <p:cNvPr id="3" name="TextovéPole 2"/>
          <p:cNvSpPr txBox="1"/>
          <p:nvPr/>
        </p:nvSpPr>
        <p:spPr>
          <a:xfrm>
            <a:off x="261259" y="1677143"/>
            <a:ext cx="888274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28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Ú</a:t>
            </a:r>
            <a:r>
              <a:rPr lang="cs-CZ" dirty="0" smtClean="0">
                <a:solidFill>
                  <a:srgbClr val="0028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vodní </a:t>
            </a:r>
            <a:r>
              <a:rPr lang="cs-CZ" dirty="0">
                <a:solidFill>
                  <a:srgbClr val="0028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organizační </a:t>
            </a:r>
            <a:r>
              <a:rPr lang="cs-CZ" dirty="0" smtClean="0">
                <a:solidFill>
                  <a:srgbClr val="0028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informace.</a:t>
            </a:r>
            <a:endParaRPr lang="cs-CZ" dirty="0">
              <a:solidFill>
                <a:srgbClr val="00287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28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cs-CZ" dirty="0" smtClean="0">
                <a:solidFill>
                  <a:srgbClr val="0028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áplň </a:t>
            </a:r>
            <a:r>
              <a:rPr lang="cs-CZ" dirty="0">
                <a:solidFill>
                  <a:srgbClr val="0028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oboru + obecné farmakologické </a:t>
            </a:r>
            <a:r>
              <a:rPr lang="cs-CZ" dirty="0" smtClean="0">
                <a:solidFill>
                  <a:srgbClr val="0028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pojmy.</a:t>
            </a:r>
            <a:endParaRPr lang="cs-CZ" dirty="0">
              <a:solidFill>
                <a:srgbClr val="00287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287D"/>
                </a:solidFill>
                <a:latin typeface="Calibri" panose="020F0502020204030204" pitchFamily="34" charset="0"/>
              </a:rPr>
              <a:t>K</a:t>
            </a:r>
            <a:r>
              <a:rPr lang="cs-CZ" dirty="0" smtClean="0">
                <a:solidFill>
                  <a:srgbClr val="00287D"/>
                </a:solidFill>
                <a:latin typeface="Calibri" panose="020F0502020204030204" pitchFamily="34" charset="0"/>
              </a:rPr>
              <a:t>lasifikace </a:t>
            </a:r>
            <a:r>
              <a:rPr lang="cs-CZ" dirty="0">
                <a:solidFill>
                  <a:srgbClr val="00287D"/>
                </a:solidFill>
                <a:latin typeface="Calibri" panose="020F0502020204030204" pitchFamily="34" charset="0"/>
              </a:rPr>
              <a:t>léčiv – </a:t>
            </a:r>
            <a:r>
              <a:rPr lang="cs-CZ" dirty="0" smtClean="0">
                <a:solidFill>
                  <a:srgbClr val="00287D"/>
                </a:solidFill>
                <a:latin typeface="Calibri" panose="020F0502020204030204" pitchFamily="34" charset="0"/>
              </a:rPr>
              <a:t>ATC.</a:t>
            </a:r>
            <a:endParaRPr lang="cs-CZ" dirty="0">
              <a:solidFill>
                <a:srgbClr val="00287D"/>
              </a:solidFill>
              <a:latin typeface="Calibri" panose="020F050202020403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28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</a:t>
            </a:r>
            <a:r>
              <a:rPr lang="cs-CZ" dirty="0" smtClean="0">
                <a:solidFill>
                  <a:srgbClr val="0028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armakodynamika </a:t>
            </a:r>
            <a:r>
              <a:rPr lang="cs-CZ" dirty="0">
                <a:solidFill>
                  <a:srgbClr val="0028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mechanizmy účinků léčiv, receptorová </a:t>
            </a:r>
            <a:r>
              <a:rPr lang="cs-CZ" dirty="0" smtClean="0">
                <a:solidFill>
                  <a:srgbClr val="0028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teorie.</a:t>
            </a:r>
            <a:endParaRPr lang="cs-CZ" dirty="0">
              <a:solidFill>
                <a:srgbClr val="00287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287D"/>
                </a:solidFill>
                <a:latin typeface="Calibri" panose="020F0502020204030204" pitchFamily="34" charset="0"/>
              </a:rPr>
              <a:t>Z</a:t>
            </a:r>
            <a:r>
              <a:rPr lang="cs-CZ" dirty="0" smtClean="0">
                <a:solidFill>
                  <a:srgbClr val="00287D"/>
                </a:solidFill>
                <a:latin typeface="Calibri" panose="020F0502020204030204" pitchFamily="34" charset="0"/>
              </a:rPr>
              <a:t>áklady farmakokinetiky.</a:t>
            </a:r>
            <a:endParaRPr lang="cs-CZ" dirty="0">
              <a:solidFill>
                <a:srgbClr val="00287D"/>
              </a:solidFill>
              <a:latin typeface="Calibri" panose="020F0502020204030204" pitchFamily="34" charset="0"/>
            </a:endParaRPr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58790" y="987275"/>
            <a:ext cx="8086635" cy="485775"/>
          </a:xfrm>
        </p:spPr>
        <p:txBody>
          <a:bodyPr/>
          <a:lstStyle/>
          <a:p>
            <a:r>
              <a:rPr lang="cs-CZ" dirty="0" smtClean="0"/>
              <a:t>Agenda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22383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cs-CZ" sz="2600" dirty="0">
                <a:latin typeface="Calibri" panose="020F0502020204030204" pitchFamily="34" charset="0"/>
                <a:cs typeface="Calibri" panose="020F0502020204030204" pitchFamily="34" charset="0"/>
              </a:rPr>
              <a:t>Farmakologický ústav LF </a:t>
            </a:r>
            <a:r>
              <a:rPr lang="cs-CZ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MU</a:t>
            </a:r>
            <a:endParaRPr lang="cs-CZ" sz="2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Zástupný symbol pro obsah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ts val="3300"/>
              </a:lnSpc>
            </a:pP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http://www.muni.cz/med/structure/110516.html</a:t>
            </a:r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ts val="3300"/>
              </a:lnSpc>
            </a:pPr>
            <a:r>
              <a:rPr lang="cs-CZ" dirty="0">
                <a:solidFill>
                  <a:srgbClr val="0028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vedoucí ústavu: doc. MUDr. Regina Demlová, Ph.D</a:t>
            </a:r>
            <a:r>
              <a:rPr lang="cs-CZ" dirty="0" smtClean="0">
                <a:solidFill>
                  <a:srgbClr val="0028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lnSpc>
                <a:spcPts val="3300"/>
              </a:lnSpc>
            </a:pPr>
            <a:r>
              <a:rPr lang="cs-CZ" dirty="0" smtClean="0">
                <a:solidFill>
                  <a:srgbClr val="0028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Mgr. Barbora Říhová, Ph.D.</a:t>
            </a:r>
            <a:endParaRPr lang="cs-CZ" dirty="0">
              <a:solidFill>
                <a:srgbClr val="00287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ts val="3300"/>
              </a:lnSpc>
            </a:pPr>
            <a:r>
              <a:rPr lang="cs-CZ" dirty="0" smtClean="0">
                <a:solidFill>
                  <a:srgbClr val="0028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MUDr. Jana Nováková, </a:t>
            </a:r>
            <a:r>
              <a:rPr lang="cs-CZ" dirty="0">
                <a:solidFill>
                  <a:srgbClr val="0028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Ph.D.</a:t>
            </a:r>
            <a:endParaRPr lang="cs-CZ" dirty="0" smtClean="0">
              <a:solidFill>
                <a:srgbClr val="00287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ts val="3300"/>
              </a:lnSpc>
            </a:pPr>
            <a:r>
              <a:rPr lang="cs-CZ" dirty="0" smtClean="0">
                <a:solidFill>
                  <a:srgbClr val="0028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MUDr. </a:t>
            </a:r>
            <a:r>
              <a:rPr lang="cs-CZ" dirty="0">
                <a:solidFill>
                  <a:srgbClr val="0028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Jana </a:t>
            </a:r>
            <a:r>
              <a:rPr lang="cs-CZ" dirty="0" smtClean="0">
                <a:solidFill>
                  <a:srgbClr val="0028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Pistovčáková, </a:t>
            </a:r>
            <a:r>
              <a:rPr lang="cs-CZ" dirty="0">
                <a:solidFill>
                  <a:srgbClr val="0028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Ph.D.</a:t>
            </a:r>
            <a:endParaRPr lang="cs-CZ" dirty="0" smtClean="0">
              <a:solidFill>
                <a:srgbClr val="00287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ts val="3300"/>
              </a:lnSpc>
            </a:pPr>
            <a:r>
              <a:rPr lang="cs-CZ" dirty="0" smtClean="0">
                <a:solidFill>
                  <a:srgbClr val="0028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Mgr. Petra Amchová, </a:t>
            </a:r>
            <a:r>
              <a:rPr lang="cs-CZ" dirty="0">
                <a:solidFill>
                  <a:srgbClr val="0028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Ph.D.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CCE4E1-ABCF-4F5D-BF07-EFB1B1F25C69}" type="slidenum">
              <a:rPr lang="cs-CZ" altLang="cs-CZ"/>
              <a:pPr/>
              <a:t>3</a:t>
            </a:fld>
            <a:endParaRPr lang="cs-CZ" altLang="cs-CZ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cs-CZ" altLang="cs-CZ" sz="2600" dirty="0" smtClean="0">
                <a:latin typeface="Calibri" panose="020F0502020204030204" pitchFamily="34" charset="0"/>
              </a:rPr>
              <a:t>Farmakodynamika – mechanismy účinků léčiv</a:t>
            </a:r>
            <a:endParaRPr lang="cs-CZ" altLang="cs-CZ" sz="2600" dirty="0">
              <a:latin typeface="Calibri" panose="020F0502020204030204" pitchFamily="34" charset="0"/>
            </a:endParaRPr>
          </a:p>
        </p:txBody>
      </p:sp>
      <p:sp>
        <p:nvSpPr>
          <p:cNvPr id="9" name="Zástupný symbol pro obsah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60000"/>
              </a:lnSpc>
              <a:spcBef>
                <a:spcPct val="0"/>
              </a:spcBef>
            </a:pPr>
            <a:r>
              <a:rPr lang="cs-CZ" altLang="cs-CZ" dirty="0">
                <a:solidFill>
                  <a:srgbClr val="00287D"/>
                </a:solidFill>
                <a:latin typeface="Calibri" panose="020F0502020204030204" pitchFamily="34" charset="0"/>
              </a:rPr>
              <a:t> </a:t>
            </a:r>
            <a:r>
              <a:rPr lang="cs-CZ" altLang="cs-CZ" dirty="0" smtClean="0">
                <a:solidFill>
                  <a:srgbClr val="00287D"/>
                </a:solidFill>
                <a:latin typeface="Calibri" panose="020F0502020204030204" pitchFamily="34" charset="0"/>
              </a:rPr>
              <a:t>studuje jakým </a:t>
            </a:r>
            <a:r>
              <a:rPr lang="cs-CZ" altLang="cs-CZ" dirty="0">
                <a:solidFill>
                  <a:srgbClr val="00287D"/>
                </a:solidFill>
                <a:latin typeface="Calibri" panose="020F0502020204030204" pitchFamily="34" charset="0"/>
              </a:rPr>
              <a:t>způsobem je léčivo </a:t>
            </a:r>
            <a:r>
              <a:rPr lang="cs-CZ" altLang="cs-CZ" dirty="0" smtClean="0">
                <a:solidFill>
                  <a:srgbClr val="00287D"/>
                </a:solidFill>
                <a:latin typeface="Calibri" panose="020F0502020204030204" pitchFamily="34" charset="0"/>
              </a:rPr>
              <a:t>schopné </a:t>
            </a:r>
            <a:r>
              <a:rPr lang="cs-CZ" altLang="cs-CZ" dirty="0">
                <a:solidFill>
                  <a:srgbClr val="00287D"/>
                </a:solidFill>
                <a:latin typeface="Calibri" panose="020F0502020204030204" pitchFamily="34" charset="0"/>
              </a:rPr>
              <a:t>vyvolávat biologickou odpověď</a:t>
            </a:r>
          </a:p>
          <a:p>
            <a:pPr>
              <a:spcBef>
                <a:spcPct val="0"/>
              </a:spcBef>
              <a:buNone/>
            </a:pPr>
            <a:endParaRPr lang="cs-CZ" altLang="cs-CZ" sz="4400" b="1" dirty="0">
              <a:latin typeface="Calibri" panose="020F0502020204030204" pitchFamily="34" charset="0"/>
            </a:endParaRPr>
          </a:p>
          <a:p>
            <a:pPr>
              <a:spcBef>
                <a:spcPct val="0"/>
              </a:spcBef>
              <a:buNone/>
            </a:pPr>
            <a:r>
              <a:rPr lang="cs-CZ" altLang="cs-CZ" sz="3600" dirty="0">
                <a:solidFill>
                  <a:srgbClr val="F51D27"/>
                </a:solidFill>
                <a:latin typeface="Calibri" panose="020F0502020204030204" pitchFamily="34" charset="0"/>
              </a:rPr>
              <a:t>	„</a:t>
            </a:r>
            <a:r>
              <a:rPr lang="cs-CZ" altLang="cs-CZ" sz="3600" b="1" dirty="0">
                <a:solidFill>
                  <a:srgbClr val="F51D27"/>
                </a:solidFill>
                <a:latin typeface="Calibri" panose="020F0502020204030204" pitchFamily="34" charset="0"/>
              </a:rPr>
              <a:t>CO DĚLÁ LÉČIVO S ORGANISMEM</a:t>
            </a:r>
            <a:r>
              <a:rPr lang="cs-CZ" altLang="cs-CZ" sz="3600" dirty="0">
                <a:solidFill>
                  <a:srgbClr val="F51D27"/>
                </a:solidFill>
                <a:latin typeface="Calibri" panose="020F0502020204030204" pitchFamily="34" charset="0"/>
              </a:rPr>
              <a:t>“</a:t>
            </a:r>
          </a:p>
          <a:p>
            <a:pPr>
              <a:lnSpc>
                <a:spcPct val="90000"/>
              </a:lnSpc>
              <a:buNone/>
            </a:pPr>
            <a:endParaRPr lang="cs-CZ" altLang="cs-CZ" dirty="0">
              <a:latin typeface="Calibri" panose="020F0502020204030204" pitchFamily="34" charset="0"/>
            </a:endParaRPr>
          </a:p>
        </p:txBody>
      </p:sp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028F59-B1F6-4801-94DB-4C8B6157CAC0}" type="slidenum">
              <a:rPr lang="cs-CZ" altLang="cs-CZ"/>
              <a:pPr/>
              <a:t>30</a:t>
            </a:fld>
            <a:endParaRPr lang="cs-CZ" altLang="cs-CZ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69364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1600" b="1" dirty="0" smtClean="0"/>
              <a:t>Mechanizmus </a:t>
            </a:r>
            <a:r>
              <a:rPr lang="cs-CZ" sz="1600" b="1" dirty="0"/>
              <a:t>účinků léčiv</a:t>
            </a:r>
            <a:endParaRPr lang="cs-CZ" sz="1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8007" y="1444962"/>
            <a:ext cx="8082321" cy="3082529"/>
          </a:xfrm>
        </p:spPr>
        <p:txBody>
          <a:bodyPr/>
          <a:lstStyle/>
          <a:p>
            <a:pPr algn="ctr"/>
            <a:r>
              <a:rPr lang="cs-CZ" altLang="cs-CZ" sz="1600" b="1" dirty="0"/>
              <a:t>Pozorování účinku léčiva na úrovni:</a:t>
            </a:r>
          </a:p>
          <a:p>
            <a:pPr marL="242888" lvl="1" indent="-242888" algn="ctr"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cs-CZ" altLang="cs-CZ" sz="1600" dirty="0"/>
              <a:t> orgánové</a:t>
            </a:r>
          </a:p>
          <a:p>
            <a:pPr lvl="1" algn="ctr"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cs-CZ" altLang="cs-CZ" sz="1600" dirty="0"/>
              <a:t> tkáňové</a:t>
            </a:r>
          </a:p>
          <a:p>
            <a:pPr marL="1212056" lvl="1" algn="ctr"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cs-CZ" altLang="cs-CZ" sz="1600" dirty="0"/>
              <a:t> buněčné</a:t>
            </a:r>
          </a:p>
          <a:p>
            <a:endParaRPr lang="cs-CZ" sz="1600" dirty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5595934" y="2934421"/>
            <a:ext cx="263115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cs-CZ" altLang="cs-CZ" sz="1800" b="1" dirty="0">
                <a:solidFill>
                  <a:schemeClr val="tx2"/>
                </a:solidFill>
                <a:latin typeface="+mn-lt"/>
              </a:rPr>
              <a:t>Nespecifický MÚ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1726750" y="2934421"/>
            <a:ext cx="277108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cs-CZ" altLang="cs-CZ" sz="1800" b="1" dirty="0">
                <a:solidFill>
                  <a:schemeClr val="tx2"/>
                </a:solidFill>
                <a:latin typeface="+mn-lt"/>
              </a:rPr>
              <a:t>Specifický MÚ</a:t>
            </a:r>
          </a:p>
        </p:txBody>
      </p:sp>
      <p:sp>
        <p:nvSpPr>
          <p:cNvPr id="6" name="Line 11"/>
          <p:cNvSpPr>
            <a:spLocks noChangeShapeType="1"/>
          </p:cNvSpPr>
          <p:nvPr/>
        </p:nvSpPr>
        <p:spPr bwMode="auto">
          <a:xfrm flipH="1">
            <a:off x="3859618" y="2717727"/>
            <a:ext cx="1176587" cy="253303"/>
          </a:xfrm>
          <a:prstGeom prst="line">
            <a:avLst/>
          </a:prstGeom>
          <a:noFill/>
          <a:ln w="63500">
            <a:solidFill>
              <a:schemeClr val="tx2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cs-CZ" sz="1200"/>
          </a:p>
        </p:txBody>
      </p:sp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5037396" y="2717727"/>
            <a:ext cx="558538" cy="216694"/>
          </a:xfrm>
          <a:prstGeom prst="line">
            <a:avLst/>
          </a:prstGeom>
          <a:noFill/>
          <a:ln w="63500">
            <a:solidFill>
              <a:schemeClr val="tx2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cs-CZ" sz="1200"/>
          </a:p>
        </p:txBody>
      </p:sp>
      <p:sp>
        <p:nvSpPr>
          <p:cNvPr id="8" name="Obdélník 7"/>
          <p:cNvSpPr/>
          <p:nvPr/>
        </p:nvSpPr>
        <p:spPr>
          <a:xfrm>
            <a:off x="5721945" y="3262749"/>
            <a:ext cx="3232586" cy="789677"/>
          </a:xfrm>
          <a:prstGeom prst="rect">
            <a:avLst/>
          </a:prstGeom>
          <a:ln w="38100" cmpd="sng">
            <a:solidFill>
              <a:srgbClr val="44546A"/>
            </a:solidFill>
          </a:ln>
        </p:spPr>
        <p:txBody>
          <a:bodyPr wrap="square" tIns="81000" bIns="0" anchor="ctr" anchorCtr="0">
            <a:spAutoFit/>
          </a:bodyPr>
          <a:lstStyle/>
          <a:p>
            <a:r>
              <a:rPr lang="cs-CZ" sz="1200" dirty="0"/>
              <a:t>fyzikálně-chemické vlastnosti látky </a:t>
            </a:r>
            <a:endParaRPr lang="cs-CZ" sz="1200" dirty="0" smtClean="0"/>
          </a:p>
          <a:p>
            <a:r>
              <a:rPr lang="cs-CZ" altLang="cs-CZ" sz="1100" dirty="0" smtClean="0"/>
              <a:t>(</a:t>
            </a:r>
            <a:r>
              <a:rPr lang="cs-CZ" altLang="cs-CZ" sz="1100" dirty="0"/>
              <a:t>osmoticky aktivní l., změna pH, </a:t>
            </a:r>
            <a:r>
              <a:rPr lang="cs-CZ" altLang="cs-CZ" sz="1100" dirty="0" err="1" smtClean="0"/>
              <a:t>oxidoredukční</a:t>
            </a:r>
            <a:r>
              <a:rPr lang="cs-CZ" altLang="cs-CZ" sz="1100" dirty="0" smtClean="0"/>
              <a:t> látky, </a:t>
            </a:r>
            <a:r>
              <a:rPr lang="cs-CZ" altLang="cs-CZ" sz="1100" dirty="0" err="1" smtClean="0"/>
              <a:t>adsorbencia</a:t>
            </a:r>
            <a:r>
              <a:rPr lang="cs-CZ" altLang="cs-CZ" sz="1100" dirty="0" smtClean="0"/>
              <a:t>, cheláty, celková anestetika)</a:t>
            </a:r>
            <a:endParaRPr lang="cs-CZ" altLang="cs-CZ" sz="1100" dirty="0"/>
          </a:p>
          <a:p>
            <a:pPr lvl="0"/>
            <a:endParaRPr lang="cs-CZ" sz="1200" dirty="0"/>
          </a:p>
        </p:txBody>
      </p:sp>
      <p:sp>
        <p:nvSpPr>
          <p:cNvPr id="9" name="Line 11"/>
          <p:cNvSpPr>
            <a:spLocks noChangeShapeType="1"/>
          </p:cNvSpPr>
          <p:nvPr/>
        </p:nvSpPr>
        <p:spPr bwMode="auto">
          <a:xfrm flipH="1">
            <a:off x="1438484" y="3393719"/>
            <a:ext cx="1351592" cy="311313"/>
          </a:xfrm>
          <a:prstGeom prst="line">
            <a:avLst/>
          </a:prstGeom>
          <a:noFill/>
          <a:ln w="63500">
            <a:solidFill>
              <a:srgbClr val="7030A0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cs-CZ" sz="1200"/>
          </a:p>
        </p:txBody>
      </p:sp>
      <p:sp>
        <p:nvSpPr>
          <p:cNvPr id="10" name="Line 12"/>
          <p:cNvSpPr>
            <a:spLocks noChangeShapeType="1"/>
          </p:cNvSpPr>
          <p:nvPr/>
        </p:nvSpPr>
        <p:spPr bwMode="auto">
          <a:xfrm>
            <a:off x="2791268" y="3393720"/>
            <a:ext cx="557347" cy="421196"/>
          </a:xfrm>
          <a:prstGeom prst="line">
            <a:avLst/>
          </a:prstGeom>
          <a:noFill/>
          <a:ln w="63500">
            <a:solidFill>
              <a:srgbClr val="7030A0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cs-CZ" sz="1200"/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3027877" y="3814915"/>
            <a:ext cx="286226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cs-CZ" altLang="cs-CZ" sz="1600" b="1" dirty="0">
                <a:solidFill>
                  <a:srgbClr val="7030A0"/>
                </a:solidFill>
                <a:latin typeface="+mn-lt"/>
              </a:rPr>
              <a:t>nereceptorový</a:t>
            </a: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221715" y="3768353"/>
            <a:ext cx="135806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cs-CZ" altLang="cs-CZ" sz="1600" b="1" dirty="0">
                <a:solidFill>
                  <a:srgbClr val="7030A0"/>
                </a:solidFill>
                <a:latin typeface="+mn-lt"/>
              </a:rPr>
              <a:t>receptorový</a:t>
            </a:r>
          </a:p>
        </p:txBody>
      </p:sp>
      <p:sp>
        <p:nvSpPr>
          <p:cNvPr id="13" name="Obdélník 12"/>
          <p:cNvSpPr/>
          <p:nvPr/>
        </p:nvSpPr>
        <p:spPr>
          <a:xfrm>
            <a:off x="3027878" y="4268502"/>
            <a:ext cx="4040332" cy="615553"/>
          </a:xfrm>
          <a:prstGeom prst="rect">
            <a:avLst/>
          </a:prstGeom>
          <a:ln w="38100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r>
              <a:rPr lang="cs-CZ" altLang="cs-CZ" sz="1200" dirty="0"/>
              <a:t>interakce látky s </a:t>
            </a:r>
            <a:r>
              <a:rPr lang="cs-CZ" altLang="cs-CZ" sz="1200" dirty="0" err="1"/>
              <a:t>makromolek</a:t>
            </a:r>
            <a:r>
              <a:rPr lang="cs-CZ" altLang="cs-CZ" sz="1200" dirty="0"/>
              <a:t>. organizmu </a:t>
            </a:r>
          </a:p>
          <a:p>
            <a:r>
              <a:rPr lang="cs-CZ" altLang="cs-CZ" sz="1100" dirty="0"/>
              <a:t>(</a:t>
            </a:r>
            <a:r>
              <a:rPr lang="cs-CZ" altLang="cs-CZ" sz="1100" dirty="0" smtClean="0"/>
              <a:t>iontové kanály</a:t>
            </a:r>
            <a:r>
              <a:rPr lang="cs-CZ" altLang="cs-CZ" sz="1100" dirty="0"/>
              <a:t>, protonová pumpa, transportní </a:t>
            </a:r>
          </a:p>
          <a:p>
            <a:r>
              <a:rPr lang="cs-CZ" altLang="cs-CZ" sz="1100" dirty="0"/>
              <a:t>m</a:t>
            </a:r>
            <a:r>
              <a:rPr lang="cs-CZ" altLang="cs-CZ" sz="1100" dirty="0" smtClean="0"/>
              <a:t>echanismy</a:t>
            </a:r>
            <a:r>
              <a:rPr lang="cs-CZ" altLang="cs-CZ" sz="1100" dirty="0"/>
              <a:t>, </a:t>
            </a:r>
            <a:r>
              <a:rPr lang="cs-CZ" altLang="cs-CZ" sz="1100" dirty="0" smtClean="0"/>
              <a:t>enzymy)</a:t>
            </a:r>
            <a:endParaRPr lang="cs-CZ" altLang="cs-CZ" sz="1100" dirty="0"/>
          </a:p>
        </p:txBody>
      </p:sp>
      <p:sp>
        <p:nvSpPr>
          <p:cNvPr id="14" name="Obdélník 13"/>
          <p:cNvSpPr/>
          <p:nvPr/>
        </p:nvSpPr>
        <p:spPr>
          <a:xfrm>
            <a:off x="181575" y="4223153"/>
            <a:ext cx="1983043" cy="461665"/>
          </a:xfrm>
          <a:prstGeom prst="rect">
            <a:avLst/>
          </a:prstGeom>
          <a:ln w="38100">
            <a:solidFill>
              <a:srgbClr val="7030A0"/>
            </a:solidFill>
          </a:ln>
        </p:spPr>
        <p:txBody>
          <a:bodyPr wrap="none">
            <a:spAutoFit/>
          </a:bodyPr>
          <a:lstStyle/>
          <a:p>
            <a:r>
              <a:rPr lang="cs-CZ" altLang="cs-CZ" sz="1200" dirty="0"/>
              <a:t>interakce látek s </a:t>
            </a:r>
            <a:r>
              <a:rPr lang="cs-CZ" altLang="cs-CZ" sz="1200" dirty="0" smtClean="0"/>
              <a:t>receptory</a:t>
            </a:r>
          </a:p>
          <a:p>
            <a:r>
              <a:rPr lang="cs-CZ" sz="1200" dirty="0" smtClean="0"/>
              <a:t>Asi 40 % léčiv</a:t>
            </a: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1186279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algn="ctr">
              <a:defRPr/>
            </a:pPr>
            <a:r>
              <a:rPr lang="cs-CZ" altLang="cs-CZ" sz="3000" dirty="0">
                <a:solidFill>
                  <a:srgbClr val="002060"/>
                </a:solidFill>
              </a:rPr>
              <a:t>Mechanismy účinků léčiv</a:t>
            </a:r>
            <a:br>
              <a:rPr lang="cs-CZ" altLang="cs-CZ" sz="3000" dirty="0">
                <a:solidFill>
                  <a:srgbClr val="002060"/>
                </a:solidFill>
              </a:rPr>
            </a:br>
            <a:r>
              <a:rPr lang="cs-CZ" altLang="cs-CZ" dirty="0">
                <a:solidFill>
                  <a:srgbClr val="002060"/>
                </a:solidFill>
              </a:rPr>
              <a:t>(farmakodynamika)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 fontScale="70000" lnSpcReduction="20000"/>
          </a:bodyPr>
          <a:lstStyle/>
          <a:p>
            <a:pPr marL="457200" indent="-457200">
              <a:buFontTx/>
              <a:buAutoNum type="arabicPeriod"/>
              <a:defRPr/>
            </a:pPr>
            <a:r>
              <a:rPr lang="cs-CZ" altLang="cs-CZ" b="1" dirty="0" smtClean="0"/>
              <a:t>NESPECIFICKÝ</a:t>
            </a:r>
            <a:r>
              <a:rPr lang="cs-CZ" altLang="cs-CZ" dirty="0" smtClean="0"/>
              <a:t> </a:t>
            </a:r>
          </a:p>
          <a:p>
            <a:pPr lvl="1">
              <a:defRPr/>
            </a:pPr>
            <a:r>
              <a:rPr lang="cs-CZ" altLang="cs-CZ" dirty="0" smtClean="0"/>
              <a:t>látka </a:t>
            </a:r>
            <a:r>
              <a:rPr lang="cs-CZ" altLang="cs-CZ" dirty="0"/>
              <a:t>účinkuje pouze na základě svých obecných fyzikálně-chemických </a:t>
            </a:r>
            <a:r>
              <a:rPr lang="cs-CZ" altLang="cs-CZ" dirty="0" smtClean="0"/>
              <a:t>vlastností</a:t>
            </a:r>
          </a:p>
          <a:p>
            <a:pPr lvl="1">
              <a:defRPr/>
            </a:pPr>
            <a:r>
              <a:rPr lang="cs-CZ" altLang="cs-CZ" dirty="0" smtClean="0"/>
              <a:t>neváže </a:t>
            </a:r>
            <a:r>
              <a:rPr lang="cs-CZ" altLang="cs-CZ" dirty="0"/>
              <a:t>se na specifickou makromolekulu v organismu</a:t>
            </a:r>
          </a:p>
          <a:p>
            <a:pPr marL="457200" indent="-457200">
              <a:buFontTx/>
              <a:buAutoNum type="arabicPeriod"/>
              <a:defRPr/>
            </a:pPr>
            <a:endParaRPr lang="cs-CZ" altLang="cs-CZ" dirty="0"/>
          </a:p>
          <a:p>
            <a:pPr marL="457200" indent="-457200">
              <a:buFontTx/>
              <a:buAutoNum type="arabicPeriod"/>
              <a:defRPr/>
            </a:pPr>
            <a:r>
              <a:rPr lang="cs-CZ" altLang="cs-CZ" b="1" dirty="0" smtClean="0"/>
              <a:t>SPECIFICKÝ</a:t>
            </a:r>
            <a:endParaRPr lang="cs-CZ" altLang="cs-CZ" dirty="0" smtClean="0"/>
          </a:p>
          <a:p>
            <a:pPr lvl="1">
              <a:defRPr/>
            </a:pPr>
            <a:r>
              <a:rPr lang="cs-CZ" altLang="cs-CZ" dirty="0" smtClean="0"/>
              <a:t>selektivní </a:t>
            </a:r>
            <a:r>
              <a:rPr lang="cs-CZ" altLang="cs-CZ" dirty="0"/>
              <a:t>účinek </a:t>
            </a:r>
            <a:r>
              <a:rPr lang="cs-CZ" altLang="cs-CZ" dirty="0" smtClean="0"/>
              <a:t>zprostředkovaný interakcí léčiva a specifické buněčné struktury  (receptory, enzymy, iontové kanály, mikrotubuly,…)</a:t>
            </a:r>
          </a:p>
          <a:p>
            <a:pPr lvl="1">
              <a:defRPr/>
            </a:pPr>
            <a:r>
              <a:rPr lang="cs-CZ" altLang="cs-CZ" dirty="0" smtClean="0"/>
              <a:t>dochází </a:t>
            </a:r>
            <a:r>
              <a:rPr lang="cs-CZ" altLang="cs-CZ" dirty="0"/>
              <a:t>k vazbě léčiva na toto vysoce specificky uspořádané místo a </a:t>
            </a:r>
            <a:r>
              <a:rPr lang="cs-CZ" altLang="cs-CZ" dirty="0" smtClean="0"/>
              <a:t>následuje </a:t>
            </a:r>
            <a:r>
              <a:rPr lang="cs-CZ" altLang="cs-CZ" dirty="0"/>
              <a:t>spuštění dalších dějů, které vyústí v konečný farmakodynamický </a:t>
            </a:r>
            <a:r>
              <a:rPr lang="cs-CZ" altLang="cs-CZ" dirty="0" smtClean="0"/>
              <a:t>efekt</a:t>
            </a:r>
            <a:endParaRPr lang="cs-CZ" altLang="cs-CZ" dirty="0"/>
          </a:p>
          <a:p>
            <a:pPr marL="457200" indent="-457200">
              <a:buFontTx/>
              <a:buAutoNum type="arabicPeriod"/>
              <a:defRPr/>
            </a:pPr>
            <a:endParaRPr lang="cs-CZ" altLang="cs-CZ" dirty="0"/>
          </a:p>
          <a:p>
            <a:pPr marL="457200" indent="-457200">
              <a:defRPr/>
            </a:pPr>
            <a:endParaRPr lang="cs-CZ" alt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05203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ctr">
              <a:defRPr/>
            </a:pPr>
            <a:r>
              <a:rPr lang="cs-CZ" altLang="cs-CZ" b="1" dirty="0" smtClean="0">
                <a:solidFill>
                  <a:srgbClr val="002060"/>
                </a:solidFill>
              </a:rPr>
              <a:t>1. Nespecifický MÚ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 marL="457200" indent="-457200">
              <a:buFontTx/>
              <a:buAutoNum type="arabicPeriod"/>
              <a:defRPr/>
            </a:pPr>
            <a:r>
              <a:rPr lang="cs-CZ" altLang="cs-CZ" b="1" dirty="0">
                <a:solidFill>
                  <a:srgbClr val="00287D"/>
                </a:solidFill>
              </a:rPr>
              <a:t>Látky působící osmotickými vlastnostmi</a:t>
            </a:r>
          </a:p>
          <a:p>
            <a:pPr lvl="1" indent="-400050">
              <a:defRPr/>
            </a:pPr>
            <a:r>
              <a:rPr lang="cs-CZ" altLang="cs-CZ" dirty="0">
                <a:solidFill>
                  <a:srgbClr val="00287D"/>
                </a:solidFill>
              </a:rPr>
              <a:t>osmoticky aktivní látky, neschopné prostupovat biologickými membránami, prostupnost pro vodu zůstává zachována </a:t>
            </a:r>
            <a:r>
              <a:rPr lang="cs-CZ" altLang="cs-CZ" dirty="0">
                <a:solidFill>
                  <a:srgbClr val="00287D"/>
                </a:solidFill>
                <a:sym typeface="Wingdings" panose="05000000000000000000" pitchFamily="2" charset="2"/>
              </a:rPr>
              <a:t> </a:t>
            </a:r>
            <a:r>
              <a:rPr lang="cs-CZ" altLang="cs-CZ" b="1" dirty="0">
                <a:solidFill>
                  <a:srgbClr val="00287D"/>
                </a:solidFill>
                <a:sym typeface="Wingdings" panose="05000000000000000000" pitchFamily="2" charset="2"/>
              </a:rPr>
              <a:t>osmotický gradient-</a:t>
            </a:r>
            <a:r>
              <a:rPr lang="cs-CZ" altLang="cs-CZ" dirty="0">
                <a:solidFill>
                  <a:srgbClr val="00287D"/>
                </a:solidFill>
                <a:sym typeface="Wingdings" panose="05000000000000000000" pitchFamily="2" charset="2"/>
              </a:rPr>
              <a:t> voda se dostává do místa koncentrovanějšího roztoku, dokud se nedosáhne rovnováhy</a:t>
            </a:r>
          </a:p>
          <a:p>
            <a:pPr lvl="1" indent="-400050">
              <a:defRPr/>
            </a:pPr>
            <a:r>
              <a:rPr lang="cs-CZ" altLang="cs-CZ" dirty="0">
                <a:solidFill>
                  <a:srgbClr val="00287D"/>
                </a:solidFill>
                <a:sym typeface="Wingdings" panose="05000000000000000000" pitchFamily="2" charset="2"/>
              </a:rPr>
              <a:t>například:</a:t>
            </a:r>
          </a:p>
          <a:p>
            <a:pPr marL="1028700" lvl="2">
              <a:defRPr/>
            </a:pPr>
            <a:r>
              <a:rPr lang="cs-CZ" altLang="cs-CZ" dirty="0">
                <a:solidFill>
                  <a:srgbClr val="00287D"/>
                </a:solidFill>
                <a:sym typeface="Wingdings" panose="05000000000000000000" pitchFamily="2" charset="2"/>
              </a:rPr>
              <a:t>osmotická laxativa- </a:t>
            </a:r>
            <a:r>
              <a:rPr lang="cs-CZ" altLang="cs-CZ" b="1" dirty="0" err="1">
                <a:solidFill>
                  <a:srgbClr val="00287D"/>
                </a:solidFill>
                <a:sym typeface="Wingdings" panose="05000000000000000000" pitchFamily="2" charset="2"/>
              </a:rPr>
              <a:t>laktulóza</a:t>
            </a:r>
            <a:endParaRPr lang="cs-CZ" altLang="cs-CZ" b="1" dirty="0">
              <a:solidFill>
                <a:srgbClr val="00287D"/>
              </a:solidFill>
              <a:sym typeface="Wingdings" panose="05000000000000000000" pitchFamily="2" charset="2"/>
            </a:endParaRPr>
          </a:p>
          <a:p>
            <a:pPr marL="1028700" lvl="2">
              <a:defRPr/>
            </a:pPr>
            <a:r>
              <a:rPr lang="cs-CZ" altLang="cs-CZ" dirty="0">
                <a:solidFill>
                  <a:srgbClr val="00287D"/>
                </a:solidFill>
                <a:sym typeface="Wingdings" panose="05000000000000000000" pitchFamily="2" charset="2"/>
              </a:rPr>
              <a:t>osmotická diuretika- </a:t>
            </a:r>
            <a:r>
              <a:rPr lang="cs-CZ" altLang="cs-CZ" b="1" dirty="0" err="1">
                <a:solidFill>
                  <a:srgbClr val="00287D"/>
                </a:solidFill>
                <a:sym typeface="Wingdings" panose="05000000000000000000" pitchFamily="2" charset="2"/>
              </a:rPr>
              <a:t>manitol</a:t>
            </a:r>
            <a:endParaRPr lang="cs-CZ" altLang="cs-CZ" b="1" dirty="0">
              <a:solidFill>
                <a:srgbClr val="00287D"/>
              </a:solidFill>
              <a:sym typeface="Wingdings" panose="05000000000000000000" pitchFamily="2" charset="2"/>
            </a:endParaRPr>
          </a:p>
          <a:p>
            <a:pPr marL="1028700" lvl="2">
              <a:defRPr/>
            </a:pPr>
            <a:r>
              <a:rPr lang="cs-CZ" altLang="cs-CZ" dirty="0" err="1">
                <a:solidFill>
                  <a:srgbClr val="00287D"/>
                </a:solidFill>
                <a:sym typeface="Wingdings" panose="05000000000000000000" pitchFamily="2" charset="2"/>
              </a:rPr>
              <a:t>dekongesce</a:t>
            </a:r>
            <a:r>
              <a:rPr lang="cs-CZ" altLang="cs-CZ" dirty="0">
                <a:solidFill>
                  <a:srgbClr val="00287D"/>
                </a:solidFill>
                <a:sym typeface="Wingdings" panose="05000000000000000000" pitchFamily="2" charset="2"/>
              </a:rPr>
              <a:t> nosní sliznice- </a:t>
            </a:r>
            <a:r>
              <a:rPr lang="cs-CZ" altLang="cs-CZ" b="1" dirty="0">
                <a:solidFill>
                  <a:srgbClr val="00287D"/>
                </a:solidFill>
                <a:sym typeface="Wingdings" panose="05000000000000000000" pitchFamily="2" charset="2"/>
              </a:rPr>
              <a:t>roztoky mořské vody</a:t>
            </a:r>
          </a:p>
          <a:p>
            <a:pPr lvl="1" indent="-400050">
              <a:defRPr/>
            </a:pPr>
            <a:endParaRPr lang="cs-CZ" altLang="cs-CZ" dirty="0">
              <a:solidFill>
                <a:srgbClr val="00287D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50805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4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ctr">
              <a:defRPr/>
            </a:pPr>
            <a:r>
              <a:rPr lang="cs-CZ" altLang="cs-CZ" b="1" dirty="0">
                <a:solidFill>
                  <a:srgbClr val="002060"/>
                </a:solidFill>
              </a:rPr>
              <a:t>1. Nespecifický MÚ</a:t>
            </a:r>
            <a:endParaRPr lang="cs-CZ" altLang="cs-CZ" b="1" dirty="0" smtClean="0">
              <a:solidFill>
                <a:srgbClr val="002060"/>
              </a:solidFill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457200" indent="-457200">
              <a:buFontTx/>
              <a:buAutoNum type="arabicPeriod" startAt="2"/>
              <a:defRPr/>
            </a:pPr>
            <a:r>
              <a:rPr lang="cs-CZ" altLang="cs-CZ" sz="2250" b="1" dirty="0">
                <a:solidFill>
                  <a:srgbClr val="00287D"/>
                </a:solidFill>
              </a:rPr>
              <a:t>Látky ovlivňující pH</a:t>
            </a:r>
          </a:p>
          <a:p>
            <a:pPr lvl="1" indent="-400050">
              <a:defRPr/>
            </a:pPr>
            <a:r>
              <a:rPr lang="cs-CZ" altLang="cs-CZ" sz="1950" dirty="0" err="1">
                <a:solidFill>
                  <a:srgbClr val="00287D"/>
                </a:solidFill>
              </a:rPr>
              <a:t>antacida</a:t>
            </a:r>
            <a:r>
              <a:rPr lang="cs-CZ" altLang="cs-CZ" sz="1950" dirty="0">
                <a:solidFill>
                  <a:srgbClr val="00287D"/>
                </a:solidFill>
              </a:rPr>
              <a:t> neutralizující kyselinu chlorovodíkovou (hydroxid hořečnatý)</a:t>
            </a:r>
          </a:p>
          <a:p>
            <a:pPr lvl="1" indent="-400050">
              <a:defRPr/>
            </a:pPr>
            <a:r>
              <a:rPr lang="cs-CZ" altLang="cs-CZ" sz="1950" dirty="0">
                <a:solidFill>
                  <a:srgbClr val="00287D"/>
                </a:solidFill>
              </a:rPr>
              <a:t>látky </a:t>
            </a:r>
            <a:r>
              <a:rPr lang="cs-CZ" altLang="cs-CZ" sz="1950" dirty="0" err="1">
                <a:solidFill>
                  <a:srgbClr val="00287D"/>
                </a:solidFill>
              </a:rPr>
              <a:t>acidifikující</a:t>
            </a:r>
            <a:r>
              <a:rPr lang="cs-CZ" altLang="cs-CZ" sz="1950" dirty="0">
                <a:solidFill>
                  <a:srgbClr val="00287D"/>
                </a:solidFill>
              </a:rPr>
              <a:t> moč (chlorid amonný)</a:t>
            </a:r>
          </a:p>
          <a:p>
            <a:pPr lvl="1" indent="-400050">
              <a:defRPr/>
            </a:pPr>
            <a:r>
              <a:rPr lang="cs-CZ" altLang="cs-CZ" sz="1950" dirty="0">
                <a:solidFill>
                  <a:srgbClr val="00287D"/>
                </a:solidFill>
              </a:rPr>
              <a:t>látky využívané u poruch acidobazické rovnováhy (hydrogenuhličitan sodný u metabolické acidózy)</a:t>
            </a:r>
          </a:p>
          <a:p>
            <a:pPr marL="457200" indent="-457200">
              <a:buNone/>
              <a:defRPr/>
            </a:pPr>
            <a:endParaRPr lang="cs-CZ" altLang="cs-CZ" b="1" dirty="0" smtClean="0">
              <a:solidFill>
                <a:srgbClr val="00287D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54238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ctr">
              <a:defRPr/>
            </a:pPr>
            <a:r>
              <a:rPr lang="cs-CZ" altLang="cs-CZ" b="1" dirty="0">
                <a:solidFill>
                  <a:srgbClr val="002060"/>
                </a:solidFill>
              </a:rPr>
              <a:t>1. Nespecifický MÚ</a:t>
            </a:r>
            <a:endParaRPr lang="cs-CZ" altLang="cs-CZ" b="1" dirty="0" smtClean="0">
              <a:solidFill>
                <a:srgbClr val="002060"/>
              </a:solidFill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 fontScale="85000" lnSpcReduction="20000"/>
          </a:bodyPr>
          <a:lstStyle/>
          <a:p>
            <a:pPr marL="457200" indent="-457200">
              <a:buFontTx/>
              <a:buAutoNum type="arabicPeriod" startAt="3"/>
              <a:defRPr/>
            </a:pPr>
            <a:r>
              <a:rPr lang="cs-CZ" altLang="cs-CZ" b="1" dirty="0" err="1">
                <a:solidFill>
                  <a:srgbClr val="00287D"/>
                </a:solidFill>
              </a:rPr>
              <a:t>Oxido</a:t>
            </a:r>
            <a:r>
              <a:rPr lang="cs-CZ" altLang="cs-CZ" b="1" dirty="0">
                <a:solidFill>
                  <a:srgbClr val="00287D"/>
                </a:solidFill>
              </a:rPr>
              <a:t>-redukční látky</a:t>
            </a:r>
          </a:p>
          <a:p>
            <a:pPr lvl="1" indent="-400050">
              <a:defRPr/>
            </a:pPr>
            <a:r>
              <a:rPr lang="cs-CZ" altLang="cs-CZ" dirty="0">
                <a:solidFill>
                  <a:srgbClr val="00287D"/>
                </a:solidFill>
              </a:rPr>
              <a:t>antiseptika (peroxid vodíku, jód)</a:t>
            </a:r>
          </a:p>
          <a:p>
            <a:pPr lvl="1" indent="-400050">
              <a:defRPr/>
            </a:pPr>
            <a:r>
              <a:rPr lang="cs-CZ" altLang="cs-CZ" dirty="0">
                <a:solidFill>
                  <a:srgbClr val="00287D"/>
                </a:solidFill>
              </a:rPr>
              <a:t>expektorancia (N-</a:t>
            </a:r>
            <a:r>
              <a:rPr lang="cs-CZ" altLang="cs-CZ" dirty="0" err="1">
                <a:solidFill>
                  <a:srgbClr val="00287D"/>
                </a:solidFill>
              </a:rPr>
              <a:t>acetylcystein</a:t>
            </a:r>
            <a:r>
              <a:rPr lang="cs-CZ" altLang="cs-CZ" dirty="0">
                <a:solidFill>
                  <a:srgbClr val="00287D"/>
                </a:solidFill>
              </a:rPr>
              <a:t>)</a:t>
            </a:r>
          </a:p>
          <a:p>
            <a:pPr lvl="1" indent="-400050">
              <a:defRPr/>
            </a:pPr>
            <a:endParaRPr lang="cs-CZ" altLang="cs-CZ" dirty="0">
              <a:solidFill>
                <a:srgbClr val="00287D"/>
              </a:solidFill>
            </a:endParaRPr>
          </a:p>
          <a:p>
            <a:pPr marL="457200" indent="-457200">
              <a:buFontTx/>
              <a:buAutoNum type="arabicPeriod" startAt="3"/>
              <a:defRPr/>
            </a:pPr>
            <a:r>
              <a:rPr lang="cs-CZ" altLang="cs-CZ" b="1" dirty="0" err="1">
                <a:solidFill>
                  <a:srgbClr val="00287D"/>
                </a:solidFill>
              </a:rPr>
              <a:t>Adsorbencia</a:t>
            </a:r>
            <a:endParaRPr lang="cs-CZ" altLang="cs-CZ" b="1" dirty="0">
              <a:solidFill>
                <a:srgbClr val="00287D"/>
              </a:solidFill>
            </a:endParaRPr>
          </a:p>
          <a:p>
            <a:pPr lvl="1" indent="-400050">
              <a:defRPr/>
            </a:pPr>
            <a:r>
              <a:rPr lang="cs-CZ" altLang="cs-CZ" dirty="0">
                <a:solidFill>
                  <a:srgbClr val="00287D"/>
                </a:solidFill>
              </a:rPr>
              <a:t>střevní </a:t>
            </a:r>
            <a:r>
              <a:rPr lang="cs-CZ" altLang="cs-CZ" dirty="0" err="1">
                <a:solidFill>
                  <a:srgbClr val="00287D"/>
                </a:solidFill>
              </a:rPr>
              <a:t>adsorbencia</a:t>
            </a:r>
            <a:r>
              <a:rPr lang="cs-CZ" altLang="cs-CZ" dirty="0">
                <a:solidFill>
                  <a:srgbClr val="00287D"/>
                </a:solidFill>
              </a:rPr>
              <a:t> (aktivní uhlí, </a:t>
            </a:r>
            <a:r>
              <a:rPr lang="cs-CZ" altLang="cs-CZ" dirty="0" err="1">
                <a:solidFill>
                  <a:srgbClr val="00287D"/>
                </a:solidFill>
              </a:rPr>
              <a:t>diosmektit</a:t>
            </a:r>
            <a:r>
              <a:rPr lang="cs-CZ" altLang="cs-CZ" dirty="0">
                <a:solidFill>
                  <a:srgbClr val="00287D"/>
                </a:solidFill>
              </a:rPr>
              <a:t>)</a:t>
            </a:r>
          </a:p>
          <a:p>
            <a:pPr lvl="1" indent="-400050">
              <a:defRPr/>
            </a:pPr>
            <a:endParaRPr lang="cs-CZ" altLang="cs-CZ" dirty="0">
              <a:solidFill>
                <a:srgbClr val="00287D"/>
              </a:solidFill>
            </a:endParaRPr>
          </a:p>
          <a:p>
            <a:pPr marL="457200" indent="-457200">
              <a:buFontTx/>
              <a:buAutoNum type="arabicPeriod" startAt="3"/>
              <a:defRPr/>
            </a:pPr>
            <a:r>
              <a:rPr lang="cs-CZ" altLang="cs-CZ" b="1" dirty="0" err="1">
                <a:solidFill>
                  <a:srgbClr val="00287D"/>
                </a:solidFill>
              </a:rPr>
              <a:t>Surfaktanty</a:t>
            </a:r>
            <a:r>
              <a:rPr lang="cs-CZ" altLang="cs-CZ" b="1" dirty="0">
                <a:solidFill>
                  <a:srgbClr val="00287D"/>
                </a:solidFill>
              </a:rPr>
              <a:t>, </a:t>
            </a:r>
            <a:r>
              <a:rPr lang="cs-CZ" altLang="cs-CZ" b="1" dirty="0" err="1">
                <a:solidFill>
                  <a:srgbClr val="00287D"/>
                </a:solidFill>
              </a:rPr>
              <a:t>detergencia</a:t>
            </a:r>
            <a:endParaRPr lang="cs-CZ" altLang="cs-CZ" b="1" dirty="0">
              <a:solidFill>
                <a:srgbClr val="00287D"/>
              </a:solidFill>
            </a:endParaRPr>
          </a:p>
          <a:p>
            <a:pPr lvl="1" indent="-400050">
              <a:defRPr/>
            </a:pPr>
            <a:r>
              <a:rPr lang="cs-CZ" altLang="cs-CZ" dirty="0">
                <a:solidFill>
                  <a:srgbClr val="00287D"/>
                </a:solidFill>
              </a:rPr>
              <a:t>povrchově aktivní látky, využití jako antiseptika (</a:t>
            </a:r>
            <a:r>
              <a:rPr lang="cs-CZ" altLang="cs-CZ" dirty="0" err="1">
                <a:solidFill>
                  <a:srgbClr val="00287D"/>
                </a:solidFill>
              </a:rPr>
              <a:t>karbetopendecinium</a:t>
            </a:r>
            <a:r>
              <a:rPr lang="cs-CZ" altLang="cs-CZ" dirty="0">
                <a:solidFill>
                  <a:srgbClr val="00287D"/>
                </a:solidFill>
              </a:rPr>
              <a:t> bromid) nebo antibiotika (polymyxiny)</a:t>
            </a:r>
          </a:p>
          <a:p>
            <a:pPr lvl="1" indent="-400050">
              <a:buNone/>
              <a:defRPr/>
            </a:pPr>
            <a:endParaRPr lang="cs-CZ" altLang="cs-CZ" dirty="0">
              <a:solidFill>
                <a:srgbClr val="00287D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4769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ctr">
              <a:defRPr/>
            </a:pPr>
            <a:r>
              <a:rPr lang="cs-CZ" altLang="cs-CZ" b="1" dirty="0">
                <a:solidFill>
                  <a:srgbClr val="002060"/>
                </a:solidFill>
              </a:rPr>
              <a:t>1. Nespecifický MÚ</a:t>
            </a:r>
            <a:endParaRPr lang="cs-CZ" altLang="cs-CZ" b="1" dirty="0" smtClean="0">
              <a:solidFill>
                <a:srgbClr val="002060"/>
              </a:solidFill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457200" indent="-457200">
              <a:buFontTx/>
              <a:buAutoNum type="arabicPeriod" startAt="6"/>
            </a:pPr>
            <a:r>
              <a:rPr lang="cs-CZ" altLang="cs-CZ" b="1" dirty="0" err="1">
                <a:solidFill>
                  <a:srgbClr val="00287D"/>
                </a:solidFill>
              </a:rPr>
              <a:t>Chelatotvorné</a:t>
            </a:r>
            <a:r>
              <a:rPr lang="cs-CZ" altLang="cs-CZ" b="1" dirty="0">
                <a:solidFill>
                  <a:srgbClr val="00287D"/>
                </a:solidFill>
              </a:rPr>
              <a:t> látky</a:t>
            </a:r>
          </a:p>
          <a:p>
            <a:pPr lvl="1" indent="-400050"/>
            <a:r>
              <a:rPr lang="cs-CZ" altLang="cs-CZ" dirty="0">
                <a:solidFill>
                  <a:srgbClr val="00287D"/>
                </a:solidFill>
              </a:rPr>
              <a:t>látky vytvářející cheláty (komplexy) s vícemocnými ionty</a:t>
            </a:r>
          </a:p>
          <a:p>
            <a:pPr lvl="1" indent="-400050"/>
            <a:r>
              <a:rPr lang="cs-CZ" altLang="cs-CZ" dirty="0">
                <a:solidFill>
                  <a:srgbClr val="00287D"/>
                </a:solidFill>
              </a:rPr>
              <a:t>např. </a:t>
            </a:r>
            <a:r>
              <a:rPr lang="cs-CZ" altLang="cs-CZ" dirty="0" err="1">
                <a:solidFill>
                  <a:srgbClr val="00287D"/>
                </a:solidFill>
              </a:rPr>
              <a:t>dexrazoxan</a:t>
            </a:r>
            <a:r>
              <a:rPr lang="cs-CZ" altLang="cs-CZ" dirty="0">
                <a:solidFill>
                  <a:srgbClr val="00287D"/>
                </a:solidFill>
              </a:rPr>
              <a:t> - navázáním iontů železa v myokardu omezuje </a:t>
            </a:r>
            <a:r>
              <a:rPr lang="cs-CZ" altLang="cs-CZ" dirty="0" err="1">
                <a:solidFill>
                  <a:srgbClr val="00287D"/>
                </a:solidFill>
              </a:rPr>
              <a:t>kardiotoxické</a:t>
            </a:r>
            <a:r>
              <a:rPr lang="cs-CZ" altLang="cs-CZ" dirty="0">
                <a:solidFill>
                  <a:srgbClr val="00287D"/>
                </a:solidFill>
              </a:rPr>
              <a:t> účinky komplexů železa s </a:t>
            </a:r>
            <a:r>
              <a:rPr lang="cs-CZ" altLang="cs-CZ" dirty="0" err="1">
                <a:solidFill>
                  <a:srgbClr val="00287D"/>
                </a:solidFill>
              </a:rPr>
              <a:t>antracykliny</a:t>
            </a:r>
            <a:endParaRPr lang="cs-CZ" altLang="cs-CZ" dirty="0">
              <a:solidFill>
                <a:srgbClr val="00287D"/>
              </a:solidFill>
            </a:endParaRPr>
          </a:p>
          <a:p>
            <a:pPr lvl="1" indent="-400050"/>
            <a:endParaRPr lang="cs-CZ" altLang="cs-CZ" dirty="0">
              <a:solidFill>
                <a:srgbClr val="00287D"/>
              </a:solidFill>
            </a:endParaRPr>
          </a:p>
          <a:p>
            <a:pPr marL="457200" indent="-457200">
              <a:buFontTx/>
              <a:buAutoNum type="arabicPeriod" startAt="6"/>
            </a:pPr>
            <a:r>
              <a:rPr lang="cs-CZ" altLang="cs-CZ" b="1" dirty="0">
                <a:solidFill>
                  <a:srgbClr val="00287D"/>
                </a:solidFill>
              </a:rPr>
              <a:t>Celková anestetika</a:t>
            </a:r>
          </a:p>
          <a:p>
            <a:pPr lvl="1" indent="-400050"/>
            <a:r>
              <a:rPr lang="cs-CZ" altLang="cs-CZ" dirty="0">
                <a:solidFill>
                  <a:srgbClr val="00287D"/>
                </a:solidFill>
              </a:rPr>
              <a:t>mechanismus účinku není přesně znám, uvažuje se o ovlivnění fluidity membrán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07971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ctr">
              <a:defRPr/>
            </a:pPr>
            <a:r>
              <a:rPr lang="cs-CZ" altLang="cs-CZ" b="1" dirty="0">
                <a:solidFill>
                  <a:srgbClr val="002060"/>
                </a:solidFill>
              </a:rPr>
              <a:t>2. Specifický MÚ</a:t>
            </a:r>
            <a:endParaRPr lang="cs-CZ" altLang="cs-CZ" b="1" dirty="0" smtClean="0">
              <a:solidFill>
                <a:srgbClr val="002060"/>
              </a:solidFill>
            </a:endParaRP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Tx/>
              <a:buAutoNum type="arabicPeriod"/>
            </a:pPr>
            <a:r>
              <a:rPr lang="cs-CZ" altLang="cs-CZ" b="1" dirty="0">
                <a:solidFill>
                  <a:srgbClr val="00287D"/>
                </a:solidFill>
              </a:rPr>
              <a:t>Receptory</a:t>
            </a:r>
          </a:p>
          <a:p>
            <a:pPr lvl="1" indent="-400050"/>
            <a:r>
              <a:rPr lang="cs-CZ" altLang="cs-CZ" dirty="0">
                <a:solidFill>
                  <a:srgbClr val="00287D"/>
                </a:solidFill>
              </a:rPr>
              <a:t>specifická buněčná struktura schopná interakce s ligandem</a:t>
            </a:r>
          </a:p>
          <a:p>
            <a:pPr lvl="1" indent="-400050"/>
            <a:r>
              <a:rPr lang="cs-CZ" altLang="cs-CZ" dirty="0">
                <a:solidFill>
                  <a:srgbClr val="00287D"/>
                </a:solidFill>
              </a:rPr>
              <a:t>lokalizované na cytoplazmatické membráně, v cytoplazmě nebo buněčném jádru</a:t>
            </a:r>
          </a:p>
          <a:p>
            <a:pPr lvl="1" indent="-400050"/>
            <a:r>
              <a:rPr lang="cs-CZ" altLang="cs-CZ" dirty="0">
                <a:solidFill>
                  <a:srgbClr val="00287D"/>
                </a:solidFill>
              </a:rPr>
              <a:t>viz receptorová teorie 4. seminář</a:t>
            </a:r>
          </a:p>
        </p:txBody>
      </p:sp>
      <p:pic>
        <p:nvPicPr>
          <p:cNvPr id="28676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5436" y="3331417"/>
            <a:ext cx="2276475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8061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Výsledek obrázku pro recept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0088" y="1140539"/>
            <a:ext cx="4183912" cy="3651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9589" y="735297"/>
            <a:ext cx="8086635" cy="485775"/>
          </a:xfrm>
        </p:spPr>
        <p:txBody>
          <a:bodyPr/>
          <a:lstStyle/>
          <a:p>
            <a:r>
              <a:rPr lang="cs-CZ" altLang="cs-CZ" b="1" dirty="0">
                <a:latin typeface="Calibri" panose="020F0502020204030204" pitchFamily="34" charset="0"/>
              </a:rPr>
              <a:t>Receptorové mechanizmy účinku </a:t>
            </a:r>
            <a:endParaRPr lang="cs-CZ" dirty="0">
              <a:latin typeface="Calibri" panose="020F050202020403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61256" y="1442188"/>
            <a:ext cx="4698831" cy="3527075"/>
          </a:xfrm>
        </p:spPr>
        <p:txBody>
          <a:bodyPr>
            <a:normAutofit/>
          </a:bodyPr>
          <a:lstStyle/>
          <a:p>
            <a:r>
              <a:rPr lang="cs-CZ" sz="2000" dirty="0">
                <a:latin typeface="Calibri" panose="020F0502020204030204" pitchFamily="34" charset="0"/>
              </a:rPr>
              <a:t>vazba na receptor spojená s ovlivněním </a:t>
            </a:r>
            <a:r>
              <a:rPr lang="cs-CZ" sz="2000" dirty="0" err="1">
                <a:latin typeface="Calibri" panose="020F0502020204030204" pitchFamily="34" charset="0"/>
              </a:rPr>
              <a:t>postreceptorových</a:t>
            </a:r>
            <a:r>
              <a:rPr lang="cs-CZ" sz="2000" dirty="0">
                <a:latin typeface="Calibri" panose="020F0502020204030204" pitchFamily="34" charset="0"/>
              </a:rPr>
              <a:t> dějů</a:t>
            </a:r>
            <a:endParaRPr lang="cs-CZ" altLang="cs-CZ" sz="2000" b="1" dirty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r>
              <a:rPr lang="cs-CZ" altLang="cs-CZ" sz="2000" b="1" dirty="0">
                <a:solidFill>
                  <a:schemeClr val="tx2"/>
                </a:solidFill>
                <a:latin typeface="Calibri" panose="020F0502020204030204" pitchFamily="34" charset="0"/>
              </a:rPr>
              <a:t>receptor</a:t>
            </a:r>
          </a:p>
          <a:p>
            <a:pPr lvl="1"/>
            <a:r>
              <a:rPr lang="cs-CZ" altLang="cs-CZ" sz="1800" dirty="0">
                <a:latin typeface="Calibri" panose="020F0502020204030204" pitchFamily="34" charset="0"/>
              </a:rPr>
              <a:t>buněčná komponenta (protein), se kterou </a:t>
            </a:r>
            <a:r>
              <a:rPr lang="cs-CZ" altLang="cs-CZ" sz="1800" dirty="0" err="1">
                <a:latin typeface="Calibri" panose="020F0502020204030204" pitchFamily="34" charset="0"/>
              </a:rPr>
              <a:t>lč</a:t>
            </a:r>
            <a:r>
              <a:rPr lang="cs-CZ" altLang="cs-CZ" sz="1800" dirty="0">
                <a:latin typeface="Calibri" panose="020F0502020204030204" pitchFamily="34" charset="0"/>
              </a:rPr>
              <a:t>. reaguje a tím vyvolá odpověď organizmu</a:t>
            </a:r>
          </a:p>
          <a:p>
            <a:pPr lvl="1"/>
            <a:r>
              <a:rPr lang="cs-CZ" altLang="cs-CZ" sz="1800" dirty="0">
                <a:latin typeface="Calibri" panose="020F0502020204030204" pitchFamily="34" charset="0"/>
              </a:rPr>
              <a:t>nese specifické vazebné místo pro zcela určitý přenašeč = </a:t>
            </a:r>
            <a:r>
              <a:rPr lang="cs-CZ" altLang="cs-CZ" sz="1800" b="1" dirty="0">
                <a:solidFill>
                  <a:schemeClr val="tx2"/>
                </a:solidFill>
                <a:latin typeface="Calibri" panose="020F0502020204030204" pitchFamily="34" charset="0"/>
              </a:rPr>
              <a:t>ligand</a:t>
            </a:r>
            <a:endParaRPr lang="cs-CZ" altLang="cs-CZ" sz="1800" dirty="0">
              <a:latin typeface="Calibri" panose="020F0502020204030204" pitchFamily="34" charset="0"/>
            </a:endParaRPr>
          </a:p>
          <a:p>
            <a:pPr lvl="2"/>
            <a:r>
              <a:rPr lang="cs-CZ" altLang="cs-CZ" sz="1600" dirty="0">
                <a:latin typeface="Calibri" panose="020F0502020204030204" pitchFamily="34" charset="0"/>
              </a:rPr>
              <a:t>vazba ligandu → změna konformace R → aktivace R → řetězec reakcí vyúsťující v konečný účinek (</a:t>
            </a:r>
            <a:r>
              <a:rPr lang="cs-CZ" altLang="cs-CZ" sz="1600" dirty="0">
                <a:solidFill>
                  <a:schemeClr val="tx2"/>
                </a:solidFill>
                <a:latin typeface="Calibri" panose="020F0502020204030204" pitchFamily="34" charset="0"/>
              </a:rPr>
              <a:t>efekt</a:t>
            </a:r>
            <a:r>
              <a:rPr lang="cs-CZ" altLang="cs-CZ" sz="1600" dirty="0">
                <a:latin typeface="Calibri" panose="020F0502020204030204" pitchFamily="34" charset="0"/>
              </a:rPr>
              <a:t>)</a:t>
            </a:r>
          </a:p>
          <a:p>
            <a:pPr lvl="1">
              <a:buNone/>
            </a:pPr>
            <a:endParaRPr lang="cs-CZ" altLang="cs-CZ" sz="1100" dirty="0">
              <a:latin typeface="Calibri" panose="020F0502020204030204" pitchFamily="34" charset="0"/>
            </a:endParaRPr>
          </a:p>
          <a:p>
            <a:endParaRPr lang="cs-CZ" sz="20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2386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330622" y="1025409"/>
            <a:ext cx="8564526" cy="349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5000"/>
              </a:lnSpc>
            </a:pPr>
            <a:r>
              <a:rPr lang="cs-CZ" altLang="cs-CZ" sz="1800" b="1" dirty="0">
                <a:solidFill>
                  <a:schemeClr val="tx2"/>
                </a:solidFill>
              </a:rPr>
              <a:t>Efektor</a:t>
            </a:r>
          </a:p>
          <a:p>
            <a:pPr lvl="1">
              <a:lnSpc>
                <a:spcPct val="105000"/>
              </a:lnSpc>
            </a:pPr>
            <a:r>
              <a:rPr lang="cs-CZ" altLang="cs-CZ" sz="1800" dirty="0"/>
              <a:t>to, co vykonává  funkci vedoucí k účinku léčiva (enzym, iontový kanál,…) </a:t>
            </a:r>
          </a:p>
          <a:p>
            <a:pPr>
              <a:lnSpc>
                <a:spcPct val="90000"/>
              </a:lnSpc>
            </a:pPr>
            <a:endParaRPr lang="cs-CZ" altLang="cs-CZ" sz="1800" b="1" dirty="0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</a:pPr>
            <a:r>
              <a:rPr lang="cs-CZ" altLang="cs-CZ" sz="1800" b="1" dirty="0">
                <a:solidFill>
                  <a:schemeClr val="tx2"/>
                </a:solidFill>
              </a:rPr>
              <a:t>Afinita</a:t>
            </a:r>
            <a:endParaRPr lang="cs-CZ" altLang="cs-CZ" sz="1800" dirty="0">
              <a:solidFill>
                <a:schemeClr val="tx2"/>
              </a:solidFill>
            </a:endParaRPr>
          </a:p>
          <a:p>
            <a:pPr lvl="1">
              <a:lnSpc>
                <a:spcPct val="90000"/>
              </a:lnSpc>
            </a:pPr>
            <a:r>
              <a:rPr lang="cs-CZ" altLang="cs-CZ" sz="1400" dirty="0"/>
              <a:t>ochota ligandu vázat se na příslušný receptor</a:t>
            </a:r>
          </a:p>
          <a:p>
            <a:pPr lvl="1">
              <a:lnSpc>
                <a:spcPct val="90000"/>
              </a:lnSpc>
            </a:pPr>
            <a:r>
              <a:rPr lang="cs-CZ" altLang="cs-CZ" sz="1400" dirty="0"/>
              <a:t>podle počtu receptorů, na které se ligand váže, je afinita</a:t>
            </a:r>
          </a:p>
          <a:p>
            <a:pPr lvl="1">
              <a:lnSpc>
                <a:spcPct val="90000"/>
              </a:lnSpc>
            </a:pPr>
            <a:endParaRPr lang="cs-CZ" altLang="cs-CZ" sz="1200" dirty="0"/>
          </a:p>
          <a:p>
            <a:pPr lvl="1">
              <a:lnSpc>
                <a:spcPct val="90000"/>
              </a:lnSpc>
            </a:pPr>
            <a:endParaRPr lang="cs-CZ" altLang="cs-CZ" sz="1200" dirty="0" smtClean="0"/>
          </a:p>
          <a:p>
            <a:pPr lvl="1">
              <a:lnSpc>
                <a:spcPct val="90000"/>
              </a:lnSpc>
            </a:pPr>
            <a:endParaRPr lang="cs-CZ" altLang="cs-CZ" sz="1200" dirty="0"/>
          </a:p>
          <a:p>
            <a:pPr algn="just">
              <a:lnSpc>
                <a:spcPct val="90000"/>
              </a:lnSpc>
            </a:pPr>
            <a:r>
              <a:rPr lang="cs-CZ" altLang="cs-CZ" sz="1800" b="1" dirty="0">
                <a:solidFill>
                  <a:schemeClr val="tx2"/>
                </a:solidFill>
              </a:rPr>
              <a:t>Vnitřní aktivita</a:t>
            </a:r>
          </a:p>
          <a:p>
            <a:pPr lvl="1">
              <a:lnSpc>
                <a:spcPct val="90000"/>
              </a:lnSpc>
            </a:pPr>
            <a:r>
              <a:rPr lang="cs-CZ" altLang="cs-CZ" sz="1400" dirty="0"/>
              <a:t>schopnost ligandu aktivovat signální kaskádu a vyvolat farmakologický nebo toxikologický účinek</a:t>
            </a:r>
          </a:p>
          <a:p>
            <a:pPr lvl="1">
              <a:lnSpc>
                <a:spcPct val="90000"/>
              </a:lnSpc>
            </a:pPr>
            <a:r>
              <a:rPr lang="cs-CZ" altLang="cs-CZ" sz="1400" dirty="0"/>
              <a:t>vyjadřuje se v hodnotách 0 - 1 </a:t>
            </a:r>
          </a:p>
          <a:p>
            <a:pPr lvl="2">
              <a:lnSpc>
                <a:spcPct val="90000"/>
              </a:lnSpc>
            </a:pPr>
            <a:r>
              <a:rPr lang="cs-CZ" altLang="cs-CZ" sz="1200" dirty="0"/>
              <a:t>1 = 100% dosažitelného efektu</a:t>
            </a:r>
          </a:p>
          <a:p>
            <a:pPr>
              <a:lnSpc>
                <a:spcPct val="90000"/>
              </a:lnSpc>
            </a:pPr>
            <a:endParaRPr lang="cs-CZ" altLang="cs-CZ" sz="1800" dirty="0"/>
          </a:p>
          <a:p>
            <a:pPr lvl="1" algn="just">
              <a:lnSpc>
                <a:spcPct val="90000"/>
              </a:lnSpc>
            </a:pPr>
            <a:r>
              <a:rPr lang="cs-CZ" altLang="cs-CZ" sz="1400" i="1" dirty="0"/>
              <a:t>Přítomnost dostatečného množství příslušných receptorů je pro vyvolání farmakodynamického účinku stejně nezbytná jako dostatečný počet molekul ligandu  !!!</a:t>
            </a:r>
            <a:r>
              <a:rPr lang="cs-CZ" altLang="cs-CZ" sz="1400" dirty="0"/>
              <a:t> </a:t>
            </a:r>
          </a:p>
        </p:txBody>
      </p:sp>
      <p:sp>
        <p:nvSpPr>
          <p:cNvPr id="3" name="Line 11"/>
          <p:cNvSpPr>
            <a:spLocks noChangeShapeType="1"/>
          </p:cNvSpPr>
          <p:nvPr/>
        </p:nvSpPr>
        <p:spPr bwMode="auto">
          <a:xfrm flipV="1">
            <a:off x="5865090" y="2055288"/>
            <a:ext cx="478465" cy="303029"/>
          </a:xfrm>
          <a:prstGeom prst="line">
            <a:avLst/>
          </a:prstGeom>
          <a:noFill/>
          <a:ln w="63500">
            <a:solidFill>
              <a:srgbClr val="7030A0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cs-CZ" sz="1400"/>
          </a:p>
        </p:txBody>
      </p:sp>
      <p:sp>
        <p:nvSpPr>
          <p:cNvPr id="4" name="Line 12"/>
          <p:cNvSpPr>
            <a:spLocks noChangeShapeType="1"/>
          </p:cNvSpPr>
          <p:nvPr/>
        </p:nvSpPr>
        <p:spPr bwMode="auto">
          <a:xfrm>
            <a:off x="5848919" y="2358317"/>
            <a:ext cx="478465" cy="303389"/>
          </a:xfrm>
          <a:prstGeom prst="line">
            <a:avLst/>
          </a:prstGeom>
          <a:noFill/>
          <a:ln w="63500">
            <a:solidFill>
              <a:srgbClr val="7030A0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cs-CZ" sz="1400"/>
          </a:p>
        </p:txBody>
      </p:sp>
      <p:sp>
        <p:nvSpPr>
          <p:cNvPr id="7" name="TextovéPole 6"/>
          <p:cNvSpPr txBox="1"/>
          <p:nvPr/>
        </p:nvSpPr>
        <p:spPr>
          <a:xfrm>
            <a:off x="6419871" y="1892398"/>
            <a:ext cx="13237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1400" dirty="0"/>
              <a:t>selektivní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6343555" y="2510011"/>
            <a:ext cx="13237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1400" dirty="0"/>
              <a:t>neselektivní </a:t>
            </a:r>
          </a:p>
        </p:txBody>
      </p:sp>
    </p:spTree>
    <p:extLst>
      <p:ext uri="{BB962C8B-B14F-4D97-AF65-F5344CB8AC3E}">
        <p14:creationId xmlns:p14="http://schemas.microsoft.com/office/powerpoint/2010/main" val="3951389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cs-CZ" sz="2600" dirty="0">
                <a:latin typeface="Calibri" panose="020F0502020204030204" pitchFamily="34" charset="0"/>
                <a:cs typeface="Calibri" panose="020F0502020204030204" pitchFamily="34" charset="0"/>
              </a:rPr>
              <a:t>Zápočet a </a:t>
            </a:r>
            <a:r>
              <a:rPr lang="cs-CZ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zkouška</a:t>
            </a:r>
            <a:endParaRPr lang="cs-CZ" sz="2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00287D"/>
                </a:solidFill>
              </a:rPr>
              <a:t>Fyzioterapie</a:t>
            </a:r>
            <a:r>
              <a:rPr lang="cs-CZ" dirty="0" smtClean="0">
                <a:solidFill>
                  <a:srgbClr val="00287D"/>
                </a:solidFill>
              </a:rPr>
              <a:t> a</a:t>
            </a:r>
            <a:r>
              <a:rPr lang="en-US" dirty="0" smtClean="0">
                <a:solidFill>
                  <a:srgbClr val="00287D"/>
                </a:solidFill>
              </a:rPr>
              <a:t> </a:t>
            </a:r>
            <a:r>
              <a:rPr lang="en-US" dirty="0" err="1">
                <a:solidFill>
                  <a:srgbClr val="00287D"/>
                </a:solidFill>
              </a:rPr>
              <a:t>Optometrie</a:t>
            </a:r>
            <a:r>
              <a:rPr lang="en-US" dirty="0">
                <a:solidFill>
                  <a:srgbClr val="00287D"/>
                </a:solidFill>
              </a:rPr>
              <a:t> </a:t>
            </a:r>
            <a:endParaRPr lang="cs-CZ" dirty="0" smtClean="0">
              <a:solidFill>
                <a:srgbClr val="00287D"/>
              </a:solidFill>
            </a:endParaRPr>
          </a:p>
          <a:p>
            <a:pPr lvl="1"/>
            <a:r>
              <a:rPr lang="en-US" dirty="0" smtClean="0">
                <a:solidFill>
                  <a:srgbClr val="00287D"/>
                </a:solidFill>
              </a:rPr>
              <a:t>4 </a:t>
            </a:r>
            <a:r>
              <a:rPr lang="en-US" dirty="0" err="1" smtClean="0">
                <a:solidFill>
                  <a:srgbClr val="00287D"/>
                </a:solidFill>
              </a:rPr>
              <a:t>přednášk</a:t>
            </a:r>
            <a:r>
              <a:rPr lang="cs-CZ" dirty="0" smtClean="0">
                <a:solidFill>
                  <a:srgbClr val="00287D"/>
                </a:solidFill>
              </a:rPr>
              <a:t>y</a:t>
            </a:r>
            <a:r>
              <a:rPr lang="en-US" dirty="0" smtClean="0">
                <a:solidFill>
                  <a:srgbClr val="00287D"/>
                </a:solidFill>
              </a:rPr>
              <a:t> </a:t>
            </a:r>
            <a:r>
              <a:rPr lang="en-US" dirty="0">
                <a:solidFill>
                  <a:srgbClr val="00287D"/>
                </a:solidFill>
              </a:rPr>
              <a:t>+ 4 </a:t>
            </a:r>
            <a:r>
              <a:rPr lang="en-US" dirty="0" err="1" smtClean="0">
                <a:solidFill>
                  <a:srgbClr val="00287D"/>
                </a:solidFill>
              </a:rPr>
              <a:t>cvičení</a:t>
            </a:r>
            <a:r>
              <a:rPr lang="en-US" dirty="0" smtClean="0">
                <a:solidFill>
                  <a:srgbClr val="00287D"/>
                </a:solidFill>
              </a:rPr>
              <a:t> (</a:t>
            </a:r>
            <a:r>
              <a:rPr lang="en-US" dirty="0" err="1" smtClean="0">
                <a:solidFill>
                  <a:srgbClr val="00287D"/>
                </a:solidFill>
              </a:rPr>
              <a:t>každý</a:t>
            </a:r>
            <a:r>
              <a:rPr lang="en-US" dirty="0" smtClean="0">
                <a:solidFill>
                  <a:srgbClr val="00287D"/>
                </a:solidFill>
              </a:rPr>
              <a:t> </a:t>
            </a:r>
            <a:r>
              <a:rPr lang="en-US" dirty="0" err="1">
                <a:solidFill>
                  <a:srgbClr val="00287D"/>
                </a:solidFill>
              </a:rPr>
              <a:t>zvlášť</a:t>
            </a:r>
            <a:r>
              <a:rPr lang="en-US" dirty="0" smtClean="0">
                <a:solidFill>
                  <a:srgbClr val="00287D"/>
                </a:solidFill>
              </a:rPr>
              <a:t>) </a:t>
            </a:r>
            <a:endParaRPr lang="cs-CZ" dirty="0" smtClean="0">
              <a:solidFill>
                <a:srgbClr val="00287D"/>
              </a:solidFill>
            </a:endParaRPr>
          </a:p>
          <a:p>
            <a:r>
              <a:rPr lang="en-US" dirty="0" err="1" smtClean="0">
                <a:solidFill>
                  <a:srgbClr val="00287D"/>
                </a:solidFill>
              </a:rPr>
              <a:t>Lékařská</a:t>
            </a:r>
            <a:r>
              <a:rPr lang="en-US" dirty="0" smtClean="0">
                <a:solidFill>
                  <a:srgbClr val="00287D"/>
                </a:solidFill>
              </a:rPr>
              <a:t> </a:t>
            </a:r>
            <a:r>
              <a:rPr lang="en-US" dirty="0" err="1" smtClean="0">
                <a:solidFill>
                  <a:srgbClr val="00287D"/>
                </a:solidFill>
              </a:rPr>
              <a:t>genetika</a:t>
            </a:r>
            <a:endParaRPr lang="cs-CZ" dirty="0" smtClean="0">
              <a:solidFill>
                <a:srgbClr val="00287D"/>
              </a:solidFill>
            </a:endParaRPr>
          </a:p>
          <a:p>
            <a:pPr lvl="1"/>
            <a:r>
              <a:rPr lang="cs-CZ" dirty="0" smtClean="0">
                <a:solidFill>
                  <a:srgbClr val="00287D"/>
                </a:solidFill>
              </a:rPr>
              <a:t>po</a:t>
            </a:r>
            <a:r>
              <a:rPr lang="en-US" dirty="0" err="1" smtClean="0">
                <a:solidFill>
                  <a:srgbClr val="00287D"/>
                </a:solidFill>
              </a:rPr>
              <a:t>uze</a:t>
            </a:r>
            <a:r>
              <a:rPr lang="en-US" dirty="0" smtClean="0">
                <a:solidFill>
                  <a:srgbClr val="00287D"/>
                </a:solidFill>
              </a:rPr>
              <a:t> </a:t>
            </a:r>
            <a:r>
              <a:rPr lang="en-US" dirty="0">
                <a:solidFill>
                  <a:srgbClr val="00287D"/>
                </a:solidFill>
              </a:rPr>
              <a:t>4 </a:t>
            </a:r>
            <a:r>
              <a:rPr lang="en-US" dirty="0" err="1">
                <a:solidFill>
                  <a:srgbClr val="00287D"/>
                </a:solidFill>
              </a:rPr>
              <a:t>přednášky</a:t>
            </a:r>
            <a:r>
              <a:rPr lang="en-US" dirty="0">
                <a:solidFill>
                  <a:srgbClr val="00287D"/>
                </a:solidFill>
              </a:rPr>
              <a:t> </a:t>
            </a:r>
            <a:endParaRPr lang="cs-CZ" dirty="0" smtClean="0">
              <a:solidFill>
                <a:srgbClr val="00287D"/>
              </a:solidFill>
            </a:endParaRPr>
          </a:p>
          <a:p>
            <a:pPr lvl="1"/>
            <a:endParaRPr lang="cs-CZ" dirty="0">
              <a:solidFill>
                <a:srgbClr val="00287D"/>
              </a:solidFill>
            </a:endParaRPr>
          </a:p>
          <a:p>
            <a:r>
              <a:rPr lang="cs-CZ" dirty="0">
                <a:solidFill>
                  <a:srgbClr val="00287D"/>
                </a:solidFill>
              </a:rPr>
              <a:t>K</a:t>
            </a:r>
            <a:r>
              <a:rPr lang="en-US" dirty="0" err="1" smtClean="0">
                <a:solidFill>
                  <a:srgbClr val="00287D"/>
                </a:solidFill>
              </a:rPr>
              <a:t>olokvium</a:t>
            </a:r>
            <a:endParaRPr lang="cs-CZ" dirty="0">
              <a:solidFill>
                <a:srgbClr val="00287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44F1E0D-48A8-445D-BC38-B468E187C867}" type="slidenum">
              <a:rPr lang="cs-CZ" altLang="cs-CZ"/>
              <a:pPr/>
              <a:t>4</a:t>
            </a:fld>
            <a:endParaRPr lang="cs-CZ" altLang="cs-CZ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83962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740982" y="234554"/>
            <a:ext cx="8086635" cy="485775"/>
          </a:xfrm>
        </p:spPr>
        <p:txBody>
          <a:bodyPr/>
          <a:lstStyle/>
          <a:p>
            <a:r>
              <a:rPr lang="cs-CZ" altLang="cs-CZ" sz="2800" dirty="0" smtClean="0">
                <a:latin typeface="Calibri" panose="020F0502020204030204" pitchFamily="34" charset="0"/>
              </a:rPr>
              <a:t>Farmakodynamika – typy ligandů</a:t>
            </a:r>
            <a:endParaRPr lang="cs-CZ" altLang="cs-CZ" sz="2800" dirty="0">
              <a:latin typeface="Calibri" panose="020F0502020204030204" pitchFamily="34" charset="0"/>
            </a:endParaRPr>
          </a:p>
        </p:txBody>
      </p:sp>
      <p:sp>
        <p:nvSpPr>
          <p:cNvPr id="9" name="Zástupný symbol pro obsah 8"/>
          <p:cNvSpPr>
            <a:spLocks noGrp="1"/>
          </p:cNvSpPr>
          <p:nvPr>
            <p:ph idx="1"/>
          </p:nvPr>
        </p:nvSpPr>
        <p:spPr>
          <a:xfrm>
            <a:off x="243173" y="1118154"/>
            <a:ext cx="5671754" cy="3170321"/>
          </a:xfrm>
        </p:spPr>
        <p:txBody>
          <a:bodyPr/>
          <a:lstStyle/>
          <a:p>
            <a:pPr>
              <a:spcBef>
                <a:spcPct val="0"/>
              </a:spcBef>
              <a:buNone/>
            </a:pPr>
            <a:r>
              <a:rPr lang="cs-CZ" altLang="cs-CZ" sz="1600" b="1" dirty="0">
                <a:solidFill>
                  <a:srgbClr val="00287D"/>
                </a:solidFill>
                <a:latin typeface="Calibri" panose="020F0502020204030204" pitchFamily="34" charset="0"/>
              </a:rPr>
              <a:t>Agonista receptoru </a:t>
            </a:r>
          </a:p>
          <a:p>
            <a:pPr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cs-CZ" altLang="cs-CZ" sz="1600" dirty="0">
                <a:solidFill>
                  <a:srgbClr val="00287D"/>
                </a:solidFill>
                <a:latin typeface="Calibri" panose="020F0502020204030204" pitchFamily="34" charset="0"/>
              </a:rPr>
              <a:t> váže se na receptor a po vazbě vyvolá účinek</a:t>
            </a:r>
          </a:p>
          <a:p>
            <a:pPr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cs-CZ" altLang="cs-CZ" sz="1600" dirty="0">
                <a:solidFill>
                  <a:srgbClr val="00287D"/>
                </a:solidFill>
                <a:latin typeface="Calibri" panose="020F0502020204030204" pitchFamily="34" charset="0"/>
              </a:rPr>
              <a:t> agonista </a:t>
            </a:r>
            <a:r>
              <a:rPr lang="cs-CZ" altLang="cs-CZ" sz="1600" b="1" dirty="0">
                <a:solidFill>
                  <a:srgbClr val="00287D"/>
                </a:solidFill>
                <a:latin typeface="Calibri" panose="020F0502020204030204" pitchFamily="34" charset="0"/>
              </a:rPr>
              <a:t>s vnitřní aktivitou = 1 </a:t>
            </a:r>
            <a:r>
              <a:rPr lang="cs-CZ" altLang="cs-CZ" sz="1600" dirty="0">
                <a:solidFill>
                  <a:srgbClr val="00287D"/>
                </a:solidFill>
                <a:latin typeface="Calibri" panose="020F0502020204030204" pitchFamily="34" charset="0"/>
              </a:rPr>
              <a:t>je </a:t>
            </a:r>
            <a:r>
              <a:rPr lang="cs-CZ" altLang="cs-CZ" sz="1600" dirty="0" smtClean="0">
                <a:solidFill>
                  <a:srgbClr val="00287D"/>
                </a:solidFill>
                <a:latin typeface="Calibri" panose="020F0502020204030204" pitchFamily="34" charset="0"/>
              </a:rPr>
              <a:t>pozn</a:t>
            </a:r>
            <a:r>
              <a:rPr lang="cs-CZ" altLang="cs-CZ" sz="1600" dirty="0">
                <a:solidFill>
                  <a:srgbClr val="00287D"/>
                </a:solidFill>
                <a:latin typeface="Calibri" panose="020F0502020204030204" pitchFamily="34" charset="0"/>
              </a:rPr>
              <a:t>. „plný </a:t>
            </a:r>
            <a:r>
              <a:rPr lang="cs-CZ" altLang="cs-CZ" sz="1600" dirty="0" smtClean="0">
                <a:solidFill>
                  <a:srgbClr val="00287D"/>
                </a:solidFill>
                <a:latin typeface="Calibri" panose="020F0502020204030204" pitchFamily="34" charset="0"/>
              </a:rPr>
              <a:t>agonista“</a:t>
            </a:r>
            <a:endParaRPr lang="cs-CZ" altLang="cs-CZ" sz="1600" b="1" dirty="0" smtClean="0">
              <a:solidFill>
                <a:srgbClr val="00287D"/>
              </a:solidFill>
              <a:latin typeface="Calibri" panose="020F0502020204030204" pitchFamily="34" charset="0"/>
            </a:endParaRPr>
          </a:p>
          <a:p>
            <a:pPr marL="0" indent="0">
              <a:spcBef>
                <a:spcPct val="0"/>
              </a:spcBef>
              <a:buNone/>
            </a:pPr>
            <a:endParaRPr lang="cs-CZ" altLang="cs-CZ" sz="1600" b="1" dirty="0">
              <a:solidFill>
                <a:srgbClr val="00287D"/>
              </a:solidFill>
              <a:latin typeface="Calibri" panose="020F0502020204030204" pitchFamily="34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1600" b="1" dirty="0" smtClean="0">
                <a:solidFill>
                  <a:srgbClr val="00287D"/>
                </a:solidFill>
                <a:latin typeface="Calibri" panose="020F0502020204030204" pitchFamily="34" charset="0"/>
              </a:rPr>
              <a:t>Antagonista </a:t>
            </a:r>
            <a:r>
              <a:rPr lang="cs-CZ" altLang="cs-CZ" sz="1600" b="1" dirty="0">
                <a:solidFill>
                  <a:srgbClr val="00287D"/>
                </a:solidFill>
                <a:latin typeface="Calibri" panose="020F0502020204030204" pitchFamily="34" charset="0"/>
              </a:rPr>
              <a:t>receptoru </a:t>
            </a:r>
          </a:p>
          <a:p>
            <a:pPr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cs-CZ" altLang="cs-CZ" sz="1600" b="1" dirty="0">
                <a:solidFill>
                  <a:srgbClr val="00287D"/>
                </a:solidFill>
                <a:latin typeface="Calibri" panose="020F0502020204030204" pitchFamily="34" charset="0"/>
              </a:rPr>
              <a:t> </a:t>
            </a:r>
            <a:r>
              <a:rPr lang="cs-CZ" altLang="cs-CZ" sz="1600" dirty="0">
                <a:solidFill>
                  <a:srgbClr val="00287D"/>
                </a:solidFill>
                <a:latin typeface="Calibri" panose="020F0502020204030204" pitchFamily="34" charset="0"/>
              </a:rPr>
              <a:t>váže se na receptor a po vazbě nevyvolá účinek</a:t>
            </a:r>
          </a:p>
          <a:p>
            <a:pPr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cs-CZ" altLang="cs-CZ" sz="1600" dirty="0">
                <a:solidFill>
                  <a:srgbClr val="00287D"/>
                </a:solidFill>
                <a:latin typeface="Calibri" panose="020F0502020204030204" pitchFamily="34" charset="0"/>
              </a:rPr>
              <a:t> mají vysokou afinitu a </a:t>
            </a:r>
            <a:r>
              <a:rPr lang="cs-CZ" altLang="cs-CZ" sz="1600" b="1" dirty="0" smtClean="0">
                <a:solidFill>
                  <a:srgbClr val="00287D"/>
                </a:solidFill>
                <a:latin typeface="Calibri" panose="020F0502020204030204" pitchFamily="34" charset="0"/>
              </a:rPr>
              <a:t>nízkou </a:t>
            </a:r>
            <a:r>
              <a:rPr lang="cs-CZ" altLang="cs-CZ" sz="1600" b="1" dirty="0">
                <a:solidFill>
                  <a:srgbClr val="00287D"/>
                </a:solidFill>
                <a:latin typeface="Calibri" panose="020F0502020204030204" pitchFamily="34" charset="0"/>
              </a:rPr>
              <a:t>vnitřní </a:t>
            </a:r>
            <a:r>
              <a:rPr lang="cs-CZ" altLang="cs-CZ" sz="1600" b="1" dirty="0" smtClean="0">
                <a:solidFill>
                  <a:srgbClr val="00287D"/>
                </a:solidFill>
                <a:latin typeface="Calibri" panose="020F0502020204030204" pitchFamily="34" charset="0"/>
              </a:rPr>
              <a:t>aktivitu</a:t>
            </a:r>
            <a:r>
              <a:rPr lang="cs-CZ" altLang="en-US" sz="1600" b="1" dirty="0" smtClean="0">
                <a:solidFill>
                  <a:srgbClr val="00287D"/>
                </a:solidFill>
                <a:latin typeface="Calibri" panose="020F0502020204030204" pitchFamily="34" charset="0"/>
                <a:sym typeface="Symbol" panose="05050102010706020507" pitchFamily="18" charset="2"/>
              </a:rPr>
              <a:t> </a:t>
            </a:r>
            <a:r>
              <a:rPr lang="cs-CZ" altLang="en-US" sz="1600" b="1" dirty="0">
                <a:solidFill>
                  <a:srgbClr val="00287D"/>
                </a:solidFill>
                <a:latin typeface="Calibri" panose="020F0502020204030204" pitchFamily="34" charset="0"/>
                <a:sym typeface="Symbol" panose="05050102010706020507" pitchFamily="18" charset="2"/>
              </a:rPr>
              <a:t></a:t>
            </a:r>
            <a:r>
              <a:rPr lang="cs-CZ" altLang="en-US" sz="1600" b="1" dirty="0">
                <a:solidFill>
                  <a:srgbClr val="00287D"/>
                </a:solidFill>
                <a:latin typeface="Calibri" panose="020F0502020204030204" pitchFamily="34" charset="0"/>
              </a:rPr>
              <a:t> 0</a:t>
            </a:r>
            <a:r>
              <a:rPr lang="cs-CZ" altLang="cs-CZ" sz="1600" b="1" dirty="0" smtClean="0">
                <a:solidFill>
                  <a:srgbClr val="00287D"/>
                </a:solidFill>
                <a:latin typeface="Calibri" panose="020F0502020204030204" pitchFamily="34" charset="0"/>
              </a:rPr>
              <a:t>  </a:t>
            </a:r>
            <a:r>
              <a:rPr lang="cs-CZ" altLang="cs-CZ" b="1" dirty="0">
                <a:solidFill>
                  <a:srgbClr val="00287D"/>
                </a:solidFill>
                <a:latin typeface="Calibri" panose="020F0502020204030204" pitchFamily="34" charset="0"/>
              </a:rPr>
              <a:t/>
            </a:r>
            <a:br>
              <a:rPr lang="cs-CZ" altLang="cs-CZ" b="1" dirty="0">
                <a:solidFill>
                  <a:srgbClr val="00287D"/>
                </a:solidFill>
                <a:latin typeface="Calibri" panose="020F0502020204030204" pitchFamily="34" charset="0"/>
              </a:rPr>
            </a:br>
            <a:r>
              <a:rPr lang="cs-CZ" altLang="cs-CZ" sz="1800" b="1" dirty="0">
                <a:solidFill>
                  <a:srgbClr val="00287D"/>
                </a:solidFill>
                <a:latin typeface="Calibri" panose="020F0502020204030204" pitchFamily="34" charset="0"/>
              </a:rPr>
              <a:t> </a:t>
            </a:r>
            <a:endParaRPr lang="cs-CZ" altLang="cs-CZ" sz="1600" b="1" dirty="0">
              <a:solidFill>
                <a:srgbClr val="00287D"/>
              </a:solidFill>
              <a:latin typeface="Calibri" panose="020F0502020204030204" pitchFamily="34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1600" b="1" dirty="0">
                <a:solidFill>
                  <a:srgbClr val="00287D"/>
                </a:solidFill>
                <a:latin typeface="Calibri" panose="020F0502020204030204" pitchFamily="34" charset="0"/>
              </a:rPr>
              <a:t>Parciální agonista </a:t>
            </a:r>
          </a:p>
          <a:p>
            <a:pPr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cs-CZ" altLang="cs-CZ" sz="1600" b="1" dirty="0">
                <a:solidFill>
                  <a:srgbClr val="00287D"/>
                </a:solidFill>
                <a:latin typeface="Calibri" panose="020F0502020204030204" pitchFamily="34" charset="0"/>
              </a:rPr>
              <a:t> vnitřní aktivita </a:t>
            </a:r>
            <a:r>
              <a:rPr lang="en-US" altLang="cs-CZ" sz="1600" b="1" dirty="0">
                <a:solidFill>
                  <a:srgbClr val="00287D"/>
                </a:solidFill>
                <a:latin typeface="Calibri" panose="020F0502020204030204" pitchFamily="34" charset="0"/>
              </a:rPr>
              <a:t>&lt; 0 - 1 &gt;</a:t>
            </a:r>
            <a:r>
              <a:rPr lang="cs-CZ" altLang="cs-CZ" sz="1600" b="1" dirty="0">
                <a:solidFill>
                  <a:srgbClr val="00287D"/>
                </a:solidFill>
                <a:latin typeface="Calibri" panose="020F0502020204030204" pitchFamily="34" charset="0"/>
              </a:rPr>
              <a:t> </a:t>
            </a:r>
          </a:p>
          <a:p>
            <a:pPr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cs-CZ" altLang="cs-CZ" sz="1600" dirty="0">
                <a:solidFill>
                  <a:srgbClr val="00287D"/>
                </a:solidFill>
                <a:latin typeface="Calibri" panose="020F0502020204030204" pitchFamily="34" charset="0"/>
              </a:rPr>
              <a:t> váže se na receptor a po vazbě vyvolá účinek, který nikdy nedosáhne svého maxima; mohou mít velmi vysokou afinitu k receptoru</a:t>
            </a:r>
          </a:p>
          <a:p>
            <a:pPr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cs-CZ" altLang="cs-CZ" sz="1600" dirty="0">
                <a:solidFill>
                  <a:srgbClr val="00287D"/>
                </a:solidFill>
                <a:latin typeface="Calibri" panose="020F0502020204030204" pitchFamily="34" charset="0"/>
              </a:rPr>
              <a:t> při </a:t>
            </a:r>
            <a:r>
              <a:rPr lang="cs-CZ" altLang="cs-CZ" sz="1600" dirty="0" err="1">
                <a:solidFill>
                  <a:srgbClr val="00287D"/>
                </a:solidFill>
                <a:latin typeface="Calibri" panose="020F0502020204030204" pitchFamily="34" charset="0"/>
              </a:rPr>
              <a:t>souč</a:t>
            </a:r>
            <a:r>
              <a:rPr lang="cs-CZ" altLang="cs-CZ" sz="1600" dirty="0">
                <a:solidFill>
                  <a:srgbClr val="00287D"/>
                </a:solidFill>
                <a:latin typeface="Calibri" panose="020F0502020204030204" pitchFamily="34" charset="0"/>
              </a:rPr>
              <a:t>. podání s plnými agonisty fungují jako antagonisté</a:t>
            </a:r>
          </a:p>
          <a:p>
            <a:pPr>
              <a:lnSpc>
                <a:spcPct val="90000"/>
              </a:lnSpc>
              <a:buNone/>
            </a:pPr>
            <a:endParaRPr lang="cs-CZ" altLang="cs-CZ" sz="2000" dirty="0">
              <a:solidFill>
                <a:srgbClr val="00287D"/>
              </a:solidFill>
              <a:latin typeface="Calibri" panose="020F0502020204030204" pitchFamily="34" charset="0"/>
            </a:endParaRPr>
          </a:p>
        </p:txBody>
      </p:sp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028F59-B1F6-4801-94DB-4C8B6157CAC0}" type="slidenum">
              <a:rPr lang="cs-CZ" altLang="cs-CZ"/>
              <a:pPr/>
              <a:t>40</a:t>
            </a:fld>
            <a:endParaRPr lang="cs-CZ" altLang="cs-CZ" dirty="0"/>
          </a:p>
        </p:txBody>
      </p:sp>
      <p:pic>
        <p:nvPicPr>
          <p:cNvPr id="5" name="Picture 4" descr="lockandkeymode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4299" y="720329"/>
            <a:ext cx="3329582" cy="430887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08699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306" name="Rectangle 2"/>
          <p:cNvSpPr>
            <a:spLocks noGrp="1" noChangeArrowheads="1"/>
          </p:cNvSpPr>
          <p:nvPr>
            <p:ph type="title"/>
          </p:nvPr>
        </p:nvSpPr>
        <p:spPr>
          <a:xfrm>
            <a:off x="1385888" y="86917"/>
            <a:ext cx="6478191" cy="434578"/>
          </a:xfrm>
        </p:spPr>
        <p:txBody>
          <a:bodyPr/>
          <a:lstStyle/>
          <a:p>
            <a:pPr algn="ctr" eaLnBrk="1" hangingPunct="1">
              <a:defRPr/>
            </a:pPr>
            <a:r>
              <a:rPr lang="cs-CZ" altLang="cs-CZ">
                <a:effectLst>
                  <a:outerShdw blurRad="38100" dist="38100" dir="2700000" algn="tl">
                    <a:srgbClr val="FFFFFF"/>
                  </a:outerShdw>
                </a:effectLst>
              </a:rPr>
              <a:t>Vztah mezi dávkou a účinkem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277542" y="627460"/>
            <a:ext cx="6588919" cy="756047"/>
          </a:xfrm>
        </p:spPr>
        <p:txBody>
          <a:bodyPr/>
          <a:lstStyle/>
          <a:p>
            <a:pPr eaLnBrk="1" hangingPunct="1">
              <a:spcBef>
                <a:spcPct val="50000"/>
              </a:spcBef>
            </a:pPr>
            <a:r>
              <a:rPr lang="cs-CZ" altLang="cs-CZ" sz="1650" dirty="0">
                <a:sym typeface="Symbol" panose="05050102010706020507" pitchFamily="18" charset="2"/>
              </a:rPr>
              <a:t></a:t>
            </a:r>
            <a:r>
              <a:rPr lang="cs-CZ" altLang="cs-CZ" sz="1650" dirty="0"/>
              <a:t> dávky ligandu = </a:t>
            </a:r>
            <a:r>
              <a:rPr lang="cs-CZ" altLang="cs-CZ" sz="1650" dirty="0">
                <a:sym typeface="Symbol" panose="05050102010706020507" pitchFamily="18" charset="2"/>
              </a:rPr>
              <a:t></a:t>
            </a:r>
            <a:r>
              <a:rPr lang="cs-CZ" altLang="cs-CZ" sz="1650" dirty="0"/>
              <a:t> odpověď</a:t>
            </a:r>
          </a:p>
          <a:p>
            <a:pPr eaLnBrk="1" hangingPunct="1">
              <a:spcBef>
                <a:spcPct val="50000"/>
              </a:spcBef>
            </a:pPr>
            <a:r>
              <a:rPr lang="cs-CZ" altLang="cs-CZ" sz="1650" dirty="0"/>
              <a:t> </a:t>
            </a:r>
            <a:r>
              <a:rPr lang="cs-CZ" altLang="cs-CZ" sz="1650" dirty="0">
                <a:sym typeface="Symbol" panose="05050102010706020507" pitchFamily="18" charset="2"/>
              </a:rPr>
              <a:t></a:t>
            </a:r>
            <a:r>
              <a:rPr lang="cs-CZ" altLang="cs-CZ" sz="1650" dirty="0"/>
              <a:t> dávky nad určitou hodnotu již nevede k dalšímu zvýšení účinku</a:t>
            </a:r>
          </a:p>
        </p:txBody>
      </p:sp>
      <p:pic>
        <p:nvPicPr>
          <p:cNvPr id="28676" name="Picture 5" descr="fd6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43000" y="1437086"/>
            <a:ext cx="6858000" cy="370641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14240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Desenzitizace</a:t>
            </a:r>
            <a:r>
              <a:rPr lang="cs-CZ" altLang="en-US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receptorů</a:t>
            </a:r>
            <a:r>
              <a:rPr lang="cs-CZ" altLang="en-US" u="sng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 err="1">
                <a:solidFill>
                  <a:srgbClr val="00287D"/>
                </a:solidFill>
                <a:latin typeface="Calibri" panose="020F0502020204030204" pitchFamily="34" charset="0"/>
              </a:rPr>
              <a:t>snížení</a:t>
            </a:r>
            <a:r>
              <a:rPr lang="en-US" sz="1800" dirty="0">
                <a:solidFill>
                  <a:srgbClr val="00287D"/>
                </a:solidFill>
                <a:latin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287D"/>
                </a:solidFill>
                <a:latin typeface="Calibri" panose="020F0502020204030204" pitchFamily="34" charset="0"/>
              </a:rPr>
              <a:t>citlivosti</a:t>
            </a:r>
            <a:r>
              <a:rPr lang="en-US" sz="1800" dirty="0">
                <a:solidFill>
                  <a:srgbClr val="00287D"/>
                </a:solidFill>
                <a:latin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287D"/>
                </a:solidFill>
                <a:latin typeface="Calibri" panose="020F0502020204030204" pitchFamily="34" charset="0"/>
              </a:rPr>
              <a:t>receptorů</a:t>
            </a:r>
            <a:r>
              <a:rPr lang="en-US" sz="1800" dirty="0">
                <a:solidFill>
                  <a:srgbClr val="00287D"/>
                </a:solidFill>
                <a:latin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287D"/>
                </a:solidFill>
                <a:latin typeface="Calibri" panose="020F0502020204030204" pitchFamily="34" charset="0"/>
              </a:rPr>
              <a:t>po</a:t>
            </a:r>
            <a:r>
              <a:rPr lang="en-US" sz="1800" dirty="0">
                <a:solidFill>
                  <a:srgbClr val="00287D"/>
                </a:solidFill>
                <a:latin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287D"/>
                </a:solidFill>
                <a:latin typeface="Calibri" panose="020F0502020204030204" pitchFamily="34" charset="0"/>
              </a:rPr>
              <a:t>opakovaném</a:t>
            </a:r>
            <a:r>
              <a:rPr lang="en-US" sz="1800" dirty="0">
                <a:solidFill>
                  <a:srgbClr val="00287D"/>
                </a:solidFill>
                <a:latin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287D"/>
                </a:solidFill>
                <a:latin typeface="Calibri" panose="020F0502020204030204" pitchFamily="34" charset="0"/>
              </a:rPr>
              <a:t>působení</a:t>
            </a:r>
            <a:r>
              <a:rPr lang="en-US" sz="1800" dirty="0">
                <a:solidFill>
                  <a:srgbClr val="00287D"/>
                </a:solidFill>
                <a:latin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287D"/>
                </a:solidFill>
                <a:latin typeface="Calibri" panose="020F0502020204030204" pitchFamily="34" charset="0"/>
              </a:rPr>
              <a:t>agonistů</a:t>
            </a:r>
            <a:endParaRPr lang="en-US" sz="1800" dirty="0">
              <a:solidFill>
                <a:srgbClr val="00287D"/>
              </a:solidFill>
              <a:latin typeface="Calibri" panose="020F0502020204030204" pitchFamily="34" charset="0"/>
            </a:endParaRPr>
          </a:p>
          <a:p>
            <a:r>
              <a:rPr lang="en-US" sz="1800" dirty="0" err="1">
                <a:solidFill>
                  <a:srgbClr val="00287D"/>
                </a:solidFill>
                <a:latin typeface="Calibri" panose="020F0502020204030204" pitchFamily="34" charset="0"/>
              </a:rPr>
              <a:t>homologní</a:t>
            </a:r>
            <a:r>
              <a:rPr lang="en-US" sz="1800" dirty="0">
                <a:solidFill>
                  <a:srgbClr val="00287D"/>
                </a:solidFill>
                <a:latin typeface="Calibri" panose="020F0502020204030204" pitchFamily="34" charset="0"/>
              </a:rPr>
              <a:t> x </a:t>
            </a:r>
            <a:r>
              <a:rPr lang="en-US" sz="1800" dirty="0" err="1">
                <a:solidFill>
                  <a:srgbClr val="00287D"/>
                </a:solidFill>
                <a:latin typeface="Calibri" panose="020F0502020204030204" pitchFamily="34" charset="0"/>
              </a:rPr>
              <a:t>heterologní</a:t>
            </a:r>
            <a:endParaRPr lang="en-US" sz="1800" dirty="0">
              <a:solidFill>
                <a:srgbClr val="00287D"/>
              </a:solidFill>
              <a:latin typeface="Calibri" panose="020F0502020204030204" pitchFamily="34" charset="0"/>
            </a:endParaRPr>
          </a:p>
          <a:p>
            <a:endParaRPr lang="en-US" sz="1800" dirty="0">
              <a:solidFill>
                <a:srgbClr val="00287D"/>
              </a:solidFill>
              <a:latin typeface="Calibri" panose="020F0502020204030204" pitchFamily="34" charset="0"/>
            </a:endParaRPr>
          </a:p>
          <a:p>
            <a:r>
              <a:rPr lang="en-US" sz="1800" b="1" dirty="0" err="1">
                <a:solidFill>
                  <a:srgbClr val="00287D"/>
                </a:solidFill>
                <a:latin typeface="Calibri" panose="020F0502020204030204" pitchFamily="34" charset="0"/>
              </a:rPr>
              <a:t>Tachyfylaxe</a:t>
            </a:r>
            <a:r>
              <a:rPr lang="en-US" sz="1800" b="1" dirty="0">
                <a:solidFill>
                  <a:srgbClr val="00287D"/>
                </a:solidFill>
                <a:latin typeface="Calibri" panose="020F0502020204030204" pitchFamily="34" charset="0"/>
              </a:rPr>
              <a:t> </a:t>
            </a:r>
            <a:r>
              <a:rPr lang="en-US" sz="1800" dirty="0">
                <a:solidFill>
                  <a:srgbClr val="00287D"/>
                </a:solidFill>
                <a:latin typeface="Calibri" panose="020F0502020204030204" pitchFamily="34" charset="0"/>
              </a:rPr>
              <a:t>– </a:t>
            </a:r>
            <a:r>
              <a:rPr lang="en-US" sz="1800" dirty="0" err="1">
                <a:solidFill>
                  <a:srgbClr val="00287D"/>
                </a:solidFill>
                <a:latin typeface="Calibri" panose="020F0502020204030204" pitchFamily="34" charset="0"/>
              </a:rPr>
              <a:t>akutní</a:t>
            </a:r>
            <a:r>
              <a:rPr lang="en-US" sz="1800" dirty="0">
                <a:solidFill>
                  <a:srgbClr val="00287D"/>
                </a:solidFill>
                <a:latin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287D"/>
                </a:solidFill>
                <a:latin typeface="Calibri" panose="020F0502020204030204" pitchFamily="34" charset="0"/>
              </a:rPr>
              <a:t>léková</a:t>
            </a:r>
            <a:r>
              <a:rPr lang="en-US" sz="1800" dirty="0">
                <a:solidFill>
                  <a:srgbClr val="00287D"/>
                </a:solidFill>
                <a:latin typeface="Calibri" panose="020F0502020204030204" pitchFamily="34" charset="0"/>
              </a:rPr>
              <a:t> tolerance</a:t>
            </a:r>
          </a:p>
          <a:p>
            <a:r>
              <a:rPr lang="en-US" sz="1800" dirty="0" err="1">
                <a:solidFill>
                  <a:srgbClr val="00287D"/>
                </a:solidFill>
                <a:latin typeface="Calibri" panose="020F0502020204030204" pitchFamily="34" charset="0"/>
              </a:rPr>
              <a:t>snížená</a:t>
            </a:r>
            <a:r>
              <a:rPr lang="en-US" sz="1800" dirty="0">
                <a:solidFill>
                  <a:srgbClr val="00287D"/>
                </a:solidFill>
                <a:latin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287D"/>
                </a:solidFill>
                <a:latin typeface="Calibri" panose="020F0502020204030204" pitchFamily="34" charset="0"/>
              </a:rPr>
              <a:t>citlivost</a:t>
            </a:r>
            <a:r>
              <a:rPr lang="en-US" sz="1800" dirty="0">
                <a:solidFill>
                  <a:srgbClr val="00287D"/>
                </a:solidFill>
                <a:latin typeface="Calibri" panose="020F0502020204030204" pitchFamily="34" charset="0"/>
              </a:rPr>
              <a:t> k </a:t>
            </a:r>
            <a:r>
              <a:rPr lang="en-US" sz="1800" dirty="0" err="1">
                <a:solidFill>
                  <a:srgbClr val="00287D"/>
                </a:solidFill>
                <a:latin typeface="Calibri" panose="020F0502020204030204" pitchFamily="34" charset="0"/>
              </a:rPr>
              <a:t>účinné</a:t>
            </a:r>
            <a:r>
              <a:rPr lang="en-US" sz="1800" dirty="0">
                <a:solidFill>
                  <a:srgbClr val="00287D"/>
                </a:solidFill>
                <a:latin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287D"/>
                </a:solidFill>
                <a:latin typeface="Calibri" panose="020F0502020204030204" pitchFamily="34" charset="0"/>
              </a:rPr>
              <a:t>látce</a:t>
            </a:r>
            <a:r>
              <a:rPr lang="en-US" sz="1800" dirty="0">
                <a:solidFill>
                  <a:srgbClr val="00287D"/>
                </a:solidFill>
                <a:latin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287D"/>
                </a:solidFill>
                <a:latin typeface="Calibri" panose="020F0502020204030204" pitchFamily="34" charset="0"/>
              </a:rPr>
              <a:t>vyvíjející</a:t>
            </a:r>
            <a:r>
              <a:rPr lang="en-US" sz="1800" dirty="0">
                <a:solidFill>
                  <a:srgbClr val="00287D"/>
                </a:solidFill>
                <a:latin typeface="Calibri" panose="020F0502020204030204" pitchFamily="34" charset="0"/>
              </a:rPr>
              <a:t> se </a:t>
            </a:r>
            <a:r>
              <a:rPr lang="en-US" sz="1800" dirty="0" err="1">
                <a:solidFill>
                  <a:srgbClr val="00287D"/>
                </a:solidFill>
                <a:latin typeface="Calibri" panose="020F0502020204030204" pitchFamily="34" charset="0"/>
              </a:rPr>
              <a:t>rychle</a:t>
            </a:r>
            <a:r>
              <a:rPr lang="en-US" sz="1800" dirty="0">
                <a:solidFill>
                  <a:srgbClr val="00287D"/>
                </a:solidFill>
                <a:latin typeface="Calibri" panose="020F0502020204030204" pitchFamily="34" charset="0"/>
              </a:rPr>
              <a:t> (</a:t>
            </a:r>
            <a:r>
              <a:rPr lang="en-US" sz="1800" dirty="0" err="1">
                <a:solidFill>
                  <a:srgbClr val="00287D"/>
                </a:solidFill>
                <a:latin typeface="Calibri" panose="020F0502020204030204" pitchFamily="34" charset="0"/>
              </a:rPr>
              <a:t>minuty</a:t>
            </a:r>
            <a:r>
              <a:rPr lang="en-US" sz="1800" dirty="0">
                <a:solidFill>
                  <a:srgbClr val="00287D"/>
                </a:solidFill>
                <a:latin typeface="Calibri" panose="020F0502020204030204" pitchFamily="34" charset="0"/>
              </a:rPr>
              <a:t>)</a:t>
            </a:r>
          </a:p>
          <a:p>
            <a:r>
              <a:rPr lang="en-US" sz="1800" dirty="0" err="1">
                <a:solidFill>
                  <a:srgbClr val="00287D"/>
                </a:solidFill>
                <a:latin typeface="Calibri" panose="020F0502020204030204" pitchFamily="34" charset="0"/>
              </a:rPr>
              <a:t>reaktivita</a:t>
            </a:r>
            <a:r>
              <a:rPr lang="en-US" sz="1800" dirty="0">
                <a:solidFill>
                  <a:srgbClr val="00287D"/>
                </a:solidFill>
                <a:latin typeface="Calibri" panose="020F0502020204030204" pitchFamily="34" charset="0"/>
              </a:rPr>
              <a:t> se </a:t>
            </a:r>
            <a:r>
              <a:rPr lang="en-US" sz="1800" dirty="0" err="1">
                <a:solidFill>
                  <a:srgbClr val="00287D"/>
                </a:solidFill>
                <a:latin typeface="Calibri" panose="020F0502020204030204" pitchFamily="34" charset="0"/>
              </a:rPr>
              <a:t>vrací</a:t>
            </a:r>
            <a:r>
              <a:rPr lang="en-US" sz="1800" dirty="0">
                <a:solidFill>
                  <a:srgbClr val="00287D"/>
                </a:solidFill>
                <a:latin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287D"/>
                </a:solidFill>
                <a:latin typeface="Calibri" panose="020F0502020204030204" pitchFamily="34" charset="0"/>
              </a:rPr>
              <a:t>po</a:t>
            </a:r>
            <a:r>
              <a:rPr lang="en-US" sz="1800" dirty="0">
                <a:solidFill>
                  <a:srgbClr val="00287D"/>
                </a:solidFill>
                <a:latin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287D"/>
                </a:solidFill>
                <a:latin typeface="Calibri" panose="020F0502020204030204" pitchFamily="34" charset="0"/>
              </a:rPr>
              <a:t>bioeliminaci</a:t>
            </a:r>
            <a:r>
              <a:rPr lang="en-US" sz="1800" dirty="0">
                <a:solidFill>
                  <a:srgbClr val="00287D"/>
                </a:solidFill>
                <a:latin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287D"/>
                </a:solidFill>
                <a:latin typeface="Calibri" panose="020F0502020204030204" pitchFamily="34" charset="0"/>
              </a:rPr>
              <a:t>dané</a:t>
            </a:r>
            <a:r>
              <a:rPr lang="en-US" sz="1800" dirty="0">
                <a:solidFill>
                  <a:srgbClr val="00287D"/>
                </a:solidFill>
                <a:latin typeface="Calibri" panose="020F0502020204030204" pitchFamily="34" charset="0"/>
              </a:rPr>
              <a:t> </a:t>
            </a:r>
            <a:r>
              <a:rPr lang="en-US" sz="1800" dirty="0" err="1" smtClean="0">
                <a:solidFill>
                  <a:srgbClr val="00287D"/>
                </a:solidFill>
                <a:latin typeface="Calibri" panose="020F0502020204030204" pitchFamily="34" charset="0"/>
              </a:rPr>
              <a:t>látky</a:t>
            </a:r>
            <a:r>
              <a:rPr lang="cs-CZ" sz="1800" dirty="0" smtClean="0">
                <a:solidFill>
                  <a:srgbClr val="00287D"/>
                </a:solidFill>
                <a:latin typeface="Calibri" panose="020F0502020204030204" pitchFamily="34" charset="0"/>
              </a:rPr>
              <a:t> (např. efedrin zvyšuje krevní tlak)</a:t>
            </a:r>
            <a:endParaRPr lang="en-US" sz="1800" dirty="0">
              <a:solidFill>
                <a:srgbClr val="00287D"/>
              </a:solidFill>
              <a:latin typeface="Calibri" panose="020F0502020204030204" pitchFamily="34" charset="0"/>
            </a:endParaRPr>
          </a:p>
          <a:p>
            <a:endParaRPr lang="en-US" sz="1800" b="1" dirty="0">
              <a:solidFill>
                <a:srgbClr val="00287D"/>
              </a:solidFill>
              <a:latin typeface="Calibri" panose="020F0502020204030204" pitchFamily="34" charset="0"/>
            </a:endParaRPr>
          </a:p>
          <a:p>
            <a:r>
              <a:rPr lang="en-US" sz="1800" b="1" dirty="0">
                <a:solidFill>
                  <a:srgbClr val="00287D"/>
                </a:solidFill>
                <a:latin typeface="Calibri" panose="020F0502020204030204" pitchFamily="34" charset="0"/>
              </a:rPr>
              <a:t>Tolerance </a:t>
            </a:r>
            <a:r>
              <a:rPr lang="en-US" sz="1800" dirty="0">
                <a:solidFill>
                  <a:srgbClr val="00287D"/>
                </a:solidFill>
                <a:latin typeface="Calibri" panose="020F0502020204030204" pitchFamily="34" charset="0"/>
              </a:rPr>
              <a:t>- </a:t>
            </a:r>
            <a:r>
              <a:rPr lang="en-US" sz="1800" dirty="0" err="1">
                <a:solidFill>
                  <a:srgbClr val="00287D"/>
                </a:solidFill>
                <a:latin typeface="Calibri" panose="020F0502020204030204" pitchFamily="34" charset="0"/>
              </a:rPr>
              <a:t>vzniká</a:t>
            </a:r>
            <a:r>
              <a:rPr lang="en-US" sz="1800" dirty="0">
                <a:solidFill>
                  <a:srgbClr val="00287D"/>
                </a:solidFill>
                <a:latin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287D"/>
                </a:solidFill>
                <a:latin typeface="Calibri" panose="020F0502020204030204" pitchFamily="34" charset="0"/>
              </a:rPr>
              <a:t>při</a:t>
            </a:r>
            <a:r>
              <a:rPr lang="en-US" sz="1800" dirty="0">
                <a:solidFill>
                  <a:srgbClr val="00287D"/>
                </a:solidFill>
                <a:latin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287D"/>
                </a:solidFill>
                <a:latin typeface="Calibri" panose="020F0502020204030204" pitchFamily="34" charset="0"/>
              </a:rPr>
              <a:t>opakovaném</a:t>
            </a:r>
            <a:r>
              <a:rPr lang="en-US" sz="1800" dirty="0">
                <a:solidFill>
                  <a:srgbClr val="00287D"/>
                </a:solidFill>
                <a:latin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287D"/>
                </a:solidFill>
                <a:latin typeface="Calibri" panose="020F0502020204030204" pitchFamily="34" charset="0"/>
              </a:rPr>
              <a:t>podávání</a:t>
            </a:r>
            <a:r>
              <a:rPr lang="en-US" sz="1800" dirty="0">
                <a:solidFill>
                  <a:srgbClr val="00287D"/>
                </a:solidFill>
                <a:latin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287D"/>
                </a:solidFill>
                <a:latin typeface="Calibri" panose="020F0502020204030204" pitchFamily="34" charset="0"/>
              </a:rPr>
              <a:t>léčiva</a:t>
            </a:r>
            <a:r>
              <a:rPr lang="en-US" sz="1800" dirty="0">
                <a:solidFill>
                  <a:srgbClr val="00287D"/>
                </a:solidFill>
                <a:latin typeface="Calibri" panose="020F0502020204030204" pitchFamily="34" charset="0"/>
              </a:rPr>
              <a:t> (</a:t>
            </a:r>
            <a:r>
              <a:rPr lang="en-US" sz="1800" dirty="0" err="1">
                <a:solidFill>
                  <a:srgbClr val="00287D"/>
                </a:solidFill>
                <a:latin typeface="Calibri" panose="020F0502020204030204" pitchFamily="34" charset="0"/>
              </a:rPr>
              <a:t>dny</a:t>
            </a:r>
            <a:r>
              <a:rPr lang="en-US" sz="1800" dirty="0">
                <a:solidFill>
                  <a:srgbClr val="00287D"/>
                </a:solidFill>
                <a:latin typeface="Calibri" panose="020F0502020204030204" pitchFamily="34" charset="0"/>
              </a:rPr>
              <a:t> – </a:t>
            </a:r>
            <a:r>
              <a:rPr lang="en-US" sz="1800" dirty="0" err="1">
                <a:solidFill>
                  <a:srgbClr val="00287D"/>
                </a:solidFill>
                <a:latin typeface="Calibri" panose="020F0502020204030204" pitchFamily="34" charset="0"/>
              </a:rPr>
              <a:t>týdny</a:t>
            </a:r>
            <a:r>
              <a:rPr lang="en-US" sz="1800" dirty="0">
                <a:solidFill>
                  <a:srgbClr val="00287D"/>
                </a:solidFill>
                <a:latin typeface="Calibri" panose="020F0502020204030204" pitchFamily="34" charset="0"/>
              </a:rPr>
              <a:t>)</a:t>
            </a:r>
          </a:p>
          <a:p>
            <a:r>
              <a:rPr lang="en-US" sz="1800" dirty="0">
                <a:solidFill>
                  <a:srgbClr val="00287D"/>
                </a:solidFill>
                <a:latin typeface="Calibri" panose="020F0502020204030204" pitchFamily="34" charset="0"/>
              </a:rPr>
              <a:t>k </a:t>
            </a:r>
            <a:r>
              <a:rPr lang="en-US" sz="1800" dirty="0" err="1">
                <a:solidFill>
                  <a:srgbClr val="00287D"/>
                </a:solidFill>
                <a:latin typeface="Calibri" panose="020F0502020204030204" pitchFamily="34" charset="0"/>
              </a:rPr>
              <a:t>dosažení</a:t>
            </a:r>
            <a:r>
              <a:rPr lang="en-US" sz="1800" dirty="0">
                <a:solidFill>
                  <a:srgbClr val="00287D"/>
                </a:solidFill>
                <a:latin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287D"/>
                </a:solidFill>
                <a:latin typeface="Calibri" panose="020F0502020204030204" pitchFamily="34" charset="0"/>
              </a:rPr>
              <a:t>původního</a:t>
            </a:r>
            <a:r>
              <a:rPr lang="en-US" sz="1800" dirty="0">
                <a:solidFill>
                  <a:srgbClr val="00287D"/>
                </a:solidFill>
                <a:latin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287D"/>
                </a:solidFill>
                <a:latin typeface="Calibri" panose="020F0502020204030204" pitchFamily="34" charset="0"/>
              </a:rPr>
              <a:t>účinku</a:t>
            </a:r>
            <a:r>
              <a:rPr lang="en-US" sz="1800" dirty="0">
                <a:solidFill>
                  <a:srgbClr val="00287D"/>
                </a:solidFill>
                <a:latin typeface="Calibri" panose="020F0502020204030204" pitchFamily="34" charset="0"/>
              </a:rPr>
              <a:t> -) </a:t>
            </a:r>
            <a:r>
              <a:rPr lang="en-US" sz="1800" dirty="0" err="1">
                <a:solidFill>
                  <a:srgbClr val="00287D"/>
                </a:solidFill>
                <a:latin typeface="Calibri" panose="020F0502020204030204" pitchFamily="34" charset="0"/>
              </a:rPr>
              <a:t>stále</a:t>
            </a:r>
            <a:r>
              <a:rPr lang="en-US" sz="1800" dirty="0">
                <a:solidFill>
                  <a:srgbClr val="00287D"/>
                </a:solidFill>
                <a:latin typeface="Calibri" panose="020F0502020204030204" pitchFamily="34" charset="0"/>
              </a:rPr>
              <a:t> </a:t>
            </a:r>
            <a:r>
              <a:rPr lang="cs-CZ" altLang="en-US" sz="1800" dirty="0">
                <a:solidFill>
                  <a:srgbClr val="00287D"/>
                </a:solidFill>
                <a:sym typeface="Symbol" panose="05050102010706020507" pitchFamily="18" charset="2"/>
              </a:rPr>
              <a:t></a:t>
            </a:r>
            <a:r>
              <a:rPr lang="en-US" sz="1800" dirty="0" smtClean="0">
                <a:solidFill>
                  <a:srgbClr val="00287D"/>
                </a:solidFill>
                <a:latin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287D"/>
                </a:solidFill>
                <a:latin typeface="Calibri" panose="020F0502020204030204" pitchFamily="34" charset="0"/>
              </a:rPr>
              <a:t>dávky</a:t>
            </a:r>
            <a:endParaRPr lang="en-US" sz="1800" dirty="0">
              <a:solidFill>
                <a:srgbClr val="00287D"/>
              </a:solidFill>
              <a:latin typeface="Calibri" panose="020F0502020204030204" pitchFamily="34" charset="0"/>
            </a:endParaRPr>
          </a:p>
          <a:p>
            <a:r>
              <a:rPr lang="en-US" sz="1800" dirty="0" err="1">
                <a:solidFill>
                  <a:srgbClr val="00287D"/>
                </a:solidFill>
                <a:latin typeface="Calibri" panose="020F0502020204030204" pitchFamily="34" charset="0"/>
              </a:rPr>
              <a:t>reaktivita</a:t>
            </a:r>
            <a:r>
              <a:rPr lang="en-US" sz="1800" dirty="0">
                <a:solidFill>
                  <a:srgbClr val="00287D"/>
                </a:solidFill>
                <a:latin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287D"/>
                </a:solidFill>
                <a:latin typeface="Calibri" panose="020F0502020204030204" pitchFamily="34" charset="0"/>
              </a:rPr>
              <a:t>až</a:t>
            </a:r>
            <a:r>
              <a:rPr lang="en-US" sz="1800" dirty="0">
                <a:solidFill>
                  <a:srgbClr val="00287D"/>
                </a:solidFill>
                <a:latin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287D"/>
                </a:solidFill>
                <a:latin typeface="Calibri" panose="020F0502020204030204" pitchFamily="34" charset="0"/>
              </a:rPr>
              <a:t>určitou</a:t>
            </a:r>
            <a:r>
              <a:rPr lang="en-US" sz="1800" dirty="0">
                <a:solidFill>
                  <a:srgbClr val="00287D"/>
                </a:solidFill>
                <a:latin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287D"/>
                </a:solidFill>
                <a:latin typeface="Calibri" panose="020F0502020204030204" pitchFamily="34" charset="0"/>
              </a:rPr>
              <a:t>dobu</a:t>
            </a:r>
            <a:r>
              <a:rPr lang="en-US" sz="1800" dirty="0">
                <a:solidFill>
                  <a:srgbClr val="00287D"/>
                </a:solidFill>
                <a:latin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287D"/>
                </a:solidFill>
                <a:latin typeface="Calibri" panose="020F0502020204030204" pitchFamily="34" charset="0"/>
              </a:rPr>
              <a:t>po</a:t>
            </a:r>
            <a:r>
              <a:rPr lang="en-US" sz="1800" dirty="0">
                <a:solidFill>
                  <a:srgbClr val="00287D"/>
                </a:solidFill>
                <a:latin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287D"/>
                </a:solidFill>
                <a:latin typeface="Calibri" panose="020F0502020204030204" pitchFamily="34" charset="0"/>
              </a:rPr>
              <a:t>vysazení</a:t>
            </a:r>
            <a:r>
              <a:rPr lang="en-US" sz="1800" dirty="0">
                <a:solidFill>
                  <a:srgbClr val="00287D"/>
                </a:solidFill>
                <a:latin typeface="Calibri" panose="020F0502020204030204" pitchFamily="34" charset="0"/>
              </a:rPr>
              <a:t> </a:t>
            </a:r>
            <a:r>
              <a:rPr lang="en-US" sz="1800" dirty="0" err="1" smtClean="0">
                <a:solidFill>
                  <a:srgbClr val="00287D"/>
                </a:solidFill>
                <a:latin typeface="Calibri" panose="020F0502020204030204" pitchFamily="34" charset="0"/>
              </a:rPr>
              <a:t>léčiva</a:t>
            </a:r>
            <a:r>
              <a:rPr lang="cs-CZ" sz="1800" dirty="0" smtClean="0">
                <a:solidFill>
                  <a:srgbClr val="00287D"/>
                </a:solidFill>
                <a:latin typeface="Calibri" panose="020F0502020204030204" pitchFamily="34" charset="0"/>
              </a:rPr>
              <a:t> (např. </a:t>
            </a:r>
            <a:r>
              <a:rPr lang="cs-CZ" sz="1800" dirty="0" smtClean="0">
                <a:solidFill>
                  <a:srgbClr val="00287D"/>
                </a:solidFill>
                <a:latin typeface="Calibri" panose="020F0502020204030204" pitchFamily="34" charset="0"/>
              </a:rPr>
              <a:t>benzodiazepiny)</a:t>
            </a:r>
            <a:r>
              <a:rPr lang="en-US" sz="1800" dirty="0" smtClean="0">
                <a:solidFill>
                  <a:srgbClr val="00287D"/>
                </a:solidFill>
                <a:latin typeface="Calibri" panose="020F0502020204030204" pitchFamily="34" charset="0"/>
              </a:rPr>
              <a:t> </a:t>
            </a:r>
            <a:endParaRPr lang="en-US" sz="1800" dirty="0">
              <a:solidFill>
                <a:srgbClr val="00287D"/>
              </a:solidFill>
              <a:latin typeface="Calibri" panose="020F0502020204030204" pitchFamily="34" charset="0"/>
            </a:endParaRPr>
          </a:p>
          <a:p>
            <a:endParaRPr lang="en-US" dirty="0">
              <a:solidFill>
                <a:srgbClr val="00287D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42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988610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Hypersenzitivita receptorů 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>
                <a:solidFill>
                  <a:srgbClr val="00287D"/>
                </a:solidFill>
              </a:rPr>
              <a:t>zvýšení</a:t>
            </a:r>
            <a:r>
              <a:rPr lang="en-US" dirty="0">
                <a:solidFill>
                  <a:srgbClr val="00287D"/>
                </a:solidFill>
              </a:rPr>
              <a:t> </a:t>
            </a:r>
            <a:r>
              <a:rPr lang="en-US" dirty="0" err="1">
                <a:solidFill>
                  <a:srgbClr val="00287D"/>
                </a:solidFill>
              </a:rPr>
              <a:t>citlivosti</a:t>
            </a:r>
            <a:r>
              <a:rPr lang="en-US" dirty="0">
                <a:solidFill>
                  <a:srgbClr val="00287D"/>
                </a:solidFill>
              </a:rPr>
              <a:t> </a:t>
            </a:r>
            <a:r>
              <a:rPr lang="en-US" dirty="0" err="1">
                <a:solidFill>
                  <a:srgbClr val="00287D"/>
                </a:solidFill>
              </a:rPr>
              <a:t>receptorů</a:t>
            </a:r>
            <a:r>
              <a:rPr lang="en-US" dirty="0">
                <a:solidFill>
                  <a:srgbClr val="00287D"/>
                </a:solidFill>
              </a:rPr>
              <a:t> </a:t>
            </a:r>
            <a:r>
              <a:rPr lang="en-US" dirty="0" err="1">
                <a:solidFill>
                  <a:srgbClr val="00287D"/>
                </a:solidFill>
              </a:rPr>
              <a:t>po</a:t>
            </a:r>
            <a:r>
              <a:rPr lang="en-US" dirty="0">
                <a:solidFill>
                  <a:srgbClr val="00287D"/>
                </a:solidFill>
              </a:rPr>
              <a:t> </a:t>
            </a:r>
            <a:r>
              <a:rPr lang="en-US" dirty="0" err="1">
                <a:solidFill>
                  <a:srgbClr val="00287D"/>
                </a:solidFill>
              </a:rPr>
              <a:t>dlouhodobé</a:t>
            </a:r>
            <a:r>
              <a:rPr lang="en-US" dirty="0">
                <a:solidFill>
                  <a:srgbClr val="00287D"/>
                </a:solidFill>
              </a:rPr>
              <a:t> </a:t>
            </a:r>
            <a:r>
              <a:rPr lang="en-US" dirty="0" err="1">
                <a:solidFill>
                  <a:srgbClr val="00287D"/>
                </a:solidFill>
              </a:rPr>
              <a:t>blokádě</a:t>
            </a:r>
            <a:r>
              <a:rPr lang="en-US" dirty="0">
                <a:solidFill>
                  <a:srgbClr val="00287D"/>
                </a:solidFill>
              </a:rPr>
              <a:t> </a:t>
            </a:r>
            <a:r>
              <a:rPr lang="en-US" dirty="0" err="1">
                <a:solidFill>
                  <a:srgbClr val="00287D"/>
                </a:solidFill>
              </a:rPr>
              <a:t>receptoru</a:t>
            </a:r>
            <a:r>
              <a:rPr lang="en-US" dirty="0">
                <a:solidFill>
                  <a:srgbClr val="00287D"/>
                </a:solidFill>
              </a:rPr>
              <a:t> </a:t>
            </a:r>
            <a:r>
              <a:rPr lang="en-US" dirty="0" err="1">
                <a:solidFill>
                  <a:srgbClr val="00287D"/>
                </a:solidFill>
              </a:rPr>
              <a:t>antagonistou</a:t>
            </a:r>
            <a:r>
              <a:rPr lang="en-US" dirty="0">
                <a:solidFill>
                  <a:srgbClr val="00287D"/>
                </a:solidFill>
              </a:rPr>
              <a:t> </a:t>
            </a:r>
          </a:p>
          <a:p>
            <a:endParaRPr lang="en-US" dirty="0">
              <a:solidFill>
                <a:srgbClr val="00287D"/>
              </a:solidFill>
            </a:endParaRPr>
          </a:p>
          <a:p>
            <a:r>
              <a:rPr lang="en-US" b="1" dirty="0">
                <a:solidFill>
                  <a:srgbClr val="00287D"/>
                </a:solidFill>
              </a:rPr>
              <a:t>Rebound </a:t>
            </a:r>
            <a:r>
              <a:rPr lang="en-US" b="1" dirty="0" err="1">
                <a:solidFill>
                  <a:srgbClr val="00287D"/>
                </a:solidFill>
              </a:rPr>
              <a:t>fenomén</a:t>
            </a:r>
            <a:r>
              <a:rPr lang="en-US" b="1" dirty="0">
                <a:solidFill>
                  <a:srgbClr val="00287D"/>
                </a:solidFill>
              </a:rPr>
              <a:t> </a:t>
            </a:r>
          </a:p>
          <a:p>
            <a:r>
              <a:rPr lang="en-US" dirty="0" err="1">
                <a:solidFill>
                  <a:srgbClr val="00287D"/>
                </a:solidFill>
              </a:rPr>
              <a:t>nebezpečný</a:t>
            </a:r>
            <a:r>
              <a:rPr lang="en-US" dirty="0">
                <a:solidFill>
                  <a:srgbClr val="00287D"/>
                </a:solidFill>
              </a:rPr>
              <a:t> </a:t>
            </a:r>
            <a:r>
              <a:rPr lang="en-US" dirty="0" err="1">
                <a:solidFill>
                  <a:srgbClr val="00287D"/>
                </a:solidFill>
              </a:rPr>
              <a:t>návrat</a:t>
            </a:r>
            <a:r>
              <a:rPr lang="en-US" dirty="0">
                <a:solidFill>
                  <a:srgbClr val="00287D"/>
                </a:solidFill>
              </a:rPr>
              <a:t> do </a:t>
            </a:r>
            <a:r>
              <a:rPr lang="en-US" dirty="0" err="1">
                <a:solidFill>
                  <a:srgbClr val="00287D"/>
                </a:solidFill>
              </a:rPr>
              <a:t>původního</a:t>
            </a:r>
            <a:r>
              <a:rPr lang="en-US" dirty="0">
                <a:solidFill>
                  <a:srgbClr val="00287D"/>
                </a:solidFill>
              </a:rPr>
              <a:t> </a:t>
            </a:r>
            <a:r>
              <a:rPr lang="en-US" dirty="0" err="1">
                <a:solidFill>
                  <a:srgbClr val="00287D"/>
                </a:solidFill>
              </a:rPr>
              <a:t>stavu</a:t>
            </a:r>
            <a:r>
              <a:rPr lang="en-US" dirty="0">
                <a:solidFill>
                  <a:srgbClr val="00287D"/>
                </a:solidFill>
              </a:rPr>
              <a:t> </a:t>
            </a:r>
            <a:r>
              <a:rPr lang="en-US" dirty="0" err="1">
                <a:solidFill>
                  <a:srgbClr val="00287D"/>
                </a:solidFill>
              </a:rPr>
              <a:t>po</a:t>
            </a:r>
            <a:r>
              <a:rPr lang="en-US" dirty="0">
                <a:solidFill>
                  <a:srgbClr val="00287D"/>
                </a:solidFill>
              </a:rPr>
              <a:t> </a:t>
            </a:r>
            <a:r>
              <a:rPr lang="en-US" dirty="0" err="1">
                <a:solidFill>
                  <a:srgbClr val="00287D"/>
                </a:solidFill>
              </a:rPr>
              <a:t>vysazení</a:t>
            </a:r>
            <a:r>
              <a:rPr lang="en-US" dirty="0">
                <a:solidFill>
                  <a:srgbClr val="00287D"/>
                </a:solidFill>
              </a:rPr>
              <a:t> </a:t>
            </a:r>
            <a:r>
              <a:rPr lang="en-US" dirty="0" err="1">
                <a:solidFill>
                  <a:srgbClr val="00287D"/>
                </a:solidFill>
              </a:rPr>
              <a:t>dlouhodobě</a:t>
            </a:r>
            <a:r>
              <a:rPr lang="en-US" dirty="0">
                <a:solidFill>
                  <a:srgbClr val="00287D"/>
                </a:solidFill>
              </a:rPr>
              <a:t> </a:t>
            </a:r>
            <a:r>
              <a:rPr lang="en-US" dirty="0" err="1">
                <a:solidFill>
                  <a:srgbClr val="00287D"/>
                </a:solidFill>
              </a:rPr>
              <a:t>podávaných</a:t>
            </a:r>
            <a:r>
              <a:rPr lang="en-US" dirty="0">
                <a:solidFill>
                  <a:srgbClr val="00287D"/>
                </a:solidFill>
              </a:rPr>
              <a:t> </a:t>
            </a:r>
            <a:r>
              <a:rPr lang="en-US" dirty="0" err="1">
                <a:solidFill>
                  <a:srgbClr val="00287D"/>
                </a:solidFill>
              </a:rPr>
              <a:t>léčiv</a:t>
            </a:r>
            <a:r>
              <a:rPr lang="en-US" dirty="0">
                <a:solidFill>
                  <a:srgbClr val="00287D"/>
                </a:solidFill>
              </a:rPr>
              <a:t> </a:t>
            </a:r>
            <a:r>
              <a:rPr lang="en-US" dirty="0" err="1">
                <a:solidFill>
                  <a:srgbClr val="00287D"/>
                </a:solidFill>
              </a:rPr>
              <a:t>způsobený</a:t>
            </a:r>
            <a:r>
              <a:rPr lang="en-US" dirty="0">
                <a:solidFill>
                  <a:srgbClr val="00287D"/>
                </a:solidFill>
              </a:rPr>
              <a:t> </a:t>
            </a:r>
            <a:r>
              <a:rPr lang="en-US" dirty="0" err="1">
                <a:solidFill>
                  <a:srgbClr val="00287D"/>
                </a:solidFill>
              </a:rPr>
              <a:t>hypersenzitivitou</a:t>
            </a:r>
            <a:r>
              <a:rPr lang="en-US" dirty="0">
                <a:solidFill>
                  <a:srgbClr val="00287D"/>
                </a:solidFill>
              </a:rPr>
              <a:t> </a:t>
            </a:r>
            <a:r>
              <a:rPr lang="en-US" dirty="0" err="1">
                <a:solidFill>
                  <a:srgbClr val="00287D"/>
                </a:solidFill>
              </a:rPr>
              <a:t>receptorů</a:t>
            </a:r>
            <a:r>
              <a:rPr lang="en-US" dirty="0">
                <a:solidFill>
                  <a:srgbClr val="00287D"/>
                </a:solidFill>
              </a:rPr>
              <a:t> k </a:t>
            </a:r>
            <a:r>
              <a:rPr lang="en-US" dirty="0" err="1">
                <a:solidFill>
                  <a:srgbClr val="00287D"/>
                </a:solidFill>
              </a:rPr>
              <a:t>endogenním</a:t>
            </a:r>
            <a:r>
              <a:rPr lang="en-US" dirty="0">
                <a:solidFill>
                  <a:srgbClr val="00287D"/>
                </a:solidFill>
              </a:rPr>
              <a:t> </a:t>
            </a:r>
            <a:r>
              <a:rPr lang="en-US" dirty="0" err="1">
                <a:solidFill>
                  <a:srgbClr val="00287D"/>
                </a:solidFill>
              </a:rPr>
              <a:t>ligandům</a:t>
            </a:r>
            <a:endParaRPr lang="en-US" dirty="0">
              <a:solidFill>
                <a:srgbClr val="00287D"/>
              </a:solidFill>
            </a:endParaRPr>
          </a:p>
          <a:p>
            <a:r>
              <a:rPr lang="en-US" dirty="0" err="1">
                <a:solidFill>
                  <a:srgbClr val="00287D"/>
                </a:solidFill>
              </a:rPr>
              <a:t>např</a:t>
            </a:r>
            <a:r>
              <a:rPr lang="en-US" dirty="0">
                <a:solidFill>
                  <a:srgbClr val="00287D"/>
                </a:solidFill>
              </a:rPr>
              <a:t>. beta </a:t>
            </a:r>
            <a:r>
              <a:rPr lang="en-US" dirty="0" err="1">
                <a:solidFill>
                  <a:srgbClr val="00287D"/>
                </a:solidFill>
              </a:rPr>
              <a:t>blokátory</a:t>
            </a:r>
            <a:r>
              <a:rPr lang="en-US" dirty="0">
                <a:solidFill>
                  <a:srgbClr val="00287D"/>
                </a:solidFill>
              </a:rPr>
              <a:t> </a:t>
            </a:r>
            <a:r>
              <a:rPr lang="en-US" dirty="0" err="1">
                <a:solidFill>
                  <a:srgbClr val="00287D"/>
                </a:solidFill>
              </a:rPr>
              <a:t>jako</a:t>
            </a:r>
            <a:r>
              <a:rPr lang="en-US" dirty="0">
                <a:solidFill>
                  <a:srgbClr val="00287D"/>
                </a:solidFill>
              </a:rPr>
              <a:t> </a:t>
            </a:r>
            <a:r>
              <a:rPr lang="en-US" dirty="0" err="1">
                <a:solidFill>
                  <a:srgbClr val="00287D"/>
                </a:solidFill>
              </a:rPr>
              <a:t>antihypertenziva</a:t>
            </a:r>
            <a:endParaRPr lang="en-US" dirty="0">
              <a:solidFill>
                <a:srgbClr val="00287D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43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540817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cs-CZ" altLang="cs-CZ" sz="2800" b="0" dirty="0" smtClean="0">
                <a:latin typeface="Calibri" panose="020F0502020204030204" pitchFamily="34" charset="0"/>
              </a:rPr>
              <a:t>Farmakodynamika – změny počtu receptorů</a:t>
            </a:r>
            <a:endParaRPr lang="cs-CZ" altLang="cs-CZ" sz="2800" b="0" dirty="0">
              <a:latin typeface="Calibri" panose="020F0502020204030204" pitchFamily="34" charset="0"/>
            </a:endParaRPr>
          </a:p>
        </p:txBody>
      </p:sp>
      <p:sp>
        <p:nvSpPr>
          <p:cNvPr id="9" name="Zástupný symbol pro obsah 8"/>
          <p:cNvSpPr>
            <a:spLocks noGrp="1"/>
          </p:cNvSpPr>
          <p:nvPr>
            <p:ph idx="1"/>
          </p:nvPr>
        </p:nvSpPr>
        <p:spPr>
          <a:xfrm>
            <a:off x="509590" y="1588167"/>
            <a:ext cx="8082321" cy="3441033"/>
          </a:xfrm>
        </p:spPr>
        <p:txBody>
          <a:bodyPr/>
          <a:lstStyle/>
          <a:p>
            <a:pPr>
              <a:spcBef>
                <a:spcPct val="0"/>
              </a:spcBef>
              <a:buNone/>
            </a:pPr>
            <a:r>
              <a:rPr lang="cs-CZ" altLang="en-US" sz="2000" dirty="0">
                <a:solidFill>
                  <a:srgbClr val="00287D"/>
                </a:solidFill>
                <a:latin typeface="Calibri" panose="020F0502020204030204" pitchFamily="34" charset="0"/>
              </a:rPr>
              <a:t>Přítomnost dostatečného množství příslušných receptorů je pro vyvolání farmakodynamického účinku stejně nezbytná jako dostatečný počet molekul ligandu  !!! </a:t>
            </a:r>
          </a:p>
          <a:p>
            <a:pPr>
              <a:spcBef>
                <a:spcPct val="0"/>
              </a:spcBef>
              <a:buNone/>
            </a:pPr>
            <a:endParaRPr lang="cs-CZ" altLang="cs-CZ" sz="2800" b="1" dirty="0" smtClean="0">
              <a:solidFill>
                <a:srgbClr val="C00000"/>
              </a:solidFill>
              <a:latin typeface="Calibri" panose="020F0502020204030204" pitchFamily="34" charset="0"/>
            </a:endParaRPr>
          </a:p>
          <a:p>
            <a:pPr>
              <a:spcBef>
                <a:spcPct val="0"/>
              </a:spcBef>
              <a:buNone/>
            </a:pPr>
            <a:r>
              <a:rPr lang="cs-CZ" altLang="cs-CZ" sz="28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up regulace</a:t>
            </a:r>
            <a:endParaRPr lang="cs-CZ" altLang="cs-CZ" sz="2800" b="1" dirty="0">
              <a:solidFill>
                <a:srgbClr val="C00000"/>
              </a:solidFill>
              <a:latin typeface="Calibri" panose="020F0502020204030204" pitchFamily="34" charset="0"/>
            </a:endParaRPr>
          </a:p>
          <a:p>
            <a:pPr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cs-CZ" altLang="cs-CZ" sz="2800" dirty="0" smtClean="0">
                <a:latin typeface="Calibri" panose="020F0502020204030204" pitchFamily="34" charset="0"/>
              </a:rPr>
              <a:t>hypersenzitivita</a:t>
            </a:r>
          </a:p>
          <a:p>
            <a:pPr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cs-CZ" altLang="cs-CZ" sz="2800" dirty="0" err="1" smtClean="0">
                <a:latin typeface="Calibri" panose="020F0502020204030204" pitchFamily="34" charset="0"/>
              </a:rPr>
              <a:t>rebound</a:t>
            </a:r>
            <a:r>
              <a:rPr lang="cs-CZ" altLang="cs-CZ" sz="2800" dirty="0" smtClean="0">
                <a:latin typeface="Calibri" panose="020F0502020204030204" pitchFamily="34" charset="0"/>
              </a:rPr>
              <a:t> fenomén</a:t>
            </a:r>
          </a:p>
          <a:p>
            <a:pPr marL="0" indent="0">
              <a:spcBef>
                <a:spcPct val="0"/>
              </a:spcBef>
              <a:buNone/>
            </a:pPr>
            <a:endParaRPr lang="cs-CZ" altLang="cs-CZ" sz="2000" b="1" dirty="0">
              <a:solidFill>
                <a:srgbClr val="3366FF"/>
              </a:solidFill>
              <a:latin typeface="Calibri" panose="020F0502020204030204" pitchFamily="34" charset="0"/>
            </a:endParaRPr>
          </a:p>
          <a:p>
            <a:pPr>
              <a:spcBef>
                <a:spcPct val="0"/>
              </a:spcBef>
              <a:buNone/>
            </a:pPr>
            <a:endParaRPr lang="cs-CZ" altLang="cs-CZ" b="1" dirty="0">
              <a:latin typeface="Calibri" panose="020F0502020204030204" pitchFamily="34" charset="0"/>
            </a:endParaRPr>
          </a:p>
          <a:p>
            <a:pPr>
              <a:lnSpc>
                <a:spcPct val="90000"/>
              </a:lnSpc>
              <a:buNone/>
            </a:pPr>
            <a:endParaRPr lang="cs-CZ" altLang="cs-CZ" dirty="0">
              <a:latin typeface="Calibri" panose="020F0502020204030204" pitchFamily="34" charset="0"/>
            </a:endParaRPr>
          </a:p>
        </p:txBody>
      </p:sp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028F59-B1F6-4801-94DB-4C8B6157CAC0}" type="slidenum">
              <a:rPr lang="cs-CZ" altLang="cs-CZ"/>
              <a:pPr/>
              <a:t>44</a:t>
            </a:fld>
            <a:endParaRPr lang="cs-CZ" altLang="cs-CZ" dirty="0"/>
          </a:p>
        </p:txBody>
      </p:sp>
      <p:sp>
        <p:nvSpPr>
          <p:cNvPr id="2" name="Obdélník 1"/>
          <p:cNvSpPr/>
          <p:nvPr/>
        </p:nvSpPr>
        <p:spPr>
          <a:xfrm>
            <a:off x="4127740" y="2864817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altLang="cs-CZ" sz="2800" b="1" dirty="0" err="1">
                <a:solidFill>
                  <a:srgbClr val="C00000"/>
                </a:solidFill>
                <a:latin typeface="Calibri" panose="020F0502020204030204" pitchFamily="34" charset="0"/>
              </a:rPr>
              <a:t>down</a:t>
            </a:r>
            <a:r>
              <a:rPr lang="cs-CZ" altLang="cs-CZ" sz="2800" b="1" dirty="0">
                <a:solidFill>
                  <a:srgbClr val="C00000"/>
                </a:solidFill>
                <a:latin typeface="Calibri" panose="020F0502020204030204" pitchFamily="34" charset="0"/>
              </a:rPr>
              <a:t> regulace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altLang="cs-CZ" sz="2800" dirty="0" smtClean="0">
                <a:latin typeface="Calibri" panose="020F0502020204030204" pitchFamily="34" charset="0"/>
              </a:rPr>
              <a:t> tolerance</a:t>
            </a:r>
            <a:endParaRPr lang="cs-CZ" altLang="cs-CZ" sz="2800" dirty="0">
              <a:latin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altLang="cs-CZ" sz="2800" dirty="0" smtClean="0">
                <a:latin typeface="Calibri" panose="020F0502020204030204" pitchFamily="34" charset="0"/>
              </a:rPr>
              <a:t> </a:t>
            </a:r>
            <a:r>
              <a:rPr lang="cs-CZ" altLang="cs-CZ" sz="2800" dirty="0" err="1" smtClean="0">
                <a:latin typeface="Calibri" panose="020F0502020204030204" pitchFamily="34" charset="0"/>
              </a:rPr>
              <a:t>desenzitizace</a:t>
            </a:r>
            <a:r>
              <a:rPr lang="cs-CZ" altLang="cs-CZ" sz="2800" dirty="0" smtClean="0">
                <a:latin typeface="Calibri" panose="020F0502020204030204" pitchFamily="34" charset="0"/>
              </a:rPr>
              <a:t> </a:t>
            </a:r>
            <a:r>
              <a:rPr lang="cs-CZ" altLang="cs-CZ" sz="2800" dirty="0" err="1">
                <a:latin typeface="Calibri" panose="020F0502020204030204" pitchFamily="34" charset="0"/>
              </a:rPr>
              <a:t>vs</a:t>
            </a:r>
            <a:r>
              <a:rPr lang="cs-CZ" altLang="cs-CZ" sz="2800" dirty="0">
                <a:latin typeface="Calibri" panose="020F0502020204030204" pitchFamily="34" charset="0"/>
              </a:rPr>
              <a:t> tachyfylaxe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37738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138" name="Rectangle 2"/>
          <p:cNvSpPr>
            <a:spLocks noGrp="1" noChangeArrowheads="1"/>
          </p:cNvSpPr>
          <p:nvPr>
            <p:ph type="title"/>
          </p:nvPr>
        </p:nvSpPr>
        <p:spPr>
          <a:xfrm>
            <a:off x="2468761" y="260747"/>
            <a:ext cx="5120878" cy="571500"/>
          </a:xfrm>
        </p:spPr>
        <p:txBody>
          <a:bodyPr/>
          <a:lstStyle/>
          <a:p>
            <a:r>
              <a:rPr lang="cs-CZ" altLang="en-US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Rozdělení receptorů</a:t>
            </a:r>
          </a:p>
        </p:txBody>
      </p:sp>
      <p:sp>
        <p:nvSpPr>
          <p:cNvPr id="475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0753" y="1815703"/>
            <a:ext cx="3137297" cy="1457325"/>
          </a:xfrm>
        </p:spPr>
        <p:txBody>
          <a:bodyPr/>
          <a:lstStyle/>
          <a:p>
            <a:pPr marL="457200" indent="-457200">
              <a:lnSpc>
                <a:spcPct val="90000"/>
              </a:lnSpc>
              <a:buClr>
                <a:schemeClr val="tx1"/>
              </a:buClr>
              <a:buNone/>
            </a:pPr>
            <a:r>
              <a:rPr lang="cs-CZ" altLang="en-US" sz="1800" b="1" u="sng" dirty="0">
                <a:solidFill>
                  <a:schemeClr val="tx2"/>
                </a:solidFill>
              </a:rPr>
              <a:t>Podle lokalizace</a:t>
            </a:r>
          </a:p>
          <a:p>
            <a:pPr marL="457200" indent="-457200">
              <a:lnSpc>
                <a:spcPct val="90000"/>
              </a:lnSpc>
              <a:buClr>
                <a:schemeClr val="tx1"/>
              </a:buClr>
              <a:buNone/>
            </a:pPr>
            <a:r>
              <a:rPr lang="cs-CZ" altLang="en-US" sz="1800" dirty="0"/>
              <a:t>1) v buněčné membráně</a:t>
            </a:r>
          </a:p>
          <a:p>
            <a:pPr marL="457200" indent="-457200">
              <a:lnSpc>
                <a:spcPct val="90000"/>
              </a:lnSpc>
              <a:buClr>
                <a:schemeClr val="tx1"/>
              </a:buClr>
              <a:buNone/>
            </a:pPr>
            <a:r>
              <a:rPr lang="cs-CZ" altLang="en-US" sz="1800" dirty="0"/>
              <a:t>2) v cytoplazmě</a:t>
            </a:r>
          </a:p>
          <a:p>
            <a:pPr marL="457200" indent="-457200">
              <a:lnSpc>
                <a:spcPct val="90000"/>
              </a:lnSpc>
              <a:buClr>
                <a:schemeClr val="tx1"/>
              </a:buClr>
              <a:buNone/>
            </a:pPr>
            <a:r>
              <a:rPr lang="cs-CZ" altLang="en-US" sz="1800" dirty="0"/>
              <a:t>3) v membránách organel</a:t>
            </a:r>
          </a:p>
        </p:txBody>
      </p:sp>
      <p:sp>
        <p:nvSpPr>
          <p:cNvPr id="475140" name="Line 4"/>
          <p:cNvSpPr>
            <a:spLocks noChangeShapeType="1"/>
          </p:cNvSpPr>
          <p:nvPr/>
        </p:nvSpPr>
        <p:spPr bwMode="auto">
          <a:xfrm flipH="1">
            <a:off x="2780522" y="971550"/>
            <a:ext cx="1448578" cy="247144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475141" name="Line 5"/>
          <p:cNvSpPr>
            <a:spLocks noChangeShapeType="1"/>
          </p:cNvSpPr>
          <p:nvPr/>
        </p:nvSpPr>
        <p:spPr bwMode="auto">
          <a:xfrm flipH="1">
            <a:off x="1866122" y="971549"/>
            <a:ext cx="2362978" cy="76795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475142" name="Line 6"/>
          <p:cNvSpPr>
            <a:spLocks noChangeShapeType="1"/>
          </p:cNvSpPr>
          <p:nvPr/>
        </p:nvSpPr>
        <p:spPr bwMode="auto">
          <a:xfrm>
            <a:off x="4229100" y="971550"/>
            <a:ext cx="914400" cy="27875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475143" name="Rectangle 7"/>
          <p:cNvSpPr>
            <a:spLocks noChangeArrowheads="1"/>
          </p:cNvSpPr>
          <p:nvPr/>
        </p:nvSpPr>
        <p:spPr bwMode="auto">
          <a:xfrm>
            <a:off x="4674637" y="1260388"/>
            <a:ext cx="4469363" cy="2585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288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860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en-US" sz="1800" b="1" u="sng" dirty="0">
                <a:solidFill>
                  <a:schemeClr val="tx2"/>
                </a:solidFill>
                <a:cs typeface="Arial" panose="020B0604020202020204" pitchFamily="34" charset="0"/>
              </a:rPr>
              <a:t>Podle způsobu transdukce signálů</a:t>
            </a:r>
          </a:p>
          <a:p>
            <a:pPr>
              <a:buFontTx/>
              <a:buAutoNum type="arabicParenR"/>
            </a:pPr>
            <a:r>
              <a:rPr lang="cs-CZ" altLang="en-US" sz="1800" dirty="0" err="1" smtClean="0">
                <a:cs typeface="Arial" panose="020B0604020202020204" pitchFamily="34" charset="0"/>
              </a:rPr>
              <a:t>Ionotropní</a:t>
            </a:r>
            <a:r>
              <a:rPr lang="cs-CZ" altLang="en-US" sz="1800" dirty="0" smtClean="0">
                <a:cs typeface="Arial" panose="020B0604020202020204" pitchFamily="34" charset="0"/>
              </a:rPr>
              <a:t> (např. nikotinový, </a:t>
            </a:r>
            <a:r>
              <a:rPr lang="cs-CZ" altLang="en-US" sz="1800" dirty="0" err="1" smtClean="0">
                <a:cs typeface="Arial" panose="020B0604020202020204" pitchFamily="34" charset="0"/>
              </a:rPr>
              <a:t>GABAa</a:t>
            </a:r>
            <a:r>
              <a:rPr lang="cs-CZ" altLang="en-US" sz="1800" dirty="0" smtClean="0">
                <a:cs typeface="Arial" panose="020B0604020202020204" pitchFamily="34" charset="0"/>
              </a:rPr>
              <a:t>, NMDA receptor)</a:t>
            </a:r>
            <a:endParaRPr lang="cs-CZ" altLang="en-US" sz="1800" dirty="0">
              <a:cs typeface="Arial" panose="020B0604020202020204" pitchFamily="34" charset="0"/>
            </a:endParaRPr>
          </a:p>
          <a:p>
            <a:pPr>
              <a:buFontTx/>
              <a:buAutoNum type="arabicParenR"/>
            </a:pPr>
            <a:r>
              <a:rPr lang="cs-CZ" altLang="en-US" sz="1800" dirty="0" err="1" smtClean="0">
                <a:cs typeface="Arial" panose="020B0604020202020204" pitchFamily="34" charset="0"/>
              </a:rPr>
              <a:t>Metabotropní</a:t>
            </a:r>
            <a:r>
              <a:rPr lang="cs-CZ" altLang="en-US" sz="1800" dirty="0" smtClean="0">
                <a:cs typeface="Arial" panose="020B0604020202020204" pitchFamily="34" charset="0"/>
              </a:rPr>
              <a:t> (</a:t>
            </a:r>
            <a:r>
              <a:rPr lang="cs-CZ" altLang="en-US" sz="1800" dirty="0" err="1" smtClean="0">
                <a:cs typeface="Arial" panose="020B0604020202020204" pitchFamily="34" charset="0"/>
              </a:rPr>
              <a:t>katcholaminové</a:t>
            </a:r>
            <a:r>
              <a:rPr lang="cs-CZ" altLang="en-US" sz="1800" dirty="0" smtClean="0">
                <a:cs typeface="Arial" panose="020B0604020202020204" pitchFamily="34" charset="0"/>
              </a:rPr>
              <a:t>, </a:t>
            </a:r>
            <a:r>
              <a:rPr lang="cs-CZ" altLang="en-US" sz="1800" dirty="0" err="1" smtClean="0">
                <a:cs typeface="Arial" panose="020B0604020202020204" pitchFamily="34" charset="0"/>
              </a:rPr>
              <a:t>opioidní</a:t>
            </a:r>
            <a:r>
              <a:rPr lang="cs-CZ" altLang="en-US" sz="1800" dirty="0" smtClean="0">
                <a:cs typeface="Arial" panose="020B0604020202020204" pitchFamily="34" charset="0"/>
              </a:rPr>
              <a:t>, muskarinové receptory…)</a:t>
            </a:r>
            <a:endParaRPr lang="cs-CZ" altLang="en-US" sz="1800" dirty="0">
              <a:cs typeface="Arial" panose="020B0604020202020204" pitchFamily="34" charset="0"/>
            </a:endParaRPr>
          </a:p>
          <a:p>
            <a:pPr>
              <a:buFontTx/>
              <a:buAutoNum type="arabicParenR"/>
            </a:pPr>
            <a:r>
              <a:rPr lang="cs-CZ" altLang="en-US" sz="1800" dirty="0">
                <a:cs typeface="Arial" panose="020B0604020202020204" pitchFamily="34" charset="0"/>
              </a:rPr>
              <a:t>receptory s enzymovou </a:t>
            </a:r>
            <a:r>
              <a:rPr lang="cs-CZ" altLang="en-US" sz="1800" dirty="0" smtClean="0">
                <a:cs typeface="Arial" panose="020B0604020202020204" pitchFamily="34" charset="0"/>
              </a:rPr>
              <a:t>aktivitou (inzulinový, </a:t>
            </a:r>
            <a:r>
              <a:rPr lang="cs-CZ" altLang="en-US" sz="1800" dirty="0" smtClean="0">
                <a:cs typeface="Arial" panose="020B0604020202020204" pitchFamily="34" charset="0"/>
              </a:rPr>
              <a:t>receptory pro růstový faktor…) </a:t>
            </a:r>
            <a:endParaRPr lang="cs-CZ" altLang="en-US" sz="1800" dirty="0">
              <a:cs typeface="Arial" panose="020B0604020202020204" pitchFamily="34" charset="0"/>
            </a:endParaRPr>
          </a:p>
          <a:p>
            <a:pPr>
              <a:buFontTx/>
              <a:buAutoNum type="arabicParenR"/>
            </a:pPr>
            <a:r>
              <a:rPr lang="cs-CZ" altLang="en-US" sz="1800" dirty="0">
                <a:cs typeface="Arial" panose="020B0604020202020204" pitchFamily="34" charset="0"/>
              </a:rPr>
              <a:t>regulující gen. </a:t>
            </a:r>
            <a:r>
              <a:rPr lang="cs-CZ" altLang="en-US" sz="1800" dirty="0" smtClean="0">
                <a:cs typeface="Arial" panose="020B0604020202020204" pitchFamily="34" charset="0"/>
              </a:rPr>
              <a:t>Transkripci (steroidní..)</a:t>
            </a:r>
            <a:endParaRPr lang="en-GB" altLang="en-US" sz="1800" dirty="0">
              <a:cs typeface="Arial" panose="020B0604020202020204" pitchFamily="34" charset="0"/>
            </a:endParaRPr>
          </a:p>
        </p:txBody>
      </p:sp>
      <p:sp>
        <p:nvSpPr>
          <p:cNvPr id="475144" name="Rectangle 8"/>
          <p:cNvSpPr>
            <a:spLocks noChangeArrowheads="1"/>
          </p:cNvSpPr>
          <p:nvPr/>
        </p:nvSpPr>
        <p:spPr bwMode="auto">
          <a:xfrm>
            <a:off x="1049937" y="3512345"/>
            <a:ext cx="5238750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altLang="en-US" sz="1800" b="1" u="sng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Podle fyziologických </a:t>
            </a:r>
            <a:r>
              <a:rPr lang="cs-CZ" altLang="en-US" sz="1800" b="1" u="sng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ligandů..</a:t>
            </a:r>
            <a:endParaRPr lang="cs-CZ" altLang="en-US" sz="1800" b="1" u="sng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R pro:	Ach</a:t>
            </a:r>
          </a:p>
          <a:p>
            <a:r>
              <a:rPr lang="cs-CZ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	biogenní aminy (DOP, NA, A, 5-HT3)</a:t>
            </a:r>
          </a:p>
          <a:p>
            <a:r>
              <a:rPr lang="cs-CZ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	AMK (GABA, </a:t>
            </a:r>
            <a:r>
              <a:rPr lang="cs-CZ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Gly</a:t>
            </a:r>
            <a:r>
              <a:rPr lang="cs-CZ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, NMDA)</a:t>
            </a:r>
          </a:p>
          <a:p>
            <a:r>
              <a:rPr lang="cs-CZ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	peptidy (endorfiny, enkefaliny,…)</a:t>
            </a:r>
          </a:p>
        </p:txBody>
      </p:sp>
    </p:spTree>
    <p:extLst>
      <p:ext uri="{BB962C8B-B14F-4D97-AF65-F5344CB8AC3E}">
        <p14:creationId xmlns:p14="http://schemas.microsoft.com/office/powerpoint/2010/main" val="1312414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5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5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75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75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75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75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5139" grpId="0"/>
      <p:bldP spid="475143" grpId="0"/>
      <p:bldP spid="475144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84822" y="210170"/>
            <a:ext cx="8086635" cy="485775"/>
          </a:xfrm>
        </p:spPr>
        <p:txBody>
          <a:bodyPr/>
          <a:lstStyle/>
          <a:p>
            <a:r>
              <a:rPr lang="cs-CZ" dirty="0">
                <a:solidFill>
                  <a:schemeClr val="tx2"/>
                </a:solidFill>
              </a:rPr>
              <a:t>Receptorové </a:t>
            </a:r>
            <a:r>
              <a:rPr lang="cs-CZ" dirty="0" smtClean="0">
                <a:solidFill>
                  <a:schemeClr val="tx2"/>
                </a:solidFill>
              </a:rPr>
              <a:t>mechanismy - shrnutí</a:t>
            </a:r>
            <a:endParaRPr lang="en-US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46</a:t>
            </a:fld>
            <a:endParaRPr lang="cs-CZ" altLang="cs-CZ" dirty="0"/>
          </a:p>
        </p:txBody>
      </p:sp>
      <p:pic>
        <p:nvPicPr>
          <p:cNvPr id="8" name="Picture 2" descr="0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26"/>
          <a:stretch>
            <a:fillRect/>
          </a:stretch>
        </p:blipFill>
        <p:spPr bwMode="auto">
          <a:xfrm>
            <a:off x="390144" y="946191"/>
            <a:ext cx="8400288" cy="4083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3551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ctr">
              <a:defRPr/>
            </a:pPr>
            <a:r>
              <a:rPr lang="cs-CZ" altLang="cs-CZ" b="1" dirty="0" smtClean="0">
                <a:solidFill>
                  <a:srgbClr val="002060"/>
                </a:solidFill>
              </a:rPr>
              <a:t>2. Specifický MÚ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Tx/>
              <a:buAutoNum type="arabicPeriod" startAt="2"/>
            </a:pPr>
            <a:r>
              <a:rPr lang="cs-CZ" altLang="cs-CZ" b="1" dirty="0">
                <a:solidFill>
                  <a:srgbClr val="00287D"/>
                </a:solidFill>
              </a:rPr>
              <a:t>Iontové kanály</a:t>
            </a:r>
          </a:p>
          <a:p>
            <a:pPr lvl="1" indent="-400050"/>
            <a:r>
              <a:rPr lang="cs-CZ" altLang="cs-CZ" dirty="0">
                <a:solidFill>
                  <a:srgbClr val="00287D"/>
                </a:solidFill>
              </a:rPr>
              <a:t>inaktivace sodného kanálu lokálními anestetiky</a:t>
            </a:r>
          </a:p>
          <a:p>
            <a:pPr lvl="1" indent="-400050"/>
            <a:r>
              <a:rPr lang="cs-CZ" altLang="cs-CZ" dirty="0">
                <a:solidFill>
                  <a:srgbClr val="00287D"/>
                </a:solidFill>
              </a:rPr>
              <a:t>blokátory vápenatého kanálu</a:t>
            </a:r>
          </a:p>
          <a:p>
            <a:pPr lvl="1" indent="-400050"/>
            <a:endParaRPr lang="cs-CZ" altLang="cs-CZ" dirty="0">
              <a:solidFill>
                <a:srgbClr val="00287D"/>
              </a:solidFill>
            </a:endParaRPr>
          </a:p>
          <a:p>
            <a:pPr marL="457200" indent="-457200">
              <a:buFontTx/>
              <a:buAutoNum type="arabicPeriod" startAt="2"/>
            </a:pPr>
            <a:r>
              <a:rPr lang="cs-CZ" altLang="cs-CZ" b="1" dirty="0">
                <a:solidFill>
                  <a:srgbClr val="00287D"/>
                </a:solidFill>
              </a:rPr>
              <a:t>Enzymy</a:t>
            </a:r>
          </a:p>
          <a:p>
            <a:pPr lvl="1" indent="-400050"/>
            <a:r>
              <a:rPr lang="cs-CZ" altLang="cs-CZ" dirty="0">
                <a:solidFill>
                  <a:srgbClr val="00287D"/>
                </a:solidFill>
              </a:rPr>
              <a:t>nejčastěji tzv. kompetitivní inhibitory enzymů</a:t>
            </a:r>
          </a:p>
          <a:p>
            <a:pPr lvl="1" indent="-400050"/>
            <a:r>
              <a:rPr lang="cs-CZ" altLang="cs-CZ" dirty="0">
                <a:solidFill>
                  <a:srgbClr val="00287D"/>
                </a:solidFill>
              </a:rPr>
              <a:t>NSAID </a:t>
            </a:r>
            <a:r>
              <a:rPr lang="cs-CZ" altLang="cs-CZ" dirty="0">
                <a:solidFill>
                  <a:srgbClr val="00287D"/>
                </a:solidFill>
                <a:sym typeface="Wingdings" panose="05000000000000000000" pitchFamily="2" charset="2"/>
              </a:rPr>
              <a:t> </a:t>
            </a:r>
            <a:r>
              <a:rPr lang="cs-CZ" altLang="cs-CZ" dirty="0" err="1">
                <a:solidFill>
                  <a:srgbClr val="00287D"/>
                </a:solidFill>
                <a:sym typeface="Wingdings" panose="05000000000000000000" pitchFamily="2" charset="2"/>
              </a:rPr>
              <a:t>cyklooxygenáza</a:t>
            </a:r>
            <a:endParaRPr lang="cs-CZ" altLang="cs-CZ" dirty="0">
              <a:solidFill>
                <a:srgbClr val="00287D"/>
              </a:solidFill>
              <a:sym typeface="Wingdings" panose="05000000000000000000" pitchFamily="2" charset="2"/>
            </a:endParaRPr>
          </a:p>
          <a:p>
            <a:pPr lvl="1" indent="-400050"/>
            <a:r>
              <a:rPr lang="cs-CZ" altLang="cs-CZ" dirty="0" err="1">
                <a:solidFill>
                  <a:srgbClr val="00287D"/>
                </a:solidFill>
              </a:rPr>
              <a:t>methylxantiny</a:t>
            </a:r>
            <a:r>
              <a:rPr lang="cs-CZ" altLang="cs-CZ" dirty="0">
                <a:solidFill>
                  <a:srgbClr val="00287D"/>
                </a:solidFill>
              </a:rPr>
              <a:t> </a:t>
            </a:r>
            <a:r>
              <a:rPr lang="cs-CZ" altLang="cs-CZ" dirty="0">
                <a:solidFill>
                  <a:srgbClr val="00287D"/>
                </a:solidFill>
                <a:sym typeface="Wingdings" panose="05000000000000000000" pitchFamily="2" charset="2"/>
              </a:rPr>
              <a:t> </a:t>
            </a:r>
            <a:r>
              <a:rPr lang="cs-CZ" altLang="cs-CZ" dirty="0" err="1">
                <a:solidFill>
                  <a:srgbClr val="00287D"/>
                </a:solidFill>
                <a:sym typeface="Wingdings" panose="05000000000000000000" pitchFamily="2" charset="2"/>
              </a:rPr>
              <a:t>fosfodiesteráza</a:t>
            </a:r>
            <a:endParaRPr lang="cs-CZ" altLang="cs-CZ" dirty="0">
              <a:solidFill>
                <a:srgbClr val="00287D"/>
              </a:solidFill>
              <a:sym typeface="Wingdings" panose="05000000000000000000" pitchFamily="2" charset="2"/>
            </a:endParaRPr>
          </a:p>
          <a:p>
            <a:pPr lvl="1" indent="-400050"/>
            <a:endParaRPr lang="cs-CZ" altLang="cs-CZ" dirty="0">
              <a:solidFill>
                <a:srgbClr val="00287D"/>
              </a:solidFill>
              <a:sym typeface="Wingdings" panose="05000000000000000000" pitchFamily="2" charset="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92275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ctr">
              <a:defRPr/>
            </a:pPr>
            <a:r>
              <a:rPr lang="cs-CZ" altLang="cs-CZ" b="1" dirty="0">
                <a:solidFill>
                  <a:srgbClr val="002060"/>
                </a:solidFill>
              </a:rPr>
              <a:t>2. Specifický MÚ</a:t>
            </a:r>
            <a:endParaRPr lang="cs-CZ" altLang="cs-CZ" b="1" dirty="0" smtClean="0">
              <a:solidFill>
                <a:srgbClr val="002060"/>
              </a:solidFill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457200" indent="-457200">
              <a:buFontTx/>
              <a:buAutoNum type="arabicPeriod" startAt="4"/>
              <a:defRPr/>
            </a:pPr>
            <a:r>
              <a:rPr lang="cs-CZ" altLang="cs-CZ" b="1" dirty="0">
                <a:solidFill>
                  <a:srgbClr val="00287D"/>
                </a:solidFill>
              </a:rPr>
              <a:t>Transportní systémy</a:t>
            </a:r>
          </a:p>
          <a:p>
            <a:pPr lvl="1" indent="-400050">
              <a:defRPr/>
            </a:pPr>
            <a:r>
              <a:rPr lang="cs-CZ" altLang="cs-CZ" dirty="0">
                <a:solidFill>
                  <a:srgbClr val="00287D"/>
                </a:solidFill>
              </a:rPr>
              <a:t>např. Na</a:t>
            </a:r>
            <a:r>
              <a:rPr lang="cs-CZ" altLang="cs-CZ" baseline="30000" dirty="0">
                <a:solidFill>
                  <a:srgbClr val="00287D"/>
                </a:solidFill>
              </a:rPr>
              <a:t>+</a:t>
            </a:r>
            <a:r>
              <a:rPr lang="cs-CZ" altLang="cs-CZ" dirty="0">
                <a:solidFill>
                  <a:srgbClr val="00287D"/>
                </a:solidFill>
              </a:rPr>
              <a:t>/K</a:t>
            </a:r>
            <a:r>
              <a:rPr lang="cs-CZ" altLang="cs-CZ" baseline="30000" dirty="0">
                <a:solidFill>
                  <a:srgbClr val="00287D"/>
                </a:solidFill>
              </a:rPr>
              <a:t>+</a:t>
            </a:r>
            <a:r>
              <a:rPr lang="cs-CZ" altLang="cs-CZ" dirty="0">
                <a:solidFill>
                  <a:srgbClr val="00287D"/>
                </a:solidFill>
              </a:rPr>
              <a:t> ATP-</a:t>
            </a:r>
            <a:r>
              <a:rPr lang="cs-CZ" altLang="cs-CZ" dirty="0" err="1">
                <a:solidFill>
                  <a:srgbClr val="00287D"/>
                </a:solidFill>
              </a:rPr>
              <a:t>áza</a:t>
            </a:r>
            <a:r>
              <a:rPr lang="cs-CZ" altLang="cs-CZ" dirty="0">
                <a:solidFill>
                  <a:srgbClr val="00287D"/>
                </a:solidFill>
              </a:rPr>
              <a:t> v </a:t>
            </a:r>
            <a:r>
              <a:rPr lang="cs-CZ" altLang="cs-CZ" dirty="0" err="1">
                <a:solidFill>
                  <a:srgbClr val="00287D"/>
                </a:solidFill>
              </a:rPr>
              <a:t>kardiomyocytech</a:t>
            </a:r>
            <a:r>
              <a:rPr lang="cs-CZ" altLang="cs-CZ" dirty="0">
                <a:solidFill>
                  <a:srgbClr val="00287D"/>
                </a:solidFill>
              </a:rPr>
              <a:t> inhibovaná digoxinem</a:t>
            </a:r>
          </a:p>
          <a:p>
            <a:pPr lvl="1" indent="-400050">
              <a:buNone/>
              <a:defRPr/>
            </a:pPr>
            <a:endParaRPr lang="cs-CZ" altLang="cs-CZ" dirty="0">
              <a:solidFill>
                <a:srgbClr val="00287D"/>
              </a:solidFill>
            </a:endParaRPr>
          </a:p>
          <a:p>
            <a:pPr marL="457200" indent="-457200">
              <a:buFontTx/>
              <a:buAutoNum type="arabicPeriod" startAt="4"/>
              <a:defRPr/>
            </a:pPr>
            <a:r>
              <a:rPr lang="cs-CZ" altLang="cs-CZ" b="1" dirty="0">
                <a:solidFill>
                  <a:srgbClr val="00287D"/>
                </a:solidFill>
              </a:rPr>
              <a:t>Ostatní</a:t>
            </a:r>
          </a:p>
          <a:p>
            <a:pPr lvl="1" indent="-400050">
              <a:defRPr/>
            </a:pPr>
            <a:r>
              <a:rPr lang="cs-CZ" altLang="cs-CZ" b="1" dirty="0">
                <a:solidFill>
                  <a:srgbClr val="00287D"/>
                </a:solidFill>
              </a:rPr>
              <a:t>tubulin</a:t>
            </a:r>
            <a:r>
              <a:rPr lang="cs-CZ" altLang="cs-CZ" dirty="0">
                <a:solidFill>
                  <a:srgbClr val="00287D"/>
                </a:solidFill>
              </a:rPr>
              <a:t>- cílová struktura pro kolchicin (mitotický jed)</a:t>
            </a:r>
          </a:p>
          <a:p>
            <a:pPr lvl="1" indent="-400050">
              <a:defRPr/>
            </a:pPr>
            <a:r>
              <a:rPr lang="cs-CZ" altLang="cs-CZ" b="1" dirty="0">
                <a:solidFill>
                  <a:srgbClr val="00287D"/>
                </a:solidFill>
              </a:rPr>
              <a:t>DNA</a:t>
            </a:r>
            <a:r>
              <a:rPr lang="cs-CZ" altLang="cs-CZ" dirty="0">
                <a:solidFill>
                  <a:srgbClr val="00287D"/>
                </a:solidFill>
              </a:rPr>
              <a:t>- transkripce může být ovlivněna cytostatiky </a:t>
            </a:r>
          </a:p>
          <a:p>
            <a:pPr marL="342900" lvl="1" indent="0">
              <a:buNone/>
              <a:defRPr/>
            </a:pPr>
            <a:endParaRPr lang="cs-CZ" altLang="cs-CZ" dirty="0">
              <a:solidFill>
                <a:srgbClr val="00287D"/>
              </a:solidFill>
            </a:endParaRPr>
          </a:p>
          <a:p>
            <a:pPr lvl="1" indent="-400050">
              <a:buFontTx/>
              <a:buChar char="•"/>
              <a:defRPr/>
            </a:pPr>
            <a:endParaRPr lang="cs-CZ" altLang="cs-CZ" dirty="0">
              <a:solidFill>
                <a:srgbClr val="00287D"/>
              </a:solidFill>
            </a:endParaRPr>
          </a:p>
          <a:p>
            <a:pPr marL="1028700" lvl="2">
              <a:buNone/>
              <a:defRPr/>
            </a:pPr>
            <a:endParaRPr lang="cs-CZ" altLang="cs-CZ" dirty="0">
              <a:solidFill>
                <a:srgbClr val="00287D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55012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CCE4E1-ABCF-4F5D-BF07-EFB1B1F25C69}" type="slidenum">
              <a:rPr lang="cs-CZ" altLang="cs-CZ"/>
              <a:pPr/>
              <a:t>49</a:t>
            </a:fld>
            <a:endParaRPr lang="cs-CZ" altLang="cs-CZ"/>
          </a:p>
        </p:txBody>
      </p:sp>
      <p:sp>
        <p:nvSpPr>
          <p:cNvPr id="3" name="TextovéPole 2"/>
          <p:cNvSpPr txBox="1"/>
          <p:nvPr/>
        </p:nvSpPr>
        <p:spPr>
          <a:xfrm>
            <a:off x="261259" y="1582896"/>
            <a:ext cx="888274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28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Ú</a:t>
            </a:r>
            <a:r>
              <a:rPr lang="cs-CZ" dirty="0" smtClean="0">
                <a:solidFill>
                  <a:srgbClr val="0028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vodní </a:t>
            </a:r>
            <a:r>
              <a:rPr lang="cs-CZ" dirty="0">
                <a:solidFill>
                  <a:srgbClr val="0028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organizační </a:t>
            </a:r>
            <a:r>
              <a:rPr lang="cs-CZ" dirty="0" smtClean="0">
                <a:solidFill>
                  <a:srgbClr val="0028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informace.</a:t>
            </a:r>
            <a:endParaRPr lang="cs-CZ" dirty="0">
              <a:solidFill>
                <a:srgbClr val="00287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28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cs-CZ" dirty="0" smtClean="0">
                <a:solidFill>
                  <a:srgbClr val="0028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áplň </a:t>
            </a:r>
            <a:r>
              <a:rPr lang="cs-CZ" dirty="0">
                <a:solidFill>
                  <a:srgbClr val="0028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oboru + obecné farmakologické </a:t>
            </a:r>
            <a:r>
              <a:rPr lang="cs-CZ" dirty="0" smtClean="0">
                <a:solidFill>
                  <a:srgbClr val="0028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pojmy.</a:t>
            </a:r>
            <a:endParaRPr lang="cs-CZ" dirty="0">
              <a:solidFill>
                <a:srgbClr val="00287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287D"/>
                </a:solidFill>
                <a:latin typeface="Calibri" panose="020F0502020204030204" pitchFamily="34" charset="0"/>
              </a:rPr>
              <a:t>K</a:t>
            </a:r>
            <a:r>
              <a:rPr lang="cs-CZ" dirty="0" smtClean="0">
                <a:solidFill>
                  <a:srgbClr val="00287D"/>
                </a:solidFill>
                <a:latin typeface="Calibri" panose="020F0502020204030204" pitchFamily="34" charset="0"/>
              </a:rPr>
              <a:t>lasifikace </a:t>
            </a:r>
            <a:r>
              <a:rPr lang="cs-CZ" dirty="0">
                <a:solidFill>
                  <a:srgbClr val="00287D"/>
                </a:solidFill>
                <a:latin typeface="Calibri" panose="020F0502020204030204" pitchFamily="34" charset="0"/>
              </a:rPr>
              <a:t>léčiv – </a:t>
            </a:r>
            <a:r>
              <a:rPr lang="cs-CZ" dirty="0" smtClean="0">
                <a:solidFill>
                  <a:srgbClr val="00287D"/>
                </a:solidFill>
                <a:latin typeface="Calibri" panose="020F0502020204030204" pitchFamily="34" charset="0"/>
              </a:rPr>
              <a:t>ATC.</a:t>
            </a:r>
            <a:endParaRPr lang="cs-CZ" dirty="0">
              <a:solidFill>
                <a:srgbClr val="00287D"/>
              </a:solidFill>
              <a:latin typeface="Calibri" panose="020F050202020403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28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</a:t>
            </a:r>
            <a:r>
              <a:rPr lang="cs-CZ" dirty="0" smtClean="0">
                <a:solidFill>
                  <a:srgbClr val="0028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armakodynamika </a:t>
            </a:r>
            <a:r>
              <a:rPr lang="cs-CZ" dirty="0">
                <a:solidFill>
                  <a:srgbClr val="0028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mechanizmy účinků léčiv, receptorová </a:t>
            </a:r>
            <a:r>
              <a:rPr lang="cs-CZ" dirty="0" smtClean="0">
                <a:solidFill>
                  <a:srgbClr val="0028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teorie.</a:t>
            </a:r>
            <a:endParaRPr lang="cs-CZ" dirty="0">
              <a:solidFill>
                <a:srgbClr val="00287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287D"/>
                </a:solidFill>
                <a:latin typeface="Calibri" panose="020F0502020204030204" pitchFamily="34" charset="0"/>
              </a:rPr>
              <a:t>Z</a:t>
            </a:r>
            <a:r>
              <a:rPr lang="cs-CZ" dirty="0" smtClean="0">
                <a:solidFill>
                  <a:srgbClr val="00287D"/>
                </a:solidFill>
                <a:latin typeface="Calibri" panose="020F0502020204030204" pitchFamily="34" charset="0"/>
              </a:rPr>
              <a:t>áklady farmakokinetiky.</a:t>
            </a:r>
            <a:endParaRPr lang="cs-CZ" dirty="0">
              <a:solidFill>
                <a:srgbClr val="00287D"/>
              </a:solidFill>
              <a:latin typeface="Calibri" panose="020F0502020204030204" pitchFamily="34" charset="0"/>
            </a:endParaRPr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58790" y="987275"/>
            <a:ext cx="8086635" cy="485775"/>
          </a:xfrm>
        </p:spPr>
        <p:txBody>
          <a:bodyPr/>
          <a:lstStyle/>
          <a:p>
            <a:r>
              <a:rPr lang="cs-CZ" dirty="0" smtClean="0"/>
              <a:t>Agenda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77803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err="1" smtClean="0"/>
              <a:t>Závěrečné</a:t>
            </a:r>
            <a:r>
              <a:rPr lang="en-US" dirty="0" smtClean="0"/>
              <a:t> </a:t>
            </a:r>
            <a:r>
              <a:rPr lang="en-US" dirty="0" err="1"/>
              <a:t>kolokvium</a:t>
            </a:r>
            <a:r>
              <a:rPr lang="en-US" dirty="0"/>
              <a:t> </a:t>
            </a:r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 smtClean="0">
                <a:solidFill>
                  <a:srgbClr val="00287D"/>
                </a:solidFill>
              </a:rPr>
              <a:t>P</a:t>
            </a:r>
            <a:r>
              <a:rPr lang="en-US" sz="2000" dirty="0" err="1" smtClean="0">
                <a:solidFill>
                  <a:srgbClr val="00287D"/>
                </a:solidFill>
              </a:rPr>
              <a:t>ísemn</a:t>
            </a:r>
            <a:r>
              <a:rPr lang="cs-CZ" sz="2000" dirty="0" smtClean="0">
                <a:solidFill>
                  <a:srgbClr val="00287D"/>
                </a:solidFill>
              </a:rPr>
              <a:t>ý</a:t>
            </a:r>
            <a:r>
              <a:rPr lang="en-US" sz="2000" dirty="0" smtClean="0">
                <a:solidFill>
                  <a:srgbClr val="00287D"/>
                </a:solidFill>
              </a:rPr>
              <a:t> test </a:t>
            </a:r>
            <a:r>
              <a:rPr lang="en-US" sz="2000" dirty="0">
                <a:solidFill>
                  <a:srgbClr val="00287D"/>
                </a:solidFill>
              </a:rPr>
              <a:t>z </a:t>
            </a:r>
            <a:r>
              <a:rPr lang="en-US" sz="2000" dirty="0" err="1">
                <a:solidFill>
                  <a:srgbClr val="00287D"/>
                </a:solidFill>
              </a:rPr>
              <a:t>probíraných</a:t>
            </a:r>
            <a:r>
              <a:rPr lang="en-US" sz="2000" dirty="0">
                <a:solidFill>
                  <a:srgbClr val="00287D"/>
                </a:solidFill>
              </a:rPr>
              <a:t> </a:t>
            </a:r>
            <a:r>
              <a:rPr lang="en-US" sz="2000" dirty="0" err="1" smtClean="0">
                <a:solidFill>
                  <a:srgbClr val="00287D"/>
                </a:solidFill>
              </a:rPr>
              <a:t>témat</a:t>
            </a:r>
            <a:r>
              <a:rPr lang="cs-CZ" sz="2000" dirty="0" smtClean="0">
                <a:solidFill>
                  <a:srgbClr val="00287D"/>
                </a:solidFill>
              </a:rPr>
              <a:t> – více možností</a:t>
            </a:r>
            <a:r>
              <a:rPr lang="en-US" sz="2000" dirty="0" smtClean="0">
                <a:solidFill>
                  <a:srgbClr val="00287D"/>
                </a:solidFill>
              </a:rPr>
              <a:t>, </a:t>
            </a:r>
            <a:r>
              <a:rPr lang="cs-CZ" sz="2000" dirty="0" smtClean="0">
                <a:solidFill>
                  <a:srgbClr val="00287D"/>
                </a:solidFill>
              </a:rPr>
              <a:t>vždy jen 1 </a:t>
            </a:r>
            <a:r>
              <a:rPr lang="en-US" sz="2000" dirty="0" err="1" smtClean="0">
                <a:solidFill>
                  <a:srgbClr val="00287D"/>
                </a:solidFill>
              </a:rPr>
              <a:t>správn</a:t>
            </a:r>
            <a:r>
              <a:rPr lang="cs-CZ" sz="2000" dirty="0">
                <a:solidFill>
                  <a:srgbClr val="00287D"/>
                </a:solidFill>
              </a:rPr>
              <a:t>á</a:t>
            </a:r>
            <a:r>
              <a:rPr lang="en-US" sz="2000" dirty="0" smtClean="0">
                <a:solidFill>
                  <a:srgbClr val="00287D"/>
                </a:solidFill>
              </a:rPr>
              <a:t> </a:t>
            </a:r>
            <a:r>
              <a:rPr lang="en-US" sz="2000" dirty="0" err="1">
                <a:solidFill>
                  <a:srgbClr val="00287D"/>
                </a:solidFill>
              </a:rPr>
              <a:t>odpověď</a:t>
            </a:r>
            <a:r>
              <a:rPr lang="en-US" sz="2000" dirty="0">
                <a:solidFill>
                  <a:srgbClr val="00287D"/>
                </a:solidFill>
              </a:rPr>
              <a:t> z </a:t>
            </a:r>
            <a:r>
              <a:rPr lang="en-US" sz="2000" dirty="0" err="1">
                <a:solidFill>
                  <a:srgbClr val="00287D"/>
                </a:solidFill>
              </a:rPr>
              <a:t>nabízených</a:t>
            </a:r>
            <a:r>
              <a:rPr lang="en-US" sz="2000" dirty="0">
                <a:solidFill>
                  <a:srgbClr val="00287D"/>
                </a:solidFill>
              </a:rPr>
              <a:t> variant</a:t>
            </a:r>
            <a:r>
              <a:rPr lang="en-US" sz="2000" dirty="0" smtClean="0">
                <a:solidFill>
                  <a:srgbClr val="00287D"/>
                </a:solidFill>
              </a:rPr>
              <a:t>.</a:t>
            </a:r>
            <a:endParaRPr lang="cs-CZ" sz="2000" dirty="0" smtClean="0">
              <a:solidFill>
                <a:srgbClr val="00287D"/>
              </a:solidFill>
            </a:endParaRPr>
          </a:p>
          <a:p>
            <a:r>
              <a:rPr lang="en-US" sz="2000" dirty="0" smtClean="0">
                <a:solidFill>
                  <a:srgbClr val="00287D"/>
                </a:solidFill>
              </a:rPr>
              <a:t>Test </a:t>
            </a:r>
            <a:r>
              <a:rPr lang="en-US" sz="2000" dirty="0" err="1">
                <a:solidFill>
                  <a:srgbClr val="00287D"/>
                </a:solidFill>
              </a:rPr>
              <a:t>obsahuje</a:t>
            </a:r>
            <a:r>
              <a:rPr lang="en-US" sz="2000" dirty="0">
                <a:solidFill>
                  <a:srgbClr val="00287D"/>
                </a:solidFill>
              </a:rPr>
              <a:t> 20 </a:t>
            </a:r>
            <a:r>
              <a:rPr lang="en-US" sz="2000" dirty="0" err="1">
                <a:solidFill>
                  <a:srgbClr val="00287D"/>
                </a:solidFill>
              </a:rPr>
              <a:t>otázek</a:t>
            </a:r>
            <a:r>
              <a:rPr lang="en-US" sz="2000" dirty="0">
                <a:solidFill>
                  <a:srgbClr val="00287D"/>
                </a:solidFill>
              </a:rPr>
              <a:t> </a:t>
            </a:r>
            <a:r>
              <a:rPr lang="en-US" sz="2000" dirty="0" err="1">
                <a:solidFill>
                  <a:srgbClr val="00287D"/>
                </a:solidFill>
              </a:rPr>
              <a:t>hodnocených</a:t>
            </a:r>
            <a:r>
              <a:rPr lang="en-US" sz="2000" dirty="0">
                <a:solidFill>
                  <a:srgbClr val="00287D"/>
                </a:solidFill>
              </a:rPr>
              <a:t> 20 body, </a:t>
            </a:r>
            <a:r>
              <a:rPr lang="en-US" sz="2000" dirty="0" err="1">
                <a:solidFill>
                  <a:srgbClr val="00287D"/>
                </a:solidFill>
              </a:rPr>
              <a:t>vždy</a:t>
            </a:r>
            <a:r>
              <a:rPr lang="en-US" sz="2000" dirty="0">
                <a:solidFill>
                  <a:srgbClr val="00287D"/>
                </a:solidFill>
              </a:rPr>
              <a:t> 1 </a:t>
            </a:r>
            <a:r>
              <a:rPr lang="en-US" sz="2000" dirty="0" err="1">
                <a:solidFill>
                  <a:srgbClr val="00287D"/>
                </a:solidFill>
              </a:rPr>
              <a:t>správná</a:t>
            </a:r>
            <a:r>
              <a:rPr lang="en-US" sz="2000" dirty="0">
                <a:solidFill>
                  <a:srgbClr val="00287D"/>
                </a:solidFill>
              </a:rPr>
              <a:t> </a:t>
            </a:r>
            <a:r>
              <a:rPr lang="en-US" sz="2000" dirty="0" err="1">
                <a:solidFill>
                  <a:srgbClr val="00287D"/>
                </a:solidFill>
              </a:rPr>
              <a:t>odpověď</a:t>
            </a:r>
            <a:r>
              <a:rPr lang="en-US" sz="2000" dirty="0">
                <a:solidFill>
                  <a:srgbClr val="00287D"/>
                </a:solidFill>
              </a:rPr>
              <a:t>. </a:t>
            </a:r>
            <a:endParaRPr lang="cs-CZ" sz="2000" dirty="0" smtClean="0">
              <a:solidFill>
                <a:srgbClr val="00287D"/>
              </a:solidFill>
            </a:endParaRPr>
          </a:p>
          <a:p>
            <a:r>
              <a:rPr lang="en-US" sz="2000" dirty="0" err="1" smtClean="0">
                <a:solidFill>
                  <a:srgbClr val="00287D"/>
                </a:solidFill>
              </a:rPr>
              <a:t>Za</a:t>
            </a:r>
            <a:r>
              <a:rPr lang="en-US" sz="2000" dirty="0" smtClean="0">
                <a:solidFill>
                  <a:srgbClr val="00287D"/>
                </a:solidFill>
              </a:rPr>
              <a:t> </a:t>
            </a:r>
            <a:r>
              <a:rPr lang="en-US" sz="2000" dirty="0" err="1">
                <a:solidFill>
                  <a:srgbClr val="00287D"/>
                </a:solidFill>
              </a:rPr>
              <a:t>nevyplněnou</a:t>
            </a:r>
            <a:r>
              <a:rPr lang="en-US" sz="2000" dirty="0">
                <a:solidFill>
                  <a:srgbClr val="00287D"/>
                </a:solidFill>
              </a:rPr>
              <a:t> </a:t>
            </a:r>
            <a:r>
              <a:rPr lang="en-US" sz="2000" dirty="0" err="1">
                <a:solidFill>
                  <a:srgbClr val="00287D"/>
                </a:solidFill>
              </a:rPr>
              <a:t>otázku</a:t>
            </a:r>
            <a:r>
              <a:rPr lang="en-US" sz="2000" dirty="0">
                <a:solidFill>
                  <a:srgbClr val="00287D"/>
                </a:solidFill>
              </a:rPr>
              <a:t> </a:t>
            </a:r>
            <a:r>
              <a:rPr lang="en-US" sz="2000" dirty="0" err="1">
                <a:solidFill>
                  <a:srgbClr val="00287D"/>
                </a:solidFill>
              </a:rPr>
              <a:t>studentovi</a:t>
            </a:r>
            <a:r>
              <a:rPr lang="en-US" sz="2000" dirty="0">
                <a:solidFill>
                  <a:srgbClr val="00287D"/>
                </a:solidFill>
              </a:rPr>
              <a:t> </a:t>
            </a:r>
            <a:r>
              <a:rPr lang="en-US" sz="2000" dirty="0" err="1">
                <a:solidFill>
                  <a:srgbClr val="00287D"/>
                </a:solidFill>
              </a:rPr>
              <a:t>žádný</a:t>
            </a:r>
            <a:r>
              <a:rPr lang="en-US" sz="2000" dirty="0">
                <a:solidFill>
                  <a:srgbClr val="00287D"/>
                </a:solidFill>
              </a:rPr>
              <a:t> bod </a:t>
            </a:r>
            <a:r>
              <a:rPr lang="en-US" sz="2000" dirty="0" err="1">
                <a:solidFill>
                  <a:srgbClr val="00287D"/>
                </a:solidFill>
              </a:rPr>
              <a:t>odečten</a:t>
            </a:r>
            <a:r>
              <a:rPr lang="en-US" sz="2000" dirty="0">
                <a:solidFill>
                  <a:srgbClr val="00287D"/>
                </a:solidFill>
              </a:rPr>
              <a:t> </a:t>
            </a:r>
            <a:r>
              <a:rPr lang="en-US" sz="2000" dirty="0" err="1">
                <a:solidFill>
                  <a:srgbClr val="00287D"/>
                </a:solidFill>
              </a:rPr>
              <a:t>nebude</a:t>
            </a:r>
            <a:r>
              <a:rPr lang="en-US" sz="2000" dirty="0">
                <a:solidFill>
                  <a:srgbClr val="00287D"/>
                </a:solidFill>
              </a:rPr>
              <a:t>. </a:t>
            </a:r>
            <a:endParaRPr lang="cs-CZ" sz="2000" dirty="0" smtClean="0">
              <a:solidFill>
                <a:srgbClr val="00287D"/>
              </a:solidFill>
            </a:endParaRPr>
          </a:p>
          <a:p>
            <a:r>
              <a:rPr lang="en-US" sz="2000" dirty="0" smtClean="0">
                <a:solidFill>
                  <a:srgbClr val="00287D"/>
                </a:solidFill>
              </a:rPr>
              <a:t>Pro </a:t>
            </a:r>
            <a:r>
              <a:rPr lang="en-US" sz="2000" dirty="0" err="1">
                <a:solidFill>
                  <a:srgbClr val="00287D"/>
                </a:solidFill>
              </a:rPr>
              <a:t>úspěšné</a:t>
            </a:r>
            <a:r>
              <a:rPr lang="en-US" sz="2000" dirty="0">
                <a:solidFill>
                  <a:srgbClr val="00287D"/>
                </a:solidFill>
              </a:rPr>
              <a:t> </a:t>
            </a:r>
            <a:r>
              <a:rPr lang="en-US" sz="2000" dirty="0" err="1">
                <a:solidFill>
                  <a:srgbClr val="00287D"/>
                </a:solidFill>
              </a:rPr>
              <a:t>složení</a:t>
            </a:r>
            <a:r>
              <a:rPr lang="en-US" sz="2000" dirty="0">
                <a:solidFill>
                  <a:srgbClr val="00287D"/>
                </a:solidFill>
              </a:rPr>
              <a:t> </a:t>
            </a:r>
            <a:r>
              <a:rPr lang="en-US" sz="2000" dirty="0" err="1">
                <a:solidFill>
                  <a:srgbClr val="00287D"/>
                </a:solidFill>
              </a:rPr>
              <a:t>kolokvia</a:t>
            </a:r>
            <a:r>
              <a:rPr lang="en-US" sz="2000" dirty="0">
                <a:solidFill>
                  <a:srgbClr val="00287D"/>
                </a:solidFill>
              </a:rPr>
              <a:t> je </a:t>
            </a:r>
            <a:r>
              <a:rPr lang="en-US" sz="2000" dirty="0" err="1">
                <a:solidFill>
                  <a:srgbClr val="00287D"/>
                </a:solidFill>
              </a:rPr>
              <a:t>nutné</a:t>
            </a:r>
            <a:r>
              <a:rPr lang="en-US" sz="2000" dirty="0">
                <a:solidFill>
                  <a:srgbClr val="00287D"/>
                </a:solidFill>
              </a:rPr>
              <a:t> </a:t>
            </a:r>
            <a:r>
              <a:rPr lang="en-US" sz="2000" dirty="0" err="1">
                <a:solidFill>
                  <a:srgbClr val="00287D"/>
                </a:solidFill>
              </a:rPr>
              <a:t>získat</a:t>
            </a:r>
            <a:r>
              <a:rPr lang="en-US" sz="2000" dirty="0">
                <a:solidFill>
                  <a:srgbClr val="00287D"/>
                </a:solidFill>
              </a:rPr>
              <a:t> </a:t>
            </a:r>
            <a:r>
              <a:rPr lang="en-US" sz="2000" dirty="0" err="1">
                <a:solidFill>
                  <a:srgbClr val="00287D"/>
                </a:solidFill>
              </a:rPr>
              <a:t>alespoň</a:t>
            </a:r>
            <a:r>
              <a:rPr lang="en-US" sz="2000" dirty="0">
                <a:solidFill>
                  <a:srgbClr val="00287D"/>
                </a:solidFill>
              </a:rPr>
              <a:t> 60% z </a:t>
            </a:r>
            <a:r>
              <a:rPr lang="en-US" sz="2000" dirty="0" err="1">
                <a:solidFill>
                  <a:srgbClr val="00287D"/>
                </a:solidFill>
              </a:rPr>
              <a:t>maximálního</a:t>
            </a:r>
            <a:r>
              <a:rPr lang="en-US" sz="2000" dirty="0">
                <a:solidFill>
                  <a:srgbClr val="00287D"/>
                </a:solidFill>
              </a:rPr>
              <a:t> </a:t>
            </a:r>
            <a:r>
              <a:rPr lang="en-US" sz="2000" dirty="0" err="1">
                <a:solidFill>
                  <a:srgbClr val="00287D"/>
                </a:solidFill>
              </a:rPr>
              <a:t>možného</a:t>
            </a:r>
            <a:r>
              <a:rPr lang="en-US" sz="2000" dirty="0">
                <a:solidFill>
                  <a:srgbClr val="00287D"/>
                </a:solidFill>
              </a:rPr>
              <a:t> </a:t>
            </a:r>
            <a:r>
              <a:rPr lang="en-US" sz="2000" dirty="0" err="1">
                <a:solidFill>
                  <a:srgbClr val="00287D"/>
                </a:solidFill>
              </a:rPr>
              <a:t>počtu</a:t>
            </a:r>
            <a:r>
              <a:rPr lang="en-US" sz="2000" dirty="0">
                <a:solidFill>
                  <a:srgbClr val="00287D"/>
                </a:solidFill>
              </a:rPr>
              <a:t> </a:t>
            </a:r>
            <a:r>
              <a:rPr lang="en-US" sz="2000" dirty="0" err="1">
                <a:solidFill>
                  <a:srgbClr val="00287D"/>
                </a:solidFill>
              </a:rPr>
              <a:t>bodů</a:t>
            </a:r>
            <a:r>
              <a:rPr lang="en-US" sz="2000" dirty="0">
                <a:solidFill>
                  <a:srgbClr val="00287D"/>
                </a:solidFill>
              </a:rPr>
              <a:t> (12 </a:t>
            </a:r>
            <a:r>
              <a:rPr lang="en-US" sz="2000" dirty="0" err="1">
                <a:solidFill>
                  <a:srgbClr val="00287D"/>
                </a:solidFill>
              </a:rPr>
              <a:t>bodů</a:t>
            </a:r>
            <a:r>
              <a:rPr lang="en-US" sz="2000" dirty="0">
                <a:solidFill>
                  <a:srgbClr val="00287D"/>
                </a:solidFill>
              </a:rPr>
              <a:t>/20 </a:t>
            </a:r>
            <a:r>
              <a:rPr lang="en-US" sz="2000" dirty="0" err="1">
                <a:solidFill>
                  <a:srgbClr val="00287D"/>
                </a:solidFill>
              </a:rPr>
              <a:t>otázek</a:t>
            </a:r>
            <a:r>
              <a:rPr lang="en-US" sz="2000" dirty="0">
                <a:solidFill>
                  <a:srgbClr val="00287D"/>
                </a:solidFill>
              </a:rPr>
              <a:t>). </a:t>
            </a:r>
            <a:endParaRPr lang="cs-CZ" sz="2000" dirty="0" smtClean="0">
              <a:solidFill>
                <a:srgbClr val="00287D"/>
              </a:solidFill>
            </a:endParaRPr>
          </a:p>
          <a:p>
            <a:r>
              <a:rPr lang="en-US" sz="2000" dirty="0" err="1" smtClean="0">
                <a:solidFill>
                  <a:srgbClr val="00287D"/>
                </a:solidFill>
              </a:rPr>
              <a:t>Při</a:t>
            </a:r>
            <a:r>
              <a:rPr lang="en-US" sz="2000" dirty="0" smtClean="0">
                <a:solidFill>
                  <a:srgbClr val="00287D"/>
                </a:solidFill>
              </a:rPr>
              <a:t> </a:t>
            </a:r>
            <a:r>
              <a:rPr lang="en-US" sz="2000" dirty="0" err="1">
                <a:solidFill>
                  <a:srgbClr val="00287D"/>
                </a:solidFill>
              </a:rPr>
              <a:t>opakování</a:t>
            </a:r>
            <a:r>
              <a:rPr lang="en-US" sz="2000" dirty="0">
                <a:solidFill>
                  <a:srgbClr val="00287D"/>
                </a:solidFill>
              </a:rPr>
              <a:t> </a:t>
            </a:r>
            <a:r>
              <a:rPr lang="en-US" sz="2000" dirty="0" err="1">
                <a:solidFill>
                  <a:srgbClr val="00287D"/>
                </a:solidFill>
              </a:rPr>
              <a:t>předmětu</a:t>
            </a:r>
            <a:r>
              <a:rPr lang="en-US" sz="2000" dirty="0">
                <a:solidFill>
                  <a:srgbClr val="00287D"/>
                </a:solidFill>
              </a:rPr>
              <a:t> je </a:t>
            </a:r>
            <a:r>
              <a:rPr lang="en-US" sz="2000" dirty="0" err="1">
                <a:solidFill>
                  <a:srgbClr val="00287D"/>
                </a:solidFill>
              </a:rPr>
              <a:t>nutné</a:t>
            </a:r>
            <a:r>
              <a:rPr lang="en-US" sz="2000" dirty="0">
                <a:solidFill>
                  <a:srgbClr val="00287D"/>
                </a:solidFill>
              </a:rPr>
              <a:t> </a:t>
            </a:r>
            <a:r>
              <a:rPr lang="en-US" sz="2000" dirty="0" err="1">
                <a:solidFill>
                  <a:srgbClr val="00287D"/>
                </a:solidFill>
              </a:rPr>
              <a:t>absolvovat</a:t>
            </a:r>
            <a:r>
              <a:rPr lang="en-US" sz="2000" dirty="0">
                <a:solidFill>
                  <a:srgbClr val="00287D"/>
                </a:solidFill>
              </a:rPr>
              <a:t> </a:t>
            </a:r>
            <a:r>
              <a:rPr lang="en-US" sz="2000" dirty="0" err="1">
                <a:solidFill>
                  <a:srgbClr val="00287D"/>
                </a:solidFill>
              </a:rPr>
              <a:t>výuku</a:t>
            </a:r>
            <a:r>
              <a:rPr lang="en-US" sz="2000" dirty="0">
                <a:solidFill>
                  <a:srgbClr val="00287D"/>
                </a:solidFill>
              </a:rPr>
              <a:t> v </a:t>
            </a:r>
            <a:r>
              <a:rPr lang="en-US" sz="2000" dirty="0" err="1">
                <a:solidFill>
                  <a:srgbClr val="00287D"/>
                </a:solidFill>
              </a:rPr>
              <a:t>plném</a:t>
            </a:r>
            <a:r>
              <a:rPr lang="en-US" sz="2000" dirty="0">
                <a:solidFill>
                  <a:srgbClr val="00287D"/>
                </a:solidFill>
              </a:rPr>
              <a:t> </a:t>
            </a:r>
            <a:r>
              <a:rPr lang="en-US" sz="2000" dirty="0" err="1">
                <a:solidFill>
                  <a:srgbClr val="00287D"/>
                </a:solidFill>
              </a:rPr>
              <a:t>předepsaném</a:t>
            </a:r>
            <a:r>
              <a:rPr lang="en-US" sz="2000" dirty="0">
                <a:solidFill>
                  <a:srgbClr val="00287D"/>
                </a:solidFill>
              </a:rPr>
              <a:t> </a:t>
            </a:r>
            <a:r>
              <a:rPr lang="en-US" sz="2000" dirty="0" err="1">
                <a:solidFill>
                  <a:srgbClr val="00287D"/>
                </a:solidFill>
              </a:rPr>
              <a:t>rozsahu</a:t>
            </a:r>
            <a:r>
              <a:rPr lang="en-US" sz="2000" dirty="0">
                <a:solidFill>
                  <a:srgbClr val="00287D"/>
                </a:solidFill>
              </a:rPr>
              <a:t>.</a:t>
            </a:r>
          </a:p>
        </p:txBody>
      </p:sp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44F1E0D-48A8-445D-BC38-B468E187C867}" type="slidenum">
              <a:rPr lang="cs-CZ" altLang="cs-CZ"/>
              <a:pPr/>
              <a:t>5</a:t>
            </a:fld>
            <a:endParaRPr lang="cs-CZ" altLang="cs-CZ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40867" y="179706"/>
            <a:ext cx="4843463" cy="727328"/>
          </a:xfrm>
        </p:spPr>
        <p:txBody>
          <a:bodyPr/>
          <a:lstStyle/>
          <a:p>
            <a:r>
              <a:rPr lang="cs-CZ" dirty="0" smtClean="0">
                <a:solidFill>
                  <a:schemeClr val="tx2"/>
                </a:solidFill>
              </a:rPr>
              <a:t>Farmakokinetika</a:t>
            </a:r>
            <a:endParaRPr lang="cs-CZ" dirty="0">
              <a:solidFill>
                <a:schemeClr val="tx2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5072" y="1036320"/>
            <a:ext cx="8278368" cy="3889248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altLang="cs-CZ" sz="2800" dirty="0" smtClean="0">
                <a:solidFill>
                  <a:srgbClr val="00287D"/>
                </a:solidFill>
              </a:rPr>
              <a:t> </a:t>
            </a:r>
            <a:r>
              <a:rPr lang="cs-CZ" altLang="cs-CZ" sz="2000" dirty="0">
                <a:solidFill>
                  <a:srgbClr val="00287D"/>
                </a:solidFill>
              </a:rPr>
              <a:t>popisuje vliv organismu na léčivo (</a:t>
            </a:r>
            <a:r>
              <a:rPr lang="cs-CZ" altLang="cs-CZ" sz="2000" dirty="0">
                <a:solidFill>
                  <a:srgbClr val="00287D"/>
                </a:solidFill>
                <a:cs typeface="Arial" panose="020B0604020202020204" pitchFamily="34" charset="0"/>
              </a:rPr>
              <a:t>osud léčiva v organismu)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altLang="cs-CZ" sz="2000" dirty="0">
                <a:solidFill>
                  <a:srgbClr val="00287D"/>
                </a:solidFill>
                <a:cs typeface="Arial" panose="020B0604020202020204" pitchFamily="34" charset="0"/>
              </a:rPr>
              <a:t> jak se mění časový průběh koncentrací léčiva v plazmě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000" dirty="0">
                <a:solidFill>
                  <a:srgbClr val="00287D"/>
                </a:solidFill>
              </a:rPr>
              <a:t> kvantitativně a kvalitativně popisuje:</a:t>
            </a:r>
          </a:p>
          <a:p>
            <a:pPr marL="985838" lvl="2" indent="-214313"/>
            <a:r>
              <a:rPr lang="cs-CZ" altLang="cs-CZ" sz="1600" dirty="0">
                <a:solidFill>
                  <a:srgbClr val="FF0000"/>
                </a:solidFill>
                <a:cs typeface="Arial" panose="020B0604020202020204" pitchFamily="34" charset="0"/>
              </a:rPr>
              <a:t>A</a:t>
            </a:r>
            <a:r>
              <a:rPr lang="cs-CZ" altLang="cs-CZ" sz="1600" dirty="0">
                <a:cs typeface="Arial" panose="020B0604020202020204" pitchFamily="34" charset="0"/>
              </a:rPr>
              <a:t>bsorpci</a:t>
            </a:r>
          </a:p>
          <a:p>
            <a:pPr marL="985838" lvl="2" indent="-214313"/>
            <a:r>
              <a:rPr lang="cs-CZ" altLang="cs-CZ" sz="1600" dirty="0">
                <a:solidFill>
                  <a:srgbClr val="FF0000"/>
                </a:solidFill>
                <a:cs typeface="Arial" panose="020B0604020202020204" pitchFamily="34" charset="0"/>
              </a:rPr>
              <a:t>D</a:t>
            </a:r>
            <a:r>
              <a:rPr lang="cs-CZ" altLang="cs-CZ" sz="1600" dirty="0">
                <a:cs typeface="Arial" panose="020B0604020202020204" pitchFamily="34" charset="0"/>
              </a:rPr>
              <a:t>istribuci</a:t>
            </a:r>
          </a:p>
          <a:p>
            <a:pPr marL="985838" lvl="2" indent="-214313"/>
            <a:r>
              <a:rPr lang="cs-CZ" altLang="cs-CZ" sz="1600" dirty="0">
                <a:solidFill>
                  <a:srgbClr val="FF0000"/>
                </a:solidFill>
                <a:cs typeface="Arial" panose="020B0604020202020204" pitchFamily="34" charset="0"/>
              </a:rPr>
              <a:t>M</a:t>
            </a:r>
            <a:r>
              <a:rPr lang="cs-CZ" altLang="cs-CZ" sz="1600" dirty="0">
                <a:cs typeface="Arial" panose="020B0604020202020204" pitchFamily="34" charset="0"/>
              </a:rPr>
              <a:t>etabolismus (Biotransformaci)</a:t>
            </a:r>
          </a:p>
          <a:p>
            <a:pPr marL="985838" lvl="2" indent="-214313"/>
            <a:r>
              <a:rPr lang="cs-CZ" altLang="cs-CZ" sz="1600" dirty="0">
                <a:solidFill>
                  <a:srgbClr val="FF0000"/>
                </a:solidFill>
                <a:cs typeface="Arial" panose="020B0604020202020204" pitchFamily="34" charset="0"/>
              </a:rPr>
              <a:t>E</a:t>
            </a:r>
            <a:r>
              <a:rPr lang="cs-CZ" altLang="cs-CZ" sz="1600" dirty="0">
                <a:cs typeface="Arial" panose="020B0604020202020204" pitchFamily="34" charset="0"/>
              </a:rPr>
              <a:t>liminaci (Exkreci</a:t>
            </a:r>
            <a:endParaRPr lang="cs-CZ" sz="1600" dirty="0"/>
          </a:p>
          <a:p>
            <a:r>
              <a:rPr lang="cs-CZ" sz="2000" dirty="0">
                <a:solidFill>
                  <a:srgbClr val="00287D"/>
                </a:solidFill>
              </a:rPr>
              <a:t>a vztah těchto dějů k farmakologickému </a:t>
            </a:r>
            <a:endParaRPr lang="cs-CZ" sz="2000" dirty="0" smtClean="0">
              <a:solidFill>
                <a:srgbClr val="00287D"/>
              </a:solidFill>
            </a:endParaRPr>
          </a:p>
          <a:p>
            <a:pPr marL="0" indent="0">
              <a:buNone/>
            </a:pPr>
            <a:r>
              <a:rPr lang="cs-CZ" sz="2000" dirty="0">
                <a:solidFill>
                  <a:srgbClr val="00287D"/>
                </a:solidFill>
              </a:rPr>
              <a:t> </a:t>
            </a:r>
            <a:r>
              <a:rPr lang="cs-CZ" sz="2000" dirty="0" smtClean="0">
                <a:solidFill>
                  <a:srgbClr val="00287D"/>
                </a:solidFill>
              </a:rPr>
              <a:t>    (</a:t>
            </a:r>
            <a:r>
              <a:rPr lang="cs-CZ" sz="2000" dirty="0">
                <a:solidFill>
                  <a:srgbClr val="00287D"/>
                </a:solidFill>
              </a:rPr>
              <a:t>terapeutickému, toxickému) účinku léčiv. </a:t>
            </a:r>
          </a:p>
          <a:p>
            <a:endParaRPr lang="cs-CZ" altLang="cs-CZ" sz="2800" dirty="0"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cs-CZ" sz="2000" b="1" dirty="0" smtClean="0">
                <a:solidFill>
                  <a:srgbClr val="0070C0"/>
                </a:solidFill>
              </a:rPr>
              <a:t>   „</a:t>
            </a:r>
            <a:r>
              <a:rPr lang="cs-CZ" sz="2000" b="1" dirty="0">
                <a:solidFill>
                  <a:srgbClr val="0070C0"/>
                </a:solidFill>
              </a:rPr>
              <a:t>CO DĚLÁ ORGANISMUS S LÉČIVEM“</a:t>
            </a:r>
          </a:p>
          <a:p>
            <a:endParaRPr lang="cs-CZ" altLang="cs-CZ" sz="2800" dirty="0">
              <a:cs typeface="Arial" panose="020B0604020202020204" pitchFamily="34" charset="0"/>
            </a:endParaRPr>
          </a:p>
          <a:p>
            <a:endParaRPr lang="cs-CZ" sz="2800" dirty="0"/>
          </a:p>
        </p:txBody>
      </p:sp>
      <p:pic>
        <p:nvPicPr>
          <p:cNvPr id="5" name="Picture 14" descr="kinetik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88864" y="1855691"/>
            <a:ext cx="3755136" cy="3287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235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Nadpis 24"/>
          <p:cNvSpPr>
            <a:spLocks noGrp="1"/>
          </p:cNvSpPr>
          <p:nvPr>
            <p:ph type="title"/>
          </p:nvPr>
        </p:nvSpPr>
        <p:spPr>
          <a:xfrm>
            <a:off x="1057365" y="686167"/>
            <a:ext cx="8086635" cy="485775"/>
          </a:xfrm>
        </p:spPr>
        <p:txBody>
          <a:bodyPr/>
          <a:lstStyle/>
          <a:p>
            <a:r>
              <a:rPr lang="cs-CZ" dirty="0">
                <a:solidFill>
                  <a:schemeClr val="tx2"/>
                </a:solidFill>
              </a:rPr>
              <a:t>Vztah </a:t>
            </a:r>
            <a:r>
              <a:rPr lang="cs-CZ" dirty="0">
                <a:solidFill>
                  <a:srgbClr val="FF0000"/>
                </a:solidFill>
              </a:rPr>
              <a:t>ADME</a:t>
            </a:r>
            <a:r>
              <a:rPr lang="cs-CZ" dirty="0">
                <a:solidFill>
                  <a:schemeClr val="tx2"/>
                </a:solidFill>
              </a:rPr>
              <a:t> </a:t>
            </a:r>
            <a:r>
              <a:rPr lang="cs-CZ" dirty="0" smtClean="0">
                <a:solidFill>
                  <a:schemeClr val="tx2"/>
                </a:solidFill>
              </a:rPr>
              <a:t>a </a:t>
            </a:r>
            <a:r>
              <a:rPr lang="cs-CZ" dirty="0">
                <a:solidFill>
                  <a:schemeClr val="tx2"/>
                </a:solidFill>
              </a:rPr>
              <a:t>koncentrace léčiva v místě účinku</a:t>
            </a:r>
            <a:endParaRPr lang="en-US" dirty="0"/>
          </a:p>
        </p:txBody>
      </p:sp>
      <p:pic>
        <p:nvPicPr>
          <p:cNvPr id="26" name="Obrázek 25"/>
          <p:cNvPicPr>
            <a:picLocks noChangeAspect="1"/>
          </p:cNvPicPr>
          <p:nvPr/>
        </p:nvPicPr>
        <p:blipFill rotWithShape="1">
          <a:blip r:embed="rId3"/>
          <a:srcRect t="26785"/>
          <a:stretch/>
        </p:blipFill>
        <p:spPr>
          <a:xfrm>
            <a:off x="0" y="929054"/>
            <a:ext cx="8948928" cy="4214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026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14134" y="271810"/>
            <a:ext cx="8086635" cy="485775"/>
          </a:xfrm>
        </p:spPr>
        <p:txBody>
          <a:bodyPr/>
          <a:lstStyle/>
          <a:p>
            <a:r>
              <a:rPr lang="cs-CZ" dirty="0">
                <a:solidFill>
                  <a:schemeClr val="tx2"/>
                </a:solidFill>
              </a:rPr>
              <a:t>Aplikační a eliminační cesty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27DA5A4-BFC5-452F-9F43-ADC3A6F1509E}" type="slidenum">
              <a:rPr lang="cs-CZ" altLang="cs-CZ" smtClean="0"/>
              <a:pPr/>
              <a:t>52</a:t>
            </a:fld>
            <a:endParaRPr lang="cs-CZ" alt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440" y="1173263"/>
            <a:ext cx="7251546" cy="3855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402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57104" y="296375"/>
            <a:ext cx="8086635" cy="485775"/>
          </a:xfrm>
        </p:spPr>
        <p:txBody>
          <a:bodyPr/>
          <a:lstStyle/>
          <a:p>
            <a:r>
              <a:rPr lang="cs-CZ" dirty="0" smtClean="0">
                <a:solidFill>
                  <a:schemeClr val="tx2"/>
                </a:solidFill>
                <a:latin typeface="Calibri" panose="020F0502020204030204" pitchFamily="34" charset="0"/>
              </a:rPr>
              <a:t>Absorpce</a:t>
            </a:r>
            <a:endParaRPr lang="cs-CZ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26670" y="1248775"/>
            <a:ext cx="8405266" cy="3894725"/>
          </a:xfrm>
        </p:spPr>
        <p:txBody>
          <a:bodyPr>
            <a:noAutofit/>
          </a:bodyPr>
          <a:lstStyle/>
          <a:p>
            <a:pPr>
              <a:spcBef>
                <a:spcPct val="50000"/>
              </a:spcBef>
            </a:pPr>
            <a:r>
              <a:rPr lang="cs-CZ" altLang="cs-CZ" sz="1800" b="1" dirty="0">
                <a:solidFill>
                  <a:srgbClr val="CC0000"/>
                </a:solidFill>
                <a:latin typeface="Calibri" panose="020F0502020204030204" pitchFamily="34" charset="0"/>
              </a:rPr>
              <a:t>Absorpce</a:t>
            </a:r>
            <a:r>
              <a:rPr lang="cs-CZ" altLang="cs-CZ" sz="1800" dirty="0">
                <a:solidFill>
                  <a:srgbClr val="CC0000"/>
                </a:solidFill>
                <a:latin typeface="Calibri" panose="020F0502020204030204" pitchFamily="34" charset="0"/>
              </a:rPr>
              <a:t> </a:t>
            </a:r>
            <a:r>
              <a:rPr lang="cs-CZ" altLang="cs-CZ" sz="1800" dirty="0">
                <a:latin typeface="Calibri" panose="020F0502020204030204" pitchFamily="34" charset="0"/>
              </a:rPr>
              <a:t>- průnik rozpuštěného léčiva z místa </a:t>
            </a:r>
            <a:endParaRPr lang="cs-CZ" altLang="cs-CZ" sz="1800" dirty="0" smtClean="0">
              <a:latin typeface="Calibri" panose="020F0502020204030204" pitchFamily="34" charset="0"/>
            </a:endParaRPr>
          </a:p>
          <a:p>
            <a:pPr marL="0" indent="0">
              <a:spcBef>
                <a:spcPct val="50000"/>
              </a:spcBef>
              <a:buNone/>
            </a:pPr>
            <a:r>
              <a:rPr lang="cs-CZ" altLang="cs-CZ" sz="1800" dirty="0">
                <a:latin typeface="Calibri" panose="020F0502020204030204" pitchFamily="34" charset="0"/>
              </a:rPr>
              <a:t> </a:t>
            </a:r>
            <a:r>
              <a:rPr lang="cs-CZ" altLang="cs-CZ" sz="1800" dirty="0" smtClean="0">
                <a:latin typeface="Calibri" panose="020F0502020204030204" pitchFamily="34" charset="0"/>
              </a:rPr>
              <a:t>     podání </a:t>
            </a:r>
            <a:r>
              <a:rPr lang="cs-CZ" altLang="cs-CZ" sz="1800" dirty="0">
                <a:latin typeface="Calibri" panose="020F0502020204030204" pitchFamily="34" charset="0"/>
              </a:rPr>
              <a:t>do </a:t>
            </a:r>
            <a:r>
              <a:rPr lang="cs-CZ" altLang="cs-CZ" sz="1800" dirty="0" smtClean="0">
                <a:latin typeface="Calibri" panose="020F0502020204030204" pitchFamily="34" charset="0"/>
              </a:rPr>
              <a:t>systémové cirkulace </a:t>
            </a:r>
            <a:r>
              <a:rPr lang="cs-CZ" altLang="cs-CZ" sz="1800" dirty="0">
                <a:latin typeface="Calibri" panose="020F0502020204030204" pitchFamily="34" charset="0"/>
              </a:rPr>
              <a:t>– nutná pro </a:t>
            </a:r>
            <a:r>
              <a:rPr lang="cs-CZ" altLang="cs-CZ" sz="1800" b="1" dirty="0">
                <a:solidFill>
                  <a:srgbClr val="CC0000"/>
                </a:solidFill>
                <a:latin typeface="Calibri" panose="020F0502020204030204" pitchFamily="34" charset="0"/>
              </a:rPr>
              <a:t>celkový účinek - systémový.</a:t>
            </a:r>
          </a:p>
          <a:p>
            <a:pPr>
              <a:spcBef>
                <a:spcPct val="50000"/>
              </a:spcBef>
            </a:pPr>
            <a:r>
              <a:rPr lang="cs-CZ" altLang="cs-CZ" sz="1800" b="1" dirty="0">
                <a:solidFill>
                  <a:srgbClr val="CC0000"/>
                </a:solidFill>
                <a:latin typeface="Calibri" panose="020F0502020204030204" pitchFamily="34" charset="0"/>
              </a:rPr>
              <a:t>Účinek místní</a:t>
            </a:r>
            <a:r>
              <a:rPr lang="cs-CZ" altLang="cs-CZ" sz="1800" dirty="0">
                <a:latin typeface="Calibri" panose="020F0502020204030204" pitchFamily="34" charset="0"/>
              </a:rPr>
              <a:t> </a:t>
            </a:r>
          </a:p>
          <a:p>
            <a:pPr lvl="1">
              <a:spcBef>
                <a:spcPct val="50000"/>
              </a:spcBef>
            </a:pPr>
            <a:r>
              <a:rPr lang="cs-CZ" altLang="cs-CZ" sz="1800" dirty="0">
                <a:latin typeface="Calibri" panose="020F0502020204030204" pitchFamily="34" charset="0"/>
              </a:rPr>
              <a:t>na kůži, sliznice anebo do tělních dutin</a:t>
            </a:r>
          </a:p>
          <a:p>
            <a:pPr lvl="1">
              <a:spcBef>
                <a:spcPct val="50000"/>
              </a:spcBef>
            </a:pPr>
            <a:r>
              <a:rPr lang="cs-CZ" altLang="cs-CZ" sz="1800" dirty="0">
                <a:latin typeface="Calibri" panose="020F0502020204030204" pitchFamily="34" charset="0"/>
              </a:rPr>
              <a:t>absorpce je nevýhodou – možné NÚ – např. lokální </a:t>
            </a:r>
            <a:r>
              <a:rPr lang="cs-CZ" altLang="cs-CZ" sz="1800" dirty="0" smtClean="0">
                <a:latin typeface="Calibri" panose="020F0502020204030204" pitchFamily="34" charset="0"/>
              </a:rPr>
              <a:t>anestetika </a:t>
            </a:r>
            <a:r>
              <a:rPr lang="cs-CZ" altLang="cs-CZ" sz="1800" dirty="0">
                <a:latin typeface="Calibri" panose="020F0502020204030204" pitchFamily="34" charset="0"/>
              </a:rPr>
              <a:t>typu kokainu, lokální kortikoidy.</a:t>
            </a:r>
            <a:endParaRPr lang="cs-CZ" altLang="cs-CZ" sz="3600" b="1" dirty="0">
              <a:solidFill>
                <a:srgbClr val="CC0000"/>
              </a:solidFill>
              <a:latin typeface="Calibri" panose="020F0502020204030204" pitchFamily="34" charset="0"/>
            </a:endParaRPr>
          </a:p>
          <a:p>
            <a:pPr>
              <a:spcBef>
                <a:spcPct val="50000"/>
              </a:spcBef>
            </a:pPr>
            <a:r>
              <a:rPr lang="cs-CZ" altLang="cs-CZ" sz="1800" b="1" dirty="0">
                <a:solidFill>
                  <a:srgbClr val="CC0000"/>
                </a:solidFill>
                <a:latin typeface="Calibri" panose="020F0502020204030204" pitchFamily="34" charset="0"/>
              </a:rPr>
              <a:t>Rychlost</a:t>
            </a:r>
            <a:r>
              <a:rPr lang="cs-CZ" altLang="cs-CZ" sz="1800" dirty="0">
                <a:latin typeface="Calibri" panose="020F0502020204030204" pitchFamily="34" charset="0"/>
              </a:rPr>
              <a:t> a </a:t>
            </a:r>
            <a:r>
              <a:rPr lang="cs-CZ" altLang="cs-CZ" sz="1800" b="1" dirty="0">
                <a:solidFill>
                  <a:srgbClr val="CC0000"/>
                </a:solidFill>
                <a:latin typeface="Calibri" panose="020F0502020204030204" pitchFamily="34" charset="0"/>
              </a:rPr>
              <a:t>rozsah</a:t>
            </a:r>
            <a:r>
              <a:rPr lang="cs-CZ" altLang="cs-CZ" sz="1800" dirty="0">
                <a:latin typeface="Calibri" panose="020F0502020204030204" pitchFamily="34" charset="0"/>
              </a:rPr>
              <a:t> </a:t>
            </a:r>
            <a:r>
              <a:rPr lang="cs-CZ" altLang="cs-CZ" sz="1800" dirty="0" smtClean="0">
                <a:latin typeface="Calibri" panose="020F0502020204030204" pitchFamily="34" charset="0"/>
              </a:rPr>
              <a:t>absorpce:</a:t>
            </a:r>
            <a:endParaRPr lang="cs-CZ" altLang="cs-CZ" sz="1800" dirty="0">
              <a:latin typeface="Calibri" panose="020F0502020204030204" pitchFamily="34" charset="0"/>
            </a:endParaRPr>
          </a:p>
          <a:p>
            <a:pPr lvl="1">
              <a:spcBef>
                <a:spcPct val="50000"/>
              </a:spcBef>
            </a:pPr>
            <a:r>
              <a:rPr lang="cs-CZ" altLang="cs-CZ" sz="1800" b="1" dirty="0">
                <a:solidFill>
                  <a:srgbClr val="CC0000"/>
                </a:solidFill>
                <a:latin typeface="Calibri" panose="020F0502020204030204" pitchFamily="34" charset="0"/>
              </a:rPr>
              <a:t>C </a:t>
            </a:r>
            <a:r>
              <a:rPr lang="cs-CZ" altLang="cs-CZ" sz="1800" b="1" dirty="0" err="1">
                <a:solidFill>
                  <a:srgbClr val="CC0000"/>
                </a:solidFill>
                <a:latin typeface="Calibri" panose="020F0502020204030204" pitchFamily="34" charset="0"/>
              </a:rPr>
              <a:t>max</a:t>
            </a:r>
            <a:r>
              <a:rPr lang="cs-CZ" altLang="cs-CZ" sz="1800" b="1" dirty="0">
                <a:solidFill>
                  <a:srgbClr val="CC0000"/>
                </a:solidFill>
                <a:latin typeface="Calibri" panose="020F0502020204030204" pitchFamily="34" charset="0"/>
              </a:rPr>
              <a:t> </a:t>
            </a:r>
            <a:r>
              <a:rPr lang="cs-CZ" altLang="cs-CZ" sz="1800" dirty="0">
                <a:latin typeface="Calibri" panose="020F0502020204030204" pitchFamily="34" charset="0"/>
              </a:rPr>
              <a:t>- max. koncentrace léčiva v plazmě po jednorázovém  podání </a:t>
            </a:r>
          </a:p>
          <a:p>
            <a:pPr lvl="1">
              <a:spcBef>
                <a:spcPct val="50000"/>
              </a:spcBef>
            </a:pPr>
            <a:r>
              <a:rPr lang="cs-CZ" altLang="cs-CZ" sz="1800" b="1" dirty="0">
                <a:solidFill>
                  <a:srgbClr val="CC0000"/>
                </a:solidFill>
                <a:latin typeface="Calibri" panose="020F0502020204030204" pitchFamily="34" charset="0"/>
              </a:rPr>
              <a:t>T </a:t>
            </a:r>
            <a:r>
              <a:rPr lang="cs-CZ" altLang="cs-CZ" sz="1800" b="1" dirty="0" err="1">
                <a:solidFill>
                  <a:srgbClr val="CC0000"/>
                </a:solidFill>
                <a:latin typeface="Calibri" panose="020F0502020204030204" pitchFamily="34" charset="0"/>
              </a:rPr>
              <a:t>max</a:t>
            </a:r>
            <a:r>
              <a:rPr lang="cs-CZ" altLang="cs-CZ" sz="1800" b="1" dirty="0">
                <a:solidFill>
                  <a:srgbClr val="CC0000"/>
                </a:solidFill>
                <a:latin typeface="Calibri" panose="020F0502020204030204" pitchFamily="34" charset="0"/>
              </a:rPr>
              <a:t> </a:t>
            </a:r>
            <a:r>
              <a:rPr lang="cs-CZ" altLang="cs-CZ" sz="1800" dirty="0">
                <a:latin typeface="Calibri" panose="020F0502020204030204" pitchFamily="34" charset="0"/>
              </a:rPr>
              <a:t>- čas, kdy léčivo dosáhne max. koncentrace v plazmě (rychlost)</a:t>
            </a:r>
          </a:p>
          <a:p>
            <a:pPr lvl="1">
              <a:spcBef>
                <a:spcPct val="50000"/>
              </a:spcBef>
            </a:pPr>
            <a:r>
              <a:rPr lang="cs-CZ" altLang="cs-CZ" sz="1800" b="1" dirty="0">
                <a:solidFill>
                  <a:srgbClr val="CC0000"/>
                </a:solidFill>
                <a:latin typeface="Calibri" panose="020F0502020204030204" pitchFamily="34" charset="0"/>
              </a:rPr>
              <a:t>F </a:t>
            </a:r>
            <a:r>
              <a:rPr lang="cs-CZ" altLang="cs-CZ" sz="1800" dirty="0">
                <a:latin typeface="Calibri" panose="020F0502020204030204" pitchFamily="34" charset="0"/>
              </a:rPr>
              <a:t>- biologická dostupnost (rozsah absorpce)</a:t>
            </a:r>
            <a:endParaRPr lang="cs-CZ" sz="3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0786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Biologická dostupnost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509590" y="1514475"/>
                <a:ext cx="8233194" cy="3542717"/>
              </a:xfrm>
            </p:spPr>
            <p:txBody>
              <a:bodyPr>
                <a:normAutofit fontScale="62500" lnSpcReduction="20000"/>
              </a:bodyPr>
              <a:lstStyle/>
              <a:p>
                <a:pPr>
                  <a:spcBef>
                    <a:spcPct val="50000"/>
                  </a:spcBef>
                  <a:buNone/>
                </a:pPr>
                <a:r>
                  <a:rPr lang="cs-CZ" altLang="cs-CZ" sz="2500" b="1" dirty="0">
                    <a:solidFill>
                      <a:srgbClr val="CC0000"/>
                    </a:solidFill>
                    <a:latin typeface="Calibri" panose="020F0502020204030204" pitchFamily="34" charset="0"/>
                  </a:rPr>
                  <a:t>jaký podíl podané dávky se dostane do systémové cirkulace</a:t>
                </a:r>
                <a:r>
                  <a:rPr lang="cs-CZ" altLang="cs-CZ" sz="2500" dirty="0">
                    <a:latin typeface="Calibri" panose="020F0502020204030204" pitchFamily="34" charset="0"/>
                  </a:rPr>
                  <a:t> </a:t>
                </a:r>
                <a:endParaRPr lang="cs-CZ" altLang="cs-CZ" sz="4400" dirty="0" smtClean="0">
                  <a:latin typeface="Calibri" panose="020F0502020204030204" pitchFamily="34" charset="0"/>
                </a:endParaRPr>
              </a:p>
              <a:p>
                <a:pPr>
                  <a:spcBef>
                    <a:spcPct val="50000"/>
                  </a:spcBef>
                  <a:buNone/>
                </a:pPr>
                <a:r>
                  <a:rPr lang="cs-CZ" altLang="cs-CZ" sz="2900" dirty="0" smtClean="0">
                    <a:latin typeface="Calibri" panose="020F0502020204030204" pitchFamily="34" charset="0"/>
                  </a:rPr>
                  <a:t>nitrožilní </a:t>
                </a:r>
                <a:r>
                  <a:rPr lang="cs-CZ" altLang="cs-CZ" sz="2900" dirty="0">
                    <a:latin typeface="Calibri" panose="020F0502020204030204" pitchFamily="34" charset="0"/>
                  </a:rPr>
                  <a:t>- 100% = </a:t>
                </a:r>
                <a:r>
                  <a:rPr lang="cs-CZ" altLang="cs-CZ" sz="2900" dirty="0" smtClean="0">
                    <a:latin typeface="Calibri" panose="020F0502020204030204" pitchFamily="34" charset="0"/>
                  </a:rPr>
                  <a:t>1</a:t>
                </a:r>
              </a:p>
              <a:p>
                <a:pPr>
                  <a:spcBef>
                    <a:spcPct val="50000"/>
                  </a:spcBef>
                  <a:buNone/>
                </a:pPr>
                <a:r>
                  <a:rPr lang="cs-CZ" altLang="cs-CZ" sz="2900" dirty="0" smtClean="0">
                    <a:latin typeface="Calibri" panose="020F0502020204030204" pitchFamily="34" charset="0"/>
                  </a:rPr>
                  <a:t>extravaskulární </a:t>
                </a:r>
                <a:r>
                  <a:rPr lang="cs-CZ" altLang="cs-CZ" sz="2900" dirty="0">
                    <a:latin typeface="Calibri" panose="020F0502020204030204" pitchFamily="34" charset="0"/>
                  </a:rPr>
                  <a:t>podání - 0-100% (resp. 0-1). </a:t>
                </a:r>
              </a:p>
              <a:p>
                <a:pPr>
                  <a:spcBef>
                    <a:spcPct val="50000"/>
                  </a:spcBef>
                  <a:buNone/>
                </a:pPr>
                <a:endParaRPr lang="cs-CZ" altLang="cs-CZ" sz="2900" dirty="0">
                  <a:latin typeface="Calibri" panose="020F0502020204030204" pitchFamily="34" charset="0"/>
                </a:endParaRPr>
              </a:p>
              <a:p>
                <a:pPr>
                  <a:spcBef>
                    <a:spcPct val="50000"/>
                  </a:spcBef>
                </a:pPr>
                <a:r>
                  <a:rPr lang="cs-CZ" altLang="cs-CZ" sz="2900" dirty="0" smtClean="0">
                    <a:latin typeface="Calibri" panose="020F0502020204030204" pitchFamily="34" charset="0"/>
                  </a:rPr>
                  <a:t>Pokud </a:t>
                </a:r>
                <a:r>
                  <a:rPr lang="cs-CZ" altLang="cs-CZ" sz="2900" dirty="0">
                    <a:latin typeface="Calibri" panose="020F0502020204030204" pitchFamily="34" charset="0"/>
                  </a:rPr>
                  <a:t>je 0-20% = 0-0,2 – obvykle neracionální dané léčivo touto cestou podávat (přesto se podávají  SET, </a:t>
                </a:r>
                <a:r>
                  <a:rPr lang="cs-CZ" altLang="cs-CZ" sz="2900" dirty="0" err="1">
                    <a:latin typeface="Calibri" panose="020F0502020204030204" pitchFamily="34" charset="0"/>
                  </a:rPr>
                  <a:t>bisfosfonáty</a:t>
                </a:r>
                <a:r>
                  <a:rPr lang="cs-CZ" altLang="cs-CZ" sz="2900" dirty="0" smtClean="0">
                    <a:latin typeface="Calibri" panose="020F0502020204030204" pitchFamily="34" charset="0"/>
                  </a:rPr>
                  <a:t>)</a:t>
                </a:r>
                <a:endParaRPr lang="cs-CZ" altLang="cs-CZ" sz="2900" dirty="0">
                  <a:latin typeface="Calibri" panose="020F0502020204030204" pitchFamily="34" charset="0"/>
                </a:endParaRPr>
              </a:p>
              <a:p>
                <a:pPr>
                  <a:spcBef>
                    <a:spcPct val="50000"/>
                  </a:spcBef>
                </a:pPr>
                <a:r>
                  <a:rPr lang="cs-CZ" altLang="cs-CZ" sz="2900" dirty="0">
                    <a:latin typeface="Calibri" panose="020F0502020204030204" pitchFamily="34" charset="0"/>
                  </a:rPr>
                  <a:t>Měřítkem biologické dostupnosti je </a:t>
                </a:r>
                <a:r>
                  <a:rPr lang="cs-CZ" altLang="cs-CZ" sz="2900" b="1" dirty="0">
                    <a:solidFill>
                      <a:srgbClr val="FF0000"/>
                    </a:solidFill>
                    <a:latin typeface="Calibri" panose="020F0502020204030204" pitchFamily="34" charset="0"/>
                  </a:rPr>
                  <a:t>plocha pod křivkou </a:t>
                </a:r>
                <a:r>
                  <a:rPr lang="cs-CZ" altLang="cs-CZ" sz="2900" dirty="0">
                    <a:latin typeface="Calibri" panose="020F0502020204030204" pitchFamily="34" charset="0"/>
                  </a:rPr>
                  <a:t>plazmatických koncentrací (AUC - area </a:t>
                </a:r>
                <a:r>
                  <a:rPr lang="cs-CZ" altLang="cs-CZ" sz="2900" dirty="0" err="1">
                    <a:latin typeface="Calibri" panose="020F0502020204030204" pitchFamily="34" charset="0"/>
                  </a:rPr>
                  <a:t>under</a:t>
                </a:r>
                <a:r>
                  <a:rPr lang="cs-CZ" altLang="cs-CZ" sz="2900" dirty="0">
                    <a:latin typeface="Calibri" panose="020F0502020204030204" pitchFamily="34" charset="0"/>
                  </a:rPr>
                  <a:t> </a:t>
                </a:r>
                <a:r>
                  <a:rPr lang="cs-CZ" altLang="cs-CZ" sz="2900" dirty="0" err="1">
                    <a:latin typeface="Calibri" panose="020F0502020204030204" pitchFamily="34" charset="0"/>
                  </a:rPr>
                  <a:t>the</a:t>
                </a:r>
                <a:r>
                  <a:rPr lang="cs-CZ" altLang="cs-CZ" sz="2900" dirty="0">
                    <a:latin typeface="Calibri" panose="020F0502020204030204" pitchFamily="34" charset="0"/>
                  </a:rPr>
                  <a:t> </a:t>
                </a:r>
                <a:r>
                  <a:rPr lang="cs-CZ" altLang="cs-CZ" sz="2900" dirty="0" err="1" smtClean="0">
                    <a:latin typeface="Calibri" panose="020F0502020204030204" pitchFamily="34" charset="0"/>
                  </a:rPr>
                  <a:t>curve</a:t>
                </a:r>
                <a:r>
                  <a:rPr lang="cs-CZ" altLang="cs-CZ" sz="2900" dirty="0" smtClean="0">
                    <a:latin typeface="Calibri" panose="020F0502020204030204" pitchFamily="34" charset="0"/>
                  </a:rPr>
                  <a:t>-vyjadřuje expozici léčivem v čase)</a:t>
                </a:r>
                <a:endParaRPr lang="cs-CZ" altLang="cs-CZ" sz="2900" dirty="0">
                  <a:latin typeface="Calibri" panose="020F0502020204030204" pitchFamily="34" charset="0"/>
                </a:endParaRPr>
              </a:p>
              <a:p>
                <a:pPr algn="ctr">
                  <a:spcBef>
                    <a:spcPct val="50000"/>
                  </a:spcBef>
                  <a:buNone/>
                </a:pPr>
                <a:endParaRPr lang="cs-CZ" altLang="cs-CZ" sz="3000" b="1" dirty="0">
                  <a:solidFill>
                    <a:srgbClr val="0066CC"/>
                  </a:solidFill>
                  <a:latin typeface="Cambria Math" panose="02040503050406030204" pitchFamily="18" charset="0"/>
                </a:endParaRPr>
              </a:p>
              <a:p>
                <a:pPr algn="ctr">
                  <a:spcBef>
                    <a:spcPct val="500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altLang="cs-CZ" sz="3000" b="1" dirty="0">
                          <a:solidFill>
                            <a:srgbClr val="0066CC"/>
                          </a:solidFill>
                          <a:latin typeface="Cambria Math" panose="02040503050406030204" pitchFamily="18" charset="0"/>
                        </a:rPr>
                        <m:t>𝐅</m:t>
                      </m:r>
                      <m:r>
                        <a:rPr lang="cs-CZ" altLang="cs-CZ" sz="3000" b="1" i="1" dirty="0">
                          <a:solidFill>
                            <a:srgbClr val="0066CC"/>
                          </a:solidFill>
                          <a:latin typeface="Cambria Math" panose="02040503050406030204" pitchFamily="18" charset="0"/>
                        </a:rPr>
                        <m:t> =</m:t>
                      </m:r>
                      <m:f>
                        <m:fPr>
                          <m:ctrlPr>
                            <a:rPr lang="cs-CZ" altLang="cs-CZ" sz="3000" b="1" i="1" dirty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altLang="cs-CZ" sz="3000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altLang="cs-CZ" sz="3000" b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</a:rPr>
                                <m:t>𝐀𝐔𝐂</m:t>
                              </m:r>
                            </m:e>
                            <m:sub>
                              <m:r>
                                <a:rPr lang="cs-CZ" altLang="cs-CZ" sz="3000" b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</a:rPr>
                                <m:t>𝐩𝐨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cs-CZ" altLang="cs-CZ" sz="3000" b="1" i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altLang="cs-CZ" sz="3000" b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</a:rPr>
                                <m:t>𝐀𝐔𝐂</m:t>
                              </m:r>
                            </m:e>
                            <m:sub>
                              <m:r>
                                <a:rPr lang="cs-CZ" altLang="cs-CZ" sz="3000" b="1" dirty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</a:rPr>
                                <m:t>𝐢𝐯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9590" y="1514475"/>
                <a:ext cx="8233194" cy="3542717"/>
              </a:xfrm>
              <a:blipFill rotWithShape="0">
                <a:blip r:embed="rId2"/>
                <a:stretch>
                  <a:fillRect l="-1778" t="-29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4" descr="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0059" y="0"/>
            <a:ext cx="3453941" cy="2090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3956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002060"/>
                </a:solidFill>
              </a:rPr>
              <a:t>Faktory ovlivňující absorpci</a:t>
            </a:r>
            <a:endParaRPr lang="cs-CZ" b="1" dirty="0">
              <a:solidFill>
                <a:srgbClr val="00206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>
                <a:solidFill>
                  <a:srgbClr val="00287D"/>
                </a:solidFill>
              </a:rPr>
              <a:t>Cesta podání </a:t>
            </a:r>
          </a:p>
          <a:p>
            <a:r>
              <a:rPr lang="cs-CZ" dirty="0" smtClean="0">
                <a:solidFill>
                  <a:srgbClr val="00287D"/>
                </a:solidFill>
              </a:rPr>
              <a:t>Patofyziologický </a:t>
            </a:r>
            <a:r>
              <a:rPr lang="cs-CZ" dirty="0">
                <a:solidFill>
                  <a:srgbClr val="00287D"/>
                </a:solidFill>
              </a:rPr>
              <a:t>stav (průjem, zvracení</a:t>
            </a:r>
            <a:r>
              <a:rPr lang="cs-CZ" dirty="0" smtClean="0">
                <a:solidFill>
                  <a:srgbClr val="00287D"/>
                </a:solidFill>
              </a:rPr>
              <a:t>, IBD </a:t>
            </a:r>
            <a:r>
              <a:rPr lang="cs-CZ" dirty="0">
                <a:solidFill>
                  <a:srgbClr val="00287D"/>
                </a:solidFill>
              </a:rPr>
              <a:t>…)</a:t>
            </a:r>
          </a:p>
          <a:p>
            <a:r>
              <a:rPr lang="cs-CZ" dirty="0" smtClean="0">
                <a:solidFill>
                  <a:srgbClr val="00287D"/>
                </a:solidFill>
              </a:rPr>
              <a:t>Plocha absorpce</a:t>
            </a:r>
          </a:p>
          <a:p>
            <a:r>
              <a:rPr lang="cs-CZ" dirty="0" smtClean="0">
                <a:solidFill>
                  <a:srgbClr val="00287D"/>
                </a:solidFill>
              </a:rPr>
              <a:t>Rozpustnost léčiva</a:t>
            </a:r>
          </a:p>
          <a:p>
            <a:r>
              <a:rPr lang="cs-CZ" dirty="0" smtClean="0">
                <a:solidFill>
                  <a:srgbClr val="00287D"/>
                </a:solidFill>
              </a:rPr>
              <a:t>Koncentrační spád</a:t>
            </a:r>
          </a:p>
          <a:p>
            <a:r>
              <a:rPr lang="cs-CZ" dirty="0" smtClean="0">
                <a:solidFill>
                  <a:srgbClr val="00287D"/>
                </a:solidFill>
              </a:rPr>
              <a:t>Prokrvení v místě podání</a:t>
            </a:r>
          </a:p>
          <a:p>
            <a:r>
              <a:rPr lang="cs-CZ" dirty="0" smtClean="0">
                <a:solidFill>
                  <a:srgbClr val="00287D"/>
                </a:solidFill>
              </a:rPr>
              <a:t>Současná aplikace léčiv (</a:t>
            </a:r>
            <a:r>
              <a:rPr lang="cs-CZ" dirty="0" err="1" smtClean="0">
                <a:solidFill>
                  <a:srgbClr val="00287D"/>
                </a:solidFill>
              </a:rPr>
              <a:t>prokinetika</a:t>
            </a:r>
            <a:r>
              <a:rPr lang="cs-CZ" dirty="0" smtClean="0">
                <a:solidFill>
                  <a:srgbClr val="00287D"/>
                </a:solidFill>
              </a:rPr>
              <a:t>, antibiotika, </a:t>
            </a:r>
            <a:r>
              <a:rPr lang="cs-CZ" dirty="0" err="1" smtClean="0">
                <a:solidFill>
                  <a:srgbClr val="00287D"/>
                </a:solidFill>
              </a:rPr>
              <a:t>iPP</a:t>
            </a:r>
            <a:r>
              <a:rPr lang="cs-CZ" dirty="0" smtClean="0">
                <a:solidFill>
                  <a:srgbClr val="00287D"/>
                </a:solidFill>
              </a:rPr>
              <a:t> …)</a:t>
            </a:r>
          </a:p>
          <a:p>
            <a:r>
              <a:rPr lang="cs-CZ" dirty="0">
                <a:solidFill>
                  <a:srgbClr val="00287D"/>
                </a:solidFill>
              </a:rPr>
              <a:t>Věk</a:t>
            </a:r>
          </a:p>
          <a:p>
            <a:r>
              <a:rPr lang="cs-CZ" dirty="0" smtClean="0">
                <a:solidFill>
                  <a:srgbClr val="00287D"/>
                </a:solidFill>
              </a:rPr>
              <a:t>Pohlaví</a:t>
            </a:r>
            <a:endParaRPr lang="cs-CZ" dirty="0">
              <a:solidFill>
                <a:srgbClr val="00287D"/>
              </a:solidFill>
            </a:endParaRPr>
          </a:p>
          <a:p>
            <a:endParaRPr lang="cs-CZ" dirty="0" smtClean="0">
              <a:solidFill>
                <a:srgbClr val="00287D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80342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1200" y="831962"/>
            <a:ext cx="8086635" cy="485775"/>
          </a:xfrm>
        </p:spPr>
        <p:txBody>
          <a:bodyPr/>
          <a:lstStyle/>
          <a:p>
            <a:r>
              <a:rPr lang="cs-CZ" dirty="0" smtClean="0"/>
              <a:t>PK – různé formy podání</a:t>
            </a:r>
            <a:endParaRPr lang="en-US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56</a:t>
            </a:fld>
            <a:endParaRPr lang="cs-CZ" altLang="cs-CZ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lum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5" t="4546" r="4269" b="4190"/>
          <a:stretch>
            <a:fillRect/>
          </a:stretch>
        </p:blipFill>
        <p:spPr bwMode="auto">
          <a:xfrm>
            <a:off x="1058230" y="1514475"/>
            <a:ext cx="7342058" cy="3567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2921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Presystémová</a:t>
            </a:r>
            <a:r>
              <a:rPr lang="cs-CZ" dirty="0"/>
              <a:t> eliminace, </a:t>
            </a:r>
            <a:r>
              <a:rPr lang="cs-CZ" dirty="0" err="1"/>
              <a:t>first</a:t>
            </a:r>
            <a:r>
              <a:rPr lang="cs-CZ" dirty="0"/>
              <a:t> </a:t>
            </a:r>
            <a:r>
              <a:rPr lang="cs-CZ" dirty="0" err="1"/>
              <a:t>pass</a:t>
            </a:r>
            <a:r>
              <a:rPr lang="cs-CZ" dirty="0"/>
              <a:t> </a:t>
            </a:r>
            <a:r>
              <a:rPr lang="cs-CZ" dirty="0" err="1"/>
              <a:t>effect</a:t>
            </a:r>
            <a:endParaRPr lang="en-US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57</a:t>
            </a:fld>
            <a:endParaRPr lang="cs-CZ" altLang="cs-CZ" dirty="0"/>
          </a:p>
        </p:txBody>
      </p:sp>
      <p:pic>
        <p:nvPicPr>
          <p:cNvPr id="6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8253" y="1444061"/>
            <a:ext cx="5707683" cy="3585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68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 pitchFamily="34" charset="0"/>
              </a:rPr>
              <a:t>Distribuce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cs-CZ" altLang="en-US" sz="2000" dirty="0">
                <a:solidFill>
                  <a:srgbClr val="00287D"/>
                </a:solidFill>
                <a:latin typeface="Calibri" panose="020F0502020204030204" pitchFamily="34" charset="0"/>
              </a:rPr>
              <a:t>rozdělení látky do </a:t>
            </a:r>
            <a:r>
              <a:rPr lang="cs-CZ" altLang="en-US" sz="2000" dirty="0" err="1">
                <a:solidFill>
                  <a:srgbClr val="00287D"/>
                </a:solidFill>
                <a:latin typeface="Calibri" panose="020F0502020204030204" pitchFamily="34" charset="0"/>
              </a:rPr>
              <a:t>kompartmentu</a:t>
            </a:r>
            <a:r>
              <a:rPr lang="cs-CZ" altLang="en-US" sz="2000" dirty="0">
                <a:solidFill>
                  <a:srgbClr val="00287D"/>
                </a:solidFill>
                <a:latin typeface="Calibri" panose="020F0502020204030204" pitchFamily="34" charset="0"/>
              </a:rPr>
              <a:t> tekutin a tkání </a:t>
            </a:r>
          </a:p>
          <a:p>
            <a:pPr>
              <a:lnSpc>
                <a:spcPct val="80000"/>
              </a:lnSpc>
            </a:pPr>
            <a:r>
              <a:rPr lang="cs-CZ" altLang="en-US" sz="2000" dirty="0">
                <a:solidFill>
                  <a:srgbClr val="00287D"/>
                </a:solidFill>
                <a:latin typeface="Calibri" panose="020F0502020204030204" pitchFamily="34" charset="0"/>
              </a:rPr>
              <a:t>závisí na:</a:t>
            </a:r>
          </a:p>
          <a:p>
            <a:pPr lvl="1">
              <a:lnSpc>
                <a:spcPct val="80000"/>
              </a:lnSpc>
            </a:pPr>
            <a:r>
              <a:rPr lang="cs-CZ" altLang="en-US" sz="1800" dirty="0">
                <a:solidFill>
                  <a:srgbClr val="00287D"/>
                </a:solidFill>
                <a:latin typeface="Calibri" panose="020F0502020204030204" pitchFamily="34" charset="0"/>
              </a:rPr>
              <a:t>vazbě na bílkoviny (krevní plazmy, tkání) </a:t>
            </a:r>
          </a:p>
          <a:p>
            <a:pPr lvl="2">
              <a:lnSpc>
                <a:spcPct val="80000"/>
              </a:lnSpc>
            </a:pPr>
            <a:r>
              <a:rPr lang="cs-CZ" altLang="en-US" sz="1600" dirty="0">
                <a:solidFill>
                  <a:srgbClr val="00287D"/>
                </a:solidFill>
                <a:latin typeface="Calibri" panose="020F0502020204030204" pitchFamily="34" charset="0"/>
              </a:rPr>
              <a:t>PŮSOBÍ JEN VOLNÁ LÁTKA!!!</a:t>
            </a:r>
          </a:p>
          <a:p>
            <a:pPr lvl="1">
              <a:lnSpc>
                <a:spcPct val="80000"/>
              </a:lnSpc>
            </a:pPr>
            <a:r>
              <a:rPr lang="cs-CZ" altLang="en-US" sz="1800" dirty="0">
                <a:solidFill>
                  <a:srgbClr val="00287D"/>
                </a:solidFill>
                <a:latin typeface="Calibri" panose="020F0502020204030204" pitchFamily="34" charset="0"/>
              </a:rPr>
              <a:t>permeabilitě membrán</a:t>
            </a:r>
          </a:p>
          <a:p>
            <a:pPr lvl="1">
              <a:lnSpc>
                <a:spcPct val="80000"/>
              </a:lnSpc>
            </a:pPr>
            <a:r>
              <a:rPr lang="cs-CZ" altLang="en-US" sz="1800" dirty="0">
                <a:solidFill>
                  <a:srgbClr val="00287D"/>
                </a:solidFill>
                <a:latin typeface="Calibri" panose="020F0502020204030204" pitchFamily="34" charset="0"/>
              </a:rPr>
              <a:t>průtoku krve orgány</a:t>
            </a:r>
          </a:p>
          <a:p>
            <a:r>
              <a:rPr lang="cs-CZ" altLang="en-US" sz="1800" b="1" dirty="0">
                <a:solidFill>
                  <a:srgbClr val="00287D"/>
                </a:solidFill>
                <a:latin typeface="Calibri" panose="020F0502020204030204" pitchFamily="34" charset="0"/>
              </a:rPr>
              <a:t>Distribuční objem </a:t>
            </a:r>
            <a:r>
              <a:rPr lang="cs-CZ" altLang="en-US" sz="1800" b="1" dirty="0" err="1">
                <a:solidFill>
                  <a:srgbClr val="00287D"/>
                </a:solidFill>
                <a:latin typeface="Calibri" panose="020F0502020204030204" pitchFamily="34" charset="0"/>
              </a:rPr>
              <a:t>V</a:t>
            </a:r>
            <a:r>
              <a:rPr lang="cs-CZ" altLang="en-US" sz="1800" b="1" baseline="-25000" dirty="0" err="1">
                <a:solidFill>
                  <a:srgbClr val="00287D"/>
                </a:solidFill>
                <a:latin typeface="Calibri" panose="020F0502020204030204" pitchFamily="34" charset="0"/>
              </a:rPr>
              <a:t>d</a:t>
            </a:r>
            <a:endParaRPr lang="cs-CZ" altLang="en-US" sz="1800" b="1" baseline="-25000" dirty="0">
              <a:solidFill>
                <a:srgbClr val="00287D"/>
              </a:solidFill>
              <a:latin typeface="Calibri" panose="020F0502020204030204" pitchFamily="34" charset="0"/>
            </a:endParaRPr>
          </a:p>
          <a:p>
            <a:r>
              <a:rPr lang="cs-CZ" altLang="en-US" sz="1800" dirty="0">
                <a:solidFill>
                  <a:srgbClr val="00287D"/>
                </a:solidFill>
                <a:latin typeface="Calibri" panose="020F0502020204030204" pitchFamily="34" charset="0"/>
              </a:rPr>
              <a:t>= hypotetický poměr mezi </a:t>
            </a:r>
            <a:r>
              <a:rPr lang="cs-CZ" altLang="en-US" sz="1800" dirty="0" err="1">
                <a:solidFill>
                  <a:srgbClr val="00287D"/>
                </a:solidFill>
                <a:latin typeface="Calibri" panose="020F0502020204030204" pitchFamily="34" charset="0"/>
              </a:rPr>
              <a:t>i.v</a:t>
            </a:r>
            <a:r>
              <a:rPr lang="cs-CZ" altLang="en-US" sz="1800" dirty="0">
                <a:solidFill>
                  <a:srgbClr val="00287D"/>
                </a:solidFill>
                <a:latin typeface="Calibri" panose="020F0502020204030204" pitchFamily="34" charset="0"/>
              </a:rPr>
              <a:t>. dávkou látky (D) a její koncentrací (C) v krvi nebo plazmě</a:t>
            </a:r>
          </a:p>
          <a:p>
            <a:r>
              <a:rPr lang="cs-CZ" altLang="en-US" sz="1800" b="1" dirty="0" err="1">
                <a:solidFill>
                  <a:srgbClr val="00287D"/>
                </a:solidFill>
                <a:latin typeface="Calibri" panose="020F0502020204030204" pitchFamily="34" charset="0"/>
              </a:rPr>
              <a:t>V</a:t>
            </a:r>
            <a:r>
              <a:rPr lang="cs-CZ" altLang="en-US" sz="1800" b="1" baseline="-25000" dirty="0" err="1">
                <a:solidFill>
                  <a:srgbClr val="00287D"/>
                </a:solidFill>
                <a:latin typeface="Calibri" panose="020F0502020204030204" pitchFamily="34" charset="0"/>
              </a:rPr>
              <a:t>d</a:t>
            </a:r>
            <a:r>
              <a:rPr lang="cs-CZ" altLang="en-US" sz="1800" b="1" dirty="0">
                <a:solidFill>
                  <a:srgbClr val="00287D"/>
                </a:solidFill>
                <a:latin typeface="Calibri" panose="020F0502020204030204" pitchFamily="34" charset="0"/>
              </a:rPr>
              <a:t> = D / C</a:t>
            </a:r>
            <a:r>
              <a:rPr lang="cs-CZ" altLang="en-US" sz="1800" dirty="0">
                <a:solidFill>
                  <a:srgbClr val="00287D"/>
                </a:solidFill>
                <a:latin typeface="Calibri" panose="020F0502020204030204" pitchFamily="34" charset="0"/>
              </a:rPr>
              <a:t> </a:t>
            </a:r>
          </a:p>
          <a:p>
            <a:r>
              <a:rPr lang="cs-CZ" altLang="en-US" sz="1800" dirty="0">
                <a:solidFill>
                  <a:srgbClr val="00287D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 pitchFamily="34" charset="0"/>
              </a:rPr>
              <a:t>		</a:t>
            </a:r>
            <a:r>
              <a:rPr lang="cs-CZ" altLang="en-US" sz="1800" dirty="0">
                <a:solidFill>
                  <a:srgbClr val="00287D"/>
                </a:solidFill>
                <a:latin typeface="Calibri" panose="020F0502020204030204" pitchFamily="34" charset="0"/>
              </a:rPr>
              <a:t>- litr/kg hmotnosti pacienta</a:t>
            </a:r>
            <a:endParaRPr lang="en-GB" altLang="en-US" sz="1800" b="1" dirty="0">
              <a:solidFill>
                <a:srgbClr val="00287D"/>
              </a:solidFill>
              <a:latin typeface="Calibri" panose="020F0502020204030204" pitchFamily="34" charset="0"/>
            </a:endParaRPr>
          </a:p>
          <a:p>
            <a:endParaRPr lang="en-US" dirty="0">
              <a:solidFill>
                <a:srgbClr val="00287D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 smtClean="0"/>
              <a:t>Definujte zápatí - název prezentace / pracoviště</a:t>
            </a:r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58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368623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4235" y="141686"/>
            <a:ext cx="6372225" cy="4783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48389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cs-CZ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Doporučená studijní literatura</a:t>
            </a:r>
            <a:endParaRPr lang="cs-CZ" sz="2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Zástupný symbol pro obsah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solidFill>
                  <a:srgbClr val="0028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Martinková Jiřina – Farmakologie pro studenty zdravotnických oborů, </a:t>
            </a:r>
            <a:r>
              <a:rPr lang="cs-CZ" dirty="0" err="1">
                <a:solidFill>
                  <a:srgbClr val="0028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Grada</a:t>
            </a:r>
            <a:r>
              <a:rPr lang="cs-CZ" dirty="0">
                <a:solidFill>
                  <a:srgbClr val="0028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cs-CZ" dirty="0">
                <a:solidFill>
                  <a:srgbClr val="0028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Skripta pro studenty bakalářských oborů na LF </a:t>
            </a:r>
            <a:r>
              <a:rPr lang="cs-CZ" dirty="0" smtClean="0">
                <a:solidFill>
                  <a:srgbClr val="0028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</a:t>
            </a:r>
            <a:endParaRPr lang="cs-CZ" dirty="0">
              <a:solidFill>
                <a:srgbClr val="00287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dirty="0" err="1">
                <a:solidFill>
                  <a:srgbClr val="0028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Wirth</a:t>
            </a:r>
            <a:r>
              <a:rPr lang="cs-CZ" dirty="0">
                <a:solidFill>
                  <a:srgbClr val="0028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dirty="0" err="1">
                <a:solidFill>
                  <a:srgbClr val="0028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Jurgen</a:t>
            </a:r>
            <a:r>
              <a:rPr lang="cs-CZ" dirty="0">
                <a:solidFill>
                  <a:srgbClr val="0028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Barevný atlas farmakologie, </a:t>
            </a:r>
            <a:r>
              <a:rPr lang="cs-CZ" dirty="0" err="1" smtClean="0">
                <a:solidFill>
                  <a:srgbClr val="0028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Grada</a:t>
            </a:r>
            <a:endParaRPr lang="cs-CZ" dirty="0">
              <a:solidFill>
                <a:srgbClr val="00287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dirty="0">
                <a:solidFill>
                  <a:srgbClr val="0028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ostatní farmakologické učebnice</a:t>
            </a:r>
          </a:p>
          <a:p>
            <a:r>
              <a:rPr lang="cs-CZ" dirty="0" smtClean="0">
                <a:solidFill>
                  <a:srgbClr val="0028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www.is.muni.cz</a:t>
            </a:r>
            <a:endParaRPr lang="cs-CZ" dirty="0">
              <a:solidFill>
                <a:srgbClr val="00287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dirty="0">
                <a:solidFill>
                  <a:srgbClr val="0028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cs-CZ" dirty="0" smtClean="0">
                <a:solidFill>
                  <a:srgbClr val="0028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řednášky </a:t>
            </a:r>
            <a:r>
              <a:rPr lang="cs-CZ" dirty="0">
                <a:solidFill>
                  <a:srgbClr val="0028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 předmětu </a:t>
            </a:r>
            <a:r>
              <a:rPr lang="cs-CZ" dirty="0" smtClean="0">
                <a:solidFill>
                  <a:srgbClr val="0028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Farmakologie</a:t>
            </a:r>
          </a:p>
          <a:p>
            <a:endParaRPr lang="cs-CZ" dirty="0">
              <a:solidFill>
                <a:srgbClr val="00287D"/>
              </a:solidFill>
            </a:endParaRPr>
          </a:p>
        </p:txBody>
      </p:sp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028F59-B1F6-4801-94DB-4C8B6157CAC0}" type="slidenum">
              <a:rPr lang="cs-CZ" altLang="cs-CZ"/>
              <a:pPr/>
              <a:t>6</a:t>
            </a:fld>
            <a:endParaRPr lang="cs-CZ" altLang="cs-CZ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7541" y="1"/>
            <a:ext cx="6480572" cy="5003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14075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22019" y="227296"/>
            <a:ext cx="8086635" cy="485775"/>
          </a:xfrm>
        </p:spPr>
        <p:txBody>
          <a:bodyPr/>
          <a:lstStyle/>
          <a:p>
            <a:r>
              <a:rPr lang="cs-CZ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 pitchFamily="34" charset="0"/>
              </a:rPr>
              <a:t>Eliminace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21200" y="1010622"/>
            <a:ext cx="8082321" cy="3082529"/>
          </a:xfrm>
        </p:spPr>
        <p:txBody>
          <a:bodyPr/>
          <a:lstStyle/>
          <a:p>
            <a:r>
              <a:rPr lang="cs-CZ" altLang="en-US" b="1" dirty="0">
                <a:solidFill>
                  <a:srgbClr val="00287D"/>
                </a:solidFill>
                <a:latin typeface="Calibri" panose="020F0502020204030204" pitchFamily="34" charset="0"/>
              </a:rPr>
              <a:t>Biotransformace (metabolismus)</a:t>
            </a:r>
          </a:p>
          <a:p>
            <a:pPr lvl="1"/>
            <a:r>
              <a:rPr lang="cs-CZ" altLang="en-US" sz="2000" dirty="0">
                <a:solidFill>
                  <a:srgbClr val="00287D"/>
                </a:solidFill>
                <a:latin typeface="Calibri" panose="020F0502020204030204" pitchFamily="34" charset="0"/>
              </a:rPr>
              <a:t>chemická přeměna</a:t>
            </a:r>
          </a:p>
          <a:p>
            <a:pPr lvl="2"/>
            <a:r>
              <a:rPr lang="cs-CZ" altLang="en-US" sz="2000" b="1" dirty="0">
                <a:solidFill>
                  <a:srgbClr val="00287D"/>
                </a:solidFill>
                <a:latin typeface="Calibri" panose="020F0502020204030204" pitchFamily="34" charset="0"/>
              </a:rPr>
              <a:t>biodegradace</a:t>
            </a:r>
          </a:p>
          <a:p>
            <a:pPr lvl="2"/>
            <a:r>
              <a:rPr lang="cs-CZ" altLang="en-US" sz="2000" b="1" dirty="0" err="1">
                <a:solidFill>
                  <a:srgbClr val="00287D"/>
                </a:solidFill>
                <a:latin typeface="Calibri" panose="020F0502020204030204" pitchFamily="34" charset="0"/>
              </a:rPr>
              <a:t>bioaktivace</a:t>
            </a:r>
            <a:r>
              <a:rPr lang="cs-CZ" altLang="en-US" sz="2000" b="1" dirty="0">
                <a:solidFill>
                  <a:srgbClr val="00287D"/>
                </a:solidFill>
                <a:latin typeface="Calibri" panose="020F0502020204030204" pitchFamily="34" charset="0"/>
              </a:rPr>
              <a:t> (</a:t>
            </a:r>
            <a:r>
              <a:rPr lang="cs-CZ" altLang="en-US" sz="2000" b="1" dirty="0" err="1">
                <a:solidFill>
                  <a:srgbClr val="00287D"/>
                </a:solidFill>
                <a:latin typeface="Calibri" panose="020F0502020204030204" pitchFamily="34" charset="0"/>
              </a:rPr>
              <a:t>prodrug</a:t>
            </a:r>
            <a:r>
              <a:rPr lang="cs-CZ" altLang="en-US" sz="2000" b="1" dirty="0">
                <a:solidFill>
                  <a:srgbClr val="00287D"/>
                </a:solidFill>
                <a:latin typeface="Calibri" panose="020F0502020204030204" pitchFamily="34" charset="0"/>
              </a:rPr>
              <a:t>: </a:t>
            </a:r>
            <a:r>
              <a:rPr lang="cs-CZ" altLang="en-US" sz="2000" dirty="0">
                <a:solidFill>
                  <a:srgbClr val="00287D"/>
                </a:solidFill>
                <a:latin typeface="Calibri" panose="020F0502020204030204" pitchFamily="34" charset="0"/>
              </a:rPr>
              <a:t>bromhexin - </a:t>
            </a:r>
            <a:r>
              <a:rPr lang="cs-CZ" altLang="en-US" sz="2000" dirty="0" err="1">
                <a:solidFill>
                  <a:srgbClr val="00287D"/>
                </a:solidFill>
                <a:latin typeface="Calibri" panose="020F0502020204030204" pitchFamily="34" charset="0"/>
              </a:rPr>
              <a:t>ambroxol</a:t>
            </a:r>
            <a:r>
              <a:rPr lang="cs-CZ" altLang="en-US" sz="2000" dirty="0">
                <a:solidFill>
                  <a:srgbClr val="00287D"/>
                </a:solidFill>
                <a:latin typeface="Calibri" panose="020F0502020204030204" pitchFamily="34" charset="0"/>
              </a:rPr>
              <a:t>)</a:t>
            </a:r>
          </a:p>
          <a:p>
            <a:pPr>
              <a:buNone/>
            </a:pPr>
            <a:endParaRPr lang="cs-CZ" altLang="en-US" sz="2000" dirty="0">
              <a:solidFill>
                <a:srgbClr val="00287D"/>
              </a:solidFill>
              <a:latin typeface="Calibri" panose="020F0502020204030204" pitchFamily="34" charset="0"/>
            </a:endParaRPr>
          </a:p>
          <a:p>
            <a:r>
              <a:rPr lang="cs-CZ" altLang="en-US" b="1" dirty="0">
                <a:solidFill>
                  <a:srgbClr val="00287D"/>
                </a:solidFill>
                <a:latin typeface="Calibri" panose="020F0502020204030204" pitchFamily="34" charset="0"/>
              </a:rPr>
              <a:t>Exkrece</a:t>
            </a:r>
          </a:p>
          <a:p>
            <a:pPr lvl="1"/>
            <a:r>
              <a:rPr lang="cs-CZ" altLang="en-US" sz="2000" dirty="0">
                <a:solidFill>
                  <a:srgbClr val="00287D"/>
                </a:solidFill>
                <a:latin typeface="Calibri" panose="020F0502020204030204" pitchFamily="34" charset="0"/>
              </a:rPr>
              <a:t>vyloučení přeměněných i chemicky nezměněných látek </a:t>
            </a:r>
          </a:p>
          <a:p>
            <a:pPr lvl="1"/>
            <a:r>
              <a:rPr lang="cs-CZ" altLang="en-US" sz="2000" dirty="0">
                <a:solidFill>
                  <a:srgbClr val="00287D"/>
                </a:solidFill>
                <a:latin typeface="Calibri" panose="020F0502020204030204" pitchFamily="34" charset="0"/>
              </a:rPr>
              <a:t>ledviny, játra – žluč, plíce, kůže, mléčná žláza</a:t>
            </a:r>
          </a:p>
          <a:p>
            <a:pPr lvl="1"/>
            <a:r>
              <a:rPr lang="cs-CZ" altLang="en-US" sz="2000" dirty="0">
                <a:solidFill>
                  <a:srgbClr val="00287D"/>
                </a:solidFill>
                <a:latin typeface="Calibri" panose="020F0502020204030204" pitchFamily="34" charset="0"/>
              </a:rPr>
              <a:t>téměř 100% nezměněně např. digoxin, </a:t>
            </a:r>
            <a:r>
              <a:rPr lang="cs-CZ" altLang="en-US" sz="2000" dirty="0" err="1">
                <a:solidFill>
                  <a:srgbClr val="00287D"/>
                </a:solidFill>
                <a:latin typeface="Calibri" panose="020F0502020204030204" pitchFamily="34" charset="0"/>
              </a:rPr>
              <a:t>gentamicin</a:t>
            </a:r>
            <a:endParaRPr lang="en-GB" altLang="en-US" sz="2000" dirty="0">
              <a:solidFill>
                <a:srgbClr val="00287D"/>
              </a:solidFill>
              <a:latin typeface="Calibri" panose="020F0502020204030204" pitchFamily="34" charset="0"/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61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969776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Eliminace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cs-CZ" dirty="0"/>
              <a:t>= </a:t>
            </a:r>
            <a:r>
              <a:rPr lang="cs-CZ" dirty="0" smtClean="0"/>
              <a:t>biotransformace </a:t>
            </a:r>
            <a:r>
              <a:rPr lang="cs-CZ" dirty="0"/>
              <a:t>+ </a:t>
            </a:r>
            <a:r>
              <a:rPr lang="cs-CZ" dirty="0" smtClean="0"/>
              <a:t>exkrece</a:t>
            </a:r>
          </a:p>
          <a:p>
            <a:pPr marL="0" indent="0">
              <a:buNone/>
            </a:pPr>
            <a:r>
              <a:rPr lang="cs-CZ" altLang="cs-CZ" b="1" dirty="0">
                <a:solidFill>
                  <a:srgbClr val="FF0000"/>
                </a:solidFill>
                <a:latin typeface="Calibri" panose="020F0502020204030204" pitchFamily="34" charset="0"/>
              </a:rPr>
              <a:t>Kinetika eliminace podle 1. řádu</a:t>
            </a:r>
          </a:p>
          <a:p>
            <a:pPr lvl="1"/>
            <a:r>
              <a:rPr lang="cs-CZ" altLang="cs-CZ" dirty="0">
                <a:latin typeface="Calibri" panose="020F0502020204030204" pitchFamily="34" charset="0"/>
              </a:rPr>
              <a:t>rychlost eliminace klesá s klesající koncentrací LČ v plazmě </a:t>
            </a:r>
          </a:p>
          <a:p>
            <a:pPr lvl="1"/>
            <a:r>
              <a:rPr lang="cs-CZ" altLang="cs-CZ" dirty="0">
                <a:latin typeface="Calibri" panose="020F0502020204030204" pitchFamily="34" charset="0"/>
              </a:rPr>
              <a:t>lineární </a:t>
            </a:r>
            <a:r>
              <a:rPr lang="cs-CZ" altLang="cs-CZ" dirty="0" smtClean="0">
                <a:latin typeface="Calibri" panose="020F0502020204030204" pitchFamily="34" charset="0"/>
              </a:rPr>
              <a:t>kinetika</a:t>
            </a:r>
          </a:p>
          <a:p>
            <a:pPr lvl="1"/>
            <a:r>
              <a:rPr lang="cs-CZ" altLang="cs-CZ" dirty="0" smtClean="0">
                <a:latin typeface="Calibri" panose="020F0502020204030204" pitchFamily="34" charset="0"/>
              </a:rPr>
              <a:t>Většina léčiv</a:t>
            </a:r>
          </a:p>
          <a:p>
            <a:endParaRPr lang="cs-CZ" altLang="cs-CZ" dirty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cs-CZ" altLang="cs-CZ" b="1" dirty="0">
                <a:solidFill>
                  <a:srgbClr val="FF0000"/>
                </a:solidFill>
                <a:latin typeface="Calibri" panose="020F0502020204030204" pitchFamily="34" charset="0"/>
              </a:rPr>
              <a:t>Kinetika eliminace podle 0. řádu</a:t>
            </a:r>
          </a:p>
          <a:p>
            <a:pPr lvl="1"/>
            <a:r>
              <a:rPr lang="cs-CZ" altLang="cs-CZ" dirty="0">
                <a:latin typeface="Calibri" panose="020F0502020204030204" pitchFamily="34" charset="0"/>
              </a:rPr>
              <a:t>rychlost eliminace se s koncentrací LČ v plazmě nemění </a:t>
            </a:r>
          </a:p>
          <a:p>
            <a:pPr lvl="1"/>
            <a:r>
              <a:rPr lang="cs-CZ" altLang="cs-CZ" dirty="0">
                <a:latin typeface="Calibri" panose="020F0502020204030204" pitchFamily="34" charset="0"/>
              </a:rPr>
              <a:t>nelineární </a:t>
            </a:r>
            <a:r>
              <a:rPr lang="cs-CZ" altLang="cs-CZ" dirty="0" smtClean="0">
                <a:latin typeface="Calibri" panose="020F0502020204030204" pitchFamily="34" charset="0"/>
              </a:rPr>
              <a:t>kinetika</a:t>
            </a:r>
          </a:p>
          <a:p>
            <a:pPr lvl="1"/>
            <a:r>
              <a:rPr lang="cs-CZ" altLang="cs-CZ" dirty="0" smtClean="0">
                <a:latin typeface="Calibri" panose="020F0502020204030204" pitchFamily="34" charset="0"/>
              </a:rPr>
              <a:t>Saturační kinetika (</a:t>
            </a:r>
            <a:r>
              <a:rPr lang="cs-CZ" altLang="cs-CZ" dirty="0" err="1" smtClean="0">
                <a:latin typeface="Calibri" panose="020F0502020204030204" pitchFamily="34" charset="0"/>
              </a:rPr>
              <a:t>ethanol</a:t>
            </a:r>
            <a:r>
              <a:rPr lang="cs-CZ" altLang="cs-CZ" dirty="0" smtClean="0">
                <a:latin typeface="Calibri" panose="020F0502020204030204" pitchFamily="34" charset="0"/>
              </a:rPr>
              <a:t>)</a:t>
            </a:r>
            <a:endParaRPr lang="cs-CZ" altLang="cs-CZ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4917333" y="4114801"/>
            <a:ext cx="2144948" cy="92333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cs-CZ" sz="1800" dirty="0">
                <a:hlinkClick r:id="rId3"/>
              </a:rPr>
              <a:t>http://icp.org.nz/icp_t9.html?htmlCond=1</a:t>
            </a: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1554116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>
                <a:latin typeface="Calibri" panose="020F0502020204030204" pitchFamily="34" charset="0"/>
              </a:rPr>
              <a:t>Kinetika eliminace 0-tého a 1. </a:t>
            </a:r>
            <a:r>
              <a:rPr lang="cs-CZ" altLang="cs-CZ" dirty="0" smtClean="0">
                <a:latin typeface="Calibri" panose="020F0502020204030204" pitchFamily="34" charset="0"/>
              </a:rPr>
              <a:t>řádu</a:t>
            </a:r>
            <a:endParaRPr lang="cs-CZ" dirty="0"/>
          </a:p>
        </p:txBody>
      </p:sp>
      <p:grpSp>
        <p:nvGrpSpPr>
          <p:cNvPr id="51" name="Skupina 50"/>
          <p:cNvGrpSpPr/>
          <p:nvPr/>
        </p:nvGrpSpPr>
        <p:grpSpPr>
          <a:xfrm>
            <a:off x="860897" y="1268016"/>
            <a:ext cx="7143750" cy="3675281"/>
            <a:chOff x="0" y="1840468"/>
            <a:chExt cx="9525000" cy="4900375"/>
          </a:xfrm>
        </p:grpSpPr>
        <p:grpSp>
          <p:nvGrpSpPr>
            <p:cNvPr id="52" name="Group 3"/>
            <p:cNvGrpSpPr>
              <a:grpSpLocks/>
            </p:cNvGrpSpPr>
            <p:nvPr/>
          </p:nvGrpSpPr>
          <p:grpSpPr bwMode="auto">
            <a:xfrm>
              <a:off x="5181600" y="2133600"/>
              <a:ext cx="4343400" cy="3983038"/>
              <a:chOff x="432" y="1344"/>
              <a:chExt cx="2736" cy="2509"/>
            </a:xfrm>
          </p:grpSpPr>
          <p:sp>
            <p:nvSpPr>
              <p:cNvPr id="100" name="Line 4"/>
              <p:cNvSpPr>
                <a:spLocks noChangeShapeType="1"/>
              </p:cNvSpPr>
              <p:nvPr/>
            </p:nvSpPr>
            <p:spPr bwMode="auto">
              <a:xfrm>
                <a:off x="489" y="1344"/>
                <a:ext cx="0" cy="201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cs-CZ" sz="1800"/>
              </a:p>
            </p:txBody>
          </p:sp>
          <p:sp>
            <p:nvSpPr>
              <p:cNvPr id="101" name="Line 5"/>
              <p:cNvSpPr>
                <a:spLocks noChangeShapeType="1"/>
              </p:cNvSpPr>
              <p:nvPr/>
            </p:nvSpPr>
            <p:spPr bwMode="auto">
              <a:xfrm>
                <a:off x="480" y="3360"/>
                <a:ext cx="268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cs-CZ" sz="1800"/>
              </a:p>
            </p:txBody>
          </p:sp>
          <p:sp>
            <p:nvSpPr>
              <p:cNvPr id="102" name="Text Box 6"/>
              <p:cNvSpPr txBox="1">
                <a:spLocks noChangeArrowheads="1"/>
              </p:cNvSpPr>
              <p:nvPr/>
            </p:nvSpPr>
            <p:spPr bwMode="auto">
              <a:xfrm>
                <a:off x="624" y="1392"/>
                <a:ext cx="240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cs-CZ" altLang="cs-CZ" sz="2100">
                  <a:latin typeface="Calibri" panose="020F0502020204030204" pitchFamily="34" charset="0"/>
                </a:endParaRPr>
              </a:p>
            </p:txBody>
          </p:sp>
          <p:sp>
            <p:nvSpPr>
              <p:cNvPr id="103" name="Text Box 7"/>
              <p:cNvSpPr txBox="1">
                <a:spLocks noChangeArrowheads="1"/>
              </p:cNvSpPr>
              <p:nvPr/>
            </p:nvSpPr>
            <p:spPr bwMode="auto">
              <a:xfrm>
                <a:off x="2448" y="3504"/>
                <a:ext cx="528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cs-CZ" altLang="cs-CZ" sz="2100" i="1">
                    <a:latin typeface="Calibri" panose="020F0502020204030204" pitchFamily="34" charset="0"/>
                  </a:rPr>
                  <a:t>čas</a:t>
                </a:r>
              </a:p>
            </p:txBody>
          </p:sp>
          <p:sp>
            <p:nvSpPr>
              <p:cNvPr id="104" name="Line 8"/>
              <p:cNvSpPr>
                <a:spLocks noChangeShapeType="1"/>
              </p:cNvSpPr>
              <p:nvPr/>
            </p:nvSpPr>
            <p:spPr bwMode="auto">
              <a:xfrm>
                <a:off x="432" y="3024"/>
                <a:ext cx="14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cs-CZ" sz="1800"/>
              </a:p>
            </p:txBody>
          </p:sp>
          <p:sp>
            <p:nvSpPr>
              <p:cNvPr id="105" name="Line 9"/>
              <p:cNvSpPr>
                <a:spLocks noChangeShapeType="1"/>
              </p:cNvSpPr>
              <p:nvPr/>
            </p:nvSpPr>
            <p:spPr bwMode="auto">
              <a:xfrm>
                <a:off x="432" y="2688"/>
                <a:ext cx="14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cs-CZ" sz="1800"/>
              </a:p>
            </p:txBody>
          </p:sp>
          <p:sp>
            <p:nvSpPr>
              <p:cNvPr id="106" name="Line 10"/>
              <p:cNvSpPr>
                <a:spLocks noChangeShapeType="1"/>
              </p:cNvSpPr>
              <p:nvPr/>
            </p:nvSpPr>
            <p:spPr bwMode="auto">
              <a:xfrm>
                <a:off x="432" y="2304"/>
                <a:ext cx="14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cs-CZ" sz="1800"/>
              </a:p>
            </p:txBody>
          </p:sp>
          <p:sp>
            <p:nvSpPr>
              <p:cNvPr id="107" name="Line 11"/>
              <p:cNvSpPr>
                <a:spLocks noChangeShapeType="1"/>
              </p:cNvSpPr>
              <p:nvPr/>
            </p:nvSpPr>
            <p:spPr bwMode="auto">
              <a:xfrm>
                <a:off x="432" y="1968"/>
                <a:ext cx="14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cs-CZ" sz="1800"/>
              </a:p>
            </p:txBody>
          </p:sp>
          <p:sp>
            <p:nvSpPr>
              <p:cNvPr id="108" name="Line 12"/>
              <p:cNvSpPr>
                <a:spLocks noChangeShapeType="1"/>
              </p:cNvSpPr>
              <p:nvPr/>
            </p:nvSpPr>
            <p:spPr bwMode="auto">
              <a:xfrm>
                <a:off x="432" y="1584"/>
                <a:ext cx="14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cs-CZ" sz="1800"/>
              </a:p>
            </p:txBody>
          </p:sp>
          <p:sp>
            <p:nvSpPr>
              <p:cNvPr id="109" name="Line 13"/>
              <p:cNvSpPr>
                <a:spLocks noChangeShapeType="1"/>
              </p:cNvSpPr>
              <p:nvPr/>
            </p:nvSpPr>
            <p:spPr bwMode="auto">
              <a:xfrm>
                <a:off x="816" y="3312"/>
                <a:ext cx="0" cy="1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cs-CZ" sz="1800"/>
              </a:p>
            </p:txBody>
          </p:sp>
          <p:sp>
            <p:nvSpPr>
              <p:cNvPr id="110" name="Line 14"/>
              <p:cNvSpPr>
                <a:spLocks noChangeShapeType="1"/>
              </p:cNvSpPr>
              <p:nvPr/>
            </p:nvSpPr>
            <p:spPr bwMode="auto">
              <a:xfrm>
                <a:off x="1152" y="3312"/>
                <a:ext cx="0" cy="1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cs-CZ" sz="1800"/>
              </a:p>
            </p:txBody>
          </p:sp>
          <p:sp>
            <p:nvSpPr>
              <p:cNvPr id="111" name="Line 15"/>
              <p:cNvSpPr>
                <a:spLocks noChangeShapeType="1"/>
              </p:cNvSpPr>
              <p:nvPr/>
            </p:nvSpPr>
            <p:spPr bwMode="auto">
              <a:xfrm>
                <a:off x="1488" y="3312"/>
                <a:ext cx="0" cy="1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cs-CZ" sz="1800"/>
              </a:p>
            </p:txBody>
          </p:sp>
          <p:sp>
            <p:nvSpPr>
              <p:cNvPr id="112" name="Line 16"/>
              <p:cNvSpPr>
                <a:spLocks noChangeShapeType="1"/>
              </p:cNvSpPr>
              <p:nvPr/>
            </p:nvSpPr>
            <p:spPr bwMode="auto">
              <a:xfrm>
                <a:off x="1872" y="3312"/>
                <a:ext cx="0" cy="1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cs-CZ" sz="1800"/>
              </a:p>
            </p:txBody>
          </p:sp>
          <p:sp>
            <p:nvSpPr>
              <p:cNvPr id="113" name="Line 17"/>
              <p:cNvSpPr>
                <a:spLocks noChangeShapeType="1"/>
              </p:cNvSpPr>
              <p:nvPr/>
            </p:nvSpPr>
            <p:spPr bwMode="auto">
              <a:xfrm>
                <a:off x="2256" y="3312"/>
                <a:ext cx="0" cy="1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cs-CZ" sz="1800"/>
              </a:p>
            </p:txBody>
          </p:sp>
          <p:sp>
            <p:nvSpPr>
              <p:cNvPr id="114" name="Text Box 18"/>
              <p:cNvSpPr txBox="1">
                <a:spLocks noChangeArrowheads="1"/>
              </p:cNvSpPr>
              <p:nvPr/>
            </p:nvSpPr>
            <p:spPr bwMode="auto">
              <a:xfrm>
                <a:off x="720" y="3456"/>
                <a:ext cx="1776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cs-CZ" altLang="cs-CZ" sz="2100">
                    <a:latin typeface="Calibri" panose="020F0502020204030204" pitchFamily="34" charset="0"/>
                  </a:rPr>
                  <a:t>1    2    3    4     5</a:t>
                </a:r>
              </a:p>
            </p:txBody>
          </p:sp>
        </p:grpSp>
        <p:grpSp>
          <p:nvGrpSpPr>
            <p:cNvPr id="53" name="Skupina 52"/>
            <p:cNvGrpSpPr/>
            <p:nvPr/>
          </p:nvGrpSpPr>
          <p:grpSpPr>
            <a:xfrm>
              <a:off x="0" y="1840468"/>
              <a:ext cx="8881278" cy="4900375"/>
              <a:chOff x="0" y="1840468"/>
              <a:chExt cx="8881278" cy="4900375"/>
            </a:xfrm>
          </p:grpSpPr>
          <p:sp>
            <p:nvSpPr>
              <p:cNvPr id="54" name="Text Box 19"/>
              <p:cNvSpPr txBox="1">
                <a:spLocks noChangeArrowheads="1"/>
              </p:cNvSpPr>
              <p:nvPr/>
            </p:nvSpPr>
            <p:spPr bwMode="auto">
              <a:xfrm>
                <a:off x="4648200" y="2286000"/>
                <a:ext cx="533400" cy="4514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cs-CZ" altLang="cs-CZ" sz="1600" dirty="0">
                    <a:latin typeface="Calibri" panose="020F0502020204030204" pitchFamily="34" charset="0"/>
                  </a:rPr>
                  <a:t>10</a:t>
                </a:r>
                <a:endParaRPr lang="cs-CZ" altLang="cs-CZ" sz="20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55" name="Text Box 20"/>
              <p:cNvSpPr txBox="1">
                <a:spLocks noChangeArrowheads="1"/>
              </p:cNvSpPr>
              <p:nvPr/>
            </p:nvSpPr>
            <p:spPr bwMode="auto">
              <a:xfrm>
                <a:off x="4724400" y="2819400"/>
                <a:ext cx="381000" cy="5539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cs-CZ" altLang="cs-CZ" sz="2100">
                    <a:latin typeface="Calibri" panose="020F0502020204030204" pitchFamily="34" charset="0"/>
                  </a:rPr>
                  <a:t>8</a:t>
                </a:r>
              </a:p>
            </p:txBody>
          </p:sp>
          <p:sp>
            <p:nvSpPr>
              <p:cNvPr id="56" name="Text Box 21"/>
              <p:cNvSpPr txBox="1">
                <a:spLocks noChangeArrowheads="1"/>
              </p:cNvSpPr>
              <p:nvPr/>
            </p:nvSpPr>
            <p:spPr bwMode="auto">
              <a:xfrm>
                <a:off x="4724400" y="3429000"/>
                <a:ext cx="304800" cy="5539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cs-CZ" altLang="cs-CZ" sz="2100">
                    <a:latin typeface="Calibri" panose="020F0502020204030204" pitchFamily="34" charset="0"/>
                  </a:rPr>
                  <a:t>6</a:t>
                </a:r>
              </a:p>
            </p:txBody>
          </p:sp>
          <p:sp>
            <p:nvSpPr>
              <p:cNvPr id="57" name="Text Box 22"/>
              <p:cNvSpPr txBox="1">
                <a:spLocks noChangeArrowheads="1"/>
              </p:cNvSpPr>
              <p:nvPr/>
            </p:nvSpPr>
            <p:spPr bwMode="auto">
              <a:xfrm>
                <a:off x="4724400" y="4038600"/>
                <a:ext cx="457200" cy="5539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cs-CZ" altLang="cs-CZ" sz="2100">
                    <a:latin typeface="Calibri" panose="020F0502020204030204" pitchFamily="34" charset="0"/>
                  </a:rPr>
                  <a:t>4</a:t>
                </a:r>
              </a:p>
            </p:txBody>
          </p:sp>
          <p:sp>
            <p:nvSpPr>
              <p:cNvPr id="58" name="Text Box 23"/>
              <p:cNvSpPr txBox="1">
                <a:spLocks noChangeArrowheads="1"/>
              </p:cNvSpPr>
              <p:nvPr/>
            </p:nvSpPr>
            <p:spPr bwMode="auto">
              <a:xfrm>
                <a:off x="4724400" y="4572000"/>
                <a:ext cx="304800" cy="5539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cs-CZ" altLang="cs-CZ" sz="2100">
                    <a:latin typeface="Calibri" panose="020F0502020204030204" pitchFamily="34" charset="0"/>
                  </a:rPr>
                  <a:t>2</a:t>
                </a:r>
              </a:p>
            </p:txBody>
          </p:sp>
          <p:sp>
            <p:nvSpPr>
              <p:cNvPr id="59" name="Oval 24"/>
              <p:cNvSpPr>
                <a:spLocks noChangeArrowheads="1"/>
              </p:cNvSpPr>
              <p:nvPr/>
            </p:nvSpPr>
            <p:spPr bwMode="auto">
              <a:xfrm>
                <a:off x="931724" y="2739867"/>
                <a:ext cx="346355" cy="692468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cs-CZ" altLang="cs-CZ" sz="1800">
                  <a:latin typeface="Calibri" panose="020F0502020204030204" pitchFamily="34" charset="0"/>
                </a:endParaRPr>
              </a:p>
            </p:txBody>
          </p:sp>
          <p:sp>
            <p:nvSpPr>
              <p:cNvPr id="60" name="Oval 25"/>
              <p:cNvSpPr>
                <a:spLocks noChangeArrowheads="1"/>
              </p:cNvSpPr>
              <p:nvPr/>
            </p:nvSpPr>
            <p:spPr bwMode="auto">
              <a:xfrm>
                <a:off x="1465124" y="3349467"/>
                <a:ext cx="346355" cy="692468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cs-CZ" altLang="cs-CZ" sz="1800">
                  <a:latin typeface="Calibri" panose="020F0502020204030204" pitchFamily="34" charset="0"/>
                </a:endParaRPr>
              </a:p>
            </p:txBody>
          </p:sp>
          <p:sp>
            <p:nvSpPr>
              <p:cNvPr id="61" name="Oval 26"/>
              <p:cNvSpPr>
                <a:spLocks noChangeArrowheads="1"/>
              </p:cNvSpPr>
              <p:nvPr/>
            </p:nvSpPr>
            <p:spPr bwMode="auto">
              <a:xfrm>
                <a:off x="1998524" y="3959067"/>
                <a:ext cx="346355" cy="692468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cs-CZ" altLang="cs-CZ" sz="1800">
                  <a:latin typeface="Calibri" panose="020F0502020204030204" pitchFamily="34" charset="0"/>
                </a:endParaRPr>
              </a:p>
            </p:txBody>
          </p:sp>
          <p:sp>
            <p:nvSpPr>
              <p:cNvPr id="62" name="Oval 27"/>
              <p:cNvSpPr>
                <a:spLocks noChangeArrowheads="1"/>
              </p:cNvSpPr>
              <p:nvPr/>
            </p:nvSpPr>
            <p:spPr bwMode="auto">
              <a:xfrm>
                <a:off x="2684324" y="4568667"/>
                <a:ext cx="346355" cy="692468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cs-CZ" altLang="cs-CZ" sz="1800">
                  <a:latin typeface="Calibri" panose="020F0502020204030204" pitchFamily="34" charset="0"/>
                </a:endParaRPr>
              </a:p>
            </p:txBody>
          </p:sp>
          <p:sp>
            <p:nvSpPr>
              <p:cNvPr id="63" name="Line 28"/>
              <p:cNvSpPr>
                <a:spLocks noChangeShapeType="1"/>
              </p:cNvSpPr>
              <p:nvPr/>
            </p:nvSpPr>
            <p:spPr bwMode="auto">
              <a:xfrm>
                <a:off x="685800" y="2590800"/>
                <a:ext cx="2209800" cy="24384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cs-CZ" sz="1800"/>
              </a:p>
            </p:txBody>
          </p:sp>
          <p:sp>
            <p:nvSpPr>
              <p:cNvPr id="64" name="Oval 29"/>
              <p:cNvSpPr>
                <a:spLocks noChangeArrowheads="1"/>
              </p:cNvSpPr>
              <p:nvPr/>
            </p:nvSpPr>
            <p:spPr bwMode="auto">
              <a:xfrm>
                <a:off x="5257800" y="2206467"/>
                <a:ext cx="76200" cy="692468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cs-CZ" altLang="cs-CZ" sz="1800">
                  <a:latin typeface="Calibri" panose="020F0502020204030204" pitchFamily="34" charset="0"/>
                </a:endParaRPr>
              </a:p>
            </p:txBody>
          </p:sp>
          <p:sp>
            <p:nvSpPr>
              <p:cNvPr id="65" name="Oval 30"/>
              <p:cNvSpPr>
                <a:spLocks noChangeArrowheads="1"/>
              </p:cNvSpPr>
              <p:nvPr/>
            </p:nvSpPr>
            <p:spPr bwMode="auto">
              <a:xfrm>
                <a:off x="5638800" y="3578067"/>
                <a:ext cx="76200" cy="692468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cs-CZ" altLang="cs-CZ" sz="1800">
                  <a:latin typeface="Calibri" panose="020F0502020204030204" pitchFamily="34" charset="0"/>
                </a:endParaRPr>
              </a:p>
            </p:txBody>
          </p:sp>
          <p:sp>
            <p:nvSpPr>
              <p:cNvPr id="66" name="Oval 31"/>
              <p:cNvSpPr>
                <a:spLocks noChangeArrowheads="1"/>
              </p:cNvSpPr>
              <p:nvPr/>
            </p:nvSpPr>
            <p:spPr bwMode="auto">
              <a:xfrm>
                <a:off x="6172200" y="4263867"/>
                <a:ext cx="76200" cy="692468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cs-CZ" altLang="cs-CZ" sz="1800">
                  <a:latin typeface="Calibri" panose="020F0502020204030204" pitchFamily="34" charset="0"/>
                </a:endParaRPr>
              </a:p>
            </p:txBody>
          </p:sp>
          <p:sp>
            <p:nvSpPr>
              <p:cNvPr id="67" name="Oval 32"/>
              <p:cNvSpPr>
                <a:spLocks noChangeArrowheads="1"/>
              </p:cNvSpPr>
              <p:nvPr/>
            </p:nvSpPr>
            <p:spPr bwMode="auto">
              <a:xfrm>
                <a:off x="6781799" y="4644867"/>
                <a:ext cx="76200" cy="692468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cs-CZ" altLang="cs-CZ" sz="1800">
                  <a:latin typeface="Calibri" panose="020F0502020204030204" pitchFamily="34" charset="0"/>
                </a:endParaRPr>
              </a:p>
            </p:txBody>
          </p:sp>
          <p:sp>
            <p:nvSpPr>
              <p:cNvPr id="68" name="Oval 33"/>
              <p:cNvSpPr>
                <a:spLocks noChangeArrowheads="1"/>
              </p:cNvSpPr>
              <p:nvPr/>
            </p:nvSpPr>
            <p:spPr bwMode="auto">
              <a:xfrm>
                <a:off x="7391399" y="4797267"/>
                <a:ext cx="76200" cy="692468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cs-CZ" altLang="cs-CZ" sz="1800">
                  <a:latin typeface="Calibri" panose="020F0502020204030204" pitchFamily="34" charset="0"/>
                </a:endParaRPr>
              </a:p>
            </p:txBody>
          </p:sp>
          <p:sp>
            <p:nvSpPr>
              <p:cNvPr id="69" name="Oval 34"/>
              <p:cNvSpPr>
                <a:spLocks noChangeArrowheads="1"/>
              </p:cNvSpPr>
              <p:nvPr/>
            </p:nvSpPr>
            <p:spPr bwMode="auto">
              <a:xfrm>
                <a:off x="609600" y="2206467"/>
                <a:ext cx="76200" cy="692468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cs-CZ" altLang="cs-CZ" sz="1800">
                  <a:latin typeface="Calibri" panose="020F0502020204030204" pitchFamily="34" charset="0"/>
                </a:endParaRPr>
              </a:p>
            </p:txBody>
          </p:sp>
          <p:sp>
            <p:nvSpPr>
              <p:cNvPr id="70" name="Freeform 35"/>
              <p:cNvSpPr>
                <a:spLocks/>
              </p:cNvSpPr>
              <p:nvPr/>
            </p:nvSpPr>
            <p:spPr bwMode="auto">
              <a:xfrm>
                <a:off x="5257800" y="3639980"/>
                <a:ext cx="3522109" cy="1614485"/>
              </a:xfrm>
              <a:custGeom>
                <a:avLst/>
                <a:gdLst>
                  <a:gd name="T0" fmla="*/ 0 w 1632"/>
                  <a:gd name="T1" fmla="*/ 0 h 1632"/>
                  <a:gd name="T2" fmla="*/ 2147483646 w 1632"/>
                  <a:gd name="T3" fmla="*/ 2147483646 h 1632"/>
                  <a:gd name="T4" fmla="*/ 2147483646 w 1632"/>
                  <a:gd name="T5" fmla="*/ 2147483646 h 1632"/>
                  <a:gd name="T6" fmla="*/ 2147483646 w 1632"/>
                  <a:gd name="T7" fmla="*/ 2147483646 h 1632"/>
                  <a:gd name="T8" fmla="*/ 2147483646 w 1632"/>
                  <a:gd name="T9" fmla="*/ 2147483646 h 163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32"/>
                  <a:gd name="T16" fmla="*/ 0 h 1632"/>
                  <a:gd name="T17" fmla="*/ 1632 w 1632"/>
                  <a:gd name="T18" fmla="*/ 1632 h 163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32" h="1632">
                    <a:moveTo>
                      <a:pt x="0" y="0"/>
                    </a:moveTo>
                    <a:cubicBezTo>
                      <a:pt x="40" y="272"/>
                      <a:pt x="80" y="544"/>
                      <a:pt x="192" y="768"/>
                    </a:cubicBezTo>
                    <a:cubicBezTo>
                      <a:pt x="304" y="992"/>
                      <a:pt x="512" y="1216"/>
                      <a:pt x="672" y="1344"/>
                    </a:cubicBezTo>
                    <a:cubicBezTo>
                      <a:pt x="832" y="1472"/>
                      <a:pt x="992" y="1488"/>
                      <a:pt x="1152" y="1536"/>
                    </a:cubicBezTo>
                    <a:cubicBezTo>
                      <a:pt x="1312" y="1584"/>
                      <a:pt x="1472" y="1608"/>
                      <a:pt x="1632" y="1632"/>
                    </a:cubicBezTo>
                  </a:path>
                </a:pathLst>
              </a:custGeom>
              <a:noFill/>
              <a:ln w="127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 anchor="ctr">
                <a:spAutoFit/>
              </a:bodyPr>
              <a:lstStyle/>
              <a:p>
                <a:endParaRPr lang="cs-CZ" sz="1800"/>
              </a:p>
            </p:txBody>
          </p:sp>
          <p:sp>
            <p:nvSpPr>
              <p:cNvPr id="71" name="Line 36"/>
              <p:cNvSpPr>
                <a:spLocks noChangeShapeType="1"/>
              </p:cNvSpPr>
              <p:nvPr/>
            </p:nvSpPr>
            <p:spPr bwMode="auto">
              <a:xfrm>
                <a:off x="623888" y="2133600"/>
                <a:ext cx="1587" cy="32004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cs-CZ" sz="1800"/>
              </a:p>
            </p:txBody>
          </p:sp>
          <p:sp>
            <p:nvSpPr>
              <p:cNvPr id="72" name="Line 37"/>
              <p:cNvSpPr>
                <a:spLocks noChangeShapeType="1"/>
              </p:cNvSpPr>
              <p:nvPr/>
            </p:nvSpPr>
            <p:spPr bwMode="auto">
              <a:xfrm>
                <a:off x="609600" y="5334000"/>
                <a:ext cx="4267200" cy="158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cs-CZ" sz="1800"/>
              </a:p>
            </p:txBody>
          </p:sp>
          <p:sp>
            <p:nvSpPr>
              <p:cNvPr id="73" name="Text Box 38"/>
              <p:cNvSpPr txBox="1">
                <a:spLocks noChangeArrowheads="1"/>
              </p:cNvSpPr>
              <p:nvPr/>
            </p:nvSpPr>
            <p:spPr bwMode="auto">
              <a:xfrm>
                <a:off x="838200" y="2209800"/>
                <a:ext cx="1447800" cy="5539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cs-CZ" altLang="cs-CZ" sz="2100" i="1">
                    <a:latin typeface="Calibri" panose="020F0502020204030204" pitchFamily="34" charset="0"/>
                  </a:rPr>
                  <a:t>konc.</a:t>
                </a:r>
                <a:endParaRPr lang="cs-CZ" altLang="cs-CZ" sz="2100">
                  <a:latin typeface="Calibri" panose="020F0502020204030204" pitchFamily="34" charset="0"/>
                </a:endParaRPr>
              </a:p>
            </p:txBody>
          </p:sp>
          <p:sp>
            <p:nvSpPr>
              <p:cNvPr id="74" name="Text Box 39"/>
              <p:cNvSpPr txBox="1">
                <a:spLocks noChangeArrowheads="1"/>
              </p:cNvSpPr>
              <p:nvPr/>
            </p:nvSpPr>
            <p:spPr bwMode="auto">
              <a:xfrm>
                <a:off x="3733800" y="5562600"/>
                <a:ext cx="838200" cy="5539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cs-CZ" altLang="cs-CZ" sz="2100" i="1">
                    <a:latin typeface="Calibri" panose="020F0502020204030204" pitchFamily="34" charset="0"/>
                  </a:rPr>
                  <a:t>čas</a:t>
                </a:r>
                <a:endParaRPr lang="cs-CZ" altLang="cs-CZ" sz="2100">
                  <a:latin typeface="Calibri" panose="020F0502020204030204" pitchFamily="34" charset="0"/>
                </a:endParaRPr>
              </a:p>
            </p:txBody>
          </p:sp>
          <p:sp>
            <p:nvSpPr>
              <p:cNvPr id="75" name="Line 40"/>
              <p:cNvSpPr>
                <a:spLocks noChangeShapeType="1"/>
              </p:cNvSpPr>
              <p:nvPr/>
            </p:nvSpPr>
            <p:spPr bwMode="auto">
              <a:xfrm>
                <a:off x="533400" y="4800600"/>
                <a:ext cx="228600" cy="158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cs-CZ" sz="1800"/>
              </a:p>
            </p:txBody>
          </p:sp>
          <p:sp>
            <p:nvSpPr>
              <p:cNvPr id="76" name="Line 41"/>
              <p:cNvSpPr>
                <a:spLocks noChangeShapeType="1"/>
              </p:cNvSpPr>
              <p:nvPr/>
            </p:nvSpPr>
            <p:spPr bwMode="auto">
              <a:xfrm>
                <a:off x="533400" y="4267200"/>
                <a:ext cx="228600" cy="158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cs-CZ" sz="1800"/>
              </a:p>
            </p:txBody>
          </p:sp>
          <p:sp>
            <p:nvSpPr>
              <p:cNvPr id="77" name="Line 42"/>
              <p:cNvSpPr>
                <a:spLocks noChangeShapeType="1"/>
              </p:cNvSpPr>
              <p:nvPr/>
            </p:nvSpPr>
            <p:spPr bwMode="auto">
              <a:xfrm>
                <a:off x="533400" y="3657600"/>
                <a:ext cx="228600" cy="158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cs-CZ" sz="1800"/>
              </a:p>
            </p:txBody>
          </p:sp>
          <p:sp>
            <p:nvSpPr>
              <p:cNvPr id="78" name="Line 43"/>
              <p:cNvSpPr>
                <a:spLocks noChangeShapeType="1"/>
              </p:cNvSpPr>
              <p:nvPr/>
            </p:nvSpPr>
            <p:spPr bwMode="auto">
              <a:xfrm>
                <a:off x="533400" y="3124200"/>
                <a:ext cx="228600" cy="158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cs-CZ" sz="1800"/>
              </a:p>
            </p:txBody>
          </p:sp>
          <p:sp>
            <p:nvSpPr>
              <p:cNvPr id="79" name="Line 44"/>
              <p:cNvSpPr>
                <a:spLocks noChangeShapeType="1"/>
              </p:cNvSpPr>
              <p:nvPr/>
            </p:nvSpPr>
            <p:spPr bwMode="auto">
              <a:xfrm>
                <a:off x="533400" y="2514600"/>
                <a:ext cx="228600" cy="158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cs-CZ" sz="1800"/>
              </a:p>
            </p:txBody>
          </p:sp>
          <p:sp>
            <p:nvSpPr>
              <p:cNvPr id="80" name="Line 45"/>
              <p:cNvSpPr>
                <a:spLocks noChangeShapeType="1"/>
              </p:cNvSpPr>
              <p:nvPr/>
            </p:nvSpPr>
            <p:spPr bwMode="auto">
              <a:xfrm>
                <a:off x="1143000" y="5257800"/>
                <a:ext cx="1588" cy="2286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cs-CZ" sz="1800"/>
              </a:p>
            </p:txBody>
          </p:sp>
          <p:sp>
            <p:nvSpPr>
              <p:cNvPr id="81" name="Line 46"/>
              <p:cNvSpPr>
                <a:spLocks noChangeShapeType="1"/>
              </p:cNvSpPr>
              <p:nvPr/>
            </p:nvSpPr>
            <p:spPr bwMode="auto">
              <a:xfrm>
                <a:off x="1676400" y="5257800"/>
                <a:ext cx="1588" cy="2286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cs-CZ" sz="1800"/>
              </a:p>
            </p:txBody>
          </p:sp>
          <p:sp>
            <p:nvSpPr>
              <p:cNvPr id="82" name="Line 47"/>
              <p:cNvSpPr>
                <a:spLocks noChangeShapeType="1"/>
              </p:cNvSpPr>
              <p:nvPr/>
            </p:nvSpPr>
            <p:spPr bwMode="auto">
              <a:xfrm>
                <a:off x="2209800" y="5257800"/>
                <a:ext cx="1588" cy="2286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cs-CZ" sz="1800"/>
              </a:p>
            </p:txBody>
          </p:sp>
          <p:sp>
            <p:nvSpPr>
              <p:cNvPr id="83" name="Line 48"/>
              <p:cNvSpPr>
                <a:spLocks noChangeShapeType="1"/>
              </p:cNvSpPr>
              <p:nvPr/>
            </p:nvSpPr>
            <p:spPr bwMode="auto">
              <a:xfrm>
                <a:off x="2819400" y="5257800"/>
                <a:ext cx="1588" cy="2286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cs-CZ" sz="1800"/>
              </a:p>
            </p:txBody>
          </p:sp>
          <p:sp>
            <p:nvSpPr>
              <p:cNvPr id="84" name="Line 49"/>
              <p:cNvSpPr>
                <a:spLocks noChangeShapeType="1"/>
              </p:cNvSpPr>
              <p:nvPr/>
            </p:nvSpPr>
            <p:spPr bwMode="auto">
              <a:xfrm>
                <a:off x="3429000" y="5257800"/>
                <a:ext cx="1588" cy="2286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cs-CZ" sz="1800"/>
              </a:p>
            </p:txBody>
          </p:sp>
          <p:sp>
            <p:nvSpPr>
              <p:cNvPr id="85" name="Text Box 50"/>
              <p:cNvSpPr txBox="1">
                <a:spLocks noChangeArrowheads="1"/>
              </p:cNvSpPr>
              <p:nvPr/>
            </p:nvSpPr>
            <p:spPr bwMode="auto">
              <a:xfrm>
                <a:off x="990600" y="5486400"/>
                <a:ext cx="2819400" cy="5539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cs-CZ" altLang="cs-CZ" sz="2100">
                    <a:latin typeface="Calibri" panose="020F0502020204030204" pitchFamily="34" charset="0"/>
                  </a:rPr>
                  <a:t>1    2    3    4     5</a:t>
                </a:r>
              </a:p>
            </p:txBody>
          </p:sp>
          <p:sp>
            <p:nvSpPr>
              <p:cNvPr id="86" name="Text Box 51"/>
              <p:cNvSpPr txBox="1">
                <a:spLocks noChangeArrowheads="1"/>
              </p:cNvSpPr>
              <p:nvPr/>
            </p:nvSpPr>
            <p:spPr bwMode="auto">
              <a:xfrm>
                <a:off x="0" y="2286000"/>
                <a:ext cx="533400" cy="4514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cs-CZ" altLang="cs-CZ" sz="1600" dirty="0">
                    <a:latin typeface="Calibri" panose="020F0502020204030204" pitchFamily="34" charset="0"/>
                  </a:rPr>
                  <a:t>10</a:t>
                </a:r>
                <a:endParaRPr lang="cs-CZ" altLang="cs-CZ" sz="20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87" name="Text Box 52"/>
              <p:cNvSpPr txBox="1">
                <a:spLocks noChangeArrowheads="1"/>
              </p:cNvSpPr>
              <p:nvPr/>
            </p:nvSpPr>
            <p:spPr bwMode="auto">
              <a:xfrm>
                <a:off x="76200" y="2819400"/>
                <a:ext cx="381000" cy="5539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cs-CZ" altLang="cs-CZ" sz="2100">
                    <a:latin typeface="Calibri" panose="020F0502020204030204" pitchFamily="34" charset="0"/>
                  </a:rPr>
                  <a:t>8</a:t>
                </a:r>
              </a:p>
            </p:txBody>
          </p:sp>
          <p:sp>
            <p:nvSpPr>
              <p:cNvPr id="88" name="Text Box 53"/>
              <p:cNvSpPr txBox="1">
                <a:spLocks noChangeArrowheads="1"/>
              </p:cNvSpPr>
              <p:nvPr/>
            </p:nvSpPr>
            <p:spPr bwMode="auto">
              <a:xfrm>
                <a:off x="76200" y="3429000"/>
                <a:ext cx="304800" cy="5539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cs-CZ" altLang="cs-CZ" sz="2100">
                    <a:latin typeface="Calibri" panose="020F0502020204030204" pitchFamily="34" charset="0"/>
                  </a:rPr>
                  <a:t>6</a:t>
                </a:r>
              </a:p>
            </p:txBody>
          </p:sp>
          <p:sp>
            <p:nvSpPr>
              <p:cNvPr id="89" name="Text Box 54"/>
              <p:cNvSpPr txBox="1">
                <a:spLocks noChangeArrowheads="1"/>
              </p:cNvSpPr>
              <p:nvPr/>
            </p:nvSpPr>
            <p:spPr bwMode="auto">
              <a:xfrm>
                <a:off x="76200" y="4038600"/>
                <a:ext cx="457200" cy="5539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cs-CZ" altLang="cs-CZ" sz="2100">
                    <a:latin typeface="Calibri" panose="020F0502020204030204" pitchFamily="34" charset="0"/>
                  </a:rPr>
                  <a:t>4</a:t>
                </a:r>
              </a:p>
            </p:txBody>
          </p:sp>
          <p:sp>
            <p:nvSpPr>
              <p:cNvPr id="90" name="Text Box 55"/>
              <p:cNvSpPr txBox="1">
                <a:spLocks noChangeArrowheads="1"/>
              </p:cNvSpPr>
              <p:nvPr/>
            </p:nvSpPr>
            <p:spPr bwMode="auto">
              <a:xfrm>
                <a:off x="76200" y="4572000"/>
                <a:ext cx="304800" cy="5539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cs-CZ" altLang="cs-CZ" sz="2100">
                    <a:latin typeface="Calibri" panose="020F0502020204030204" pitchFamily="34" charset="0"/>
                  </a:rPr>
                  <a:t>2</a:t>
                </a:r>
              </a:p>
            </p:txBody>
          </p:sp>
          <p:sp>
            <p:nvSpPr>
              <p:cNvPr id="91" name="Text Box 56"/>
              <p:cNvSpPr txBox="1">
                <a:spLocks noChangeArrowheads="1"/>
              </p:cNvSpPr>
              <p:nvPr/>
            </p:nvSpPr>
            <p:spPr bwMode="auto">
              <a:xfrm>
                <a:off x="5486400" y="3124200"/>
                <a:ext cx="457200" cy="5539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cs-CZ" altLang="cs-CZ" sz="2100">
                    <a:latin typeface="Calibri" panose="020F0502020204030204" pitchFamily="34" charset="0"/>
                  </a:rPr>
                  <a:t>5</a:t>
                </a:r>
              </a:p>
            </p:txBody>
          </p:sp>
          <p:sp>
            <p:nvSpPr>
              <p:cNvPr id="92" name="Text Box 57"/>
              <p:cNvSpPr txBox="1">
                <a:spLocks noChangeArrowheads="1"/>
              </p:cNvSpPr>
              <p:nvPr/>
            </p:nvSpPr>
            <p:spPr bwMode="auto">
              <a:xfrm>
                <a:off x="5943600" y="3886200"/>
                <a:ext cx="762000" cy="5539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cs-CZ" altLang="cs-CZ" sz="2100">
                    <a:latin typeface="Calibri" panose="020F0502020204030204" pitchFamily="34" charset="0"/>
                  </a:rPr>
                  <a:t>2.5</a:t>
                </a:r>
              </a:p>
            </p:txBody>
          </p:sp>
          <p:sp>
            <p:nvSpPr>
              <p:cNvPr id="93" name="Text Box 58"/>
              <p:cNvSpPr txBox="1">
                <a:spLocks noChangeArrowheads="1"/>
              </p:cNvSpPr>
              <p:nvPr/>
            </p:nvSpPr>
            <p:spPr bwMode="auto">
              <a:xfrm>
                <a:off x="6629400" y="4419600"/>
                <a:ext cx="1143000" cy="5539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cs-CZ" altLang="cs-CZ" sz="2100">
                    <a:latin typeface="Calibri" panose="020F0502020204030204" pitchFamily="34" charset="0"/>
                  </a:rPr>
                  <a:t>1.25</a:t>
                </a:r>
              </a:p>
            </p:txBody>
          </p:sp>
          <p:sp>
            <p:nvSpPr>
              <p:cNvPr id="94" name="Text Box 59"/>
              <p:cNvSpPr txBox="1">
                <a:spLocks noChangeArrowheads="1"/>
              </p:cNvSpPr>
              <p:nvPr/>
            </p:nvSpPr>
            <p:spPr bwMode="auto">
              <a:xfrm>
                <a:off x="1295400" y="2590800"/>
                <a:ext cx="838200" cy="5539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cs-CZ" altLang="cs-CZ" sz="2100" dirty="0">
                    <a:latin typeface="Calibri" panose="020F0502020204030204" pitchFamily="34" charset="0"/>
                  </a:rPr>
                  <a:t>2</a:t>
                </a:r>
              </a:p>
            </p:txBody>
          </p:sp>
          <p:sp>
            <p:nvSpPr>
              <p:cNvPr id="95" name="Text Box 60"/>
              <p:cNvSpPr txBox="1">
                <a:spLocks noChangeArrowheads="1"/>
              </p:cNvSpPr>
              <p:nvPr/>
            </p:nvSpPr>
            <p:spPr bwMode="auto">
              <a:xfrm>
                <a:off x="1676400" y="3124200"/>
                <a:ext cx="533400" cy="5539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cs-CZ" altLang="cs-CZ" sz="2100">
                    <a:latin typeface="Calibri" panose="020F0502020204030204" pitchFamily="34" charset="0"/>
                  </a:rPr>
                  <a:t>2</a:t>
                </a:r>
              </a:p>
            </p:txBody>
          </p:sp>
          <p:sp>
            <p:nvSpPr>
              <p:cNvPr id="96" name="Text Box 61"/>
              <p:cNvSpPr txBox="1">
                <a:spLocks noChangeArrowheads="1"/>
              </p:cNvSpPr>
              <p:nvPr/>
            </p:nvSpPr>
            <p:spPr bwMode="auto">
              <a:xfrm>
                <a:off x="2133600" y="3581400"/>
                <a:ext cx="457200" cy="5539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cs-CZ" altLang="cs-CZ" sz="2100">
                    <a:latin typeface="Calibri" panose="020F0502020204030204" pitchFamily="34" charset="0"/>
                  </a:rPr>
                  <a:t>2</a:t>
                </a:r>
              </a:p>
            </p:txBody>
          </p:sp>
          <p:sp>
            <p:nvSpPr>
              <p:cNvPr id="97" name="Text Box 62"/>
              <p:cNvSpPr txBox="1">
                <a:spLocks noChangeArrowheads="1"/>
              </p:cNvSpPr>
              <p:nvPr/>
            </p:nvSpPr>
            <p:spPr bwMode="auto">
              <a:xfrm>
                <a:off x="533400" y="6248400"/>
                <a:ext cx="8077199" cy="4924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cs-CZ" altLang="cs-CZ" sz="1800" i="1" dirty="0">
                    <a:latin typeface="Calibri" panose="020F0502020204030204" pitchFamily="34" charset="0"/>
                  </a:rPr>
                  <a:t>v</a:t>
                </a:r>
                <a:r>
                  <a:rPr lang="cs-CZ" altLang="cs-CZ" sz="1800" dirty="0">
                    <a:latin typeface="Calibri" panose="020F0502020204030204" pitchFamily="34" charset="0"/>
                  </a:rPr>
                  <a:t> = k</a:t>
                </a:r>
                <a:r>
                  <a:rPr lang="cs-CZ" altLang="cs-CZ" sz="1800" baseline="-25000" dirty="0">
                    <a:latin typeface="Calibri" panose="020F0502020204030204" pitchFamily="34" charset="0"/>
                  </a:rPr>
                  <a:t>e				</a:t>
                </a:r>
                <a:r>
                  <a:rPr lang="cs-CZ" altLang="cs-CZ" sz="1800" i="1" dirty="0">
                    <a:latin typeface="Calibri" panose="020F0502020204030204" pitchFamily="34" charset="0"/>
                  </a:rPr>
                  <a:t>v =</a:t>
                </a:r>
                <a:r>
                  <a:rPr lang="cs-CZ" altLang="cs-CZ" sz="1800" dirty="0">
                    <a:latin typeface="Calibri" panose="020F0502020204030204" pitchFamily="34" charset="0"/>
                  </a:rPr>
                  <a:t> k</a:t>
                </a:r>
                <a:r>
                  <a:rPr lang="cs-CZ" altLang="cs-CZ" sz="1800" baseline="-25000" dirty="0">
                    <a:latin typeface="Calibri" panose="020F0502020204030204" pitchFamily="34" charset="0"/>
                  </a:rPr>
                  <a:t>e</a:t>
                </a:r>
                <a:r>
                  <a:rPr lang="cs-CZ" altLang="cs-CZ" sz="1800" i="1" dirty="0">
                    <a:latin typeface="Calibri" panose="020F0502020204030204" pitchFamily="34" charset="0"/>
                  </a:rPr>
                  <a:t> * </a:t>
                </a:r>
                <a:r>
                  <a:rPr lang="cs-CZ" altLang="cs-CZ" sz="1800" dirty="0" err="1">
                    <a:latin typeface="Calibri" panose="020F0502020204030204" pitchFamily="34" charset="0"/>
                  </a:rPr>
                  <a:t>c</a:t>
                </a:r>
                <a:r>
                  <a:rPr lang="cs-CZ" altLang="cs-CZ" sz="1800" baseline="-25000" dirty="0" err="1">
                    <a:latin typeface="Calibri" panose="020F0502020204030204" pitchFamily="34" charset="0"/>
                  </a:rPr>
                  <a:t>pl</a:t>
                </a:r>
                <a:endParaRPr lang="cs-CZ" altLang="cs-CZ" sz="1800" baseline="-250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98" name="TextovéPole 97"/>
              <p:cNvSpPr txBox="1"/>
              <p:nvPr/>
            </p:nvSpPr>
            <p:spPr>
              <a:xfrm>
                <a:off x="2316954" y="1840468"/>
                <a:ext cx="2514600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1800" i="1" dirty="0">
                    <a:solidFill>
                      <a:srgbClr val="FF0000"/>
                    </a:solidFill>
                  </a:rPr>
                  <a:t>nelineární</a:t>
                </a:r>
              </a:p>
            </p:txBody>
          </p:sp>
          <p:sp>
            <p:nvSpPr>
              <p:cNvPr id="99" name="TextovéPole 98"/>
              <p:cNvSpPr txBox="1"/>
              <p:nvPr/>
            </p:nvSpPr>
            <p:spPr>
              <a:xfrm>
                <a:off x="6413500" y="1840468"/>
                <a:ext cx="2467778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1800" i="1" dirty="0">
                    <a:solidFill>
                      <a:srgbClr val="FF0000"/>
                    </a:solidFill>
                  </a:rPr>
                  <a:t>lineární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97168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970" name="Rectangle 2"/>
          <p:cNvSpPr>
            <a:spLocks noGrp="1" noChangeArrowheads="1"/>
          </p:cNvSpPr>
          <p:nvPr>
            <p:ph type="title"/>
          </p:nvPr>
        </p:nvSpPr>
        <p:spPr>
          <a:xfrm>
            <a:off x="1952911" y="265820"/>
            <a:ext cx="6172200" cy="526256"/>
          </a:xfrm>
        </p:spPr>
        <p:txBody>
          <a:bodyPr/>
          <a:lstStyle/>
          <a:p>
            <a:r>
              <a:rPr lang="cs-CZ" altLang="en-US" sz="30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Poločas eliminace (t </a:t>
            </a:r>
            <a:r>
              <a:rPr lang="cs-CZ" altLang="en-US" sz="3000" baseline="-250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½</a:t>
            </a:r>
            <a:r>
              <a:rPr lang="cs-CZ" altLang="en-US" sz="30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)</a:t>
            </a:r>
          </a:p>
        </p:txBody>
      </p:sp>
      <p:sp>
        <p:nvSpPr>
          <p:cNvPr id="4679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0688" y="1000436"/>
            <a:ext cx="8973311" cy="1241822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cs-CZ" altLang="en-US" sz="2100" dirty="0">
                <a:solidFill>
                  <a:srgbClr val="00287D"/>
                </a:solidFill>
              </a:rPr>
              <a:t>= doba za kterou se eliminuje polovina aktuálně přítomné látky v organizmu</a:t>
            </a:r>
          </a:p>
          <a:p>
            <a:endParaRPr lang="cs-CZ" altLang="en-US" sz="1800" dirty="0">
              <a:solidFill>
                <a:srgbClr val="00287D"/>
              </a:solidFill>
              <a:latin typeface="Times New Roman CE obyčejné"/>
            </a:endParaRPr>
          </a:p>
        </p:txBody>
      </p:sp>
      <p:pic>
        <p:nvPicPr>
          <p:cNvPr id="467972" name="Picture 4" descr="polocas1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19604" y="1441752"/>
            <a:ext cx="5388769" cy="30289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67973" name="Rectangle 5"/>
          <p:cNvSpPr>
            <a:spLocks noChangeArrowheads="1"/>
          </p:cNvSpPr>
          <p:nvPr/>
        </p:nvSpPr>
        <p:spPr bwMode="auto">
          <a:xfrm>
            <a:off x="1051292" y="4774168"/>
            <a:ext cx="612539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cs-CZ" altLang="en-US" sz="1800" dirty="0">
                <a:solidFill>
                  <a:srgbClr val="00287D"/>
                </a:solidFill>
                <a:latin typeface="Arial" panose="020B0604020202020204" pitchFamily="34" charset="0"/>
              </a:rPr>
              <a:t>léčivo je úplně odstraněno za 4-5 biologických poločasů </a:t>
            </a:r>
          </a:p>
        </p:txBody>
      </p:sp>
    </p:spTree>
    <p:extLst>
      <p:ext uri="{BB962C8B-B14F-4D97-AF65-F5344CB8AC3E}">
        <p14:creationId xmlns:p14="http://schemas.microsoft.com/office/powerpoint/2010/main" val="28296615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874" name="Rectangle 2"/>
          <p:cNvSpPr>
            <a:spLocks noGrp="1" noChangeArrowheads="1"/>
          </p:cNvSpPr>
          <p:nvPr>
            <p:ph type="title"/>
          </p:nvPr>
        </p:nvSpPr>
        <p:spPr>
          <a:xfrm>
            <a:off x="1998996" y="237016"/>
            <a:ext cx="5895975" cy="471488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cs-CZ" altLang="en-US" dirty="0">
                <a:latin typeface="Calibri" panose="020F0502020204030204" pitchFamily="34" charset="0"/>
              </a:rPr>
              <a:t>Smysl biotransformace</a:t>
            </a:r>
          </a:p>
        </p:txBody>
      </p:sp>
      <p:sp>
        <p:nvSpPr>
          <p:cNvPr id="463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2337" y="1365503"/>
            <a:ext cx="7147418" cy="3050525"/>
          </a:xfrm>
        </p:spPr>
        <p:txBody>
          <a:bodyPr/>
          <a:lstStyle/>
          <a:p>
            <a:r>
              <a:rPr lang="cs-CZ" altLang="en-US" b="1" dirty="0">
                <a:solidFill>
                  <a:srgbClr val="00287D"/>
                </a:solidFill>
                <a:latin typeface="Calibri" panose="020F0502020204030204" pitchFamily="34" charset="0"/>
              </a:rPr>
              <a:t>1/ deaktivovat</a:t>
            </a:r>
          </a:p>
          <a:p>
            <a:r>
              <a:rPr lang="cs-CZ" altLang="en-US" b="1" dirty="0">
                <a:solidFill>
                  <a:srgbClr val="00287D"/>
                </a:solidFill>
                <a:latin typeface="Calibri" panose="020F0502020204030204" pitchFamily="34" charset="0"/>
              </a:rPr>
              <a:t>2/ vyloučit cizorodé látky</a:t>
            </a:r>
          </a:p>
          <a:p>
            <a:endParaRPr lang="cs-CZ" altLang="en-US" b="1" dirty="0">
              <a:solidFill>
                <a:srgbClr val="00287D"/>
              </a:solidFill>
              <a:latin typeface="Calibri" panose="020F0502020204030204" pitchFamily="34" charset="0"/>
            </a:endParaRPr>
          </a:p>
          <a:p>
            <a:r>
              <a:rPr lang="cs-CZ" altLang="en-US" dirty="0">
                <a:solidFill>
                  <a:srgbClr val="00287D"/>
                </a:solidFill>
                <a:latin typeface="Calibri" panose="020F0502020204030204" pitchFamily="34" charset="0"/>
              </a:rPr>
              <a:t>převést látky </a:t>
            </a:r>
            <a:r>
              <a:rPr lang="cs-CZ" altLang="en-US" b="1" dirty="0">
                <a:solidFill>
                  <a:srgbClr val="00287D"/>
                </a:solidFill>
                <a:latin typeface="Calibri" panose="020F0502020204030204" pitchFamily="34" charset="0"/>
              </a:rPr>
              <a:t>rozpustné v tucích</a:t>
            </a:r>
            <a:r>
              <a:rPr lang="cs-CZ" altLang="en-US" dirty="0">
                <a:solidFill>
                  <a:srgbClr val="00287D"/>
                </a:solidFill>
                <a:latin typeface="Calibri" panose="020F0502020204030204" pitchFamily="34" charset="0"/>
              </a:rPr>
              <a:t> (které mohou projít membránami a tedy být znovu v ledvinách </a:t>
            </a:r>
            <a:r>
              <a:rPr lang="cs-CZ" altLang="en-US" dirty="0" err="1">
                <a:solidFill>
                  <a:srgbClr val="00287D"/>
                </a:solidFill>
                <a:latin typeface="Calibri" panose="020F0502020204030204" pitchFamily="34" charset="0"/>
              </a:rPr>
              <a:t>reabsorbovány</a:t>
            </a:r>
            <a:r>
              <a:rPr lang="cs-CZ" altLang="en-US" dirty="0">
                <a:solidFill>
                  <a:srgbClr val="00287D"/>
                </a:solidFill>
                <a:latin typeface="Calibri" panose="020F0502020204030204" pitchFamily="34" charset="0"/>
              </a:rPr>
              <a:t>) </a:t>
            </a:r>
            <a:r>
              <a:rPr lang="cs-CZ" altLang="en-US" b="1" dirty="0">
                <a:solidFill>
                  <a:srgbClr val="00287D"/>
                </a:solidFill>
                <a:latin typeface="Calibri" panose="020F0502020204030204" pitchFamily="34" charset="0"/>
              </a:rPr>
              <a:t>na</a:t>
            </a:r>
            <a:r>
              <a:rPr lang="cs-CZ" altLang="en-US" dirty="0">
                <a:solidFill>
                  <a:srgbClr val="00287D"/>
                </a:solidFill>
                <a:latin typeface="Calibri" panose="020F0502020204030204" pitchFamily="34" charset="0"/>
              </a:rPr>
              <a:t> </a:t>
            </a:r>
            <a:r>
              <a:rPr lang="cs-CZ" altLang="en-US" b="1" dirty="0">
                <a:solidFill>
                  <a:srgbClr val="00287D"/>
                </a:solidFill>
                <a:latin typeface="Calibri" panose="020F0502020204030204" pitchFamily="34" charset="0"/>
              </a:rPr>
              <a:t>rozpustné ve vodě</a:t>
            </a:r>
          </a:p>
          <a:p>
            <a:pPr>
              <a:buFont typeface="Wingdings" panose="05000000000000000000" pitchFamily="2" charset="2"/>
              <a:buNone/>
            </a:pPr>
            <a:endParaRPr lang="cs-CZ" altLang="en-US" b="1" dirty="0">
              <a:solidFill>
                <a:srgbClr val="00287D"/>
              </a:solidFill>
              <a:latin typeface="Calibri" panose="020F0502020204030204" pitchFamily="34" charset="0"/>
            </a:endParaRPr>
          </a:p>
          <a:p>
            <a:r>
              <a:rPr lang="cs-CZ" altLang="en-US" dirty="0">
                <a:solidFill>
                  <a:srgbClr val="00287D"/>
                </a:solidFill>
                <a:latin typeface="Calibri" panose="020F0502020204030204" pitchFamily="34" charset="0"/>
              </a:rPr>
              <a:t>převést </a:t>
            </a:r>
            <a:r>
              <a:rPr lang="cs-CZ" altLang="en-US" b="1" dirty="0">
                <a:solidFill>
                  <a:srgbClr val="00287D"/>
                </a:solidFill>
                <a:latin typeface="Calibri" panose="020F0502020204030204" pitchFamily="34" charset="0"/>
              </a:rPr>
              <a:t>méně polární</a:t>
            </a:r>
            <a:r>
              <a:rPr lang="cs-CZ" altLang="en-US" dirty="0">
                <a:solidFill>
                  <a:srgbClr val="00287D"/>
                </a:solidFill>
                <a:latin typeface="Calibri" panose="020F0502020204030204" pitchFamily="34" charset="0"/>
              </a:rPr>
              <a:t> látky </a:t>
            </a:r>
            <a:r>
              <a:rPr lang="cs-CZ" altLang="en-US" b="1" dirty="0">
                <a:solidFill>
                  <a:srgbClr val="00287D"/>
                </a:solidFill>
                <a:latin typeface="Calibri" panose="020F0502020204030204" pitchFamily="34" charset="0"/>
              </a:rPr>
              <a:t>na více polární</a:t>
            </a:r>
          </a:p>
        </p:txBody>
      </p:sp>
    </p:spTree>
    <p:extLst>
      <p:ext uri="{BB962C8B-B14F-4D97-AF65-F5344CB8AC3E}">
        <p14:creationId xmlns:p14="http://schemas.microsoft.com/office/powerpoint/2010/main" val="1281697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898" name="Rectangle 2"/>
          <p:cNvSpPr>
            <a:spLocks noGrp="1" noChangeArrowheads="1"/>
          </p:cNvSpPr>
          <p:nvPr>
            <p:ph type="title"/>
          </p:nvPr>
        </p:nvSpPr>
        <p:spPr>
          <a:xfrm>
            <a:off x="1884069" y="170969"/>
            <a:ext cx="5589985" cy="681038"/>
          </a:xfrm>
          <a:noFill/>
          <a:ln/>
        </p:spPr>
        <p:txBody>
          <a:bodyPr vert="horz" wrap="square" lIns="69056" tIns="34529" rIns="69056" bIns="34529" numCol="1" anchor="ctr" anchorCtr="0" compatLnSpc="1">
            <a:prstTxWarp prst="textNoShape">
              <a:avLst/>
            </a:prstTxWarp>
          </a:bodyPr>
          <a:lstStyle/>
          <a:p>
            <a:r>
              <a:rPr lang="cs-CZ" altLang="en-US" sz="3000" dirty="0">
                <a:latin typeface="Calibri" panose="020F0502020204030204" pitchFamily="34" charset="0"/>
              </a:rPr>
              <a:t>Dvě fáze biotransformace:</a:t>
            </a:r>
          </a:p>
        </p:txBody>
      </p:sp>
      <p:sp>
        <p:nvSpPr>
          <p:cNvPr id="464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0620" y="1424893"/>
            <a:ext cx="5829300" cy="3370659"/>
          </a:xfrm>
          <a:noFill/>
          <a:ln/>
        </p:spPr>
        <p:txBody>
          <a:bodyPr vert="horz" wrap="square" lIns="69056" tIns="34529" rIns="69056" bIns="34529" numCol="1" anchor="t" anchorCtr="0" compatLnSpc="1">
            <a:prstTxWarp prst="textNoShape">
              <a:avLst/>
            </a:prstTxWarp>
          </a:bodyPr>
          <a:lstStyle/>
          <a:p>
            <a:r>
              <a:rPr lang="cs-CZ" altLang="en-US" sz="2100" b="1" dirty="0">
                <a:solidFill>
                  <a:srgbClr val="FF9900"/>
                </a:solidFill>
                <a:latin typeface="Times New Roman CE obyčejné"/>
              </a:rPr>
              <a:t>Fáze I</a:t>
            </a:r>
            <a:r>
              <a:rPr lang="cs-CZ" altLang="en-US" sz="2100" dirty="0">
                <a:latin typeface="Times New Roman CE obyčejné"/>
              </a:rPr>
              <a:t> </a:t>
            </a:r>
            <a:r>
              <a:rPr lang="cs-CZ" altLang="en-US" sz="1200" dirty="0">
                <a:latin typeface="Times New Roman CE obyčejné"/>
              </a:rPr>
              <a:t>	</a:t>
            </a:r>
            <a:r>
              <a:rPr lang="cs-CZ" altLang="en-US" sz="2100" b="1" dirty="0">
                <a:solidFill>
                  <a:schemeClr val="tx2"/>
                </a:solidFill>
                <a:latin typeface="Times New Roman CE obyčejné"/>
              </a:rPr>
              <a:t>oxidace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en-US" sz="2100" b="1" dirty="0">
                <a:solidFill>
                  <a:schemeClr val="tx2"/>
                </a:solidFill>
                <a:latin typeface="Times New Roman CE obyčejné"/>
              </a:rPr>
              <a:t>			redukce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en-US" sz="2100" b="1" dirty="0">
                <a:solidFill>
                  <a:schemeClr val="tx2"/>
                </a:solidFill>
                <a:latin typeface="Times New Roman CE obyčejné"/>
              </a:rPr>
              <a:t>			hydrolýza</a:t>
            </a:r>
            <a:endParaRPr lang="cs-CZ" altLang="en-US" sz="2100" dirty="0">
              <a:latin typeface="Times New Roman CE obyčejné"/>
            </a:endParaRPr>
          </a:p>
          <a:p>
            <a:pPr lvl="1"/>
            <a:endParaRPr lang="cs-CZ" altLang="en-US" sz="1800" dirty="0">
              <a:latin typeface="Times New Roman CE obyčejné"/>
            </a:endParaRPr>
          </a:p>
          <a:p>
            <a:r>
              <a:rPr lang="cs-CZ" altLang="en-US" sz="2100" b="1" dirty="0">
                <a:solidFill>
                  <a:srgbClr val="FF9900"/>
                </a:solidFill>
                <a:latin typeface="Times New Roman CE obyčejné"/>
              </a:rPr>
              <a:t>Fáze II</a:t>
            </a:r>
            <a:r>
              <a:rPr lang="cs-CZ" altLang="en-US" sz="2100" b="1" dirty="0">
                <a:solidFill>
                  <a:schemeClr val="tx2"/>
                </a:solidFill>
                <a:latin typeface="Times New Roman CE obyčejné"/>
              </a:rPr>
              <a:t>	konjugace - </a:t>
            </a:r>
            <a:r>
              <a:rPr lang="cs-CZ" altLang="en-US" sz="1500" dirty="0">
                <a:latin typeface="Times New Roman CE obyčejné"/>
              </a:rPr>
              <a:t>vzniknou neaktivní látky</a:t>
            </a:r>
            <a:endParaRPr lang="cs-CZ" altLang="en-US" sz="1500" dirty="0"/>
          </a:p>
          <a:p>
            <a:pPr lvl="1"/>
            <a:r>
              <a:rPr lang="cs-CZ" altLang="en-US" sz="1800" dirty="0">
                <a:latin typeface="Times New Roman CE obyčejné"/>
              </a:rPr>
              <a:t>spojení s kyselinou </a:t>
            </a:r>
          </a:p>
          <a:p>
            <a:pPr lvl="2"/>
            <a:r>
              <a:rPr lang="cs-CZ" altLang="en-US" sz="1800" dirty="0" err="1">
                <a:latin typeface="Times New Roman CE obyčejné"/>
              </a:rPr>
              <a:t>glukuronovou</a:t>
            </a:r>
            <a:r>
              <a:rPr lang="cs-CZ" altLang="en-US" sz="1800" dirty="0">
                <a:latin typeface="Times New Roman CE obyčejné"/>
              </a:rPr>
              <a:t> – („</a:t>
            </a:r>
            <a:r>
              <a:rPr lang="cs-CZ" altLang="en-US" sz="1800" dirty="0" err="1">
                <a:latin typeface="Times New Roman CE obyčejné"/>
              </a:rPr>
              <a:t>glukuronidace</a:t>
            </a:r>
            <a:r>
              <a:rPr lang="cs-CZ" altLang="en-US" sz="1800" dirty="0">
                <a:latin typeface="Times New Roman CE obyčejné"/>
              </a:rPr>
              <a:t>“) </a:t>
            </a:r>
            <a:r>
              <a:rPr lang="cs-CZ" altLang="en-US" sz="1200" dirty="0">
                <a:latin typeface="Times New Roman CE obyčejné"/>
              </a:rPr>
              <a:t>nejčastější</a:t>
            </a:r>
            <a:endParaRPr lang="cs-CZ" altLang="en-US" sz="1800" dirty="0">
              <a:latin typeface="Times New Roman CE obyčejné"/>
            </a:endParaRPr>
          </a:p>
          <a:p>
            <a:pPr lvl="2"/>
            <a:r>
              <a:rPr lang="cs-CZ" altLang="en-US" sz="1800" dirty="0">
                <a:latin typeface="Times New Roman CE obyčejné"/>
              </a:rPr>
              <a:t>sírovou</a:t>
            </a:r>
          </a:p>
          <a:p>
            <a:pPr lvl="2"/>
            <a:r>
              <a:rPr lang="cs-CZ" altLang="en-US" sz="1800" dirty="0">
                <a:latin typeface="Times New Roman CE obyčejné"/>
              </a:rPr>
              <a:t>octovou</a:t>
            </a:r>
          </a:p>
        </p:txBody>
      </p:sp>
      <p:sp>
        <p:nvSpPr>
          <p:cNvPr id="464900" name="Rectangle 4"/>
          <p:cNvSpPr>
            <a:spLocks noChangeArrowheads="1"/>
          </p:cNvSpPr>
          <p:nvPr/>
        </p:nvSpPr>
        <p:spPr bwMode="auto">
          <a:xfrm>
            <a:off x="4234363" y="1586611"/>
            <a:ext cx="3239691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altLang="en-US" sz="1500" dirty="0"/>
              <a:t>vzniklé produkty jsou často reaktivnější a toxičtější než  původní látka</a:t>
            </a:r>
            <a:endParaRPr lang="en-GB" altLang="en-US" sz="1500" dirty="0"/>
          </a:p>
        </p:txBody>
      </p:sp>
      <p:sp>
        <p:nvSpPr>
          <p:cNvPr id="464901" name="AutoShape 5"/>
          <p:cNvSpPr>
            <a:spLocks/>
          </p:cNvSpPr>
          <p:nvPr/>
        </p:nvSpPr>
        <p:spPr bwMode="auto">
          <a:xfrm>
            <a:off x="3720466" y="1465867"/>
            <a:ext cx="270272" cy="1026319"/>
          </a:xfrm>
          <a:prstGeom prst="rightBrace">
            <a:avLst>
              <a:gd name="adj1" fmla="val 31645"/>
              <a:gd name="adj2" fmla="val 50000"/>
            </a:avLst>
          </a:prstGeom>
          <a:noFill/>
          <a:ln w="476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165412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Exkrece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9590" y="1695593"/>
            <a:ext cx="5915025" cy="3447907"/>
          </a:xfrm>
        </p:spPr>
        <p:txBody>
          <a:bodyPr>
            <a:normAutofit/>
          </a:bodyPr>
          <a:lstStyle/>
          <a:p>
            <a:pPr>
              <a:spcBef>
                <a:spcPct val="0"/>
              </a:spcBef>
              <a:buNone/>
            </a:pPr>
            <a:r>
              <a:rPr lang="cs-CZ" altLang="cs-CZ" b="1" dirty="0">
                <a:solidFill>
                  <a:srgbClr val="CC0000"/>
                </a:solidFill>
                <a:latin typeface="Calibri" panose="020F0502020204030204" pitchFamily="34" charset="0"/>
              </a:rPr>
              <a:t>ledvinami</a:t>
            </a:r>
          </a:p>
          <a:p>
            <a:pPr>
              <a:spcBef>
                <a:spcPct val="0"/>
              </a:spcBef>
              <a:buNone/>
            </a:pPr>
            <a:r>
              <a:rPr lang="cs-CZ" altLang="cs-CZ" b="1" dirty="0">
                <a:solidFill>
                  <a:srgbClr val="CC0000"/>
                </a:solidFill>
                <a:latin typeface="Calibri" panose="020F0502020204030204" pitchFamily="34" charset="0"/>
              </a:rPr>
              <a:t>játry</a:t>
            </a:r>
          </a:p>
          <a:p>
            <a:pPr>
              <a:spcBef>
                <a:spcPct val="0"/>
              </a:spcBef>
              <a:buNone/>
            </a:pPr>
            <a:r>
              <a:rPr lang="cs-CZ" altLang="cs-CZ" b="1" dirty="0">
                <a:solidFill>
                  <a:srgbClr val="CC0000"/>
                </a:solidFill>
                <a:latin typeface="Calibri" panose="020F0502020204030204" pitchFamily="34" charset="0"/>
              </a:rPr>
              <a:t>plícemi</a:t>
            </a:r>
          </a:p>
          <a:p>
            <a:pPr>
              <a:spcBef>
                <a:spcPct val="0"/>
              </a:spcBef>
              <a:buNone/>
            </a:pPr>
            <a:endParaRPr lang="cs-CZ" altLang="cs-CZ" dirty="0">
              <a:latin typeface="Calibri" panose="020F0502020204030204" pitchFamily="34" charset="0"/>
            </a:endParaRPr>
          </a:p>
          <a:p>
            <a:pPr>
              <a:spcBef>
                <a:spcPct val="0"/>
              </a:spcBef>
              <a:buNone/>
            </a:pPr>
            <a:r>
              <a:rPr lang="cs-CZ" altLang="cs-CZ" dirty="0">
                <a:latin typeface="Calibri" panose="020F0502020204030204" pitchFamily="34" charset="0"/>
              </a:rPr>
              <a:t>sliny</a:t>
            </a:r>
            <a:r>
              <a:rPr lang="cs-CZ" altLang="cs-CZ" dirty="0" smtClean="0">
                <a:latin typeface="Calibri" panose="020F0502020204030204" pitchFamily="34" charset="0"/>
              </a:rPr>
              <a:t>, pot, </a:t>
            </a:r>
            <a:r>
              <a:rPr lang="cs-CZ" altLang="cs-CZ" dirty="0">
                <a:latin typeface="Calibri" panose="020F0502020204030204" pitchFamily="34" charset="0"/>
              </a:rPr>
              <a:t>kůže, vlasy, mateřské mléko</a:t>
            </a:r>
            <a:r>
              <a:rPr lang="cs-CZ" altLang="cs-CZ" dirty="0" smtClean="0">
                <a:latin typeface="Calibri" panose="020F0502020204030204" pitchFamily="34" charset="0"/>
              </a:rPr>
              <a:t>...</a:t>
            </a:r>
          </a:p>
          <a:p>
            <a:pPr>
              <a:spcBef>
                <a:spcPct val="0"/>
              </a:spcBef>
              <a:buNone/>
            </a:pPr>
            <a:endParaRPr lang="cs-CZ" altLang="cs-CZ" b="1" dirty="0">
              <a:solidFill>
                <a:srgbClr val="CC0000"/>
              </a:solidFill>
              <a:latin typeface="Calibri" panose="020F0502020204030204" pitchFamily="34" charset="0"/>
            </a:endParaRPr>
          </a:p>
          <a:p>
            <a:pPr>
              <a:spcBef>
                <a:spcPct val="0"/>
              </a:spcBef>
              <a:buNone/>
            </a:pPr>
            <a:endParaRPr lang="cs-CZ" altLang="cs-CZ" b="1" dirty="0">
              <a:solidFill>
                <a:srgbClr val="CC0000"/>
              </a:solidFill>
              <a:latin typeface="Calibri" panose="020F0502020204030204" pitchFamily="34" charset="0"/>
            </a:endParaRPr>
          </a:p>
          <a:p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72511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-343529" y="273845"/>
            <a:ext cx="7886700" cy="994172"/>
          </a:xfrm>
        </p:spPr>
        <p:txBody>
          <a:bodyPr/>
          <a:lstStyle/>
          <a:p>
            <a:pPr algn="ctr"/>
            <a:r>
              <a:rPr lang="cs-CZ" b="1" dirty="0" smtClean="0"/>
              <a:t>Ledviny - hlavní exkreční cesta </a:t>
            </a:r>
            <a:endParaRPr lang="cs-CZ" b="1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>
          <a:xfrm>
            <a:off x="311106" y="1285013"/>
            <a:ext cx="6607577" cy="3634844"/>
          </a:xfrm>
        </p:spPr>
        <p:txBody>
          <a:bodyPr>
            <a:normAutofit fontScale="92500" lnSpcReduction="20000"/>
          </a:bodyPr>
          <a:lstStyle/>
          <a:p>
            <a:r>
              <a:rPr lang="cs-CZ" altLang="cs-CZ" sz="2025" dirty="0">
                <a:latin typeface="Calibri" panose="020F0502020204030204" pitchFamily="34" charset="0"/>
              </a:rPr>
              <a:t>MW </a:t>
            </a:r>
            <a:r>
              <a:rPr lang="en-US" altLang="cs-CZ" sz="2025" dirty="0">
                <a:latin typeface="Calibri" panose="020F0502020204030204" pitchFamily="34" charset="0"/>
              </a:rPr>
              <a:t>&lt;</a:t>
            </a:r>
            <a:r>
              <a:rPr lang="cs-CZ" altLang="cs-CZ" sz="2025" dirty="0">
                <a:latin typeface="Calibri" panose="020F0502020204030204" pitchFamily="34" charset="0"/>
              </a:rPr>
              <a:t> 60.000 D (MW albuminu = 68.000 D)</a:t>
            </a:r>
          </a:p>
          <a:p>
            <a:r>
              <a:rPr lang="cs-CZ" altLang="cs-CZ" sz="2025" dirty="0">
                <a:solidFill>
                  <a:srgbClr val="00287D"/>
                </a:solidFill>
                <a:latin typeface="Calibri" panose="020F0502020204030204" pitchFamily="34" charset="0"/>
              </a:rPr>
              <a:t>glomerulární filtrace</a:t>
            </a:r>
          </a:p>
          <a:p>
            <a:r>
              <a:rPr lang="cs-CZ" altLang="cs-CZ" sz="2025" dirty="0">
                <a:solidFill>
                  <a:srgbClr val="00287D"/>
                </a:solidFill>
                <a:latin typeface="Calibri" panose="020F0502020204030204" pitchFamily="34" charset="0"/>
              </a:rPr>
              <a:t>tubulární sekrece</a:t>
            </a:r>
          </a:p>
          <a:p>
            <a:pPr lvl="1"/>
            <a:r>
              <a:rPr lang="cs-CZ" altLang="cs-CZ" dirty="0">
                <a:latin typeface="Calibri" panose="020F0502020204030204" pitchFamily="34" charset="0"/>
              </a:rPr>
              <a:t>organické kyseliny</a:t>
            </a:r>
          </a:p>
          <a:p>
            <a:pPr lvl="2"/>
            <a:r>
              <a:rPr lang="cs-CZ" altLang="cs-CZ" dirty="0" err="1">
                <a:latin typeface="Calibri" panose="020F0502020204030204" pitchFamily="34" charset="0"/>
              </a:rPr>
              <a:t>furosemid</a:t>
            </a:r>
            <a:endParaRPr lang="cs-CZ" altLang="cs-CZ" dirty="0">
              <a:latin typeface="Calibri" panose="020F0502020204030204" pitchFamily="34" charset="0"/>
            </a:endParaRPr>
          </a:p>
          <a:p>
            <a:pPr lvl="2"/>
            <a:r>
              <a:rPr lang="cs-CZ" altLang="cs-CZ" dirty="0" err="1">
                <a:latin typeface="Calibri" panose="020F0502020204030204" pitchFamily="34" charset="0"/>
              </a:rPr>
              <a:t>thiazidová</a:t>
            </a:r>
            <a:r>
              <a:rPr lang="cs-CZ" altLang="cs-CZ" dirty="0">
                <a:latin typeface="Calibri" panose="020F0502020204030204" pitchFamily="34" charset="0"/>
              </a:rPr>
              <a:t> diuretika</a:t>
            </a:r>
          </a:p>
          <a:p>
            <a:pPr lvl="2"/>
            <a:r>
              <a:rPr lang="cs-CZ" altLang="cs-CZ" dirty="0">
                <a:latin typeface="Calibri" panose="020F0502020204030204" pitchFamily="34" charset="0"/>
              </a:rPr>
              <a:t>peniciliny</a:t>
            </a:r>
          </a:p>
          <a:p>
            <a:pPr lvl="2"/>
            <a:r>
              <a:rPr lang="cs-CZ" altLang="cs-CZ" dirty="0" err="1">
                <a:latin typeface="Calibri" panose="020F0502020204030204" pitchFamily="34" charset="0"/>
              </a:rPr>
              <a:t>glukuronidy</a:t>
            </a:r>
            <a:endParaRPr lang="cs-CZ" altLang="cs-CZ" dirty="0">
              <a:latin typeface="Calibri" panose="020F0502020204030204" pitchFamily="34" charset="0"/>
            </a:endParaRPr>
          </a:p>
          <a:p>
            <a:pPr lvl="1"/>
            <a:r>
              <a:rPr lang="cs-CZ" altLang="cs-CZ" dirty="0">
                <a:latin typeface="Calibri" panose="020F0502020204030204" pitchFamily="34" charset="0"/>
              </a:rPr>
              <a:t>organické báze</a:t>
            </a:r>
          </a:p>
          <a:p>
            <a:pPr lvl="2"/>
            <a:r>
              <a:rPr lang="cs-CZ" altLang="cs-CZ" dirty="0">
                <a:latin typeface="Calibri" panose="020F0502020204030204" pitchFamily="34" charset="0"/>
              </a:rPr>
              <a:t>morfin</a:t>
            </a:r>
          </a:p>
          <a:p>
            <a:r>
              <a:rPr lang="cs-CZ" altLang="cs-CZ" sz="2025" dirty="0">
                <a:solidFill>
                  <a:srgbClr val="00287D"/>
                </a:solidFill>
                <a:latin typeface="Calibri" panose="020F0502020204030204" pitchFamily="34" charset="0"/>
              </a:rPr>
              <a:t>tubulární reabsorpce</a:t>
            </a:r>
          </a:p>
          <a:p>
            <a:pPr lvl="2"/>
            <a:r>
              <a:rPr lang="cs-CZ" altLang="cs-CZ" sz="1425" dirty="0">
                <a:latin typeface="Calibri" panose="020F0502020204030204" pitchFamily="34" charset="0"/>
              </a:rPr>
              <a:t>diazepam</a:t>
            </a:r>
          </a:p>
          <a:p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half" idx="2"/>
          </p:nvPr>
        </p:nvSpPr>
        <p:spPr>
          <a:xfrm>
            <a:off x="3713583" y="1767473"/>
            <a:ext cx="2378229" cy="3263504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ct val="0"/>
              </a:spcBef>
              <a:buNone/>
            </a:pPr>
            <a:endParaRPr lang="cs-CZ" altLang="cs-CZ" sz="1800" dirty="0">
              <a:solidFill>
                <a:schemeClr val="accent2"/>
              </a:solidFill>
              <a:latin typeface="Calibri" panose="020F0502020204030204" pitchFamily="34" charset="0"/>
            </a:endParaRPr>
          </a:p>
          <a:p>
            <a:pPr>
              <a:spcBef>
                <a:spcPct val="0"/>
              </a:spcBef>
              <a:buNone/>
            </a:pPr>
            <a:endParaRPr lang="cs-CZ" altLang="cs-CZ" sz="1800" dirty="0">
              <a:solidFill>
                <a:schemeClr val="accent2"/>
              </a:solidFill>
              <a:latin typeface="Calibri" panose="020F0502020204030204" pitchFamily="34" charset="0"/>
            </a:endParaRPr>
          </a:p>
          <a:p>
            <a:pPr>
              <a:spcBef>
                <a:spcPct val="0"/>
              </a:spcBef>
              <a:buNone/>
            </a:pPr>
            <a:endParaRPr lang="cs-CZ" altLang="cs-CZ" sz="1800" dirty="0">
              <a:solidFill>
                <a:schemeClr val="accent2"/>
              </a:solidFill>
              <a:latin typeface="Calibri" panose="020F0502020204030204" pitchFamily="34" charset="0"/>
            </a:endParaRPr>
          </a:p>
          <a:p>
            <a:pPr>
              <a:spcBef>
                <a:spcPct val="0"/>
              </a:spcBef>
              <a:buNone/>
            </a:pPr>
            <a:endParaRPr lang="cs-CZ" altLang="cs-CZ" sz="1800" dirty="0">
              <a:solidFill>
                <a:schemeClr val="accent2"/>
              </a:solidFill>
              <a:latin typeface="Calibri" panose="020F0502020204030204" pitchFamily="34" charset="0"/>
            </a:endParaRPr>
          </a:p>
          <a:p>
            <a:pPr>
              <a:spcBef>
                <a:spcPct val="0"/>
              </a:spcBef>
              <a:buNone/>
            </a:pPr>
            <a:r>
              <a:rPr lang="cs-CZ" altLang="cs-CZ" sz="1800" b="1" dirty="0">
                <a:solidFill>
                  <a:srgbClr val="FF0000"/>
                </a:solidFill>
                <a:latin typeface="Calibri" panose="020F0502020204030204" pitchFamily="34" charset="0"/>
              </a:rPr>
              <a:t>alkalizace</a:t>
            </a:r>
          </a:p>
          <a:p>
            <a:pPr lvl="1">
              <a:spcBef>
                <a:spcPct val="0"/>
              </a:spcBef>
              <a:buNone/>
            </a:pPr>
            <a:r>
              <a:rPr lang="cs-CZ" altLang="cs-CZ" sz="1900" dirty="0">
                <a:latin typeface="Calibri" panose="020F0502020204030204" pitchFamily="34" charset="0"/>
              </a:rPr>
              <a:t>hydrogenuhličitan sodný</a:t>
            </a:r>
            <a:endParaRPr lang="cs-CZ" altLang="cs-CZ" sz="1300" dirty="0">
              <a:latin typeface="Calibri" panose="020F0502020204030204" pitchFamily="34" charset="0"/>
            </a:endParaRPr>
          </a:p>
          <a:p>
            <a:pPr>
              <a:spcBef>
                <a:spcPct val="0"/>
              </a:spcBef>
              <a:buNone/>
            </a:pPr>
            <a:endParaRPr lang="cs-CZ" altLang="cs-CZ" sz="1800" dirty="0">
              <a:solidFill>
                <a:schemeClr val="accent2"/>
              </a:solidFill>
              <a:latin typeface="Calibri" panose="020F0502020204030204" pitchFamily="34" charset="0"/>
            </a:endParaRPr>
          </a:p>
          <a:p>
            <a:pPr>
              <a:spcBef>
                <a:spcPct val="0"/>
              </a:spcBef>
              <a:buNone/>
            </a:pPr>
            <a:r>
              <a:rPr lang="cs-CZ" altLang="cs-CZ" sz="1800" b="1" dirty="0">
                <a:solidFill>
                  <a:srgbClr val="FF0000"/>
                </a:solidFill>
                <a:latin typeface="Calibri" panose="020F0502020204030204" pitchFamily="34" charset="0"/>
              </a:rPr>
              <a:t>acidifikace</a:t>
            </a:r>
          </a:p>
          <a:p>
            <a:pPr lvl="1">
              <a:spcBef>
                <a:spcPct val="0"/>
              </a:spcBef>
              <a:buNone/>
            </a:pPr>
            <a:r>
              <a:rPr lang="cs-CZ" altLang="cs-CZ" sz="1900" dirty="0" smtClean="0">
                <a:latin typeface="Calibri" panose="020F0502020204030204" pitchFamily="34" charset="0"/>
              </a:rPr>
              <a:t>chlorid amonný</a:t>
            </a:r>
          </a:p>
          <a:p>
            <a:pPr lvl="1">
              <a:spcBef>
                <a:spcPct val="0"/>
              </a:spcBef>
              <a:buNone/>
            </a:pPr>
            <a:r>
              <a:rPr lang="cs-CZ" altLang="cs-CZ" sz="1900" dirty="0">
                <a:latin typeface="Calibri" panose="020F0502020204030204" pitchFamily="34" charset="0"/>
              </a:rPr>
              <a:t>k</a:t>
            </a:r>
            <a:r>
              <a:rPr lang="cs-CZ" altLang="cs-CZ" sz="1900" dirty="0" smtClean="0">
                <a:latin typeface="Calibri" panose="020F0502020204030204" pitchFamily="34" charset="0"/>
              </a:rPr>
              <a:t>yselina askorbová</a:t>
            </a:r>
            <a:endParaRPr lang="cs-CZ" altLang="cs-CZ" sz="1900" dirty="0">
              <a:latin typeface="Calibri" panose="020F0502020204030204" pitchFamily="34" charset="0"/>
            </a:endParaRPr>
          </a:p>
          <a:p>
            <a:endParaRPr lang="cs-CZ" dirty="0"/>
          </a:p>
        </p:txBody>
      </p:sp>
      <p:pic>
        <p:nvPicPr>
          <p:cNvPr id="16386" name="Picture 2" descr="Výsledek obrázku pro ledvina nefron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57" t="7546" r="1811" b="4102"/>
          <a:stretch/>
        </p:blipFill>
        <p:spPr bwMode="auto">
          <a:xfrm>
            <a:off x="6149592" y="1021061"/>
            <a:ext cx="2994409" cy="4122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14470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922" name="Rectangle 2"/>
          <p:cNvSpPr>
            <a:spLocks noGrp="1" noChangeArrowheads="1"/>
          </p:cNvSpPr>
          <p:nvPr>
            <p:ph type="title"/>
          </p:nvPr>
        </p:nvSpPr>
        <p:spPr>
          <a:xfrm>
            <a:off x="1952621" y="169858"/>
            <a:ext cx="6478191" cy="526256"/>
          </a:xfrm>
        </p:spPr>
        <p:txBody>
          <a:bodyPr/>
          <a:lstStyle/>
          <a:p>
            <a:r>
              <a:rPr lang="cs-CZ" altLang="en-US" sz="28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Clearance (CL)</a:t>
            </a:r>
          </a:p>
        </p:txBody>
      </p:sp>
      <p:sp>
        <p:nvSpPr>
          <p:cNvPr id="465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2869" y="1334738"/>
            <a:ext cx="6642497" cy="3673079"/>
          </a:xfrm>
        </p:spPr>
        <p:txBody>
          <a:bodyPr/>
          <a:lstStyle/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en-US" sz="1800" b="1" dirty="0">
                <a:solidFill>
                  <a:srgbClr val="00287D"/>
                </a:solidFill>
              </a:rPr>
              <a:t>CL</a:t>
            </a:r>
            <a:r>
              <a:rPr lang="cs-CZ" altLang="en-US" sz="1800" dirty="0">
                <a:solidFill>
                  <a:srgbClr val="00287D"/>
                </a:solidFill>
              </a:rPr>
              <a:t> = schopnost organizmu eliminovat látku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cs-CZ" altLang="en-US" sz="1800" dirty="0">
              <a:solidFill>
                <a:srgbClr val="00287D"/>
              </a:solidFill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en-US" sz="1800" b="1" dirty="0">
                <a:solidFill>
                  <a:srgbClr val="00287D"/>
                </a:solidFill>
              </a:rPr>
              <a:t>CL = </a:t>
            </a:r>
            <a:r>
              <a:rPr lang="cs-CZ" altLang="en-US" sz="1800" b="1" dirty="0" err="1">
                <a:solidFill>
                  <a:srgbClr val="00287D"/>
                </a:solidFill>
              </a:rPr>
              <a:t>V</a:t>
            </a:r>
            <a:r>
              <a:rPr lang="cs-CZ" altLang="en-US" sz="1800" b="1" baseline="-25000" dirty="0" err="1">
                <a:solidFill>
                  <a:srgbClr val="00287D"/>
                </a:solidFill>
              </a:rPr>
              <a:t>d</a:t>
            </a:r>
            <a:r>
              <a:rPr lang="cs-CZ" altLang="en-US" sz="1800" b="1" baseline="-25000" dirty="0">
                <a:solidFill>
                  <a:srgbClr val="00287D"/>
                </a:solidFill>
              </a:rPr>
              <a:t> </a:t>
            </a:r>
            <a:r>
              <a:rPr lang="cs-CZ" altLang="en-US" sz="1800" b="1" dirty="0">
                <a:solidFill>
                  <a:srgbClr val="00287D"/>
                </a:solidFill>
              </a:rPr>
              <a:t>.</a:t>
            </a:r>
            <a:r>
              <a:rPr lang="cs-CZ" altLang="en-US" sz="1800" b="1" baseline="-25000" dirty="0">
                <a:solidFill>
                  <a:srgbClr val="00287D"/>
                </a:solidFill>
              </a:rPr>
              <a:t> </a:t>
            </a:r>
            <a:r>
              <a:rPr lang="cs-CZ" altLang="en-US" sz="1800" b="1" dirty="0">
                <a:solidFill>
                  <a:srgbClr val="00287D"/>
                </a:solidFill>
              </a:rPr>
              <a:t>k</a:t>
            </a:r>
            <a:r>
              <a:rPr lang="cs-CZ" altLang="en-US" sz="1800" b="1" baseline="-25000" dirty="0">
                <a:solidFill>
                  <a:srgbClr val="00287D"/>
                </a:solidFill>
              </a:rPr>
              <a:t>e</a:t>
            </a:r>
            <a:r>
              <a:rPr lang="cs-CZ" altLang="en-US" sz="1500" baseline="-25000" dirty="0">
                <a:solidFill>
                  <a:srgbClr val="00287D"/>
                </a:solidFill>
              </a:rPr>
              <a:t>             </a:t>
            </a:r>
            <a:r>
              <a:rPr lang="cs-CZ" altLang="en-US" sz="1500" dirty="0">
                <a:solidFill>
                  <a:srgbClr val="00287D"/>
                </a:solidFill>
              </a:rPr>
              <a:t>(l/hod, ml/min, ml/s)</a:t>
            </a:r>
            <a:endParaRPr lang="cs-CZ" altLang="en-US" sz="1500" baseline="-25000" dirty="0">
              <a:solidFill>
                <a:srgbClr val="00287D"/>
              </a:solidFill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cs-CZ" altLang="en-US" sz="1500" baseline="-25000" dirty="0">
              <a:solidFill>
                <a:srgbClr val="00287D"/>
              </a:solidFill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en-US" sz="1500" dirty="0">
                <a:solidFill>
                  <a:srgbClr val="00287D"/>
                </a:solidFill>
              </a:rPr>
              <a:t>		</a:t>
            </a:r>
            <a:r>
              <a:rPr lang="cs-CZ" altLang="en-US" sz="1800" dirty="0">
                <a:solidFill>
                  <a:srgbClr val="00287D"/>
                </a:solidFill>
              </a:rPr>
              <a:t>k</a:t>
            </a:r>
            <a:r>
              <a:rPr lang="cs-CZ" altLang="en-US" sz="1800" baseline="-25000" dirty="0">
                <a:solidFill>
                  <a:srgbClr val="00287D"/>
                </a:solidFill>
              </a:rPr>
              <a:t>e </a:t>
            </a:r>
            <a:r>
              <a:rPr lang="cs-CZ" altLang="en-US" sz="1800" dirty="0">
                <a:solidFill>
                  <a:srgbClr val="00287D"/>
                </a:solidFill>
              </a:rPr>
              <a:t>= eliminační konstanta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cs-CZ" altLang="en-US" sz="1800" dirty="0">
              <a:solidFill>
                <a:srgbClr val="00287D"/>
              </a:solidFill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en-US" sz="1800" dirty="0">
                <a:solidFill>
                  <a:srgbClr val="00287D"/>
                </a:solidFill>
              </a:rPr>
              <a:t>= objem biologické tekutiny, která se za daný čas zcela očistí od sledované látky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cs-CZ" altLang="en-US" sz="1800" dirty="0">
              <a:solidFill>
                <a:srgbClr val="00287D"/>
              </a:solidFill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en-US" sz="1800" b="1" dirty="0">
                <a:solidFill>
                  <a:srgbClr val="00287D"/>
                </a:solidFill>
              </a:rPr>
              <a:t>Specifikace dle </a:t>
            </a:r>
          </a:p>
          <a:p>
            <a:pPr>
              <a:lnSpc>
                <a:spcPct val="80000"/>
              </a:lnSpc>
            </a:pPr>
            <a:r>
              <a:rPr lang="cs-CZ" altLang="en-US" sz="1800" dirty="0">
                <a:solidFill>
                  <a:srgbClr val="00287D"/>
                </a:solidFill>
              </a:rPr>
              <a:t>orgánu eliminace: renální, jaterní, plicní</a:t>
            </a:r>
          </a:p>
          <a:p>
            <a:pPr>
              <a:lnSpc>
                <a:spcPct val="80000"/>
              </a:lnSpc>
            </a:pPr>
            <a:r>
              <a:rPr lang="cs-CZ" altLang="en-US" sz="1800" dirty="0">
                <a:solidFill>
                  <a:srgbClr val="00287D"/>
                </a:solidFill>
              </a:rPr>
              <a:t>povahy eliminace: metabolická, exkreční</a:t>
            </a:r>
          </a:p>
          <a:p>
            <a:pPr>
              <a:lnSpc>
                <a:spcPct val="80000"/>
              </a:lnSpc>
            </a:pPr>
            <a:r>
              <a:rPr lang="cs-CZ" altLang="en-US" sz="1800" dirty="0">
                <a:solidFill>
                  <a:srgbClr val="00287D"/>
                </a:solidFill>
              </a:rPr>
              <a:t>referenční tekutiny: plazma, krev</a:t>
            </a:r>
          </a:p>
          <a:p>
            <a:pPr>
              <a:lnSpc>
                <a:spcPct val="80000"/>
              </a:lnSpc>
            </a:pPr>
            <a:r>
              <a:rPr lang="cs-CZ" altLang="en-US" sz="1800" b="1" dirty="0" err="1">
                <a:solidFill>
                  <a:srgbClr val="00287D"/>
                </a:solidFill>
              </a:rPr>
              <a:t>CL</a:t>
            </a:r>
            <a:r>
              <a:rPr lang="cs-CZ" altLang="en-US" sz="1800" b="1" baseline="-25000" dirty="0" err="1">
                <a:solidFill>
                  <a:srgbClr val="00287D"/>
                </a:solidFill>
              </a:rPr>
              <a:t>tot</a:t>
            </a:r>
            <a:r>
              <a:rPr lang="cs-CZ" altLang="en-US" sz="1800" dirty="0">
                <a:solidFill>
                  <a:srgbClr val="00287D"/>
                </a:solidFill>
              </a:rPr>
              <a:t> = systémová clearance</a:t>
            </a:r>
          </a:p>
        </p:txBody>
      </p:sp>
    </p:spTree>
    <p:extLst>
      <p:ext uri="{BB962C8B-B14F-4D97-AF65-F5344CB8AC3E}">
        <p14:creationId xmlns:p14="http://schemas.microsoft.com/office/powerpoint/2010/main" val="2347834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Sylabus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600" b="1" dirty="0">
                <a:solidFill>
                  <a:srgbClr val="00287D"/>
                </a:solidFill>
              </a:rPr>
              <a:t>1. PŘEDNÁŠKA* </a:t>
            </a:r>
            <a:r>
              <a:rPr lang="cs-CZ" sz="1600" dirty="0">
                <a:solidFill>
                  <a:srgbClr val="00287D"/>
                </a:solidFill>
              </a:rPr>
              <a:t>(5. 10.)</a:t>
            </a:r>
            <a:r>
              <a:rPr lang="cs-CZ" sz="1600" b="1" dirty="0">
                <a:solidFill>
                  <a:srgbClr val="00287D"/>
                </a:solidFill>
              </a:rPr>
              <a:t>	</a:t>
            </a:r>
            <a:r>
              <a:rPr lang="cs-CZ" sz="1600" dirty="0">
                <a:solidFill>
                  <a:srgbClr val="00287D"/>
                </a:solidFill>
              </a:rPr>
              <a:t>Obecné farmakologické pojmy. Klasifikace léčiv. Mechanismy účinků léčiv. Základy farmakokinetiky.   		</a:t>
            </a:r>
            <a:r>
              <a:rPr lang="cs-CZ" sz="1600" b="1" dirty="0">
                <a:solidFill>
                  <a:srgbClr val="00287D"/>
                </a:solidFill>
              </a:rPr>
              <a:t>	</a:t>
            </a:r>
            <a:r>
              <a:rPr lang="cs-CZ" sz="1600" dirty="0">
                <a:solidFill>
                  <a:srgbClr val="00287D"/>
                </a:solidFill>
              </a:rPr>
              <a:t>	</a:t>
            </a:r>
            <a:endParaRPr lang="en-US" sz="1600" dirty="0">
              <a:solidFill>
                <a:srgbClr val="00287D"/>
              </a:solidFill>
            </a:endParaRPr>
          </a:p>
          <a:p>
            <a:r>
              <a:rPr lang="cs-CZ" sz="1600" b="1" dirty="0">
                <a:solidFill>
                  <a:srgbClr val="00287D"/>
                </a:solidFill>
              </a:rPr>
              <a:t>2. PŘEDNÁŠKA*</a:t>
            </a:r>
            <a:r>
              <a:rPr lang="cs-CZ" sz="1600" dirty="0">
                <a:solidFill>
                  <a:srgbClr val="00287D"/>
                </a:solidFill>
              </a:rPr>
              <a:t> (19. 10</a:t>
            </a:r>
            <a:r>
              <a:rPr lang="cs-CZ" sz="1600" dirty="0" smtClean="0">
                <a:solidFill>
                  <a:srgbClr val="00287D"/>
                </a:solidFill>
              </a:rPr>
              <a:t>.)  Faktory </a:t>
            </a:r>
            <a:r>
              <a:rPr lang="cs-CZ" sz="1600" dirty="0">
                <a:solidFill>
                  <a:srgbClr val="00287D"/>
                </a:solidFill>
              </a:rPr>
              <a:t>ovlivňující účinek léčiva. Nežádoucí účinky léčiv. Lékové interakce. Výzkum a vývoj nových léčiv. 	</a:t>
            </a:r>
            <a:endParaRPr lang="cs-CZ" sz="1600" dirty="0" smtClean="0">
              <a:solidFill>
                <a:srgbClr val="00287D"/>
              </a:solidFill>
            </a:endParaRPr>
          </a:p>
          <a:p>
            <a:pPr marL="0" indent="0">
              <a:buNone/>
            </a:pPr>
            <a:r>
              <a:rPr lang="cs-CZ" sz="1600" dirty="0">
                <a:solidFill>
                  <a:srgbClr val="00287D"/>
                </a:solidFill>
              </a:rPr>
              <a:t>		</a:t>
            </a:r>
            <a:endParaRPr lang="en-US" sz="1600" dirty="0">
              <a:solidFill>
                <a:srgbClr val="00287D"/>
              </a:solidFill>
            </a:endParaRPr>
          </a:p>
          <a:p>
            <a:r>
              <a:rPr lang="cs-CZ" sz="1600" b="1" dirty="0">
                <a:solidFill>
                  <a:srgbClr val="00287D"/>
                </a:solidFill>
              </a:rPr>
              <a:t>3. PŘEDNÁŠKA*</a:t>
            </a:r>
            <a:r>
              <a:rPr lang="cs-CZ" sz="1600" dirty="0">
                <a:solidFill>
                  <a:srgbClr val="00287D"/>
                </a:solidFill>
              </a:rPr>
              <a:t> (2. 11.)</a:t>
            </a:r>
            <a:r>
              <a:rPr lang="cs-CZ" sz="1600" b="1" dirty="0">
                <a:solidFill>
                  <a:srgbClr val="00287D"/>
                </a:solidFill>
              </a:rPr>
              <a:t>	</a:t>
            </a:r>
            <a:r>
              <a:rPr lang="cs-CZ" sz="1600" dirty="0">
                <a:solidFill>
                  <a:srgbClr val="00287D"/>
                </a:solidFill>
              </a:rPr>
              <a:t>Farmakologie vegetativního nervového systému. Receptory sympatiku </a:t>
            </a:r>
            <a:r>
              <a:rPr lang="cs-CZ" sz="1600" dirty="0" smtClean="0">
                <a:solidFill>
                  <a:srgbClr val="00287D"/>
                </a:solidFill>
              </a:rPr>
              <a:t>a </a:t>
            </a:r>
            <a:r>
              <a:rPr lang="cs-CZ" sz="1600" dirty="0">
                <a:solidFill>
                  <a:srgbClr val="00287D"/>
                </a:solidFill>
              </a:rPr>
              <a:t>parasympatiku a možnosti jejich ovlivnění. 		</a:t>
            </a:r>
            <a:endParaRPr lang="cs-CZ" sz="1600" dirty="0" smtClean="0">
              <a:solidFill>
                <a:srgbClr val="00287D"/>
              </a:solidFill>
            </a:endParaRPr>
          </a:p>
          <a:p>
            <a:endParaRPr lang="cs-CZ" sz="1600" b="1" dirty="0">
              <a:solidFill>
                <a:srgbClr val="00287D"/>
              </a:solidFill>
            </a:endParaRPr>
          </a:p>
          <a:p>
            <a:r>
              <a:rPr lang="cs-CZ" sz="1600" b="1" dirty="0" smtClean="0">
                <a:solidFill>
                  <a:srgbClr val="00287D"/>
                </a:solidFill>
              </a:rPr>
              <a:t>4</a:t>
            </a:r>
            <a:r>
              <a:rPr lang="cs-CZ" sz="1600" b="1" dirty="0">
                <a:solidFill>
                  <a:srgbClr val="00287D"/>
                </a:solidFill>
              </a:rPr>
              <a:t>. PŘEDNÁŠKA*</a:t>
            </a:r>
            <a:r>
              <a:rPr lang="cs-CZ" sz="1600" dirty="0">
                <a:solidFill>
                  <a:srgbClr val="00287D"/>
                </a:solidFill>
              </a:rPr>
              <a:t> (16. 11</a:t>
            </a:r>
            <a:r>
              <a:rPr lang="cs-CZ" sz="1600" dirty="0" smtClean="0">
                <a:solidFill>
                  <a:srgbClr val="00287D"/>
                </a:solidFill>
              </a:rPr>
              <a:t>.) Glukokortikoidy </a:t>
            </a:r>
            <a:r>
              <a:rPr lang="cs-CZ" sz="1600" dirty="0">
                <a:solidFill>
                  <a:srgbClr val="00287D"/>
                </a:solidFill>
              </a:rPr>
              <a:t>a imunosupresivní léčiva. Farmakoterapie </a:t>
            </a:r>
            <a:r>
              <a:rPr lang="cs-CZ" sz="1600" dirty="0" smtClean="0">
                <a:solidFill>
                  <a:srgbClr val="00287D"/>
                </a:solidFill>
              </a:rPr>
              <a:t>alergických </a:t>
            </a:r>
            <a:r>
              <a:rPr lang="cs-CZ" sz="1600" dirty="0">
                <a:solidFill>
                  <a:srgbClr val="00287D"/>
                </a:solidFill>
              </a:rPr>
              <a:t>stavů – antihistaminika. Domluva termínu na kolokvium.</a:t>
            </a:r>
            <a:endParaRPr lang="en-US" sz="1600" dirty="0">
              <a:solidFill>
                <a:srgbClr val="00287D"/>
              </a:solidFill>
            </a:endParaRPr>
          </a:p>
          <a:p>
            <a:pPr marL="0" indent="0">
              <a:buNone/>
            </a:pPr>
            <a:r>
              <a:rPr lang="cs-CZ" sz="1600" dirty="0">
                <a:solidFill>
                  <a:srgbClr val="00287D"/>
                </a:solidFill>
              </a:rPr>
              <a:t>                                               </a:t>
            </a:r>
            <a:endParaRPr lang="en-US" dirty="0">
              <a:solidFill>
                <a:srgbClr val="00287D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4160148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-289726"/>
            <a:ext cx="5915025" cy="994172"/>
          </a:xfrm>
        </p:spPr>
        <p:txBody>
          <a:bodyPr/>
          <a:lstStyle/>
          <a:p>
            <a:pPr algn="ctr"/>
            <a:r>
              <a:rPr lang="cs-CZ" b="1" dirty="0" smtClean="0"/>
              <a:t>Exkrece játry</a:t>
            </a:r>
            <a:endParaRPr lang="cs-CZ" b="1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305714" y="1105661"/>
            <a:ext cx="7774596" cy="3263504"/>
          </a:xfrm>
        </p:spPr>
        <p:txBody>
          <a:bodyPr>
            <a:normAutofit/>
          </a:bodyPr>
          <a:lstStyle/>
          <a:p>
            <a:r>
              <a:rPr lang="cs-CZ" sz="1800" dirty="0"/>
              <a:t>Látka prostupuje 2 membránami </a:t>
            </a:r>
            <a:r>
              <a:rPr lang="cs-CZ" sz="1800" dirty="0" err="1"/>
              <a:t>hepatocytu</a:t>
            </a:r>
            <a:r>
              <a:rPr lang="cs-CZ" sz="1800" dirty="0"/>
              <a:t> – </a:t>
            </a:r>
            <a:r>
              <a:rPr lang="cs-CZ" sz="1800" dirty="0" err="1"/>
              <a:t>basolaterální</a:t>
            </a:r>
            <a:r>
              <a:rPr lang="cs-CZ" sz="1800" dirty="0"/>
              <a:t>, apikální (</a:t>
            </a:r>
            <a:r>
              <a:rPr lang="cs-CZ" sz="1800" dirty="0" err="1"/>
              <a:t>kanalikulární</a:t>
            </a:r>
            <a:r>
              <a:rPr lang="cs-CZ" sz="1800" dirty="0"/>
              <a:t>)</a:t>
            </a:r>
          </a:p>
          <a:p>
            <a:r>
              <a:rPr lang="cs-CZ" sz="1800" dirty="0"/>
              <a:t>Metabolity LČ se vylučují hlavně </a:t>
            </a:r>
            <a:r>
              <a:rPr lang="cs-CZ" sz="1800" b="1" dirty="0"/>
              <a:t>pasivní difuzí</a:t>
            </a:r>
            <a:r>
              <a:rPr lang="cs-CZ" sz="1800" dirty="0"/>
              <a:t>, dále </a:t>
            </a:r>
            <a:r>
              <a:rPr lang="cs-CZ" sz="1800" b="1" dirty="0"/>
              <a:t>aktivním transportem </a:t>
            </a:r>
            <a:r>
              <a:rPr lang="cs-CZ" sz="1800" dirty="0"/>
              <a:t>(</a:t>
            </a:r>
            <a:r>
              <a:rPr lang="cs-CZ" sz="1800" dirty="0" err="1"/>
              <a:t>glukuronidy</a:t>
            </a:r>
            <a:r>
              <a:rPr lang="cs-CZ" sz="1800" dirty="0"/>
              <a:t>, žlučové kyseliny, peniciliny, tetracykliny atd.)</a:t>
            </a:r>
          </a:p>
          <a:p>
            <a:r>
              <a:rPr lang="cs-CZ" sz="1800" dirty="0"/>
              <a:t>Metabolity ve střevě mohou podléhat enzymatické hydrolýze (bakteriální enzymy) </a:t>
            </a:r>
            <a:r>
              <a:rPr lang="cs-CZ" sz="1800" dirty="0">
                <a:sym typeface="Wingdings" panose="05000000000000000000" pitchFamily="2" charset="2"/>
              </a:rPr>
              <a:t> uvolnění lipofilní molekuly  opětovné vstřebávání</a:t>
            </a:r>
          </a:p>
          <a:p>
            <a:pPr marL="0" indent="0">
              <a:buNone/>
            </a:pPr>
            <a:r>
              <a:rPr lang="cs-CZ" sz="1800" dirty="0">
                <a:sym typeface="Wingdings" panose="05000000000000000000" pitchFamily="2" charset="2"/>
              </a:rPr>
              <a:t>		</a:t>
            </a:r>
          </a:p>
          <a:p>
            <a:pPr marL="0" indent="0">
              <a:buNone/>
            </a:pPr>
            <a:r>
              <a:rPr lang="cs-CZ" sz="1800" b="1" dirty="0">
                <a:solidFill>
                  <a:srgbClr val="FF0000"/>
                </a:solidFill>
                <a:sym typeface="Wingdings" panose="05000000000000000000" pitchFamily="2" charset="2"/>
              </a:rPr>
              <a:t>= ENTEROHEPATÁLNÍ OBĚH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2878" y="3066247"/>
            <a:ext cx="2019822" cy="189402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40769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Dávkování léčiv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34655" y="1369219"/>
            <a:ext cx="7886700" cy="3263504"/>
          </a:xfrm>
        </p:spPr>
        <p:txBody>
          <a:bodyPr>
            <a:normAutofit/>
          </a:bodyPr>
          <a:lstStyle/>
          <a:p>
            <a:pPr>
              <a:spcBef>
                <a:spcPct val="30000"/>
              </a:spcBef>
              <a:buNone/>
            </a:pPr>
            <a:r>
              <a:rPr lang="cs-CZ" altLang="cs-CZ" sz="2700" dirty="0">
                <a:solidFill>
                  <a:srgbClr val="CC0000"/>
                </a:solidFill>
                <a:latin typeface="Calibri" panose="020F0502020204030204" pitchFamily="34" charset="0"/>
              </a:rPr>
              <a:t>		jednorázové podání léčiva</a:t>
            </a:r>
          </a:p>
          <a:p>
            <a:pPr>
              <a:spcBef>
                <a:spcPct val="30000"/>
              </a:spcBef>
              <a:buNone/>
            </a:pPr>
            <a:r>
              <a:rPr lang="cs-CZ" altLang="cs-CZ" sz="2700" dirty="0">
                <a:solidFill>
                  <a:srgbClr val="CC0000"/>
                </a:solidFill>
                <a:latin typeface="Calibri" panose="020F0502020204030204" pitchFamily="34" charset="0"/>
              </a:rPr>
              <a:t>		kontinuální podávání léčiva</a:t>
            </a:r>
          </a:p>
          <a:p>
            <a:pPr>
              <a:spcBef>
                <a:spcPct val="30000"/>
              </a:spcBef>
              <a:buNone/>
            </a:pPr>
            <a:r>
              <a:rPr lang="cs-CZ" altLang="cs-CZ" sz="2700" dirty="0">
                <a:solidFill>
                  <a:srgbClr val="CC0000"/>
                </a:solidFill>
                <a:latin typeface="Calibri" panose="020F0502020204030204" pitchFamily="34" charset="0"/>
              </a:rPr>
              <a:t>	    	opakované podání léčiva</a:t>
            </a:r>
          </a:p>
          <a:p>
            <a:endParaRPr lang="cs-CZ" sz="2700" dirty="0"/>
          </a:p>
        </p:txBody>
      </p:sp>
      <p:pic>
        <p:nvPicPr>
          <p:cNvPr id="17410" name="Picture 2" descr="Výsledek obrázku pro injek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1" y="3005544"/>
            <a:ext cx="3080795" cy="1706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Výsledek obrázku pro infuz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425" y="2982517"/>
            <a:ext cx="2286000" cy="1650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6" name="Picture 8" descr="Výsledek obrázku pro dávkovač léků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9010" y="149018"/>
            <a:ext cx="2663311" cy="2663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7678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98554" y="134180"/>
            <a:ext cx="7886700" cy="994172"/>
          </a:xfrm>
        </p:spPr>
        <p:txBody>
          <a:bodyPr/>
          <a:lstStyle/>
          <a:p>
            <a:r>
              <a:rPr lang="cs-CZ" dirty="0" smtClean="0"/>
              <a:t>Jednorázové podání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970718" y="1087323"/>
            <a:ext cx="1857193" cy="3508997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cs-CZ" altLang="cs-CZ" sz="2000" dirty="0">
                <a:solidFill>
                  <a:srgbClr val="00287D"/>
                </a:solidFill>
              </a:rPr>
              <a:t>Závislost plazmatické koncentrace na čase po extravaskulárním podání</a:t>
            </a:r>
          </a:p>
          <a:p>
            <a:pPr>
              <a:lnSpc>
                <a:spcPct val="150000"/>
              </a:lnSpc>
            </a:pPr>
            <a:endParaRPr lang="cs-CZ" sz="1400" dirty="0">
              <a:solidFill>
                <a:srgbClr val="00287D"/>
              </a:solidFill>
            </a:endParaRPr>
          </a:p>
        </p:txBody>
      </p:sp>
      <p:grpSp>
        <p:nvGrpSpPr>
          <p:cNvPr id="4" name="Skupina 3"/>
          <p:cNvGrpSpPr/>
          <p:nvPr/>
        </p:nvGrpSpPr>
        <p:grpSpPr>
          <a:xfrm>
            <a:off x="203187" y="936980"/>
            <a:ext cx="6649505" cy="3973370"/>
            <a:chOff x="115275" y="1229852"/>
            <a:chExt cx="8866006" cy="5297826"/>
          </a:xfrm>
        </p:grpSpPr>
        <p:sp>
          <p:nvSpPr>
            <p:cNvPr id="5" name="Line 4"/>
            <p:cNvSpPr>
              <a:spLocks noChangeShapeType="1"/>
            </p:cNvSpPr>
            <p:nvPr/>
          </p:nvSpPr>
          <p:spPr bwMode="auto">
            <a:xfrm flipV="1">
              <a:off x="684213" y="5724525"/>
              <a:ext cx="7491412" cy="95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 sz="1800"/>
            </a:p>
          </p:txBody>
        </p:sp>
        <p:sp>
          <p:nvSpPr>
            <p:cNvPr id="6" name="Freeform 6"/>
            <p:cNvSpPr>
              <a:spLocks/>
            </p:cNvSpPr>
            <p:nvPr/>
          </p:nvSpPr>
          <p:spPr bwMode="auto">
            <a:xfrm>
              <a:off x="1077913" y="5153025"/>
              <a:ext cx="646112" cy="571500"/>
            </a:xfrm>
            <a:custGeom>
              <a:avLst/>
              <a:gdLst>
                <a:gd name="T0" fmla="*/ 0 w 720"/>
                <a:gd name="T1" fmla="*/ 2147483646 h 540"/>
                <a:gd name="T2" fmla="*/ 2147483646 w 720"/>
                <a:gd name="T3" fmla="*/ 2147483646 h 540"/>
                <a:gd name="T4" fmla="*/ 2147483646 w 720"/>
                <a:gd name="T5" fmla="*/ 0 h 540"/>
                <a:gd name="T6" fmla="*/ 0 60000 65536"/>
                <a:gd name="T7" fmla="*/ 0 60000 65536"/>
                <a:gd name="T8" fmla="*/ 0 60000 65536"/>
                <a:gd name="T9" fmla="*/ 0 w 720"/>
                <a:gd name="T10" fmla="*/ 0 h 540"/>
                <a:gd name="T11" fmla="*/ 720 w 720"/>
                <a:gd name="T12" fmla="*/ 540 h 5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20" h="540">
                  <a:moveTo>
                    <a:pt x="0" y="540"/>
                  </a:moveTo>
                  <a:cubicBezTo>
                    <a:pt x="210" y="495"/>
                    <a:pt x="420" y="450"/>
                    <a:pt x="540" y="360"/>
                  </a:cubicBezTo>
                  <a:cubicBezTo>
                    <a:pt x="660" y="270"/>
                    <a:pt x="690" y="135"/>
                    <a:pt x="720" y="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 sz="1800"/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auto">
            <a:xfrm>
              <a:off x="1724025" y="2195513"/>
              <a:ext cx="1289050" cy="2957512"/>
            </a:xfrm>
            <a:custGeom>
              <a:avLst/>
              <a:gdLst>
                <a:gd name="T0" fmla="*/ 0 w 1440"/>
                <a:gd name="T1" fmla="*/ 2147483646 h 2790"/>
                <a:gd name="T2" fmla="*/ 2147483646 w 1440"/>
                <a:gd name="T3" fmla="*/ 2147483646 h 2790"/>
                <a:gd name="T4" fmla="*/ 2147483646 w 1440"/>
                <a:gd name="T5" fmla="*/ 2147483646 h 2790"/>
                <a:gd name="T6" fmla="*/ 0 60000 65536"/>
                <a:gd name="T7" fmla="*/ 0 60000 65536"/>
                <a:gd name="T8" fmla="*/ 0 60000 65536"/>
                <a:gd name="T9" fmla="*/ 0 w 1440"/>
                <a:gd name="T10" fmla="*/ 0 h 2790"/>
                <a:gd name="T11" fmla="*/ 1440 w 1440"/>
                <a:gd name="T12" fmla="*/ 2790 h 279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40" h="2790">
                  <a:moveTo>
                    <a:pt x="0" y="2790"/>
                  </a:moveTo>
                  <a:cubicBezTo>
                    <a:pt x="240" y="1665"/>
                    <a:pt x="480" y="540"/>
                    <a:pt x="720" y="270"/>
                  </a:cubicBezTo>
                  <a:cubicBezTo>
                    <a:pt x="960" y="0"/>
                    <a:pt x="1320" y="1020"/>
                    <a:pt x="1440" y="117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 sz="1800"/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auto">
            <a:xfrm>
              <a:off x="3013075" y="3435350"/>
              <a:ext cx="5484813" cy="2289175"/>
            </a:xfrm>
            <a:custGeom>
              <a:avLst/>
              <a:gdLst>
                <a:gd name="T0" fmla="*/ 0 w 6120"/>
                <a:gd name="T1" fmla="*/ 0 h 2160"/>
                <a:gd name="T2" fmla="*/ 2147483646 w 6120"/>
                <a:gd name="T3" fmla="*/ 2147483646 h 2160"/>
                <a:gd name="T4" fmla="*/ 2147483646 w 6120"/>
                <a:gd name="T5" fmla="*/ 2147483646 h 2160"/>
                <a:gd name="T6" fmla="*/ 2147483646 w 6120"/>
                <a:gd name="T7" fmla="*/ 2147483646 h 2160"/>
                <a:gd name="T8" fmla="*/ 2147483646 w 6120"/>
                <a:gd name="T9" fmla="*/ 2147483646 h 21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120"/>
                <a:gd name="T16" fmla="*/ 0 h 2160"/>
                <a:gd name="T17" fmla="*/ 6120 w 6120"/>
                <a:gd name="T18" fmla="*/ 2160 h 21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120" h="2160">
                  <a:moveTo>
                    <a:pt x="0" y="0"/>
                  </a:moveTo>
                  <a:cubicBezTo>
                    <a:pt x="150" y="315"/>
                    <a:pt x="300" y="630"/>
                    <a:pt x="540" y="900"/>
                  </a:cubicBezTo>
                  <a:cubicBezTo>
                    <a:pt x="780" y="1170"/>
                    <a:pt x="960" y="1440"/>
                    <a:pt x="1440" y="1620"/>
                  </a:cubicBezTo>
                  <a:cubicBezTo>
                    <a:pt x="1920" y="1800"/>
                    <a:pt x="2640" y="1890"/>
                    <a:pt x="3420" y="1980"/>
                  </a:cubicBezTo>
                  <a:cubicBezTo>
                    <a:pt x="4200" y="2070"/>
                    <a:pt x="5640" y="2130"/>
                    <a:pt x="6120" y="216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 sz="1800"/>
            </a:p>
          </p:txBody>
        </p:sp>
        <p:sp>
          <p:nvSpPr>
            <p:cNvPr id="9" name="Line 5"/>
            <p:cNvSpPr>
              <a:spLocks noChangeShapeType="1"/>
            </p:cNvSpPr>
            <p:nvPr/>
          </p:nvSpPr>
          <p:spPr bwMode="auto">
            <a:xfrm flipV="1">
              <a:off x="684213" y="1342185"/>
              <a:ext cx="0" cy="438626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 sz="1800"/>
            </a:p>
          </p:txBody>
        </p:sp>
        <p:sp>
          <p:nvSpPr>
            <p:cNvPr id="10" name="Line 9"/>
            <p:cNvSpPr>
              <a:spLocks noChangeShapeType="1"/>
            </p:cNvSpPr>
            <p:nvPr/>
          </p:nvSpPr>
          <p:spPr bwMode="auto">
            <a:xfrm>
              <a:off x="2454571" y="1339010"/>
              <a:ext cx="0" cy="4386262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 sz="1800"/>
            </a:p>
          </p:txBody>
        </p:sp>
        <p:sp>
          <p:nvSpPr>
            <p:cNvPr id="11" name="Text Box 10"/>
            <p:cNvSpPr txBox="1">
              <a:spLocks noChangeArrowheads="1"/>
            </p:cNvSpPr>
            <p:nvPr/>
          </p:nvSpPr>
          <p:spPr bwMode="auto">
            <a:xfrm>
              <a:off x="2165856" y="5750687"/>
              <a:ext cx="1289050" cy="763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800" dirty="0" err="1">
                  <a:latin typeface="+mn-lt"/>
                  <a:cs typeface="Times New Roman" panose="02020603050405020304" pitchFamily="18" charset="0"/>
                </a:rPr>
                <a:t>Tmax</a:t>
              </a:r>
              <a:endParaRPr lang="cs-CZ" altLang="cs-CZ" sz="1800" dirty="0">
                <a:latin typeface="+mn-lt"/>
              </a:endParaRPr>
            </a:p>
          </p:txBody>
        </p:sp>
        <p:sp>
          <p:nvSpPr>
            <p:cNvPr id="12" name="Text Box 11"/>
            <p:cNvSpPr txBox="1">
              <a:spLocks noChangeArrowheads="1"/>
            </p:cNvSpPr>
            <p:nvPr/>
          </p:nvSpPr>
          <p:spPr bwMode="auto">
            <a:xfrm>
              <a:off x="672036" y="5764090"/>
              <a:ext cx="1290637" cy="763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800" dirty="0" err="1">
                  <a:latin typeface="+mn-lt"/>
                  <a:cs typeface="Times New Roman" panose="02020603050405020304" pitchFamily="18" charset="0"/>
                </a:rPr>
                <a:t>lag</a:t>
              </a:r>
              <a:r>
                <a:rPr lang="cs-CZ" altLang="cs-CZ" sz="1800" dirty="0">
                  <a:latin typeface="+mn-lt"/>
                  <a:cs typeface="Times New Roman" panose="02020603050405020304" pitchFamily="18" charset="0"/>
                </a:rPr>
                <a:t> </a:t>
              </a:r>
              <a:r>
                <a:rPr lang="cs-CZ" altLang="cs-CZ" sz="1800" dirty="0" err="1">
                  <a:latin typeface="+mn-lt"/>
                  <a:cs typeface="Times New Roman" panose="02020603050405020304" pitchFamily="18" charset="0"/>
                </a:rPr>
                <a:t>time</a:t>
              </a:r>
              <a:r>
                <a:rPr lang="cs-CZ" altLang="cs-CZ" sz="1800" dirty="0">
                  <a:latin typeface="+mn-lt"/>
                  <a:cs typeface="Times New Roman" panose="02020603050405020304" pitchFamily="18" charset="0"/>
                </a:rPr>
                <a:t> </a:t>
              </a:r>
              <a:endParaRPr lang="cs-CZ" altLang="cs-CZ" sz="1800" dirty="0">
                <a:latin typeface="+mn-lt"/>
              </a:endParaRPr>
            </a:p>
          </p:txBody>
        </p:sp>
        <p:sp>
          <p:nvSpPr>
            <p:cNvPr id="13" name="Line 12"/>
            <p:cNvSpPr>
              <a:spLocks noChangeShapeType="1"/>
            </p:cNvSpPr>
            <p:nvPr/>
          </p:nvSpPr>
          <p:spPr bwMode="auto">
            <a:xfrm flipH="1">
              <a:off x="1722437" y="5254132"/>
              <a:ext cx="1587" cy="475903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 sz="1800"/>
            </a:p>
          </p:txBody>
        </p:sp>
        <p:sp>
          <p:nvSpPr>
            <p:cNvPr id="14" name="Line 14"/>
            <p:cNvSpPr>
              <a:spLocks noChangeShapeType="1"/>
            </p:cNvSpPr>
            <p:nvPr/>
          </p:nvSpPr>
          <p:spPr bwMode="auto">
            <a:xfrm flipH="1">
              <a:off x="909097" y="1529510"/>
              <a:ext cx="4354512" cy="1587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 sz="1800"/>
            </a:p>
          </p:txBody>
        </p:sp>
        <p:sp>
          <p:nvSpPr>
            <p:cNvPr id="15" name="Text Box 15"/>
            <p:cNvSpPr txBox="1">
              <a:spLocks noChangeArrowheads="1"/>
            </p:cNvSpPr>
            <p:nvPr/>
          </p:nvSpPr>
          <p:spPr bwMode="auto">
            <a:xfrm>
              <a:off x="5404969" y="4729106"/>
              <a:ext cx="1290637" cy="763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800" dirty="0" err="1">
                  <a:latin typeface="+mn-lt"/>
                  <a:cs typeface="Times New Roman" panose="02020603050405020304" pitchFamily="18" charset="0"/>
                </a:rPr>
                <a:t>Cmin</a:t>
              </a:r>
              <a:r>
                <a:rPr lang="cs-CZ" altLang="cs-CZ" sz="1800" baseline="-25000" dirty="0" err="1">
                  <a:latin typeface="+mn-lt"/>
                  <a:cs typeface="Times New Roman" panose="02020603050405020304" pitchFamily="18" charset="0"/>
                </a:rPr>
                <a:t>ter</a:t>
              </a:r>
              <a:endParaRPr lang="cs-CZ" altLang="cs-CZ" sz="1800" baseline="-25000" dirty="0">
                <a:latin typeface="+mn-lt"/>
              </a:endParaRPr>
            </a:p>
          </p:txBody>
        </p:sp>
        <p:sp>
          <p:nvSpPr>
            <p:cNvPr id="16" name="Text Box 16"/>
            <p:cNvSpPr txBox="1">
              <a:spLocks noChangeArrowheads="1"/>
            </p:cNvSpPr>
            <p:nvPr/>
          </p:nvSpPr>
          <p:spPr bwMode="auto">
            <a:xfrm>
              <a:off x="5267793" y="1246214"/>
              <a:ext cx="1290637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800" dirty="0" err="1">
                  <a:latin typeface="+mn-lt"/>
                  <a:cs typeface="Times New Roman" panose="02020603050405020304" pitchFamily="18" charset="0"/>
                </a:rPr>
                <a:t>Cmax</a:t>
              </a:r>
              <a:r>
                <a:rPr lang="cs-CZ" altLang="cs-CZ" sz="1800" baseline="-25000" dirty="0" err="1">
                  <a:latin typeface="+mn-lt"/>
                  <a:cs typeface="Times New Roman" panose="02020603050405020304" pitchFamily="18" charset="0"/>
                </a:rPr>
                <a:t>ter</a:t>
              </a:r>
              <a:endParaRPr lang="cs-CZ" altLang="cs-CZ" sz="1800" baseline="-25000" dirty="0">
                <a:latin typeface="+mn-lt"/>
              </a:endParaRPr>
            </a:p>
          </p:txBody>
        </p:sp>
        <p:sp>
          <p:nvSpPr>
            <p:cNvPr id="17" name="Line 17"/>
            <p:cNvSpPr>
              <a:spLocks noChangeShapeType="1"/>
            </p:cNvSpPr>
            <p:nvPr/>
          </p:nvSpPr>
          <p:spPr bwMode="auto">
            <a:xfrm flipH="1">
              <a:off x="827088" y="5017595"/>
              <a:ext cx="4354512" cy="1588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 sz="1800"/>
            </a:p>
          </p:txBody>
        </p:sp>
        <p:sp>
          <p:nvSpPr>
            <p:cNvPr id="18" name="Text Box 19"/>
            <p:cNvSpPr txBox="1">
              <a:spLocks noChangeArrowheads="1"/>
            </p:cNvSpPr>
            <p:nvPr/>
          </p:nvSpPr>
          <p:spPr bwMode="auto">
            <a:xfrm>
              <a:off x="7529513" y="5725272"/>
              <a:ext cx="1290637" cy="763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800" dirty="0">
                  <a:latin typeface="+mn-lt"/>
                  <a:cs typeface="Times New Roman" panose="02020603050405020304" pitchFamily="18" charset="0"/>
                </a:rPr>
                <a:t>T </a:t>
              </a:r>
              <a:r>
                <a:rPr lang="en-US" altLang="cs-CZ" sz="1800" dirty="0">
                  <a:latin typeface="+mn-lt"/>
                  <a:cs typeface="Times New Roman" panose="02020603050405020304" pitchFamily="18" charset="0"/>
                </a:rPr>
                <a:t>[min]</a:t>
              </a:r>
              <a:endParaRPr lang="en-US" altLang="cs-CZ" sz="1800" dirty="0">
                <a:latin typeface="+mn-lt"/>
              </a:endParaRPr>
            </a:p>
          </p:txBody>
        </p:sp>
        <p:sp>
          <p:nvSpPr>
            <p:cNvPr id="19" name="Text Box 20"/>
            <p:cNvSpPr txBox="1">
              <a:spLocks noChangeArrowheads="1"/>
            </p:cNvSpPr>
            <p:nvPr/>
          </p:nvSpPr>
          <p:spPr bwMode="auto">
            <a:xfrm>
              <a:off x="115275" y="1229852"/>
              <a:ext cx="1672756" cy="16177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vert270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None/>
              </a:pPr>
              <a:r>
                <a:rPr lang="cs-CZ" altLang="cs-CZ" sz="1800" dirty="0">
                  <a:latin typeface="+mn-lt"/>
                  <a:cs typeface="Times New Roman" panose="02020603050405020304" pitchFamily="18" charset="0"/>
                </a:rPr>
                <a:t>C </a:t>
              </a:r>
              <a:r>
                <a:rPr lang="en-US" altLang="cs-CZ" sz="1800" dirty="0">
                  <a:cs typeface="Times New Roman" panose="02020603050405020304" pitchFamily="18" charset="0"/>
                </a:rPr>
                <a:t>[</a:t>
              </a:r>
              <a:r>
                <a:rPr lang="en-US" altLang="cs-CZ" sz="1800" dirty="0">
                  <a:latin typeface="+mn-lt"/>
                  <a:cs typeface="Times New Roman" panose="02020603050405020304" pitchFamily="18" charset="0"/>
                </a:rPr>
                <a:t>mg/ml</a:t>
              </a:r>
              <a:r>
                <a:rPr lang="en-US" altLang="cs-CZ" sz="1800" dirty="0">
                  <a:cs typeface="Times New Roman" panose="02020603050405020304" pitchFamily="18" charset="0"/>
                </a:rPr>
                <a:t>]</a:t>
              </a:r>
              <a:endParaRPr lang="en-US" altLang="cs-CZ" sz="1800" dirty="0"/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cs-CZ" altLang="cs-CZ" sz="1800" dirty="0">
                <a:latin typeface="+mn-lt"/>
              </a:endParaRPr>
            </a:p>
          </p:txBody>
        </p:sp>
        <p:sp>
          <p:nvSpPr>
            <p:cNvPr id="20" name="AutoShape 23"/>
            <p:cNvSpPr>
              <a:spLocks/>
            </p:cNvSpPr>
            <p:nvPr/>
          </p:nvSpPr>
          <p:spPr bwMode="auto">
            <a:xfrm>
              <a:off x="6540174" y="1496063"/>
              <a:ext cx="358775" cy="3459510"/>
            </a:xfrm>
            <a:prstGeom prst="rightBrace">
              <a:avLst>
                <a:gd name="adj1" fmla="val 85288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cs-CZ" altLang="cs-CZ" sz="1800"/>
            </a:p>
          </p:txBody>
        </p:sp>
        <p:sp>
          <p:nvSpPr>
            <p:cNvPr id="21" name="Text Box 24"/>
            <p:cNvSpPr txBox="1">
              <a:spLocks noChangeArrowheads="1"/>
            </p:cNvSpPr>
            <p:nvPr/>
          </p:nvSpPr>
          <p:spPr bwMode="auto">
            <a:xfrm>
              <a:off x="6891337" y="2810318"/>
              <a:ext cx="2089944" cy="1231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cs-CZ" altLang="cs-CZ" sz="1800" dirty="0">
                  <a:solidFill>
                    <a:srgbClr val="FF0000"/>
                  </a:solidFill>
                  <a:latin typeface="+mn-lt"/>
                </a:rPr>
                <a:t>TERAPEUTICKÉ ROZMEZÍ</a:t>
              </a:r>
            </a:p>
          </p:txBody>
        </p:sp>
      </p:grpSp>
      <p:sp>
        <p:nvSpPr>
          <p:cNvPr id="22" name="Obdélník 21"/>
          <p:cNvSpPr/>
          <p:nvPr/>
        </p:nvSpPr>
        <p:spPr>
          <a:xfrm>
            <a:off x="956183" y="4714142"/>
            <a:ext cx="1092131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100" dirty="0">
                <a:solidFill>
                  <a:srgbClr val="FF0000"/>
                </a:solidFill>
              </a:rPr>
              <a:t>invaze</a:t>
            </a:r>
            <a:endParaRPr lang="cs-CZ" sz="2100" dirty="0"/>
          </a:p>
        </p:txBody>
      </p:sp>
      <p:sp>
        <p:nvSpPr>
          <p:cNvPr id="23" name="Obdélník 22"/>
          <p:cNvSpPr/>
          <p:nvPr/>
        </p:nvSpPr>
        <p:spPr>
          <a:xfrm>
            <a:off x="2234634" y="4714142"/>
            <a:ext cx="1292598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altLang="cs-CZ" sz="2100" dirty="0">
                <a:solidFill>
                  <a:srgbClr val="FF0000"/>
                </a:solidFill>
              </a:rPr>
              <a:t>eliminace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ovéPole 23"/>
              <p:cNvSpPr txBox="1"/>
              <p:nvPr/>
            </p:nvSpPr>
            <p:spPr>
              <a:xfrm>
                <a:off x="5156401" y="179596"/>
                <a:ext cx="1186222" cy="5204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1800" b="1">
                          <a:solidFill>
                            <a:srgbClr val="0066CC"/>
                          </a:solidFill>
                          <a:latin typeface="Cambria Math" panose="02040503050406030204" pitchFamily="18" charset="0"/>
                        </a:rPr>
                        <m:t>𝐅</m:t>
                      </m:r>
                      <m:r>
                        <a:rPr lang="cs-CZ" sz="1800" b="1">
                          <a:solidFill>
                            <a:srgbClr val="0066CC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1800" b="1" i="1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1800" b="1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</a:rPr>
                            <m:t>𝐀𝐔𝐂</m:t>
                          </m:r>
                          <m:r>
                            <a:rPr lang="cs-CZ" sz="1800" b="1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cs-CZ" sz="1800" b="1" baseline="-2500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</a:rPr>
                            <m:t>𝐩𝐨</m:t>
                          </m:r>
                        </m:num>
                        <m:den>
                          <m:r>
                            <a:rPr lang="cs-CZ" sz="1800" b="1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</a:rPr>
                            <m:t>𝐀𝐔𝐂</m:t>
                          </m:r>
                          <m:r>
                            <a:rPr lang="cs-CZ" sz="1800" b="1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cs-CZ" sz="1800" b="1" baseline="-2500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</a:rPr>
                            <m:t>𝐢𝐯</m:t>
                          </m:r>
                        </m:den>
                      </m:f>
                    </m:oMath>
                  </m:oMathPara>
                </a14:m>
                <a:endParaRPr lang="cs-CZ" sz="1800" b="1" dirty="0">
                  <a:solidFill>
                    <a:srgbClr val="0066CC"/>
                  </a:solidFill>
                </a:endParaRPr>
              </a:p>
            </p:txBody>
          </p:sp>
        </mc:Choice>
        <mc:Fallback xmlns="">
          <p:sp>
            <p:nvSpPr>
              <p:cNvPr id="24" name="TextovéPole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5202" y="239460"/>
                <a:ext cx="1559145" cy="693908"/>
              </a:xfrm>
              <a:prstGeom prst="rect">
                <a:avLst/>
              </a:prstGeom>
              <a:blipFill>
                <a:blip r:embed="rId2"/>
                <a:stretch>
                  <a:fillRect b="-964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ovéPole 24"/>
              <p:cNvSpPr txBox="1"/>
              <p:nvPr/>
            </p:nvSpPr>
            <p:spPr>
              <a:xfrm>
                <a:off x="6968435" y="273844"/>
                <a:ext cx="1093248" cy="51854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1800" b="1">
                          <a:solidFill>
                            <a:srgbClr val="0066CC"/>
                          </a:solidFill>
                          <a:latin typeface="Cambria Math" panose="02040503050406030204" pitchFamily="18" charset="0"/>
                        </a:rPr>
                        <m:t>𝐕𝐝</m:t>
                      </m:r>
                      <m:r>
                        <a:rPr lang="cs-CZ" sz="1800" b="1">
                          <a:solidFill>
                            <a:srgbClr val="0066CC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1800" b="1" i="1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1800" b="1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</a:rPr>
                            <m:t>𝐃</m:t>
                          </m:r>
                          <m:r>
                            <a:rPr lang="cs-CZ" sz="1800" b="1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</a:rPr>
                            <m:t> . </m:t>
                          </m:r>
                          <m:r>
                            <a:rPr lang="cs-CZ" sz="1800" b="1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</a:rPr>
                            <m:t>𝐅</m:t>
                          </m:r>
                        </m:num>
                        <m:den>
                          <m:r>
                            <a:rPr lang="cs-CZ" sz="1800" b="1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</a:rPr>
                            <m:t>𝐂</m:t>
                          </m:r>
                          <m:r>
                            <a:rPr lang="cs-CZ" sz="1800" b="1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cs-CZ" sz="1800" b="1" baseline="-2500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den>
                      </m:f>
                    </m:oMath>
                  </m:oMathPara>
                </a14:m>
                <a:endParaRPr lang="cs-CZ" sz="1800" b="1" dirty="0">
                  <a:solidFill>
                    <a:srgbClr val="0066CC"/>
                  </a:solidFill>
                </a:endParaRPr>
              </a:p>
            </p:txBody>
          </p:sp>
        </mc:Choice>
        <mc:Fallback xmlns="">
          <p:sp>
            <p:nvSpPr>
              <p:cNvPr id="25" name="TextovéPole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91246" y="365125"/>
                <a:ext cx="1432508" cy="691408"/>
              </a:xfrm>
              <a:prstGeom prst="rect">
                <a:avLst/>
              </a:prstGeom>
              <a:blipFill>
                <a:blip r:embed="rId3"/>
                <a:stretch>
                  <a:fillRect b="-973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76870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Kontinuální podávání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50000"/>
              </a:spcBef>
            </a:pPr>
            <a:r>
              <a:rPr lang="cs-CZ" altLang="cs-CZ" b="1" dirty="0" smtClean="0">
                <a:solidFill>
                  <a:srgbClr val="CC0000"/>
                </a:solidFill>
                <a:latin typeface="Calibri" panose="020F0502020204030204" pitchFamily="34" charset="0"/>
              </a:rPr>
              <a:t>nitrožilně</a:t>
            </a:r>
            <a:r>
              <a:rPr lang="cs-CZ" altLang="cs-CZ" dirty="0" smtClean="0">
                <a:latin typeface="Calibri" panose="020F0502020204030204" pitchFamily="34" charset="0"/>
              </a:rPr>
              <a:t>, </a:t>
            </a:r>
            <a:r>
              <a:rPr lang="cs-CZ" altLang="cs-CZ" b="1" dirty="0" err="1" smtClean="0">
                <a:solidFill>
                  <a:srgbClr val="CC0000"/>
                </a:solidFill>
                <a:latin typeface="Calibri" panose="020F0502020204030204" pitchFamily="34" charset="0"/>
              </a:rPr>
              <a:t>transdermálně</a:t>
            </a:r>
            <a:r>
              <a:rPr lang="cs-CZ" altLang="cs-CZ" dirty="0" smtClean="0">
                <a:latin typeface="Calibri" panose="020F0502020204030204" pitchFamily="34" charset="0"/>
              </a:rPr>
              <a:t>, </a:t>
            </a:r>
            <a:r>
              <a:rPr lang="cs-CZ" altLang="cs-CZ" b="1" dirty="0">
                <a:solidFill>
                  <a:srgbClr val="CC0000"/>
                </a:solidFill>
                <a:latin typeface="Calibri" panose="020F0502020204030204" pitchFamily="34" charset="0"/>
              </a:rPr>
              <a:t>implantát </a:t>
            </a:r>
            <a:r>
              <a:rPr lang="cs-CZ" altLang="cs-CZ" dirty="0" smtClean="0">
                <a:latin typeface="Calibri" panose="020F0502020204030204" pitchFamily="34" charset="0"/>
              </a:rPr>
              <a:t>(</a:t>
            </a:r>
            <a:r>
              <a:rPr lang="cs-CZ" altLang="cs-CZ" dirty="0">
                <a:latin typeface="Calibri" panose="020F0502020204030204" pitchFamily="34" charset="0"/>
              </a:rPr>
              <a:t>mg/min) </a:t>
            </a:r>
          </a:p>
          <a:p>
            <a:pPr>
              <a:spcBef>
                <a:spcPct val="50000"/>
              </a:spcBef>
            </a:pPr>
            <a:r>
              <a:rPr lang="cs-CZ" altLang="cs-CZ" b="1" dirty="0" smtClean="0">
                <a:solidFill>
                  <a:srgbClr val="CC0000"/>
                </a:solidFill>
                <a:latin typeface="Calibri" panose="020F0502020204030204" pitchFamily="34" charset="0"/>
              </a:rPr>
              <a:t>ustálený stav - plato</a:t>
            </a:r>
            <a:r>
              <a:rPr lang="cs-CZ" altLang="cs-CZ" dirty="0" smtClean="0">
                <a:latin typeface="Calibri" panose="020F0502020204030204" pitchFamily="34" charset="0"/>
              </a:rPr>
              <a:t> (</a:t>
            </a:r>
            <a:r>
              <a:rPr lang="cs-CZ" altLang="cs-CZ" dirty="0" err="1" smtClean="0">
                <a:latin typeface="Calibri" panose="020F0502020204030204" pitchFamily="34" charset="0"/>
              </a:rPr>
              <a:t>Css</a:t>
            </a:r>
            <a:r>
              <a:rPr lang="cs-CZ" altLang="cs-CZ" dirty="0" smtClean="0">
                <a:latin typeface="Calibri" panose="020F0502020204030204" pitchFamily="34" charset="0"/>
              </a:rPr>
              <a:t>)- </a:t>
            </a:r>
            <a:r>
              <a:rPr lang="cs-CZ" altLang="cs-CZ" dirty="0">
                <a:latin typeface="Calibri" panose="020F0502020204030204" pitchFamily="34" charset="0"/>
              </a:rPr>
              <a:t>rychlost </a:t>
            </a:r>
            <a:r>
              <a:rPr lang="cs-CZ" altLang="cs-CZ" dirty="0" smtClean="0">
                <a:latin typeface="Calibri" panose="020F0502020204030204" pitchFamily="34" charset="0"/>
              </a:rPr>
              <a:t>eliminace se </a:t>
            </a:r>
            <a:r>
              <a:rPr lang="cs-CZ" altLang="cs-CZ" dirty="0">
                <a:latin typeface="Calibri" panose="020F0502020204030204" pitchFamily="34" charset="0"/>
              </a:rPr>
              <a:t>vyrovná rychlosti přívodu - plazmatické koncentrace se </a:t>
            </a:r>
            <a:r>
              <a:rPr lang="cs-CZ" altLang="cs-CZ" dirty="0" smtClean="0">
                <a:latin typeface="Calibri" panose="020F0502020204030204" pitchFamily="34" charset="0"/>
              </a:rPr>
              <a:t>ustálí</a:t>
            </a:r>
          </a:p>
          <a:p>
            <a:pPr marL="1415654" indent="-204788">
              <a:spcBef>
                <a:spcPct val="50000"/>
              </a:spcBef>
            </a:pPr>
            <a:r>
              <a:rPr lang="cs-CZ" altLang="cs-CZ" dirty="0">
                <a:latin typeface="Calibri" panose="020F0502020204030204" pitchFamily="34" charset="0"/>
              </a:rPr>
              <a:t>léčivo se navázalo na všechna vazebná </a:t>
            </a:r>
            <a:r>
              <a:rPr lang="cs-CZ" altLang="cs-CZ" dirty="0" smtClean="0">
                <a:latin typeface="Calibri" panose="020F0502020204030204" pitchFamily="34" charset="0"/>
              </a:rPr>
              <a:t>místa (</a:t>
            </a:r>
            <a:r>
              <a:rPr lang="cs-CZ" altLang="cs-CZ" dirty="0">
                <a:latin typeface="Calibri" panose="020F0502020204030204" pitchFamily="34" charset="0"/>
              </a:rPr>
              <a:t>tj. ukončena distribuce) </a:t>
            </a:r>
          </a:p>
          <a:p>
            <a:pPr marL="1415654" indent="-204788">
              <a:spcBef>
                <a:spcPct val="50000"/>
              </a:spcBef>
            </a:pPr>
            <a:r>
              <a:rPr lang="cs-CZ" altLang="cs-CZ" dirty="0">
                <a:latin typeface="Calibri" panose="020F0502020204030204" pitchFamily="34" charset="0"/>
              </a:rPr>
              <a:t>konstantní rychlost přívodu </a:t>
            </a:r>
            <a:r>
              <a:rPr lang="cs-CZ" altLang="cs-CZ" b="1" dirty="0">
                <a:solidFill>
                  <a:srgbClr val="CC0000"/>
                </a:solidFill>
                <a:latin typeface="Calibri" panose="020F0502020204030204" pitchFamily="34" charset="0"/>
              </a:rPr>
              <a:t>už pouze</a:t>
            </a:r>
            <a:r>
              <a:rPr lang="cs-CZ" altLang="cs-CZ" dirty="0">
                <a:latin typeface="Calibri" panose="020F0502020204030204" pitchFamily="34" charset="0"/>
              </a:rPr>
              <a:t> </a:t>
            </a:r>
            <a:r>
              <a:rPr lang="cs-CZ" altLang="cs-CZ" b="1" dirty="0">
                <a:solidFill>
                  <a:srgbClr val="CC0000"/>
                </a:solidFill>
                <a:latin typeface="Calibri" panose="020F0502020204030204" pitchFamily="34" charset="0"/>
              </a:rPr>
              <a:t>doplňuje množství, které je za stejný čas z organizmu vyloučeno</a:t>
            </a:r>
            <a:endParaRPr lang="cs-CZ" altLang="cs-CZ" dirty="0">
              <a:latin typeface="Calibri" panose="020F0502020204030204" pitchFamily="34" charset="0"/>
            </a:endParaRPr>
          </a:p>
          <a:p>
            <a:pPr>
              <a:spcBef>
                <a:spcPct val="50000"/>
              </a:spcBef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9831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Kontinuální podávání</a:t>
            </a:r>
            <a:endParaRPr lang="cs-CZ" dirty="0"/>
          </a:p>
        </p:txBody>
      </p:sp>
      <p:pic>
        <p:nvPicPr>
          <p:cNvPr id="4" name="Picture 2" descr="infuze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1501350"/>
            <a:ext cx="7886700" cy="2999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ál 4"/>
          <p:cNvSpPr/>
          <p:nvPr/>
        </p:nvSpPr>
        <p:spPr>
          <a:xfrm>
            <a:off x="3049622" y="2232498"/>
            <a:ext cx="277238" cy="248055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sz="1800"/>
          </a:p>
        </p:txBody>
      </p:sp>
    </p:spTree>
    <p:extLst>
      <p:ext uri="{BB962C8B-B14F-4D97-AF65-F5344CB8AC3E}">
        <p14:creationId xmlns:p14="http://schemas.microsoft.com/office/powerpoint/2010/main" val="1576943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137" y="3219450"/>
            <a:ext cx="5660231" cy="192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136" y="1529516"/>
            <a:ext cx="6194822" cy="1889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59892" y="228333"/>
            <a:ext cx="8086635" cy="485775"/>
          </a:xfrm>
        </p:spPr>
        <p:txBody>
          <a:bodyPr/>
          <a:lstStyle/>
          <a:p>
            <a:r>
              <a:rPr lang="cs-CZ" dirty="0" smtClean="0"/>
              <a:t>Opakované podávání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34945" y="851198"/>
            <a:ext cx="7886700" cy="950828"/>
          </a:xfrm>
        </p:spPr>
        <p:txBody>
          <a:bodyPr>
            <a:normAutofit/>
          </a:bodyPr>
          <a:lstStyle/>
          <a:p>
            <a:pPr>
              <a:spcBef>
                <a:spcPct val="50000"/>
              </a:spcBef>
              <a:buNone/>
            </a:pPr>
            <a:r>
              <a:rPr lang="cs-CZ" altLang="cs-CZ" sz="1800" b="1" dirty="0">
                <a:solidFill>
                  <a:srgbClr val="0066CC"/>
                </a:solidFill>
                <a:latin typeface="Calibri" panose="020F0502020204030204" pitchFamily="34" charset="0"/>
              </a:rPr>
              <a:t>intra-</a:t>
            </a:r>
            <a:r>
              <a:rPr lang="cs-CZ" altLang="cs-CZ" sz="1800" dirty="0">
                <a:latin typeface="Calibri" panose="020F0502020204030204" pitchFamily="34" charset="0"/>
              </a:rPr>
              <a:t> (opakované </a:t>
            </a:r>
            <a:r>
              <a:rPr lang="cs-CZ" altLang="cs-CZ" sz="1800" dirty="0" err="1">
                <a:latin typeface="Calibri" panose="020F0502020204030204" pitchFamily="34" charset="0"/>
              </a:rPr>
              <a:t>i.v</a:t>
            </a:r>
            <a:r>
              <a:rPr lang="cs-CZ" altLang="cs-CZ" sz="1800" dirty="0">
                <a:latin typeface="Calibri" panose="020F0502020204030204" pitchFamily="34" charset="0"/>
              </a:rPr>
              <a:t>. injekce) i </a:t>
            </a:r>
            <a:r>
              <a:rPr lang="cs-CZ" altLang="cs-CZ" sz="1800" b="1" dirty="0">
                <a:solidFill>
                  <a:srgbClr val="0066CC"/>
                </a:solidFill>
                <a:latin typeface="Calibri" panose="020F0502020204030204" pitchFamily="34" charset="0"/>
              </a:rPr>
              <a:t>extravaskulární</a:t>
            </a:r>
            <a:r>
              <a:rPr lang="cs-CZ" altLang="cs-CZ" sz="1800" dirty="0">
                <a:latin typeface="Calibri" panose="020F0502020204030204" pitchFamily="34" charset="0"/>
              </a:rPr>
              <a:t> (např. per os). </a:t>
            </a:r>
          </a:p>
          <a:p>
            <a:pPr>
              <a:spcBef>
                <a:spcPct val="50000"/>
              </a:spcBef>
              <a:buNone/>
            </a:pPr>
            <a:r>
              <a:rPr lang="cs-CZ" altLang="cs-CZ" sz="1800" b="1" dirty="0">
                <a:solidFill>
                  <a:srgbClr val="0066CC"/>
                </a:solidFill>
                <a:latin typeface="Calibri" panose="020F0502020204030204" pitchFamily="34" charset="0"/>
              </a:rPr>
              <a:t>		rychlost přívodu [mg/min] = Cl x </a:t>
            </a:r>
            <a:r>
              <a:rPr lang="cs-CZ" altLang="cs-CZ" sz="1800" b="1" dirty="0" err="1">
                <a:solidFill>
                  <a:srgbClr val="0066CC"/>
                </a:solidFill>
                <a:latin typeface="Calibri" panose="020F0502020204030204" pitchFamily="34" charset="0"/>
              </a:rPr>
              <a:t>Css</a:t>
            </a:r>
            <a:endParaRPr lang="cs-CZ" altLang="cs-CZ" sz="1800" b="1" dirty="0">
              <a:solidFill>
                <a:srgbClr val="0066CC"/>
              </a:solidFill>
              <a:latin typeface="Calibri" panose="020F0502020204030204" pitchFamily="34" charset="0"/>
            </a:endParaRPr>
          </a:p>
          <a:p>
            <a:pPr>
              <a:spcBef>
                <a:spcPct val="50000"/>
              </a:spcBef>
              <a:buNone/>
            </a:pPr>
            <a:endParaRPr lang="cs-CZ" altLang="cs-CZ" sz="1800" b="1" dirty="0">
              <a:solidFill>
                <a:srgbClr val="0066CC"/>
              </a:solidFill>
              <a:latin typeface="Calibri" panose="020F0502020204030204" pitchFamily="34" charset="0"/>
            </a:endParaRPr>
          </a:p>
          <a:p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971685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obsah 8"/>
          <p:cNvSpPr>
            <a:spLocks noGrp="1"/>
          </p:cNvSpPr>
          <p:nvPr>
            <p:ph idx="1"/>
          </p:nvPr>
        </p:nvSpPr>
        <p:spPr>
          <a:xfrm>
            <a:off x="1621294" y="2540689"/>
            <a:ext cx="8591911" cy="4749901"/>
          </a:xfrm>
        </p:spPr>
        <p:txBody>
          <a:bodyPr/>
          <a:lstStyle/>
          <a:p>
            <a:pPr>
              <a:buNone/>
            </a:pPr>
            <a:r>
              <a:rPr lang="cs-CZ" altLang="cs-CZ" sz="4800" dirty="0" smtClean="0">
                <a:solidFill>
                  <a:srgbClr val="C00000"/>
                </a:solidFill>
                <a:latin typeface="Calibri" panose="020F0502020204030204" pitchFamily="34" charset="0"/>
              </a:rPr>
              <a:t>Děkuji za pozornost!</a:t>
            </a:r>
            <a:endParaRPr lang="cs-CZ" altLang="cs-CZ" sz="4800" dirty="0">
              <a:latin typeface="Calibri" panose="020F0502020204030204" pitchFamily="34" charset="0"/>
            </a:endParaRPr>
          </a:p>
          <a:p>
            <a:pPr>
              <a:buNone/>
            </a:pPr>
            <a:endParaRPr lang="cs-CZ" altLang="cs-CZ" sz="4400" dirty="0">
              <a:latin typeface="Calibri" panose="020F0502020204030204" pitchFamily="34" charset="0"/>
            </a:endParaRPr>
          </a:p>
          <a:p>
            <a:pPr>
              <a:spcBef>
                <a:spcPct val="0"/>
              </a:spcBef>
              <a:buNone/>
            </a:pPr>
            <a:endParaRPr lang="cs-CZ" altLang="cs-CZ" sz="4400" b="1" dirty="0">
              <a:latin typeface="Calibri" panose="020F0502020204030204" pitchFamily="34" charset="0"/>
            </a:endParaRPr>
          </a:p>
          <a:p>
            <a:pPr>
              <a:lnSpc>
                <a:spcPct val="90000"/>
              </a:lnSpc>
              <a:buNone/>
            </a:pPr>
            <a:endParaRPr lang="cs-CZ" altLang="cs-CZ" sz="4400" dirty="0">
              <a:latin typeface="Calibri" panose="020F0502020204030204" pitchFamily="34" charset="0"/>
            </a:endParaRPr>
          </a:p>
        </p:txBody>
      </p:sp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028F59-B1F6-4801-94DB-4C8B6157CAC0}" type="slidenum">
              <a:rPr lang="cs-CZ" altLang="cs-CZ"/>
              <a:pPr/>
              <a:t>76</a:t>
            </a:fld>
            <a:endParaRPr lang="cs-CZ" alt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41904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CCE4E1-ABCF-4F5D-BF07-EFB1B1F25C69}" type="slidenum">
              <a:rPr lang="cs-CZ" altLang="cs-CZ"/>
              <a:pPr/>
              <a:t>8</a:t>
            </a:fld>
            <a:endParaRPr lang="cs-CZ" altLang="cs-CZ"/>
          </a:p>
        </p:txBody>
      </p:sp>
      <p:sp>
        <p:nvSpPr>
          <p:cNvPr id="3" name="TextovéPole 2"/>
          <p:cNvSpPr txBox="1"/>
          <p:nvPr/>
        </p:nvSpPr>
        <p:spPr>
          <a:xfrm>
            <a:off x="261259" y="1677143"/>
            <a:ext cx="888274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rgbClr val="0028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Úvodní </a:t>
            </a:r>
            <a:r>
              <a:rPr lang="cs-CZ" dirty="0">
                <a:solidFill>
                  <a:srgbClr val="0028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organizační </a:t>
            </a:r>
            <a:r>
              <a:rPr lang="cs-CZ" dirty="0" smtClean="0">
                <a:solidFill>
                  <a:srgbClr val="0028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informace.</a:t>
            </a:r>
            <a:endParaRPr lang="cs-CZ" dirty="0">
              <a:solidFill>
                <a:srgbClr val="00287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28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cs-CZ" dirty="0" smtClean="0">
                <a:solidFill>
                  <a:srgbClr val="0028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áplň </a:t>
            </a:r>
            <a:r>
              <a:rPr lang="cs-CZ" dirty="0">
                <a:solidFill>
                  <a:srgbClr val="0028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oboru + obecné farmakologické </a:t>
            </a:r>
            <a:r>
              <a:rPr lang="cs-CZ" dirty="0" smtClean="0">
                <a:solidFill>
                  <a:srgbClr val="0028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pojmy.</a:t>
            </a:r>
            <a:endParaRPr lang="cs-CZ" dirty="0">
              <a:solidFill>
                <a:srgbClr val="00287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287D"/>
                </a:solidFill>
                <a:latin typeface="Calibri" panose="020F0502020204030204" pitchFamily="34" charset="0"/>
              </a:rPr>
              <a:t>K</a:t>
            </a:r>
            <a:r>
              <a:rPr lang="cs-CZ" dirty="0" smtClean="0">
                <a:solidFill>
                  <a:srgbClr val="00287D"/>
                </a:solidFill>
                <a:latin typeface="Calibri" panose="020F0502020204030204" pitchFamily="34" charset="0"/>
              </a:rPr>
              <a:t>lasifikace léčiv</a:t>
            </a:r>
            <a:r>
              <a:rPr lang="cs-CZ" dirty="0">
                <a:solidFill>
                  <a:srgbClr val="00287D"/>
                </a:solidFill>
                <a:latin typeface="Calibri" panose="020F0502020204030204" pitchFamily="34" charset="0"/>
              </a:rPr>
              <a:t> </a:t>
            </a:r>
            <a:r>
              <a:rPr lang="cs-CZ" dirty="0" smtClean="0">
                <a:solidFill>
                  <a:srgbClr val="00287D"/>
                </a:solidFill>
                <a:latin typeface="Calibri" panose="020F0502020204030204" pitchFamily="34" charset="0"/>
              </a:rPr>
              <a:t>– </a:t>
            </a:r>
            <a:r>
              <a:rPr lang="cs-CZ" dirty="0" smtClean="0">
                <a:solidFill>
                  <a:srgbClr val="00287D"/>
                </a:solidFill>
                <a:latin typeface="Calibri" panose="020F0502020204030204" pitchFamily="34" charset="0"/>
              </a:rPr>
              <a:t>ATC.</a:t>
            </a:r>
            <a:endParaRPr lang="cs-CZ" dirty="0">
              <a:solidFill>
                <a:srgbClr val="00287D"/>
              </a:solidFill>
              <a:latin typeface="Calibri" panose="020F050202020403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28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</a:t>
            </a:r>
            <a:r>
              <a:rPr lang="cs-CZ" dirty="0" smtClean="0">
                <a:solidFill>
                  <a:srgbClr val="0028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armakodynamika </a:t>
            </a:r>
            <a:r>
              <a:rPr lang="cs-CZ" dirty="0">
                <a:solidFill>
                  <a:srgbClr val="0028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mechanizmy účinků léčiv, receptorová </a:t>
            </a:r>
            <a:r>
              <a:rPr lang="cs-CZ" dirty="0" smtClean="0">
                <a:solidFill>
                  <a:srgbClr val="0028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teorie.</a:t>
            </a:r>
            <a:endParaRPr lang="cs-CZ" dirty="0">
              <a:solidFill>
                <a:srgbClr val="00287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rgbClr val="00287D"/>
                </a:solidFill>
                <a:latin typeface="Calibri" panose="020F0502020204030204" pitchFamily="34" charset="0"/>
              </a:rPr>
              <a:t>Základy </a:t>
            </a:r>
            <a:r>
              <a:rPr lang="cs-CZ" dirty="0" smtClean="0">
                <a:solidFill>
                  <a:srgbClr val="00287D"/>
                </a:solidFill>
                <a:latin typeface="Calibri" panose="020F0502020204030204" pitchFamily="34" charset="0"/>
              </a:rPr>
              <a:t>farmakokinetiky.</a:t>
            </a:r>
            <a:endParaRPr lang="cs-CZ" dirty="0">
              <a:solidFill>
                <a:srgbClr val="00287D"/>
              </a:solidFill>
              <a:latin typeface="Calibri" panose="020F0502020204030204" pitchFamily="34" charset="0"/>
            </a:endParaRPr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58790" y="987275"/>
            <a:ext cx="8086635" cy="485775"/>
          </a:xfrm>
        </p:spPr>
        <p:txBody>
          <a:bodyPr/>
          <a:lstStyle/>
          <a:p>
            <a:r>
              <a:rPr lang="cs-CZ" dirty="0" smtClean="0"/>
              <a:t>Agenda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30030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cs-CZ" altLang="cs-CZ" sz="2600" dirty="0">
                <a:latin typeface="Calibri" panose="020F0502020204030204" pitchFamily="34" charset="0"/>
                <a:cs typeface="Calibri" panose="020F0502020204030204" pitchFamily="34" charset="0"/>
              </a:rPr>
              <a:t>Farmakologie – náplň oboru</a:t>
            </a:r>
          </a:p>
        </p:txBody>
      </p:sp>
      <p:sp>
        <p:nvSpPr>
          <p:cNvPr id="9" name="Zástupný symbol pro obsah 8"/>
          <p:cNvSpPr>
            <a:spLocks noGrp="1"/>
          </p:cNvSpPr>
          <p:nvPr>
            <p:ph idx="1"/>
          </p:nvPr>
        </p:nvSpPr>
        <p:spPr>
          <a:xfrm>
            <a:off x="320904" y="1603771"/>
            <a:ext cx="8082321" cy="3082529"/>
          </a:xfrm>
        </p:spPr>
        <p:txBody>
          <a:bodyPr/>
          <a:lstStyle/>
          <a:p>
            <a:r>
              <a:rPr lang="cs-CZ" sz="2000" dirty="0" err="1">
                <a:solidFill>
                  <a:srgbClr val="0028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farmakon</a:t>
            </a:r>
            <a:r>
              <a:rPr lang="cs-CZ" sz="2000" dirty="0">
                <a:solidFill>
                  <a:srgbClr val="0028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</a:t>
            </a:r>
            <a:r>
              <a:rPr lang="cs-CZ" sz="2000" dirty="0" smtClean="0">
                <a:solidFill>
                  <a:srgbClr val="0028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lék</a:t>
            </a:r>
            <a:endParaRPr lang="cs-CZ" sz="2000" dirty="0">
              <a:solidFill>
                <a:srgbClr val="00287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sz="2000" dirty="0">
                <a:solidFill>
                  <a:srgbClr val="0028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věda studující interakci látek a léčiv (farmak) a živým organismem na všech jeho </a:t>
            </a:r>
            <a:r>
              <a:rPr lang="cs-CZ" sz="2000" dirty="0" smtClean="0">
                <a:solidFill>
                  <a:srgbClr val="0028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úrovních</a:t>
            </a:r>
          </a:p>
          <a:p>
            <a:endParaRPr lang="cs-CZ" sz="2000" dirty="0" smtClean="0">
              <a:solidFill>
                <a:srgbClr val="00287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cs-CZ" sz="2000" b="1" dirty="0">
                <a:solidFill>
                  <a:srgbClr val="CC3300"/>
                </a:solidFill>
                <a:latin typeface="Calibri" panose="020F0502020204030204" pitchFamily="34" charset="0"/>
              </a:rPr>
              <a:t>Obecná farmakologie</a:t>
            </a:r>
          </a:p>
          <a:p>
            <a:r>
              <a:rPr lang="cs-CZ" sz="2000" dirty="0">
                <a:solidFill>
                  <a:srgbClr val="0028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studuje obecně platné zákonitosti interakcí látka x </a:t>
            </a:r>
            <a:r>
              <a:rPr lang="cs-CZ" sz="2000" dirty="0" smtClean="0">
                <a:solidFill>
                  <a:srgbClr val="0028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organizmus</a:t>
            </a:r>
            <a:endParaRPr lang="cs-CZ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cs-CZ" sz="2000" b="1" dirty="0">
                <a:solidFill>
                  <a:srgbClr val="CC3300"/>
                </a:solidFill>
                <a:latin typeface="Calibri" panose="020F0502020204030204" pitchFamily="34" charset="0"/>
              </a:rPr>
              <a:t>Speciální farmakologie</a:t>
            </a:r>
          </a:p>
          <a:p>
            <a:r>
              <a:rPr lang="cs-CZ" sz="2000" dirty="0">
                <a:solidFill>
                  <a:srgbClr val="0028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zabývá se jednotlivými skupinami léčiv a individuálními látkami</a:t>
            </a:r>
          </a:p>
          <a:p>
            <a:endParaRPr lang="cs-CZ" dirty="0">
              <a:solidFill>
                <a:srgbClr val="00287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cs-CZ" dirty="0">
              <a:solidFill>
                <a:srgbClr val="00287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028F59-B1F6-4801-94DB-4C8B6157CAC0}" type="slidenum">
              <a:rPr lang="cs-CZ" altLang="cs-CZ"/>
              <a:pPr/>
              <a:t>9</a:t>
            </a:fld>
            <a:endParaRPr lang="cs-CZ" altLang="cs-CZ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94732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_PERSONNUM" val="30"/>
  <p:tag name="ARS_PPT_DBNAME" val="210f78ab-b785-47a4-8ae2-60ae6982aa7c.mdb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DATAPERCENTBASE" val="crParticipant"/>
  <p:tag name="ARS_CHARTPARA_NUMBERDEC" val="0"/>
  <p:tag name="ARS_CHARTPARA_PERCENTDEC" val="1"/>
  <p:tag name="ARS_CHARTPARA_SHOW3D" val="0"/>
  <p:tag name="ARS_CHARTPOINTWIDTH" val="0.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DATAPERCENTBASE" val="crParticipant"/>
  <p:tag name="ARS_CHARTPARA_NUMBERDEC" val="0"/>
  <p:tag name="ARS_CHARTPARA_PERCENTDEC" val="1"/>
  <p:tag name="ARS_CHARTPARA_SHOW3D" val="0"/>
  <p:tag name="ARS_CHARTPOINTWIDTH" val="0.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DATAPERCENTBASE" val="crParticipant"/>
  <p:tag name="ARS_CHARTPARA_NUMBERDEC" val="0"/>
  <p:tag name="ARS_CHARTPARA_PERCENTDEC" val="1"/>
  <p:tag name="ARS_CHARTPARA_SHOW3D" val="0"/>
  <p:tag name="ARS_CHARTPOINTWIDTH" val="0.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DATAPERCENTBASE" val="crParticipant"/>
  <p:tag name="ARS_CHARTPARA_NUMBERDEC" val="0"/>
  <p:tag name="ARS_CHARTPARA_PERCENTDEC" val="1"/>
  <p:tag name="ARS_CHARTPARA_SHOW3D" val="0"/>
  <p:tag name="ARS_CHARTPOINTWIDTH" val="0.5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ISRESPONSED" val="1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ISRESPONSED" val="1"/>
  <p:tag name="ARS_SLIDE_DUENO" val="100"/>
  <p:tag name="ARS_SLIDE_PARTICIPANTNUM" val="100"/>
  <p:tag name="ARS_SLIDE_SUBMITNUM" val="0"/>
  <p:tag name="ARS_SLIDE_CORRECTNUM" val="0"/>
  <p:tag name="ARS_SLIDE_VOTEMEAN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RESPONSETYPE" val="Slide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DATAPERCENTBASE" val="crParticipant"/>
  <p:tag name="ARS_CHARTPARA_NUMBERDEC" val="0"/>
  <p:tag name="ARS_CHARTPARA_PERCENTDEC" val="1"/>
  <p:tag name="ARS_CHARTPARA_SHOW3D" val="0"/>
  <p:tag name="ARS_CHARTPOINTWIDTH" val="0.5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DATAPERCENTBASE" val="crParticipant"/>
  <p:tag name="ARS_CHARTPARA_NUMBERDEC" val="0"/>
  <p:tag name="ARS_CHARTPARA_PERCENTDEC" val="1"/>
  <p:tag name="ARS_CHARTPARA_SHOW3D" val="0"/>
  <p:tag name="ARS_CHARTPOINTWIDTH" val="0.5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DATAPERCENTBASE" val="crParticipant"/>
  <p:tag name="ARS_CHARTPARA_NUMBERDEC" val="0"/>
  <p:tag name="ARS_CHARTPARA_PERCENTDEC" val="1"/>
  <p:tag name="ARS_CHARTPARA_SHOW3D" val="0"/>
  <p:tag name="ARS_CHARTPOINTWIDTH" val="0.5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DATAPERCENTBASE" val="crParticipant"/>
  <p:tag name="ARS_CHARTPARA_NUMBERDEC" val="0"/>
  <p:tag name="ARS_CHARTPARA_PERCENTDEC" val="1"/>
  <p:tag name="ARS_CHARTPARA_SHOW3D" val="0"/>
  <p:tag name="ARS_CHARTPOINTWIDTH" val="0.5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DATAPERCENTBASE" val="crParticipant"/>
  <p:tag name="ARS_CHARTPARA_NUMBERDEC" val="0"/>
  <p:tag name="ARS_CHARTPARA_PERCENTDEC" val="1"/>
  <p:tag name="ARS_CHARTPARA_SHOW3D" val="0"/>
  <p:tag name="ARS_CHARTPOINTWIDTH" val="0.5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DATAPERCENTBASE" val="crParticipant"/>
  <p:tag name="ARS_CHARTPARA_NUMBERDEC" val="0"/>
  <p:tag name="ARS_CHARTPARA_PERCENTDEC" val="1"/>
  <p:tag name="ARS_CHARTPARA_SHOW3D" val="0"/>
  <p:tag name="ARS_CHARTPOINTWIDTH" val="0.5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RESPONSETYPE" val="Slide"/>
  <p:tag name="ARS_SLIDE_ISRESPONSED" val="1"/>
  <p:tag name="ARS_SLIDE_DUENO" val="100"/>
  <p:tag name="ARS_SLIDE_PARTICIPANTNUM" val="100"/>
  <p:tag name="ARS_SLIDE_SUBMITNUM" val="0"/>
  <p:tag name="ARS_SLIDE_CORRECTNUM" val="0"/>
  <p:tag name="ARS_SLIDE_VOTEMEAN" val="0"/>
  <p:tag name="ARS_CHARTPARA_DATAFORMAT" val="ltNumberValue"/>
  <p:tag name="ARS_CHARTPARA_SHOWTIME" val="csStop"/>
  <p:tag name="ARS_CHARTPARA_DATAPERCENTBASE" val="crParticipant"/>
  <p:tag name="ARS_CHARTPARA_NUMBERDEC" val="0"/>
  <p:tag name="ARS_CHARTPARA_PERCENTDEC" val="1"/>
  <p:tag name="ARS_CHARTPARA_SHOW3D" val="0"/>
  <p:tag name="ARS_CHARTPOINTWIDTH" val="0.5"/>
  <p:tag name="ARS_CHARTSHOWITEMTEXT" val="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RESPONSETYPE" val="Slide"/>
  <p:tag name="ARS_SLIDE_ISRESPONSED" val="1"/>
  <p:tag name="ARS_SLIDE_DUENO" val="100"/>
  <p:tag name="ARS_SLIDE_PARTICIPANTNUM" val="100"/>
  <p:tag name="ARS_SLIDE_SUBMITNUM" val="0"/>
  <p:tag name="ARS_SLIDE_CORRECTNUM" val="0"/>
  <p:tag name="ARS_SLIDE_VOTEMEAN" val="0"/>
  <p:tag name="ARS_CHARTPARA_DATAFORMAT" val="ltNumberValue"/>
  <p:tag name="ARS_CHARTPARA_SHOWTIME" val="csStop"/>
  <p:tag name="ARS_CHARTPARA_DATAPERCENTBASE" val="crParticipant"/>
  <p:tag name="ARS_CHARTPARA_NUMBERDEC" val="0"/>
  <p:tag name="ARS_CHARTPARA_PERCENTDEC" val="1"/>
  <p:tag name="ARS_CHARTPARA_SHOW3D" val="0"/>
  <p:tag name="ARS_CHARTPOINTWIDTH" val="0.5"/>
  <p:tag name="ARS_CHARTSHOWITEMTEXT" val="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RESPONSETYPE" val="Slide"/>
  <p:tag name="ARS_CHARTPARA_DATAFORMAT" val="ltNumberValue"/>
  <p:tag name="ARS_CHARTPARA_SHOWTIME" val="csStop"/>
  <p:tag name="ARS_CHARTPARA_DATAPERCENTBASE" val="crParticipant"/>
  <p:tag name="ARS_CHARTPARA_NUMBERDEC" val="0"/>
  <p:tag name="ARS_CHARTPARA_PERCENTDEC" val="1"/>
  <p:tag name="ARS_CHARTPARA_SHOW3D" val="0"/>
  <p:tag name="ARS_CHARTPOINTWIDTH" val="0.5"/>
  <p:tag name="ARS_SLIDE_ISRESPONSED" val="1"/>
  <p:tag name="ARS_SLIDE_DUENO" val="100"/>
  <p:tag name="ARS_SLIDE_PARTICIPANTNUM" val="100"/>
  <p:tag name="ARS_SLIDE_SUBMITNUM" val="0"/>
  <p:tag name="ARS_SLIDE_CORRECTNUM" val="0"/>
  <p:tag name="ARS_SLIDE_VOTEMEAN" val="0"/>
  <p:tag name="ARS_CHARTSHOWITEMTEXT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DATAPERCENTBASE" val="crParticipant"/>
  <p:tag name="ARS_CHARTPARA_NUMBERDEC" val="0"/>
  <p:tag name="ARS_CHARTPARA_PERCENTDEC" val="1"/>
  <p:tag name="ARS_CHARTPARA_SHOW3D" val="0"/>
  <p:tag name="ARS_CHARTPOINTWIDTH" val="0.5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RESPONSETYPE" val="Slide"/>
  <p:tag name="ARS_SLIDE_ISRESPONSED" val="1"/>
  <p:tag name="ARS_SLIDE_DUENO" val="100"/>
  <p:tag name="ARS_SLIDE_PARTICIPANTNUM" val="100"/>
  <p:tag name="ARS_SLIDE_SUBMITNUM" val="0"/>
  <p:tag name="ARS_SLIDE_CORRECTNUM" val="0"/>
  <p:tag name="ARS_SLIDE_VOTEMEAN" val="0"/>
  <p:tag name="ARS_CHARTPARA_DATAFORMAT" val="ltNumberValue"/>
  <p:tag name="ARS_CHARTPARA_SHOWTIME" val="csStop"/>
  <p:tag name="ARS_CHARTPARA_DATAPERCENTBASE" val="crParticipant"/>
  <p:tag name="ARS_CHARTPARA_NUMBERDEC" val="0"/>
  <p:tag name="ARS_CHARTPARA_PERCENTDEC" val="1"/>
  <p:tag name="ARS_CHARTPARA_SHOW3D" val="0"/>
  <p:tag name="ARS_CHARTPOINTWIDTH" val="0.5"/>
  <p:tag name="ARS_CHARTSHOWITEMTEXT" val="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RESPONSETYPE" val="Slide"/>
  <p:tag name="ARS_CHARTPARA_DATAFORMAT" val="ltNumberValue"/>
  <p:tag name="ARS_CHARTPARA_SHOWTIME" val="csStop"/>
  <p:tag name="ARS_CHARTPARA_DATAPERCENTBASE" val="crParticipant"/>
  <p:tag name="ARS_CHARTPARA_NUMBERDEC" val="0"/>
  <p:tag name="ARS_CHARTPARA_PERCENTDEC" val="1"/>
  <p:tag name="ARS_CHARTPARA_SHOW3D" val="0"/>
  <p:tag name="ARS_CHARTPOINTWIDTH" val="0.5"/>
  <p:tag name="ARS_SLIDE_ISRESPONSED" val="1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RESPONSETYPE" val="Slide"/>
  <p:tag name="ARS_CHARTPARA_DATAFORMAT" val="ltNumberValue"/>
  <p:tag name="ARS_CHARTPARA_SHOWTIME" val="csStop"/>
  <p:tag name="ARS_CHARTPARA_DATAPERCENTBASE" val="crParticipant"/>
  <p:tag name="ARS_CHARTPARA_NUMBERDEC" val="0"/>
  <p:tag name="ARS_CHARTPARA_PERCENTDEC" val="1"/>
  <p:tag name="ARS_CHARTPARA_SHOW3D" val="0"/>
  <p:tag name="ARS_CHARTPOINTWIDTH" val="0.5"/>
  <p:tag name="ARS_SLIDE_ISRESPONSED" val="1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DATAPERCENTBASE" val="crParticipant"/>
  <p:tag name="ARS_CHARTPARA_NUMBERDEC" val="0"/>
  <p:tag name="ARS_CHARTPARA_PERCENTDEC" val="1"/>
  <p:tag name="ARS_CHARTPARA_SHOW3D" val="0"/>
  <p:tag name="ARS_CHARTPOINTWIDTH" val="0.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DATAPERCENTBASE" val="crParticipant"/>
  <p:tag name="ARS_CHARTPARA_NUMBERDEC" val="0"/>
  <p:tag name="ARS_CHARTPARA_PERCENTDEC" val="1"/>
  <p:tag name="ARS_CHARTPARA_SHOW3D" val="0"/>
  <p:tag name="ARS_CHARTPOINTWIDTH" val="0.5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ISRESPONSED" val="1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DATAPERCENTBASE" val="crParticipant"/>
  <p:tag name="ARS_CHARTPARA_NUMBERDEC" val="0"/>
  <p:tag name="ARS_CHARTPARA_PERCENTDEC" val="1"/>
  <p:tag name="ARS_CHARTPARA_SHOW3D" val="0"/>
  <p:tag name="ARS_CHARTPOINTWIDTH" val="0.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DATAPERCENTBASE" val="crParticipant"/>
  <p:tag name="ARS_CHARTPARA_NUMBERDEC" val="0"/>
  <p:tag name="ARS_CHARTPARA_PERCENTDEC" val="1"/>
  <p:tag name="ARS_CHARTPARA_SHOW3D" val="0"/>
  <p:tag name="ARS_CHARTPOINTWIDTH" val="0.5"/>
</p:tagLst>
</file>

<file path=ppt/theme/theme1.xml><?xml version="1.0" encoding="utf-8"?>
<a:theme xmlns:a="http://schemas.openxmlformats.org/drawingml/2006/main" name="med_sablona_16×9_cz-1">
  <a:themeElements>
    <a:clrScheme name="Směsi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med_sablona_16×9_cz-1</Template>
  <TotalTime>532</TotalTime>
  <Words>3442</Words>
  <Application>Microsoft Office PowerPoint</Application>
  <PresentationFormat>Předvádění na obrazovce (16:9)</PresentationFormat>
  <Paragraphs>711</Paragraphs>
  <Slides>76</Slides>
  <Notes>18</Notes>
  <HiddenSlides>0</HiddenSlides>
  <MMClips>0</MMClips>
  <ScaleCrop>false</ScaleCrop>
  <HeadingPairs>
    <vt:vector size="6" baseType="variant">
      <vt:variant>
        <vt:lpstr>Použitá písma</vt:lpstr>
      </vt:variant>
      <vt:variant>
        <vt:i4>10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76</vt:i4>
      </vt:variant>
    </vt:vector>
  </HeadingPairs>
  <TitlesOfParts>
    <vt:vector size="87" baseType="lpstr">
      <vt:lpstr>Arial</vt:lpstr>
      <vt:lpstr>Calibri</vt:lpstr>
      <vt:lpstr>Cambria Math</vt:lpstr>
      <vt:lpstr>Candara</vt:lpstr>
      <vt:lpstr>Georgia</vt:lpstr>
      <vt:lpstr>Symbol</vt:lpstr>
      <vt:lpstr>Tahoma</vt:lpstr>
      <vt:lpstr>Times New Roman</vt:lpstr>
      <vt:lpstr>Times New Roman CE obyčejné</vt:lpstr>
      <vt:lpstr>Wingdings</vt:lpstr>
      <vt:lpstr>med_sablona_16×9_cz-1</vt:lpstr>
      <vt:lpstr>Úvod do studia farmakologie </vt:lpstr>
      <vt:lpstr>Agenda</vt:lpstr>
      <vt:lpstr>Farmakologický ústav LF MU</vt:lpstr>
      <vt:lpstr>Zápočet a zkouška</vt:lpstr>
      <vt:lpstr>Závěrečné kolokvium </vt:lpstr>
      <vt:lpstr>Doporučená studijní literatura</vt:lpstr>
      <vt:lpstr>Sylabus</vt:lpstr>
      <vt:lpstr>Agenda</vt:lpstr>
      <vt:lpstr>Farmakologie – náplň oboru</vt:lpstr>
      <vt:lpstr>Prezentace aplikace PowerPoint</vt:lpstr>
      <vt:lpstr>Obecné farmakologické pojmy - terapie</vt:lpstr>
      <vt:lpstr>Obecné farmakologické pojmy</vt:lpstr>
      <vt:lpstr>Farmakologie ≠ farmacie </vt:lpstr>
      <vt:lpstr>Dvě větve farmakologie</vt:lpstr>
      <vt:lpstr>Farmakoekonomika</vt:lpstr>
      <vt:lpstr>Farmakovigilance</vt:lpstr>
      <vt:lpstr>Farmakogenetika </vt:lpstr>
      <vt:lpstr>Prezentace aplikace PowerPoint</vt:lpstr>
      <vt:lpstr>Obecné farmakologické pojmy</vt:lpstr>
      <vt:lpstr>Základní terminologie</vt:lpstr>
      <vt:lpstr>Prezentace aplikace PowerPoint</vt:lpstr>
      <vt:lpstr>Prezentace aplikace PowerPoint</vt:lpstr>
      <vt:lpstr>Mezinárodní nechráněný název (INN)</vt:lpstr>
      <vt:lpstr>Klasifikace léčiv - HVLP x IPLP</vt:lpstr>
      <vt:lpstr>Klasifikace léčiv</vt:lpstr>
      <vt:lpstr>ATC klasifikace léčiv</vt:lpstr>
      <vt:lpstr>ATC klasifikace léčiv</vt:lpstr>
      <vt:lpstr>ATC klasifikace léčiv</vt:lpstr>
      <vt:lpstr>Agenda</vt:lpstr>
      <vt:lpstr>Farmakodynamika – mechanismy účinků léčiv</vt:lpstr>
      <vt:lpstr>Mechanizmus účinků léčiv</vt:lpstr>
      <vt:lpstr>Mechanismy účinků léčiv (farmakodynamika)</vt:lpstr>
      <vt:lpstr>1. Nespecifický MÚ</vt:lpstr>
      <vt:lpstr>1. Nespecifický MÚ</vt:lpstr>
      <vt:lpstr>1. Nespecifický MÚ</vt:lpstr>
      <vt:lpstr>1. Nespecifický MÚ</vt:lpstr>
      <vt:lpstr>2. Specifický MÚ</vt:lpstr>
      <vt:lpstr>Receptorové mechanizmy účinku </vt:lpstr>
      <vt:lpstr>Prezentace aplikace PowerPoint</vt:lpstr>
      <vt:lpstr>Farmakodynamika – typy ligandů</vt:lpstr>
      <vt:lpstr>Vztah mezi dávkou a účinkem</vt:lpstr>
      <vt:lpstr>Desenzitizace receptorů </vt:lpstr>
      <vt:lpstr>Hypersenzitivita receptorů </vt:lpstr>
      <vt:lpstr>Farmakodynamika – změny počtu receptorů</vt:lpstr>
      <vt:lpstr>Rozdělení receptorů</vt:lpstr>
      <vt:lpstr>Receptorové mechanismy - shrnutí</vt:lpstr>
      <vt:lpstr>2. Specifický MÚ</vt:lpstr>
      <vt:lpstr>2. Specifický MÚ</vt:lpstr>
      <vt:lpstr>Agenda</vt:lpstr>
      <vt:lpstr>Farmakokinetika</vt:lpstr>
      <vt:lpstr>Vztah ADME a koncentrace léčiva v místě účinku</vt:lpstr>
      <vt:lpstr>Aplikační a eliminační cesty</vt:lpstr>
      <vt:lpstr>Absorpce</vt:lpstr>
      <vt:lpstr>Biologická dostupnost</vt:lpstr>
      <vt:lpstr>Faktory ovlivňující absorpci</vt:lpstr>
      <vt:lpstr>PK – různé formy podání</vt:lpstr>
      <vt:lpstr>Presystémová eliminace, first pass effect</vt:lpstr>
      <vt:lpstr>Distribuce</vt:lpstr>
      <vt:lpstr>Prezentace aplikace PowerPoint</vt:lpstr>
      <vt:lpstr>Prezentace aplikace PowerPoint</vt:lpstr>
      <vt:lpstr>Eliminace</vt:lpstr>
      <vt:lpstr>Eliminace</vt:lpstr>
      <vt:lpstr>Kinetika eliminace 0-tého a 1. řádu</vt:lpstr>
      <vt:lpstr>Poločas eliminace (t ½)</vt:lpstr>
      <vt:lpstr>Smysl biotransformace</vt:lpstr>
      <vt:lpstr>Dvě fáze biotransformace:</vt:lpstr>
      <vt:lpstr>Exkrece</vt:lpstr>
      <vt:lpstr>Ledviny - hlavní exkreční cesta </vt:lpstr>
      <vt:lpstr>Clearance (CL)</vt:lpstr>
      <vt:lpstr>Exkrece játry</vt:lpstr>
      <vt:lpstr>Dávkování léčiv</vt:lpstr>
      <vt:lpstr>Jednorázové podání</vt:lpstr>
      <vt:lpstr>Kontinuální podávání</vt:lpstr>
      <vt:lpstr>Kontinuální podávání</vt:lpstr>
      <vt:lpstr>Opakované podávání</vt:lpstr>
      <vt:lpstr>Prezentace aplikace PowerPoint</vt:lpstr>
    </vt:vector>
  </TitlesOfParts>
  <Company>MU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Úvod do studia farmakologie  - základní terminologie - mechanismy účinky léčiv, receptorová teorie - základní principy farmakologie VNS</dc:title>
  <dc:creator>zendulka</dc:creator>
  <cp:lastModifiedBy>Lenka Součková</cp:lastModifiedBy>
  <cp:revision>62</cp:revision>
  <cp:lastPrinted>2018-10-04T12:31:30Z</cp:lastPrinted>
  <dcterms:created xsi:type="dcterms:W3CDTF">2018-08-24T11:46:08Z</dcterms:created>
  <dcterms:modified xsi:type="dcterms:W3CDTF">2018-10-05T10:45:10Z</dcterms:modified>
</cp:coreProperties>
</file>