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7" r:id="rId16"/>
    <p:sldId id="278" r:id="rId17"/>
    <p:sldId id="279" r:id="rId18"/>
    <p:sldId id="284" r:id="rId19"/>
    <p:sldId id="280" r:id="rId20"/>
    <p:sldId id="285" r:id="rId21"/>
    <p:sldId id="283" r:id="rId22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A4872-EA48-47B1-BBE7-9BC404C6E2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896E6-CF65-4A19-9434-B9C224E72B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0C055-A4E6-4E9E-B536-1B219BE42D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1E8D-8A73-4228-ADBE-4412C707DA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07AD0-D22D-4CEB-B2E1-8355C5B6F2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43A8-093E-456F-BBE6-9B1466AE8D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46367-233F-488E-ABF1-66F8F61E95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67738-7AE7-423E-82BE-32A4453C33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080B-409E-48F1-8BDA-3F8F9F27AB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7B4B5-F116-47F3-A29D-327B189C20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DA19B-59B4-444E-BFFD-06CA092721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B212CB-F5DF-4F9F-B5DF-17C8DC8A94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Bezpečnost práce v laboratoři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Ivana Vítková</a:t>
            </a:r>
          </a:p>
          <a:p>
            <a:pPr eaLnBrk="1" hangingPunct="1"/>
            <a:r>
              <a:rPr lang="cs-CZ" smtClean="0"/>
              <a:t>OKM, FN Brno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První pomoc u laboratorních nehod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Vniknutí infekčního materiálu do úst</a:t>
            </a:r>
            <a:r>
              <a:rPr lang="cs-CZ" sz="2800" smtClean="0"/>
              <a:t>: vyplivnout, ústa vypláchnout 0,2% HCl nebo Lugolovým roztokem, vykloktat 0,2% HCl, za 20 min. požít  4 tbl. živočišného uhlí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Vniknutí infekčního materiálu do oka</a:t>
            </a:r>
            <a:r>
              <a:rPr lang="cs-CZ" sz="2800" smtClean="0"/>
              <a:t>: vypláchnout vodou, nakapat Ophtalmo-Septonex oční kapky a vetřít Ophtalmo-Septonex oční mast, u bakteriálních infekcí Ophtalmo-Framykoin kapky a mast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První pomoc u laboratorních nehod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Vniknutí infekčního materiálu do nosu</a:t>
            </a:r>
            <a:r>
              <a:rPr lang="cs-CZ" sz="2800" smtClean="0"/>
              <a:t>: opakovaně se vysmrkat, vetřít Septonex mast,   u bakteriálních infekcí Framykoin mast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Drobná čistá poranění</a:t>
            </a:r>
            <a:r>
              <a:rPr lang="cs-CZ" sz="2800" smtClean="0"/>
              <a:t>: potřít antiseptikem, krýt rychloobvazem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Drobná infikovaná poranění</a:t>
            </a:r>
            <a:r>
              <a:rPr lang="cs-CZ" sz="2800" smtClean="0"/>
              <a:t>: nechat krvácet, antiseptikum, v případě bakteriální kontaminace Framykoin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První pomoc u laboratorních nehod</a:t>
            </a:r>
            <a:r>
              <a:rPr lang="cs-CZ" sz="400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Poranění či kontaminace sliznic materiálem obsahujícím původce závažnějších infekcí</a:t>
            </a:r>
            <a:r>
              <a:rPr lang="cs-CZ" sz="2800" smtClean="0"/>
              <a:t>  (např. hepatitida A,B,C, úplavice, TBC): konzultace s pracovníky Klinice infekčních chorob, hlášení ústavnímu hygienikovi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Vystříknutí materiálu infikovaného HIV do oka</a:t>
            </a:r>
            <a:r>
              <a:rPr lang="cs-CZ" sz="2800" smtClean="0"/>
              <a:t>: vyplachovat Ophtalem, nutné vyšetření v poradně pro HIV při Klinice infekčních nemocí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První pomoc u laboratorních nehod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u="sng" smtClean="0"/>
              <a:t>U vysoce virulentních nákaz</a:t>
            </a:r>
            <a:r>
              <a:rPr lang="cs-CZ" smtClean="0"/>
              <a:t>: excize nebo vypálení rány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r>
              <a:rPr lang="cs-CZ" b="1" smtClean="0"/>
              <a:t>KAŽDOU LABORATORNÍ NEHODU NAHLÁSÍME VEDOUCÍMU PRAKTIK!</a:t>
            </a:r>
          </a:p>
          <a:p>
            <a:pPr eaLnBrk="1" hangingPunct="1"/>
            <a:endParaRPr lang="cs-CZ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1425575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Rozdělení biologických agens podle stupně biologického rizika (Biological safety level= BSL)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5084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u="sng" smtClean="0"/>
              <a:t>BSL 1</a:t>
            </a:r>
            <a:r>
              <a:rPr lang="cs-CZ" smtClean="0"/>
              <a:t>: nepravděpodobný vyvolavatel onemocnění u lidí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              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cs-CZ" u="sng" smtClean="0"/>
              <a:t>BSL 2</a:t>
            </a:r>
            <a:r>
              <a:rPr lang="cs-CZ" smtClean="0"/>
              <a:t>: může způsobit onemocnění u lidí, může být rizikové pro zdravotní pracovníky, nepravděpodobné rozšíření v komunitě, je možná profylaxe nebo účinná léčba (např. </a:t>
            </a:r>
            <a:r>
              <a:rPr lang="cs-CZ" i="1" smtClean="0"/>
              <a:t>Haemophilus influenzae, Streptococcus pneumoniae, Staphylococcus aureus)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Rozdělení biologických agens podle stupně biologického rizika (BSL)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eaLnBrk="1" hangingPunct="1"/>
            <a:r>
              <a:rPr lang="cs-CZ" u="sng" smtClean="0"/>
              <a:t>BSL 3</a:t>
            </a:r>
            <a:r>
              <a:rPr lang="cs-CZ" smtClean="0"/>
              <a:t>: může vyvolat těžké onemocnění    u lidí, představuje významné riziko pro zdravotnický personál, může se rozšířit   do komunity, existuje profylaxe a účinná léčba (např. </a:t>
            </a:r>
            <a:r>
              <a:rPr lang="cs-CZ" i="1" smtClean="0"/>
              <a:t>Mycobacterium tuberculosis, Francisella tularensis</a:t>
            </a:r>
            <a:r>
              <a:rPr lang="cs-CZ" smtClean="0"/>
              <a:t>,                          virus evropské klíšťové encefalitidy)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Rozdělení biologických agens podle stupně biologického rizika (BSL)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8229600" cy="4525963"/>
          </a:xfrm>
        </p:spPr>
        <p:txBody>
          <a:bodyPr/>
          <a:lstStyle/>
          <a:p>
            <a:pPr eaLnBrk="1" hangingPunct="1"/>
            <a:r>
              <a:rPr lang="cs-CZ" u="sng" smtClean="0"/>
              <a:t>BSL 4</a:t>
            </a:r>
            <a:r>
              <a:rPr lang="cs-CZ" smtClean="0"/>
              <a:t>: je schopno vyvolat těžké onemocnění u člověka, významné riziko pro pracovníky, vysoké riziko pro šíření  do komunity, není dostupná profylaxe a léčba (např. virus varioly, virus Ebola, virus Marburgské horečky, SARS)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chemeClr val="folHlink"/>
                </a:solidFill>
              </a:rPr>
              <a:t>Rozdělení laboratoří podle úrovně biologické ochrany                    (</a:t>
            </a:r>
            <a:r>
              <a:rPr lang="cs-CZ" sz="4000" b="1" dirty="0" err="1" smtClean="0">
                <a:solidFill>
                  <a:schemeClr val="folHlink"/>
                </a:solidFill>
              </a:rPr>
              <a:t>Biosafety</a:t>
            </a:r>
            <a:r>
              <a:rPr lang="cs-CZ" sz="4000" b="1" dirty="0" smtClean="0">
                <a:solidFill>
                  <a:schemeClr val="folHlink"/>
                </a:solidFill>
              </a:rPr>
              <a:t> </a:t>
            </a:r>
            <a:r>
              <a:rPr lang="cs-CZ" sz="4000" b="1" dirty="0" err="1" smtClean="0">
                <a:solidFill>
                  <a:schemeClr val="folHlink"/>
                </a:solidFill>
              </a:rPr>
              <a:t>level</a:t>
            </a:r>
            <a:r>
              <a:rPr lang="cs-CZ" sz="4000" b="1" dirty="0" smtClean="0">
                <a:solidFill>
                  <a:schemeClr val="folHlink"/>
                </a:solidFill>
              </a:rPr>
              <a:t>= BL)</a:t>
            </a:r>
            <a:r>
              <a:rPr lang="cs-CZ" sz="4000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u="sng" dirty="0" smtClean="0"/>
              <a:t>BL 1</a:t>
            </a:r>
            <a:r>
              <a:rPr lang="cs-CZ" dirty="0" smtClean="0"/>
              <a:t>: laboratoře, kde se pracuje se známými kmeny, které nejsou známy jako původci onemocnění u zdravých dospělých lidí (např. v potravinářství)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4"/>
            <a:ext cx="38036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913" y="474663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folHlink"/>
                </a:solidFill>
              </a:rPr>
              <a:t>Rozdělení laboratoří podle úrovně biologické ochrany                    (</a:t>
            </a:r>
            <a:r>
              <a:rPr lang="cs-CZ" b="1" dirty="0" err="1">
                <a:solidFill>
                  <a:schemeClr val="folHlink"/>
                </a:solidFill>
              </a:rPr>
              <a:t>Biosafety</a:t>
            </a:r>
            <a:r>
              <a:rPr lang="cs-CZ" b="1" dirty="0">
                <a:solidFill>
                  <a:schemeClr val="folHlink"/>
                </a:solidFill>
              </a:rPr>
              <a:t> </a:t>
            </a:r>
            <a:r>
              <a:rPr lang="cs-CZ" b="1" dirty="0" err="1">
                <a:solidFill>
                  <a:schemeClr val="folHlink"/>
                </a:solidFill>
              </a:rPr>
              <a:t>level</a:t>
            </a:r>
            <a:r>
              <a:rPr lang="cs-CZ" b="1" dirty="0">
                <a:solidFill>
                  <a:schemeClr val="folHlink"/>
                </a:solidFill>
              </a:rPr>
              <a:t>= BL)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u="sng" dirty="0" smtClean="0"/>
          </a:p>
          <a:p>
            <a:r>
              <a:rPr lang="cs-CZ" u="sng" dirty="0" smtClean="0"/>
              <a:t>BL </a:t>
            </a:r>
            <a:r>
              <a:rPr lang="cs-CZ" u="sng" dirty="0"/>
              <a:t>2</a:t>
            </a:r>
            <a:r>
              <a:rPr lang="cs-CZ" dirty="0"/>
              <a:t>: diagnostické, výukové a jiné laboratoře, kde se pracuje s mikroorganismy , které mohou způsobit onemocnění lidí 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4498975"/>
            <a:ext cx="38036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chemeClr val="folHlink"/>
                </a:solidFill>
              </a:rPr>
              <a:t>Rozdělení laboratoří podle úrovně biologické ochrany                    (</a:t>
            </a:r>
            <a:r>
              <a:rPr lang="cs-CZ" sz="4000" b="1" dirty="0" err="1" smtClean="0">
                <a:solidFill>
                  <a:schemeClr val="folHlink"/>
                </a:solidFill>
              </a:rPr>
              <a:t>Biosafety</a:t>
            </a:r>
            <a:r>
              <a:rPr lang="cs-CZ" sz="4000" b="1" dirty="0" smtClean="0">
                <a:solidFill>
                  <a:schemeClr val="folHlink"/>
                </a:solidFill>
              </a:rPr>
              <a:t> </a:t>
            </a:r>
            <a:r>
              <a:rPr lang="cs-CZ" sz="4000" b="1" dirty="0" err="1" smtClean="0">
                <a:solidFill>
                  <a:schemeClr val="folHlink"/>
                </a:solidFill>
              </a:rPr>
              <a:t>level</a:t>
            </a:r>
            <a:r>
              <a:rPr lang="cs-CZ" sz="4000" b="1" dirty="0" smtClean="0">
                <a:solidFill>
                  <a:schemeClr val="folHlink"/>
                </a:solidFill>
              </a:rPr>
              <a:t>= BL)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u="sng" dirty="0" smtClean="0"/>
              <a:t>BL 3</a:t>
            </a:r>
            <a:r>
              <a:rPr lang="cs-CZ" dirty="0" smtClean="0"/>
              <a:t>: diagnostické a jiné laboratoře, kde se pracuje s původci s potenciální vzdušnou cestou přenosu, které mohou způsobit smrtelné onemocnění lidí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4293096"/>
            <a:ext cx="38036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Rizika infekce při práci                v laboratoři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/>
            <a:r>
              <a:rPr lang="cs-CZ" u="sng" smtClean="0"/>
              <a:t>Každý biologický materiál je potenciálně infekční</a:t>
            </a:r>
          </a:p>
          <a:p>
            <a:pPr eaLnBrk="1" hangingPunct="1"/>
            <a:r>
              <a:rPr lang="cs-CZ" smtClean="0"/>
              <a:t>Může být původcem vysoce virulentní nákazy</a:t>
            </a:r>
          </a:p>
          <a:p>
            <a:pPr eaLnBrk="1" hangingPunct="1"/>
            <a:r>
              <a:rPr lang="cs-CZ" smtClean="0"/>
              <a:t>Může obsahovat polyrezistentní kmeny     v čisté kultuře</a:t>
            </a:r>
          </a:p>
          <a:p>
            <a:pPr eaLnBrk="1" hangingPunct="1"/>
            <a:r>
              <a:rPr lang="cs-CZ" smtClean="0"/>
              <a:t>Dochází v něm k pomnožení původců infekce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folHlink"/>
                </a:solidFill>
              </a:rPr>
              <a:t>Rozdělení laboratoří podle úrovně biologické ochrany                    (</a:t>
            </a:r>
            <a:r>
              <a:rPr lang="cs-CZ" b="1" dirty="0" err="1" smtClean="0">
                <a:solidFill>
                  <a:schemeClr val="folHlink"/>
                </a:solidFill>
              </a:rPr>
              <a:t>Biosafety</a:t>
            </a:r>
            <a:r>
              <a:rPr lang="cs-CZ" b="1" dirty="0" smtClean="0">
                <a:solidFill>
                  <a:schemeClr val="folHlink"/>
                </a:solidFill>
              </a:rPr>
              <a:t> </a:t>
            </a:r>
            <a:r>
              <a:rPr lang="cs-CZ" b="1" dirty="0" err="1" smtClean="0">
                <a:solidFill>
                  <a:schemeClr val="folHlink"/>
                </a:solidFill>
              </a:rPr>
              <a:t>level</a:t>
            </a:r>
            <a:r>
              <a:rPr lang="cs-CZ" b="1" dirty="0" smtClean="0">
                <a:solidFill>
                  <a:schemeClr val="folHlink"/>
                </a:solidFill>
              </a:rPr>
              <a:t>= BL)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cs-CZ" u="sng" dirty="0"/>
              <a:t>BL 4</a:t>
            </a:r>
            <a:r>
              <a:rPr lang="cs-CZ" dirty="0"/>
              <a:t>: laboratoře pro práci s nebezpečnými patogeny, které způsobují smrtelné onemocnění a proti kterým není vakcinace ani účinná léčba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98975"/>
            <a:ext cx="38036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91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Děkuji Vám za pozornost</a:t>
            </a:r>
          </a:p>
        </p:txBody>
      </p:sp>
      <p:pic>
        <p:nvPicPr>
          <p:cNvPr id="20483" name="Picture 4" descr="D:\Fotky- práce\Nokardie\Nokardie_\100OLYMP\P101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628775"/>
            <a:ext cx="6335712" cy="475297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Cesty přenosu infekčního agens </a:t>
            </a:r>
            <a:br>
              <a:rPr lang="cs-CZ" sz="4000" b="1" smtClean="0">
                <a:solidFill>
                  <a:schemeClr val="folHlink"/>
                </a:solidFill>
              </a:rPr>
            </a:br>
            <a:r>
              <a:rPr lang="cs-CZ" sz="4000" b="1" smtClean="0">
                <a:solidFill>
                  <a:schemeClr val="folHlink"/>
                </a:solidFill>
              </a:rPr>
              <a:t>při práci v laboratoři</a:t>
            </a:r>
            <a:r>
              <a:rPr lang="cs-CZ" sz="400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797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Inhalace – vdechnutí</a:t>
            </a:r>
            <a:r>
              <a:rPr lang="cs-CZ" sz="2800" smtClean="0"/>
              <a:t>: centrifugace, vypalování kliček, rozlití infekční tekutiny,..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Kontaminace úst, spolknutí</a:t>
            </a:r>
            <a:r>
              <a:rPr lang="cs-CZ" sz="2800" smtClean="0"/>
              <a:t>: pipetování ústy,kousání tužky, nehtů,..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Poranění</a:t>
            </a:r>
            <a:r>
              <a:rPr lang="cs-CZ" sz="2800" smtClean="0"/>
              <a:t>: jehlou, rozbitým sklem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Kontaminace kůže, sliznic</a:t>
            </a:r>
            <a:r>
              <a:rPr lang="cs-CZ" sz="2800" smtClean="0"/>
              <a:t>: rozlití nebo vyšplíchnutí infekčního materiálu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Prevence</a:t>
            </a:r>
            <a:r>
              <a:rPr lang="cs-CZ" b="1" smtClean="0"/>
              <a:t> </a:t>
            </a:r>
            <a:r>
              <a:rPr lang="cs-CZ" sz="4000" b="1" smtClean="0">
                <a:solidFill>
                  <a:schemeClr val="folHlink"/>
                </a:solidFill>
              </a:rPr>
              <a:t>rizik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Vstup na pracoviště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Sanitární filtr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Ochranný oděv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Protiepidemický režim při práci s infekčním materiálem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Zásady osobní hygieny: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800" i="1" smtClean="0"/>
              <a:t>Hygienické mytí rukou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800" i="1" smtClean="0"/>
              <a:t>Nepoužívat mobilní telefony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800" i="1" smtClean="0"/>
              <a:t>Nejíst a nepít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800" i="1" smtClean="0"/>
              <a:t>Pozor! –okusování tužek, mnutí očí a nosu</a:t>
            </a:r>
            <a:r>
              <a:rPr lang="cs-CZ" sz="2800" smtClean="0"/>
              <a:t>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odečítání - výtě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82800" y="2138363"/>
            <a:ext cx="4978400" cy="3448050"/>
          </a:xfrm>
          <a:noFill/>
        </p:spPr>
      </p:pic>
      <p:sp>
        <p:nvSpPr>
          <p:cNvPr id="61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Mikrobiologická laboratoř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135937" cy="1512887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Protiepidemický režim při práci </a:t>
            </a:r>
            <a:br>
              <a:rPr lang="cs-CZ" sz="4000" b="1" smtClean="0">
                <a:solidFill>
                  <a:schemeClr val="folHlink"/>
                </a:solidFill>
              </a:rPr>
            </a:br>
            <a:r>
              <a:rPr lang="cs-CZ" sz="4000" b="1" smtClean="0">
                <a:solidFill>
                  <a:schemeClr val="folHlink"/>
                </a:solidFill>
              </a:rPr>
              <a:t>s infekčním materiálem</a:t>
            </a:r>
            <a:br>
              <a:rPr lang="cs-CZ" sz="4000" b="1" smtClean="0">
                <a:solidFill>
                  <a:schemeClr val="folHlink"/>
                </a:solidFill>
              </a:rPr>
            </a:br>
            <a:r>
              <a:rPr lang="cs-CZ" sz="4000" b="1" smtClean="0">
                <a:solidFill>
                  <a:schemeClr val="folHlink"/>
                </a:solidFill>
              </a:rPr>
              <a:t>Zásady pracovních postupů</a:t>
            </a:r>
            <a:r>
              <a:rPr lang="cs-CZ" sz="4000" b="1" smtClean="0"/>
              <a:t/>
            </a:r>
            <a:br>
              <a:rPr lang="cs-CZ" sz="4000" b="1" smtClean="0"/>
            </a:br>
            <a:endParaRPr lang="cs-CZ" sz="40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20938"/>
            <a:ext cx="8207375" cy="4797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u="sng" smtClean="0"/>
              <a:t>Manipulace se vzorky</a:t>
            </a:r>
            <a:r>
              <a:rPr lang="cs-CZ" sz="2800" smtClean="0"/>
              <a:t>: vzorky                             s infekčním materiálem i průvodní listy považujeme za infekční</a:t>
            </a:r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sz="2800" u="sng" smtClean="0"/>
              <a:t>Otevírání a uzavírání zkumavek</a:t>
            </a:r>
            <a:r>
              <a:rPr lang="cs-CZ" sz="2800" smtClean="0"/>
              <a:t>: opatrně</a:t>
            </a:r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sz="2800" u="sng" smtClean="0"/>
              <a:t>Očkování misek</a:t>
            </a:r>
            <a:r>
              <a:rPr lang="cs-CZ" sz="2800" smtClean="0"/>
              <a:t>: vyhneme se bublinám            na agaru</a:t>
            </a:r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sz="2800" u="sng" smtClean="0"/>
              <a:t>Vypalování kliček</a:t>
            </a:r>
            <a:r>
              <a:rPr lang="cs-CZ" sz="2800" smtClean="0"/>
              <a:t>: vysušit, vypálit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15748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Protiepidemický</a:t>
            </a:r>
            <a:r>
              <a:rPr lang="cs-CZ" sz="4000" b="1" smtClean="0"/>
              <a:t> </a:t>
            </a:r>
            <a:r>
              <a:rPr lang="cs-CZ" sz="4000" b="1" smtClean="0">
                <a:solidFill>
                  <a:schemeClr val="folHlink"/>
                </a:solidFill>
              </a:rPr>
              <a:t>režim při práci </a:t>
            </a:r>
            <a:br>
              <a:rPr lang="cs-CZ" sz="4000" b="1" smtClean="0">
                <a:solidFill>
                  <a:schemeClr val="folHlink"/>
                </a:solidFill>
              </a:rPr>
            </a:br>
            <a:r>
              <a:rPr lang="cs-CZ" sz="4000" b="1" smtClean="0">
                <a:solidFill>
                  <a:schemeClr val="folHlink"/>
                </a:solidFill>
              </a:rPr>
              <a:t>s infekčním materiálem</a:t>
            </a:r>
            <a:br>
              <a:rPr lang="cs-CZ" sz="4000" b="1" smtClean="0">
                <a:solidFill>
                  <a:schemeClr val="folHlink"/>
                </a:solidFill>
              </a:rPr>
            </a:br>
            <a:r>
              <a:rPr lang="cs-CZ" sz="4000" b="1" smtClean="0">
                <a:solidFill>
                  <a:schemeClr val="folHlink"/>
                </a:solidFill>
              </a:rPr>
              <a:t>Zásady pracovních postupů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Kladení disků, tablet, sklíček</a:t>
            </a:r>
            <a:r>
              <a:rPr lang="cs-CZ" sz="2800" smtClean="0"/>
              <a:t>: bodla, pinzety opalujeme po každém úkonu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Pipetování</a:t>
            </a:r>
            <a:r>
              <a:rPr lang="cs-CZ" sz="2800" smtClean="0"/>
              <a:t>: nikdy ne ústy!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Centrifugování</a:t>
            </a:r>
            <a:r>
              <a:rPr lang="cs-CZ" sz="2800" smtClean="0"/>
              <a:t>: nádoby řádně uzavřené, neporušené, vyvážené, řádně větraná místnost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Drcení materiálu</a:t>
            </a:r>
            <a:r>
              <a:rPr lang="cs-CZ" sz="2800" smtClean="0"/>
              <a:t>: pouze v rukavicích                  v laminárním boxu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80400" cy="1916113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Protiepidemický režim při práci </a:t>
            </a:r>
            <a:br>
              <a:rPr lang="cs-CZ" sz="4000" b="1" smtClean="0">
                <a:solidFill>
                  <a:schemeClr val="folHlink"/>
                </a:solidFill>
              </a:rPr>
            </a:br>
            <a:r>
              <a:rPr lang="cs-CZ" sz="4000" b="1" smtClean="0">
                <a:solidFill>
                  <a:schemeClr val="folHlink"/>
                </a:solidFill>
              </a:rPr>
              <a:t>s infekčním materiálem</a:t>
            </a:r>
            <a:br>
              <a:rPr lang="cs-CZ" sz="4000" b="1" smtClean="0">
                <a:solidFill>
                  <a:schemeClr val="folHlink"/>
                </a:solidFill>
              </a:rPr>
            </a:br>
            <a:r>
              <a:rPr lang="cs-CZ" sz="4000" b="1" smtClean="0">
                <a:solidFill>
                  <a:schemeClr val="folHlink"/>
                </a:solidFill>
              </a:rPr>
              <a:t>Zásady pracovních postupů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u="sng" smtClean="0"/>
              <a:t>Práce s tekutými infekčními vzorky a kulturami</a:t>
            </a:r>
            <a:r>
              <a:rPr lang="cs-CZ" sz="2800" smtClean="0"/>
              <a:t>: opatrně</a:t>
            </a:r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sz="2800" u="sng" smtClean="0"/>
              <a:t>Desinfekce pracovních ploch</a:t>
            </a:r>
            <a:r>
              <a:rPr lang="cs-CZ" sz="2800" smtClean="0"/>
              <a:t>: vždy po skončení pracovního postupu</a:t>
            </a:r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sz="2800" u="sng" smtClean="0"/>
              <a:t>Vyočkování hemokultur, zpracovávání spůt, drcení materiálu</a:t>
            </a:r>
            <a:r>
              <a:rPr lang="cs-CZ" sz="2800" smtClean="0"/>
              <a:t>: vždy v laminárním boxu</a:t>
            </a:r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sz="2800" u="sng" smtClean="0"/>
              <a:t>Zábrana proudění vzduchu</a:t>
            </a:r>
            <a:r>
              <a:rPr lang="cs-CZ" sz="2800" smtClean="0"/>
              <a:t>: při práci                   v laminárním boxu</a:t>
            </a:r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</p:txBody>
      </p:sp>
      <p:sp>
        <p:nvSpPr>
          <p:cNvPr id="9220" name="AutoShape 5" descr="6efbb4077937239cc534d6cc6ce16ef8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354137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folHlink"/>
                </a:solidFill>
              </a:rPr>
              <a:t>Protiepidemický režim při práci </a:t>
            </a:r>
            <a:br>
              <a:rPr lang="cs-CZ" sz="4000" b="1" smtClean="0">
                <a:solidFill>
                  <a:schemeClr val="folHlink"/>
                </a:solidFill>
              </a:rPr>
            </a:br>
            <a:r>
              <a:rPr lang="cs-CZ" sz="4000" b="1" smtClean="0">
                <a:solidFill>
                  <a:schemeClr val="folHlink"/>
                </a:solidFill>
              </a:rPr>
              <a:t>s infekčním materiálem </a:t>
            </a:r>
            <a:br>
              <a:rPr lang="cs-CZ" sz="4000" b="1" smtClean="0">
                <a:solidFill>
                  <a:schemeClr val="folHlink"/>
                </a:solidFill>
              </a:rPr>
            </a:br>
            <a:r>
              <a:rPr lang="cs-CZ" sz="4000" b="1" smtClean="0">
                <a:solidFill>
                  <a:schemeClr val="folHlink"/>
                </a:solidFill>
              </a:rPr>
              <a:t>Zásady pracovních postupů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Likvidace infekčního materiálu</a:t>
            </a:r>
            <a:r>
              <a:rPr lang="cs-CZ" sz="2800" smtClean="0"/>
              <a:t>: pouze              do k tomu určených sáčků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NIKDY</a:t>
            </a:r>
            <a:r>
              <a:rPr lang="cs-CZ" sz="2800" smtClean="0"/>
              <a:t>: hořící kahan bez dozoru!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u="sng" smtClean="0"/>
              <a:t>Použité jehly</a:t>
            </a:r>
            <a:r>
              <a:rPr lang="cs-CZ" sz="2800" smtClean="0"/>
              <a:t>: pouze do speciálních kontejnerů   s dezinfekcí 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b="1" u="sng" smtClean="0"/>
              <a:t>Dezinfekce pracovní plochy po ukončení pracovní činnosti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793</Words>
  <Application>Microsoft Office PowerPoint</Application>
  <PresentationFormat>Předvádění na obrazovce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Výchozí návrh</vt:lpstr>
      <vt:lpstr>Bezpečnost práce v laboratoři</vt:lpstr>
      <vt:lpstr>Rizika infekce při práci                v laboratoři</vt:lpstr>
      <vt:lpstr>Cesty přenosu infekčního agens  při práci v laboratoři </vt:lpstr>
      <vt:lpstr>Prevence rizik</vt:lpstr>
      <vt:lpstr>Mikrobiologická laboratoř</vt:lpstr>
      <vt:lpstr>Protiepidemický režim při práci  s infekčním materiálem Zásady pracovních postupů </vt:lpstr>
      <vt:lpstr>Protiepidemický režim při práci  s infekčním materiálem Zásady pracovních postupů</vt:lpstr>
      <vt:lpstr>Protiepidemický režim při práci  s infekčním materiálem Zásady pracovních postupů</vt:lpstr>
      <vt:lpstr>Protiepidemický režim při práci  s infekčním materiálem  Zásady pracovních postupů</vt:lpstr>
      <vt:lpstr>První pomoc u laboratorních nehod</vt:lpstr>
      <vt:lpstr>První pomoc u laboratorních nehod</vt:lpstr>
      <vt:lpstr>První pomoc u laboratorních nehod </vt:lpstr>
      <vt:lpstr>První pomoc u laboratorních nehod</vt:lpstr>
      <vt:lpstr>Rozdělení biologických agens podle stupně biologického rizika (Biological safety level= BSL)</vt:lpstr>
      <vt:lpstr>Rozdělení biologických agens podle stupně biologického rizika (BSL)</vt:lpstr>
      <vt:lpstr>Rozdělení biologických agens podle stupně biologického rizika (BSL)</vt:lpstr>
      <vt:lpstr>Rozdělení laboratoří podle úrovně biologické ochrany                    (Biosafety level= BL) </vt:lpstr>
      <vt:lpstr>Rozdělení laboratoří podle úrovně biologické ochrany                    (Biosafety level= BL) </vt:lpstr>
      <vt:lpstr>Rozdělení laboratoří podle úrovně biologické ochrany                    (Biosafety level= BL)</vt:lpstr>
      <vt:lpstr>Rozdělení laboratoří podle úrovně biologické ochrany                    (Biosafety level= BL)</vt:lpstr>
      <vt:lpstr>Děkuji Vám za pozornost</vt:lpstr>
    </vt:vector>
  </TitlesOfParts>
  <Company>Fakultni Nemocnice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 práce v laboratoři</dc:title>
  <dc:creator>1075</dc:creator>
  <cp:lastModifiedBy>Bednarova Jana</cp:lastModifiedBy>
  <cp:revision>56</cp:revision>
  <dcterms:created xsi:type="dcterms:W3CDTF">2008-09-02T08:59:06Z</dcterms:created>
  <dcterms:modified xsi:type="dcterms:W3CDTF">2018-10-02T07:22:30Z</dcterms:modified>
</cp:coreProperties>
</file>