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37"/>
  </p:notesMasterIdLst>
  <p:sldIdLst>
    <p:sldId id="507" r:id="rId3"/>
    <p:sldId id="427" r:id="rId4"/>
    <p:sldId id="525" r:id="rId5"/>
    <p:sldId id="526" r:id="rId6"/>
    <p:sldId id="527" r:id="rId7"/>
    <p:sldId id="528" r:id="rId8"/>
    <p:sldId id="529" r:id="rId9"/>
    <p:sldId id="430" r:id="rId10"/>
    <p:sldId id="431" r:id="rId11"/>
    <p:sldId id="534" r:id="rId12"/>
    <p:sldId id="504" r:id="rId13"/>
    <p:sldId id="508" r:id="rId14"/>
    <p:sldId id="530" r:id="rId15"/>
    <p:sldId id="502" r:id="rId16"/>
    <p:sldId id="496" r:id="rId17"/>
    <p:sldId id="497" r:id="rId18"/>
    <p:sldId id="498" r:id="rId19"/>
    <p:sldId id="499" r:id="rId20"/>
    <p:sldId id="500" r:id="rId21"/>
    <p:sldId id="495" r:id="rId22"/>
    <p:sldId id="435" r:id="rId23"/>
    <p:sldId id="509" r:id="rId24"/>
    <p:sldId id="436" r:id="rId25"/>
    <p:sldId id="531" r:id="rId26"/>
    <p:sldId id="532" r:id="rId27"/>
    <p:sldId id="533" r:id="rId28"/>
    <p:sldId id="535" r:id="rId29"/>
    <p:sldId id="536" r:id="rId30"/>
    <p:sldId id="537" r:id="rId31"/>
    <p:sldId id="541" r:id="rId32"/>
    <p:sldId id="540" r:id="rId33"/>
    <p:sldId id="539" r:id="rId34"/>
    <p:sldId id="538" r:id="rId35"/>
    <p:sldId id="446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84A86"/>
    <a:srgbClr val="CFB203"/>
    <a:srgbClr val="659A2A"/>
    <a:srgbClr val="CD8A05"/>
    <a:srgbClr val="4992A3"/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4660"/>
  </p:normalViewPr>
  <p:slideViewPr>
    <p:cSldViewPr showGuides="1">
      <p:cViewPr varScale="1">
        <p:scale>
          <a:sx n="77" d="100"/>
          <a:sy n="77" d="100"/>
        </p:scale>
        <p:origin x="102" y="792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62-40BC-9187-38F8AC6DB4F0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13.350000000000017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62-40BC-9187-38F8AC6DB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6416"/>
        <c:axId val="6224896"/>
      </c:scatterChart>
      <c:valAx>
        <c:axId val="4796416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6224896"/>
        <c:crossesAt val="-35"/>
        <c:crossBetween val="midCat"/>
        <c:majorUnit val="30"/>
      </c:valAx>
      <c:valAx>
        <c:axId val="62248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4796416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49"/>
          <c:w val="0.2993232638888898"/>
          <c:h val="0.11757271682963839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2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9285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08.10.2018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</a:t>
            </a:r>
            <a:r>
              <a:rPr lang="cs-CZ" i="1" dirty="0" smtClean="0"/>
              <a:t>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08.10.2018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</a:t>
            </a:r>
            <a:r>
              <a:rPr lang="cs-CZ" dirty="0" smtClean="0"/>
              <a:t>J. Kalina</a:t>
            </a:r>
            <a:endParaRPr lang="cs-CZ" dirty="0" smtClean="0"/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08.10.2018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76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08.10.2018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4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08.10.2018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2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08.10.2018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59789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0880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08.10.2018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08.10.2018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27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Úvod do práce s tabulkovým procesorem MS Excel.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Stručná historie vývoje MS Excel.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Zakládání, otevírání, ukládání a zavírání souborů.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Pracovní prostředí MS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Excel, přizpůsobení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 rozšíření.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Formátování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buněk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, vyjmutí, vložení a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kopírování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1.1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Úvod do MS Excel, základní typy dat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273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1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</a:t>
            </a:r>
            <a:r>
              <a:rPr lang="cs-CZ" dirty="0" smtClean="0"/>
              <a:t>J. Kalina</a:t>
            </a:r>
            <a:endParaRPr lang="cs-CZ" dirty="0" smtClean="0"/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026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3564053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Základní typy dat.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Import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dat ze souborů různých formátů.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Import dat z webové stránky (tabulky).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Import dat z databází pomocí ODBC.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Tipy a triky pro práci v MS Excel, klávesové zkratky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Rozvržení a dělení oken, ukotvení příček.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Kontrola a čištění dat.</a:t>
            </a:r>
          </a:p>
          <a:p>
            <a:pPr marL="0" indent="0" algn="ctr">
              <a:buNone/>
            </a:pP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31837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1.2. Import, export dat, jejich uložení a čištění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523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Vytvořil Institut biostatistiky a analýz, Masarykova univerzita </a:t>
            </a:r>
            <a:b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J.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Jarkovský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L. Dušek, M. Cvanová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607B7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  <p:extLst>
      <p:ext uri="{BB962C8B-B14F-4D97-AF65-F5344CB8AC3E}">
        <p14:creationId xmlns:p14="http://schemas.microsoft.com/office/powerpoint/2010/main" val="39225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aplikacemi.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.</a:t>
            </a:r>
            <a:r>
              <a:rPr lang="cs-CZ" sz="1800" dirty="0" err="1" smtClean="0"/>
              <a:t>dbf</a:t>
            </a:r>
            <a:r>
              <a:rPr lang="cs-CZ" sz="1800" dirty="0" smtClean="0"/>
              <a:t> soubory nebo starší verze Excelu;</a:t>
            </a:r>
          </a:p>
          <a:p>
            <a:pPr lvl="1"/>
            <a:r>
              <a:rPr lang="cs-CZ" sz="1800" dirty="0" smtClean="0"/>
              <a:t>přímé kopírování přes schránku Windows.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75991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2007, má několik </a:t>
            </a:r>
            <a:r>
              <a:rPr lang="cs-CZ" dirty="0" err="1" smtClean="0"/>
              <a:t>podverzí</a:t>
            </a:r>
            <a:r>
              <a:rPr lang="cs-CZ" dirty="0" smtClean="0"/>
              <a:t> jen částečně kompatibilních;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</a:t>
            </a:r>
            <a:r>
              <a:rPr lang="cs-CZ" dirty="0" smtClean="0"/>
              <a:t>formát</a:t>
            </a:r>
            <a:endParaRPr lang="cs-CZ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databázový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</a:p>
        </p:txBody>
      </p:sp>
    </p:spTree>
    <p:extLst>
      <p:ext uri="{BB962C8B-B14F-4D97-AF65-F5344CB8AC3E}">
        <p14:creationId xmlns:p14="http://schemas.microsoft.com/office/powerpoint/2010/main" val="13417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</a:t>
            </a:r>
            <a:r>
              <a:rPr lang="cs-CZ" sz="1400" dirty="0" smtClean="0"/>
              <a:t>Import dat z webu / MS Word pomocí schránky Windows.</a:t>
            </a:r>
          </a:p>
          <a:p>
            <a:r>
              <a:rPr lang="cs-CZ" sz="14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Propojení lze aktualizovat ručně/nastavit interval.</a:t>
            </a:r>
          </a:p>
          <a:p>
            <a:r>
              <a:rPr lang="cs-CZ" sz="14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3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12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00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statistického software. Předpokladem úspěchu je správné uložení dat v definované formě.</a:t>
            </a:r>
          </a:p>
          <a:p>
            <a:r>
              <a:rPr lang="cs-CZ" dirty="0" smtClean="0"/>
              <a:t>Nejčastěji jde o databázové tabulky umožňující zpracování dat v celé škále různých aplikací.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36124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608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</a:t>
            </a:r>
            <a:r>
              <a:rPr lang="cs-CZ" dirty="0" smtClean="0"/>
              <a:t>J. Kalina</a:t>
            </a:r>
            <a:endParaRPr lang="cs-CZ" dirty="0" smtClean="0"/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8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51520" y="3284984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Dva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typy práce s listy v MS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Excel.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Zadávací 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formulář.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Seznamy.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Filtr a rozšířený filtr.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Automatické opravy a dokončování.</a:t>
            </a:r>
          </a:p>
          <a:p>
            <a:pPr marL="0" indent="0" algn="ctr">
              <a:buNone/>
            </a:pP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178168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2.1</a:t>
            </a:r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.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Správa dat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00" i="1" dirty="0"/>
              <a:t>Vytvořil Institut biostatistiky a analýz, Masarykova univerzita </a:t>
            </a:r>
            <a:br>
              <a:rPr lang="cs-CZ" sz="1000" i="1" dirty="0"/>
            </a:br>
            <a:r>
              <a:rPr lang="cs-CZ" sz="1000" i="1" dirty="0"/>
              <a:t>J. Jarkovský, L. Dušek, J. Kalina</a:t>
            </a:r>
          </a:p>
          <a:p>
            <a:pPr>
              <a:defRPr/>
            </a:pPr>
            <a:endParaRPr lang="cs-CZ" sz="1000" dirty="0"/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26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  <p:extLst>
      <p:ext uri="{BB962C8B-B14F-4D97-AF65-F5344CB8AC3E}">
        <p14:creationId xmlns:p14="http://schemas.microsoft.com/office/powerpoint/2010/main" val="413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2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1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4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7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53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01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Vytvořil Institut biostatistiky a analýz, Masarykova univerzita </a:t>
            </a:r>
            <a:br>
              <a:rPr kumimoji="0" lang="cs-CZ" alt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cs-CZ" altLang="cs-CZ" sz="1000" b="0" i="1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J. Jarkovský, L. Dušek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1" u="none" strike="noStrike" kern="1200" cap="none" spc="0" normalizeH="0" baseline="0" noProof="0" smtClean="0">
              <a:ln>
                <a:noFill/>
              </a:ln>
              <a:solidFill>
                <a:srgbClr val="607B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Typy proměnných (dat)</a:t>
            </a:r>
            <a:endParaRPr lang="cs-CZ" altLang="cs-CZ" dirty="0" smtClean="0"/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8794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altLang="cs-CZ" sz="2400" dirty="0" smtClean="0"/>
              <a:t>lze ji řadit do kategorií, ale nelze ji kvantifikovat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altLang="cs-CZ" sz="2400" dirty="0" smtClean="0"/>
              <a:t>můžeme ji přiřadit číselnou hodnotu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 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  <a:endParaRPr lang="cs-CZ" altLang="cs-CZ" sz="2400" i="1" dirty="0">
              <a:solidFill>
                <a:srgbClr val="FF0000"/>
              </a:solidFill>
            </a:endParaRPr>
          </a:p>
          <a:p>
            <a:pPr marL="341313" indent="-341313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6710194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9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20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3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3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např.: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3901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</a:t>
            </a:r>
            <a:r>
              <a:rPr lang="cs-CZ" dirty="0" smtClean="0"/>
              <a:t>J. Kalina</a:t>
            </a:r>
            <a:endParaRPr lang="cs-CZ" dirty="0" smtClean="0"/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8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Vytvořil Institut biostatistiky a analýz, Masarykova univerzita </a:t>
            </a:r>
            <a:br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cs-CZ" sz="1000" b="0" i="1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J. Jarkovský, L. Dušek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1" u="none" strike="noStrike" kern="1200" cap="none" spc="0" normalizeH="0" baseline="0" noProof="0" smtClean="0">
              <a:ln>
                <a:noFill/>
              </a:ln>
              <a:solidFill>
                <a:srgbClr val="607B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Typy proměnných (dat)</a:t>
            </a:r>
            <a:endParaRPr lang="cs-CZ" dirty="0" smtClean="0"/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4032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pohlaví, HIV status, barva vlasů ...</a:t>
            </a:r>
          </a:p>
          <a:p>
            <a:pPr marL="341313" indent="-341313">
              <a:buNone/>
            </a:pPr>
            <a:endParaRPr 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sz="2400" dirty="0" smtClean="0"/>
              <a:t>můžeme ji přiřadit číselnou hodnotu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výška, váha, teplota, počet hospitalizací ...</a:t>
            </a:r>
          </a:p>
        </p:txBody>
      </p:sp>
    </p:spTree>
    <p:extLst>
      <p:ext uri="{BB962C8B-B14F-4D97-AF65-F5344CB8AC3E}">
        <p14:creationId xmlns:p14="http://schemas.microsoft.com/office/powerpoint/2010/main" val="236317630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Vytvořil Institut biostatistiky a analýz, Masarykova univerzita </a:t>
            </a:r>
            <a:br>
              <a:rPr kumimoji="0" lang="cs-CZ" alt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cs-CZ" altLang="cs-CZ" sz="1000" b="0" i="1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J. Jarkovský, L. Dušek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1" u="none" strike="noStrike" kern="1200" cap="none" spc="0" normalizeH="0" baseline="0" noProof="0" smtClean="0">
              <a:ln>
                <a:noFill/>
              </a:ln>
              <a:solidFill>
                <a:srgbClr val="607B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</a:p>
          <a:p>
            <a:pPr marL="355600" indent="0"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00908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Vytvořil Institut biostatistiky a analýz, Masarykova univerzita </a:t>
            </a:r>
            <a:br>
              <a:rPr kumimoji="0" lang="cs-CZ" alt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cs-CZ" altLang="cs-CZ" sz="1000" b="0" i="1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J. Jarkovský, L. Dušek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1" u="none" strike="noStrike" kern="1200" cap="none" spc="0" normalizeH="0" baseline="0" noProof="0" smtClean="0">
              <a:ln>
                <a:noFill/>
              </a:ln>
              <a:solidFill>
                <a:srgbClr val="607B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Příklady: Diabetes (1-ano, 0-ne), 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		       Pohlaví (1-muž, 0-žena).</a:t>
            </a:r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krevní skupiny (A/B/AB/0).</a:t>
            </a:r>
            <a:endParaRPr lang="cs-CZ" altLang="cs-CZ" sz="2000" dirty="0" smtClean="0">
              <a:solidFill>
                <a:srgbClr val="0070C0"/>
              </a:solidFill>
            </a:endParaRP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  <a:endParaRPr lang="en-US" altLang="cs-CZ" sz="2000" dirty="0" smtClean="0"/>
          </a:p>
          <a:p>
            <a:pPr marL="1255713" indent="-900113">
              <a:buFont typeface="Wingdings 2" pitchFamily="18" charset="2"/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říklady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	 stupeň bolesti (mírná/střední/velká), </a:t>
            </a:r>
          </a:p>
          <a:p>
            <a:pPr marL="1255713" indent="-900113">
              <a:buFont typeface="Wingdings 2" pitchFamily="18" charset="2"/>
              <a:buNone/>
            </a:pPr>
            <a:r>
              <a:rPr lang="cs-CZ" altLang="cs-CZ" sz="2000" i="1" dirty="0">
                <a:solidFill>
                  <a:srgbClr val="0070C0"/>
                </a:solidFill>
              </a:rPr>
              <a:t>	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stadium maligního onemocnění (I/II/III/IV).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108269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Vytvořil Institut biostatistiky a analýz, Masarykova univerzita </a:t>
            </a:r>
            <a:br>
              <a:rPr kumimoji="0" lang="cs-CZ" altLang="cs-CZ" sz="1000" b="0" i="0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cs-CZ" altLang="cs-CZ" sz="1000" b="0" i="1" u="none" strike="noStrike" kern="1200" cap="none" spc="0" normalizeH="0" baseline="0" noProof="0" smtClean="0">
                <a:ln>
                  <a:noFill/>
                </a:ln>
                <a:solidFill>
                  <a:srgbClr val="607B7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J. Jarkovský, L. Dušek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000" b="0" i="1" u="none" strike="noStrike" kern="1200" cap="none" spc="0" normalizeH="0" baseline="0" noProof="0" smtClean="0">
              <a:ln>
                <a:noFill/>
              </a:ln>
              <a:solidFill>
                <a:srgbClr val="607B7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Kvantitativní znaky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pPr marL="341313" indent="-341313"/>
            <a:r>
              <a:rPr lang="cs-CZ" altLang="cs-CZ" sz="2000" b="1" u="sng" dirty="0" smtClean="0"/>
              <a:t>Intervalové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 Příklad: teplota měřená ve stupních Celsia, letopočet.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b="1" u="sng" dirty="0" smtClean="0"/>
              <a:t>Poměrové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kromě rozdílu interpretujeme i podíl dvou hodnot.</a:t>
            </a:r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000" dirty="0" smtClean="0">
                <a:solidFill>
                  <a:srgbClr val="0070C0"/>
                </a:solidFill>
              </a:rPr>
              <a:t>      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Příklady: výška v cm, váha v kg, ...</a:t>
            </a:r>
            <a:endParaRPr lang="cs-CZ" altLang="cs-CZ" sz="2000" dirty="0" smtClean="0"/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endParaRPr lang="cs-CZ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683568" y="3076247"/>
          <a:ext cx="374441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ozdíl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Podíl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1.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2.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3.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6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1.5x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4417367"/>
            <a:ext cx="309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Srovnání s měřením z předchozího dne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536504" y="4273351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932040" y="3782069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1.5krát vyšší teplota ve srovnání s 2. dnem, přičemž došlo ke stejnému nárůstu teploty jako při srovnání 2. a 1. dne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4598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První verze programu 30. 9. 1985 (Macintosh).</a:t>
            </a:r>
          </a:p>
          <a:p>
            <a:r>
              <a:rPr lang="cs-CZ" sz="2400" dirty="0" smtClean="0"/>
              <a:t>Součást balíku kancelářských aplikací MS Office.</a:t>
            </a:r>
          </a:p>
          <a:p>
            <a:r>
              <a:rPr lang="cs-CZ" sz="2400" dirty="0" smtClean="0"/>
              <a:t>Aktualizace každé 2 až 3 roky; nové funkce, rozšíření počtu řádků a sloupců, změna formátu.</a:t>
            </a:r>
          </a:p>
          <a:p>
            <a:r>
              <a:rPr lang="cs-CZ" sz="2400" dirty="0" smtClean="0"/>
              <a:t>Nejnovější formát Office XML je zazipovaný XML dokument, přípona .</a:t>
            </a:r>
            <a:r>
              <a:rPr lang="cs-CZ" sz="2400" dirty="0" err="1" smtClean="0"/>
              <a:t>xlsx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Aktuální verze 2016 umožňuje ukládat tabulku až o 1 048 576 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  <a:p>
            <a:r>
              <a:rPr lang="cs-CZ" sz="2400" dirty="0" smtClean="0"/>
              <a:t>Excel umožňuje práci se širokou škálou dalších formátů.</a:t>
            </a:r>
          </a:p>
          <a:p>
            <a:endParaRPr lang="cs-CZ" sz="24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</p:spTree>
    <p:extLst>
      <p:ext uri="{BB962C8B-B14F-4D97-AF65-F5344CB8AC3E}">
        <p14:creationId xmlns:p14="http://schemas.microsoft.com/office/powerpoint/2010/main" val="33685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pomocí zabudovaných funkcí.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tiskových sestav.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Makra – zautomatizování častých činností.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aplikací (</a:t>
            </a:r>
            <a:r>
              <a:rPr lang="cs-CZ" sz="2400" dirty="0" err="1" smtClean="0">
                <a:solidFill>
                  <a:srgbClr val="000000"/>
                </a:solidFill>
              </a:rPr>
              <a:t>Visual</a:t>
            </a:r>
            <a:r>
              <a:rPr lang="cs-CZ" sz="2400" dirty="0" smtClean="0">
                <a:solidFill>
                  <a:srgbClr val="000000"/>
                </a:solidFill>
              </a:rPr>
              <a:t> Basic </a:t>
            </a:r>
            <a:r>
              <a:rPr lang="cs-CZ" sz="2400" dirty="0" err="1" smtClean="0">
                <a:solidFill>
                  <a:srgbClr val="000000"/>
                </a:solidFill>
              </a:rPr>
              <a:t>for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Aplications</a:t>
            </a:r>
            <a:r>
              <a:rPr lang="cs-CZ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635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6116</TotalTime>
  <Words>2288</Words>
  <Application>Microsoft Office PowerPoint</Application>
  <PresentationFormat>Předvádění na obrazovce (4:3)</PresentationFormat>
  <Paragraphs>341</Paragraphs>
  <Slides>34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Wingdings</vt:lpstr>
      <vt:lpstr>Wingdings 2</vt:lpstr>
      <vt:lpstr>01_Klin_dat_upravyM</vt:lpstr>
      <vt:lpstr>2_Klin_dat_upravyM</vt:lpstr>
      <vt:lpstr>Visio</vt:lpstr>
      <vt:lpstr>1.1. Úvod do MS Excel, základní typy dat</vt:lpstr>
      <vt:lpstr>Anotace</vt:lpstr>
      <vt:lpstr>Typy proměnných (dat)</vt:lpstr>
      <vt:lpstr>Typy proměnných (dat)</vt:lpstr>
      <vt:lpstr>Kvalitativní znaky</vt:lpstr>
      <vt:lpstr>Kvalitativní znaky</vt:lpstr>
      <vt:lpstr>Kvantitativní znaky</vt:lpstr>
      <vt:lpstr>MS Excel</vt:lpstr>
      <vt:lpstr>Možnosti MS Excel</vt:lpstr>
      <vt:lpstr>Editace listů</vt:lpstr>
      <vt:lpstr>Kopírování / Vkládání</vt:lpstr>
      <vt:lpstr>1.2. Import, export dat, jejich uložení a čištění</vt:lpstr>
      <vt:lpstr>Zásady pro ukládání dat</vt:lpstr>
      <vt:lpstr>Prezentace aplikace PowerPoint</vt:lpstr>
      <vt:lpstr>Import a export dat</vt:lpstr>
      <vt:lpstr>Import a export dat</vt:lpstr>
      <vt:lpstr>Zdroje dat Excelu</vt:lpstr>
      <vt:lpstr>Zdroje dat Excelu</vt:lpstr>
      <vt:lpstr>Zdroje dat Excelu</vt:lpstr>
      <vt:lpstr>Tipy a triky</vt:lpstr>
      <vt:lpstr>Ukotvení příček</vt:lpstr>
      <vt:lpstr>2.1. Správa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Rozšířený filtr</vt:lpstr>
      <vt:lpstr>Podmíněné formátování</vt:lpstr>
      <vt:lpstr>Automatické dokončování hodnot buněk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Chloupková Renata</cp:lastModifiedBy>
  <cp:revision>105</cp:revision>
  <dcterms:created xsi:type="dcterms:W3CDTF">2011-03-10T15:44:21Z</dcterms:created>
  <dcterms:modified xsi:type="dcterms:W3CDTF">2018-10-08T09:08:34Z</dcterms:modified>
</cp:coreProperties>
</file>