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21"/>
  </p:notesMasterIdLst>
  <p:sldIdLst>
    <p:sldId id="542" r:id="rId3"/>
    <p:sldId id="543" r:id="rId4"/>
    <p:sldId id="507" r:id="rId5"/>
    <p:sldId id="427" r:id="rId6"/>
    <p:sldId id="544" r:id="rId7"/>
    <p:sldId id="510" r:id="rId8"/>
    <p:sldId id="447" r:id="rId9"/>
    <p:sldId id="545" r:id="rId10"/>
    <p:sldId id="546" r:id="rId11"/>
    <p:sldId id="547" r:id="rId12"/>
    <p:sldId id="471" r:id="rId13"/>
    <p:sldId id="472" r:id="rId14"/>
    <p:sldId id="473" r:id="rId15"/>
    <p:sldId id="548" r:id="rId16"/>
    <p:sldId id="475" r:id="rId17"/>
    <p:sldId id="476" r:id="rId18"/>
    <p:sldId id="549" r:id="rId19"/>
    <p:sldId id="550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684A86"/>
    <a:srgbClr val="CFB203"/>
    <a:srgbClr val="659A2A"/>
    <a:srgbClr val="CD8A05"/>
    <a:srgbClr val="4992A3"/>
    <a:srgbClr val="607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8" autoAdjust="0"/>
    <p:restoredTop sz="94660"/>
  </p:normalViewPr>
  <p:slideViewPr>
    <p:cSldViewPr showGuides="1">
      <p:cViewPr varScale="1">
        <p:scale>
          <a:sx n="77" d="100"/>
          <a:sy n="77" d="100"/>
        </p:scale>
        <p:origin x="102" y="792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15.10.2018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42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15.10.2018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J. Kalina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15.10.2018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15.10.2018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7659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15.10.2018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294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15.10.2018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696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15.10.2018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  <p:extLst>
      <p:ext uri="{BB962C8B-B14F-4D97-AF65-F5344CB8AC3E}">
        <p14:creationId xmlns:p14="http://schemas.microsoft.com/office/powerpoint/2010/main" val="254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46845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15.10.2018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15.10.2018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363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329680"/>
          </a:xfrm>
        </p:spPr>
        <p:txBody>
          <a:bodyPr/>
          <a:lstStyle/>
          <a:p>
            <a:r>
              <a:rPr lang="cs-CZ" sz="3600" dirty="0" smtClean="0"/>
              <a:t>MS Excel</a:t>
            </a:r>
          </a:p>
          <a:p>
            <a:r>
              <a:rPr lang="cs-CZ" dirty="0"/>
              <a:t>Mgr. Renata Chloupková (chloupkova@iba.muni.cz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Aplikace MS </a:t>
            </a:r>
            <a:r>
              <a:rPr lang="cs-CZ" dirty="0" smtClean="0"/>
              <a:t>Office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i="1" dirty="0"/>
              <a:t>Vytvořil Institut biostatistiky a analýz, Masarykova univerzita </a:t>
            </a:r>
            <a:br>
              <a:rPr lang="cs-CZ" i="1" dirty="0"/>
            </a:br>
            <a:r>
              <a:rPr lang="cs-CZ" i="1" dirty="0"/>
              <a:t>J. Jarkovský, L. Dušek, J. Kalina</a:t>
            </a:r>
          </a:p>
        </p:txBody>
      </p:sp>
    </p:spTree>
    <p:extLst>
      <p:ext uri="{BB962C8B-B14F-4D97-AF65-F5344CB8AC3E}">
        <p14:creationId xmlns:p14="http://schemas.microsoft.com/office/powerpoint/2010/main" val="363770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Vzorce – </a:t>
            </a:r>
            <a:r>
              <a:rPr lang="cs-CZ" dirty="0" smtClean="0"/>
              <a:t>absolutní odkaz </a:t>
            </a:r>
            <a:r>
              <a:rPr lang="cs-CZ" dirty="0"/>
              <a:t>na </a:t>
            </a:r>
            <a:r>
              <a:rPr lang="cs-CZ" dirty="0" smtClean="0"/>
              <a:t>buňku</a:t>
            </a:r>
            <a:endParaRPr lang="cs-CZ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Absolutní odkaz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odkaz na buňku je pevně dán, při kopírování nebo automatickém vyplnění se nemění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lze uzamknout jak řádky, tak sloupce samostatně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51275" y="3435871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$</a:t>
            </a:r>
            <a:r>
              <a:rPr lang="cs-CZ" sz="3600" b="1" dirty="0">
                <a:solidFill>
                  <a:srgbClr val="0000FF"/>
                </a:solidFill>
              </a:rPr>
              <a:t>A</a:t>
            </a:r>
            <a:r>
              <a:rPr lang="en-US" sz="3600" b="1" dirty="0">
                <a:solidFill>
                  <a:srgbClr val="FF0000"/>
                </a:solidFill>
              </a:rPr>
              <a:t>$</a:t>
            </a:r>
            <a:r>
              <a:rPr lang="cs-CZ" sz="3600" b="1" dirty="0">
                <a:solidFill>
                  <a:srgbClr val="0000FF"/>
                </a:solidFill>
              </a:rPr>
              <a:t>1</a:t>
            </a:r>
            <a:endParaRPr lang="cs-CZ" sz="2400" dirty="0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 rot="16200000">
            <a:off x="3492327" y="3572569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436096" y="3212976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uzamčení sloupce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 rot="4169552">
            <a:off x="5003801" y="3212033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403648" y="3645024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uzamčení řádku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13930" y="4571836"/>
            <a:ext cx="7916141" cy="369332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/>
              <a:t>Pamatuj: </a:t>
            </a:r>
            <a:r>
              <a:rPr lang="cs-CZ" dirty="0" smtClean="0"/>
              <a:t>Adresu upevníme pomocí znaku </a:t>
            </a:r>
            <a:r>
              <a:rPr lang="en-US" b="1" dirty="0" smtClean="0">
                <a:solidFill>
                  <a:srgbClr val="FF0000"/>
                </a:solidFill>
              </a:rPr>
              <a:t>$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(klávesová zkratka: </a:t>
            </a:r>
            <a:r>
              <a:rPr lang="cs-CZ" b="1" dirty="0" err="1" smtClean="0">
                <a:solidFill>
                  <a:schemeClr val="tx1"/>
                </a:solidFill>
              </a:rPr>
              <a:t>altr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gr</a:t>
            </a:r>
            <a:r>
              <a:rPr lang="cs-CZ" b="1" dirty="0" smtClean="0">
                <a:solidFill>
                  <a:schemeClr val="tx1"/>
                </a:solidFill>
              </a:rPr>
              <a:t> + ů </a:t>
            </a:r>
            <a:r>
              <a:rPr lang="cs-CZ" dirty="0" smtClean="0">
                <a:solidFill>
                  <a:schemeClr val="tx1"/>
                </a:solidFill>
              </a:rPr>
              <a:t>nebo </a:t>
            </a:r>
            <a:r>
              <a:rPr lang="cs-CZ" b="1" dirty="0" smtClean="0">
                <a:solidFill>
                  <a:schemeClr val="tx1"/>
                </a:solidFill>
              </a:rPr>
              <a:t>F4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84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 descr="vzorc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996952"/>
            <a:ext cx="3797300" cy="1079500"/>
          </a:xfrm>
          <a:prstGeom prst="rect">
            <a:avLst/>
          </a:prstGeom>
        </p:spPr>
      </p:pic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lang="cs-CZ" dirty="0"/>
              <a:t>Vzorce – tipy a </a:t>
            </a:r>
            <a:r>
              <a:rPr lang="cs-CZ" dirty="0"/>
              <a:t>triky </a:t>
            </a:r>
            <a:r>
              <a:rPr lang="cs-CZ" dirty="0" smtClean="0"/>
              <a:t>I</a:t>
            </a:r>
            <a:endParaRPr lang="cs-CZ" dirty="0"/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 dirty="0"/>
              <a:t>Závislosti vzorců – </a:t>
            </a:r>
            <a:r>
              <a:rPr lang="cs-CZ" sz="1800" b="1" dirty="0" smtClean="0"/>
              <a:t>karta Vzorce</a:t>
            </a:r>
            <a:endParaRPr lang="cs-CZ" sz="1800" dirty="0"/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3347864" y="4509120"/>
            <a:ext cx="160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kontrola  chyb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2139950"/>
            <a:ext cx="587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označení a odznačení předchozích a následných vzorců</a:t>
            </a:r>
          </a:p>
        </p:txBody>
      </p:sp>
      <p:sp>
        <p:nvSpPr>
          <p:cNvPr id="144393" name="AutoShape 9"/>
          <p:cNvSpPr>
            <a:spLocks noChangeArrowheads="1"/>
          </p:cNvSpPr>
          <p:nvPr/>
        </p:nvSpPr>
        <p:spPr bwMode="auto">
          <a:xfrm>
            <a:off x="2339752" y="2924944"/>
            <a:ext cx="1368152" cy="115212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flipH="1" flipV="1">
            <a:off x="1475654" y="2492896"/>
            <a:ext cx="864097" cy="57606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5" name="AutoShape 11"/>
          <p:cNvSpPr>
            <a:spLocks noChangeArrowheads="1"/>
          </p:cNvSpPr>
          <p:nvPr/>
        </p:nvSpPr>
        <p:spPr bwMode="auto">
          <a:xfrm>
            <a:off x="5436097" y="2996952"/>
            <a:ext cx="720080" cy="93610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4396" name="Line 12"/>
          <p:cNvSpPr>
            <a:spLocks noChangeShapeType="1"/>
          </p:cNvSpPr>
          <p:nvPr/>
        </p:nvSpPr>
        <p:spPr bwMode="auto">
          <a:xfrm flipH="1" flipV="1">
            <a:off x="6156325" y="3578225"/>
            <a:ext cx="503238" cy="4333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5754688" y="4084638"/>
            <a:ext cx="25617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800" dirty="0"/>
              <a:t>sledování </a:t>
            </a:r>
            <a:r>
              <a:rPr lang="cs-CZ" sz="1800" dirty="0" smtClean="0"/>
              <a:t>změn</a:t>
            </a:r>
          </a:p>
          <a:p>
            <a:r>
              <a:rPr lang="cs-CZ" sz="1800" dirty="0" smtClean="0"/>
              <a:t>hodnot i ve skrytých</a:t>
            </a:r>
          </a:p>
          <a:p>
            <a:r>
              <a:rPr lang="cs-CZ" sz="1800" dirty="0" smtClean="0"/>
              <a:t>a neviditelných sloupcích</a:t>
            </a:r>
            <a:endParaRPr lang="cs-CZ" sz="1800" dirty="0"/>
          </a:p>
        </p:txBody>
      </p:sp>
      <p:sp>
        <p:nvSpPr>
          <p:cNvPr id="144398" name="Line 14"/>
          <p:cNvSpPr>
            <a:spLocks noChangeShapeType="1"/>
          </p:cNvSpPr>
          <p:nvPr/>
        </p:nvSpPr>
        <p:spPr bwMode="auto">
          <a:xfrm>
            <a:off x="3995936" y="3501009"/>
            <a:ext cx="648072" cy="93610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9" name="Line 15"/>
          <p:cNvSpPr>
            <a:spLocks noChangeShapeType="1"/>
          </p:cNvSpPr>
          <p:nvPr/>
        </p:nvSpPr>
        <p:spPr bwMode="auto">
          <a:xfrm>
            <a:off x="4067944" y="3212976"/>
            <a:ext cx="1512168" cy="216024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403" name="Text Box 19"/>
          <p:cNvSpPr txBox="1">
            <a:spLocks noChangeArrowheads="1"/>
          </p:cNvSpPr>
          <p:nvPr/>
        </p:nvSpPr>
        <p:spPr bwMode="auto">
          <a:xfrm>
            <a:off x="411162" y="5291916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 dirty="0"/>
              <a:t>Zpřehlednění vzorců</a:t>
            </a:r>
            <a:endParaRPr lang="cs-CZ" sz="1800" dirty="0"/>
          </a:p>
        </p:txBody>
      </p:sp>
      <p:sp>
        <p:nvSpPr>
          <p:cNvPr id="144404" name="Text Box 20"/>
          <p:cNvSpPr txBox="1">
            <a:spLocks noChangeArrowheads="1"/>
          </p:cNvSpPr>
          <p:nvPr/>
        </p:nvSpPr>
        <p:spPr bwMode="auto">
          <a:xfrm>
            <a:off x="611188" y="5723964"/>
            <a:ext cx="30042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Vložit </a:t>
            </a:r>
            <a:r>
              <a:rPr lang="cs-CZ" sz="1800" dirty="0"/>
              <a:t>konec řádku ALT+ENTER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508104" y="5373216"/>
            <a:ext cx="25419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zobrazení vzorců namísto</a:t>
            </a:r>
          </a:p>
          <a:p>
            <a:r>
              <a:rPr lang="cs-CZ" sz="1800" dirty="0" smtClean="0"/>
              <a:t>hodnot v buňkách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231462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4150127"/>
            <a:ext cx="4866839" cy="1420111"/>
          </a:xfrm>
          <a:prstGeom prst="rect">
            <a:avLst/>
          </a:prstGeom>
        </p:spPr>
      </p:pic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Vzorce – tipy a triky </a:t>
            </a:r>
            <a:r>
              <a:rPr lang="cs-CZ" dirty="0" smtClean="0"/>
              <a:t>II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 dirty="0" smtClean="0"/>
              <a:t>Vkládání komentářů, změny listu – karta Revize</a:t>
            </a:r>
            <a:endParaRPr lang="cs-CZ" sz="1800" dirty="0"/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2139950"/>
            <a:ext cx="587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označení a odznačení předchozích a následných vzorců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51520" y="5661248"/>
            <a:ext cx="4293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možnost zamknout list či sešit dvojicí hesel</a:t>
            </a:r>
            <a:endParaRPr lang="cs-CZ" sz="1800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V="1">
            <a:off x="2390685" y="4437112"/>
            <a:ext cx="1202907" cy="1305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2889319" y="4727977"/>
            <a:ext cx="704273" cy="103880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156176" y="5661248"/>
            <a:ext cx="264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sledování změn a jejich</a:t>
            </a:r>
          </a:p>
          <a:p>
            <a:r>
              <a:rPr lang="cs-CZ" sz="1800" dirty="0" smtClean="0"/>
              <a:t>schvalování nebo zamítání</a:t>
            </a:r>
            <a:endParaRPr lang="cs-CZ" sz="1800" dirty="0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6468144" y="5197459"/>
            <a:ext cx="336104" cy="5447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829523" y="3249111"/>
            <a:ext cx="18148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dirty="0"/>
              <a:t>n</a:t>
            </a:r>
            <a:r>
              <a:rPr lang="cs-CZ" sz="1800" dirty="0" smtClean="0"/>
              <a:t>astavení oblasti s možností úprav</a:t>
            </a:r>
            <a:endParaRPr lang="cs-CZ" sz="1800" dirty="0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7508275" y="3944692"/>
            <a:ext cx="457388" cy="67998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t="5842" r="2017" b="12451"/>
          <a:stretch/>
        </p:blipFill>
        <p:spPr>
          <a:xfrm>
            <a:off x="928784" y="2888940"/>
            <a:ext cx="4032448" cy="1080120"/>
          </a:xfrm>
          <a:prstGeom prst="rect">
            <a:avLst/>
          </a:prstGeom>
        </p:spPr>
      </p:pic>
      <p:sp>
        <p:nvSpPr>
          <p:cNvPr id="144394" name="Line 10"/>
          <p:cNvSpPr>
            <a:spLocks noChangeShapeType="1"/>
          </p:cNvSpPr>
          <p:nvPr/>
        </p:nvSpPr>
        <p:spPr bwMode="auto">
          <a:xfrm flipV="1">
            <a:off x="1331640" y="2492896"/>
            <a:ext cx="144014" cy="39604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943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Vzorce – tipy a triky </a:t>
            </a:r>
            <a:r>
              <a:rPr lang="cs-CZ" dirty="0" smtClean="0"/>
              <a:t>III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7069906" y="3245644"/>
            <a:ext cx="15281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K</a:t>
            </a:r>
            <a:r>
              <a:rPr lang="cs-CZ" sz="1800" dirty="0" smtClean="0"/>
              <a:t>ontrola  </a:t>
            </a:r>
            <a:r>
              <a:rPr lang="cs-CZ" sz="1800" dirty="0"/>
              <a:t>chyb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3856402"/>
            <a:ext cx="2470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Výběr funkce z knihoven</a:t>
            </a:r>
            <a:endParaRPr lang="cs-CZ" sz="18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4462" t="36119" r="29134" b="50441"/>
          <a:stretch>
            <a:fillRect/>
          </a:stretch>
        </p:blipFill>
        <p:spPr bwMode="auto">
          <a:xfrm>
            <a:off x="179512" y="2029672"/>
            <a:ext cx="8784976" cy="111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Šipka doprava 22"/>
          <p:cNvSpPr/>
          <p:nvPr/>
        </p:nvSpPr>
        <p:spPr>
          <a:xfrm rot="7532543">
            <a:off x="2985273" y="175933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/>
          <p:cNvSpPr/>
          <p:nvPr/>
        </p:nvSpPr>
        <p:spPr>
          <a:xfrm rot="7532543">
            <a:off x="320977" y="2047365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1187625" y="2276872"/>
            <a:ext cx="3456384" cy="64807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rot="5400000" flipH="1" flipV="1">
            <a:off x="989837" y="3051095"/>
            <a:ext cx="9000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6264384" y="2277120"/>
            <a:ext cx="1043920" cy="64782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 rot="5400000" flipH="1" flipV="1">
            <a:off x="5741994" y="3051094"/>
            <a:ext cx="9000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203848" y="3856402"/>
            <a:ext cx="5336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O</a:t>
            </a:r>
            <a:r>
              <a:rPr lang="cs-CZ" sz="1800" dirty="0" smtClean="0"/>
              <a:t>značení </a:t>
            </a:r>
            <a:r>
              <a:rPr lang="cs-CZ" sz="1800" dirty="0"/>
              <a:t>a odznačení předchozích a následných vzorců</a:t>
            </a:r>
          </a:p>
        </p:txBody>
      </p:sp>
      <p:sp>
        <p:nvSpPr>
          <p:cNvPr id="31" name="Šipka doprava 30"/>
          <p:cNvSpPr/>
          <p:nvPr/>
        </p:nvSpPr>
        <p:spPr>
          <a:xfrm rot="16200000">
            <a:off x="7632364" y="281690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l="18242" t="36119" r="55508" b="51281"/>
          <a:stretch>
            <a:fillRect/>
          </a:stretch>
        </p:blipFill>
        <p:spPr bwMode="auto">
          <a:xfrm>
            <a:off x="2987824" y="4891226"/>
            <a:ext cx="36004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Šipka doprava 32"/>
          <p:cNvSpPr/>
          <p:nvPr/>
        </p:nvSpPr>
        <p:spPr>
          <a:xfrm rot="7532543">
            <a:off x="5073506" y="458971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doprava 33"/>
          <p:cNvSpPr/>
          <p:nvPr/>
        </p:nvSpPr>
        <p:spPr>
          <a:xfrm>
            <a:off x="2627832" y="525126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79512" y="5169966"/>
            <a:ext cx="26877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Vkládání komentářů a</a:t>
            </a:r>
          </a:p>
          <a:p>
            <a:r>
              <a:rPr lang="cs-CZ" sz="1800" dirty="0" smtClean="0"/>
              <a:t>poznámek do vytvořeného</a:t>
            </a:r>
          </a:p>
          <a:p>
            <a:r>
              <a:rPr lang="cs-CZ" dirty="0" smtClean="0"/>
              <a:t>souboru se vzorci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833330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15"/>
          <p:cNvSpPr>
            <a:spLocks noChangeArrowheads="1"/>
          </p:cNvSpPr>
          <p:nvPr/>
        </p:nvSpPr>
        <p:spPr bwMode="auto">
          <a:xfrm flipV="1">
            <a:off x="2483768" y="2924944"/>
            <a:ext cx="720080" cy="64807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2" cstate="print"/>
          <a:srcRect r="83856" b="84600"/>
          <a:stretch>
            <a:fillRect/>
          </a:stretch>
        </p:blipFill>
        <p:spPr bwMode="auto">
          <a:xfrm>
            <a:off x="323528" y="1340768"/>
            <a:ext cx="29523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3" cstate="print"/>
          <a:srcRect l="24412" t="15400" r="52751" b="48901"/>
          <a:stretch>
            <a:fillRect/>
          </a:stretch>
        </p:blipFill>
        <p:spPr bwMode="auto">
          <a:xfrm>
            <a:off x="5292080" y="1343251"/>
            <a:ext cx="3600400" cy="316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využití seznamu vzorců</a:t>
            </a:r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 flipH="1">
            <a:off x="4788023" y="2999583"/>
            <a:ext cx="647799" cy="50390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 flipH="1">
            <a:off x="4788023" y="3502821"/>
            <a:ext cx="503337" cy="66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3419871" y="3215459"/>
            <a:ext cx="15483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Funkce a její </a:t>
            </a: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stručný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popis</a:t>
            </a:r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>
            <a:off x="5940648" y="1775622"/>
            <a:ext cx="2303463" cy="201612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3635895" y="1703291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Kategorie vzorců</a:t>
            </a:r>
          </a:p>
        </p:txBody>
      </p:sp>
      <p:sp>
        <p:nvSpPr>
          <p:cNvPr id="145421" name="Line 13"/>
          <p:cNvSpPr>
            <a:spLocks noChangeShapeType="1"/>
          </p:cNvSpPr>
          <p:nvPr/>
        </p:nvSpPr>
        <p:spPr bwMode="auto">
          <a:xfrm flipH="1" flipV="1">
            <a:off x="4788022" y="2063330"/>
            <a:ext cx="1153593" cy="28835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423" name="AutoShape 15"/>
          <p:cNvSpPr>
            <a:spLocks noChangeArrowheads="1"/>
          </p:cNvSpPr>
          <p:nvPr/>
        </p:nvSpPr>
        <p:spPr bwMode="auto">
          <a:xfrm flipH="1" flipV="1">
            <a:off x="6444208" y="4437112"/>
            <a:ext cx="864096" cy="64807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5004048" y="5517232"/>
            <a:ext cx="1531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průvodce funkcí</a:t>
            </a:r>
          </a:p>
        </p:txBody>
      </p:sp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2267743" y="2616696"/>
            <a:ext cx="574675" cy="3240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4" cstate="print"/>
          <a:srcRect l="50006" t="29399" r="24007" b="48901"/>
          <a:stretch>
            <a:fillRect/>
          </a:stretch>
        </p:blipFill>
        <p:spPr bwMode="auto">
          <a:xfrm>
            <a:off x="323528" y="4149080"/>
            <a:ext cx="47525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7563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</a:t>
            </a:r>
            <a:r>
              <a:rPr lang="cs-CZ" dirty="0" smtClean="0"/>
              <a:t>užitečné funkce</a:t>
            </a:r>
            <a:endParaRPr lang="cs-CZ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05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b="1" dirty="0" smtClean="0"/>
              <a:t>Celkem 408 funkcí ve verzi MS Excel 2010, ve verzi 2013 přidáno 50 nových funkcí, ve verzi 2016 přibude 5 nových funkcí.</a:t>
            </a:r>
          </a:p>
          <a:p>
            <a:pPr>
              <a:spcAft>
                <a:spcPts val="300"/>
              </a:spcAft>
            </a:pPr>
            <a:endParaRPr lang="cs-CZ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SUMA – </a:t>
            </a:r>
            <a:r>
              <a:rPr lang="cs-CZ" b="1" dirty="0" smtClean="0"/>
              <a:t>součet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SUMIF – </a:t>
            </a:r>
            <a:r>
              <a:rPr lang="cs-CZ" b="1" dirty="0" smtClean="0"/>
              <a:t>podmíněný součet (podmínky v doplňkové oblasti);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PRŮMĚR – </a:t>
            </a:r>
            <a:r>
              <a:rPr lang="cs-CZ" b="1" dirty="0" smtClean="0"/>
              <a:t>aritmetický průměr číselných hodnot oblasti;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GEOMEAN – </a:t>
            </a:r>
            <a:r>
              <a:rPr lang="cs-CZ" b="1" dirty="0" smtClean="0"/>
              <a:t>geometrický průměr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KDYŽ – </a:t>
            </a:r>
            <a:r>
              <a:rPr lang="cs-CZ" b="1" dirty="0" smtClean="0"/>
              <a:t>logická podmínka (</a:t>
            </a:r>
            <a:r>
              <a:rPr lang="cs-CZ" b="1" dirty="0" err="1" smtClean="0"/>
              <a:t>if</a:t>
            </a:r>
            <a:r>
              <a:rPr lang="cs-CZ" b="1" dirty="0" smtClean="0"/>
              <a:t>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MAX, MIN – </a:t>
            </a:r>
            <a:r>
              <a:rPr lang="cs-CZ" b="1" dirty="0" smtClean="0"/>
              <a:t>maximum/minimum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MEDIAN – </a:t>
            </a:r>
            <a:r>
              <a:rPr lang="cs-CZ" b="1" dirty="0" smtClean="0"/>
              <a:t>výpočet mediánu;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PERCENTILE – </a:t>
            </a:r>
            <a:r>
              <a:rPr lang="cs-CZ" b="1" dirty="0" smtClean="0"/>
              <a:t>výpočet percentilů;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DATUM (ROK, MĚSÍC, DEN) – </a:t>
            </a:r>
            <a:r>
              <a:rPr lang="cs-CZ" b="1" dirty="0" smtClean="0"/>
              <a:t>práce s kalendářními daty;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ABS – </a:t>
            </a:r>
            <a:r>
              <a:rPr lang="cs-CZ" b="1" dirty="0" smtClean="0"/>
              <a:t>absolutní hodnota;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endParaRPr lang="cs-CZ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97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Statistické funkce v MS Excel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11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b="1" dirty="0" smtClean="0"/>
              <a:t>Od verze 2007 obsahuje MS Excel některé pokročilé statistické funkce</a:t>
            </a:r>
          </a:p>
          <a:p>
            <a:pPr>
              <a:spcAft>
                <a:spcPts val="300"/>
              </a:spcAft>
            </a:pPr>
            <a:endParaRPr lang="cs-CZ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ZLEVA, ZPRAVA, ČÁST – </a:t>
            </a:r>
            <a:r>
              <a:rPr lang="cs-CZ" b="1" dirty="0" smtClean="0"/>
              <a:t>funkce pro ořezávání textových řetězců;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STANDARDNÍ MATEMATICKÉ FUNKCE (SIN, COS, LOG, LOGZ, EXP) – </a:t>
            </a:r>
            <a:r>
              <a:rPr lang="cs-CZ" b="1" dirty="0" smtClean="0"/>
              <a:t>a mnoho dalších.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CONFIDENCE – </a:t>
            </a:r>
            <a:r>
              <a:rPr lang="cs-CZ" b="1" dirty="0" smtClean="0"/>
              <a:t>výpočet intervalu spolehlivosti (při normálním rozdělení);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CORREL, PEARSON – </a:t>
            </a:r>
            <a:r>
              <a:rPr lang="cs-CZ" b="1" dirty="0" smtClean="0"/>
              <a:t>výpočet </a:t>
            </a:r>
            <a:r>
              <a:rPr lang="cs-CZ" b="1" dirty="0" err="1" smtClean="0"/>
              <a:t>Pearsonova</a:t>
            </a:r>
            <a:r>
              <a:rPr lang="cs-CZ" b="1" dirty="0" smtClean="0"/>
              <a:t> korelačního koeficientu;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COVAR – </a:t>
            </a:r>
            <a:r>
              <a:rPr lang="cs-CZ" b="1" dirty="0" smtClean="0"/>
              <a:t>výpočet kovariance dvou množin dat;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DEVSQ – </a:t>
            </a:r>
            <a:r>
              <a:rPr lang="cs-CZ" b="1" dirty="0" smtClean="0"/>
              <a:t>součet čtverců odchylek od výběrového průměru;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FDIST, GAMMADIST, CHIDIST, TDIST, NORMDIST aj. – </a:t>
            </a:r>
            <a:r>
              <a:rPr lang="cs-CZ" b="1" dirty="0" smtClean="0"/>
              <a:t>různá rozdělení pravděpodobnosti;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PRŮMODCHYLKA – </a:t>
            </a:r>
            <a:r>
              <a:rPr lang="cs-CZ" b="1" dirty="0" smtClean="0"/>
              <a:t>průměrná hodnota absolutních odchylek;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SLOPE – </a:t>
            </a:r>
            <a:r>
              <a:rPr lang="cs-CZ" b="1" dirty="0" smtClean="0"/>
              <a:t>směrnice lineárního modelu;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TTEST, ZTEST, CHITEST – </a:t>
            </a:r>
            <a:r>
              <a:rPr lang="cs-CZ" b="1" dirty="0" smtClean="0"/>
              <a:t>statistické testy shodnosti;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cs-CZ" b="1" dirty="0" smtClean="0">
                <a:solidFill>
                  <a:srgbClr val="6BA42C"/>
                </a:solidFill>
              </a:rPr>
              <a:t>ŘADU DALŠÍCH FUNKCÍ VŠAK EXCEL POSTRÁDÁ A JE TŘEBA VYUŽÍT SILNĚJŠÍHO NÁSTROJE</a:t>
            </a:r>
            <a:r>
              <a:rPr lang="cs-CZ" b="1" dirty="0" smtClean="0"/>
              <a:t>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56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Samostatné cvičení – úkoly 1</a:t>
            </a:r>
            <a:endParaRPr lang="cs-CZ" dirty="0" smtClean="0"/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/>
              <a:t>Datové podklady:</a:t>
            </a:r>
          </a:p>
          <a:p>
            <a:pPr lvl="1"/>
            <a:r>
              <a:rPr lang="cs-CZ" dirty="0"/>
              <a:t>2_vzorce_excel_zadani.xlsx</a:t>
            </a:r>
          </a:p>
          <a:p>
            <a:endParaRPr lang="cs-CZ" sz="2000" dirty="0" smtClean="0"/>
          </a:p>
          <a:p>
            <a:r>
              <a:rPr lang="cs-CZ" dirty="0" smtClean="0"/>
              <a:t>Zadání: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/>
              <a:t>Vytvořte kopii listu zadání a nazvěte ji </a:t>
            </a:r>
            <a:r>
              <a:rPr lang="cs-CZ" sz="1400" dirty="0" smtClean="0"/>
              <a:t>výsledky, nastavte zelenou barvu karty</a:t>
            </a:r>
            <a:endParaRPr lang="cs-CZ" sz="1400" dirty="0"/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/>
              <a:t>Pomocí roztahování buněk vyplňte proměnnou</a:t>
            </a:r>
            <a:r>
              <a:rPr lang="en-US" sz="1400" dirty="0"/>
              <a:t> </a:t>
            </a:r>
            <a:r>
              <a:rPr lang="cs-CZ" sz="1400" b="1" dirty="0">
                <a:solidFill>
                  <a:srgbClr val="0070C0"/>
                </a:solidFill>
              </a:rPr>
              <a:t>„ID</a:t>
            </a:r>
            <a:r>
              <a:rPr lang="en-US" sz="1400" b="1" dirty="0">
                <a:solidFill>
                  <a:srgbClr val="0070C0"/>
                </a:solidFill>
              </a:rPr>
              <a:t>”</a:t>
            </a:r>
            <a:r>
              <a:rPr lang="cs-CZ" sz="1400" b="1" dirty="0">
                <a:solidFill>
                  <a:srgbClr val="0070C0"/>
                </a:solidFill>
              </a:rPr>
              <a:t> </a:t>
            </a:r>
            <a:r>
              <a:rPr lang="cs-CZ" sz="1400" dirty="0"/>
              <a:t>čísly od 1 do 89.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en-US" sz="1400" dirty="0"/>
              <a:t>U</a:t>
            </a:r>
            <a:r>
              <a:rPr lang="cs-CZ" sz="1400" dirty="0"/>
              <a:t>kotvěte ID pacientů a názvy proměnných ve sloupcích. </a:t>
            </a:r>
            <a:endParaRPr lang="cs-CZ" sz="1400" dirty="0" smtClean="0"/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Spojte </a:t>
            </a:r>
            <a:r>
              <a:rPr lang="cs-CZ" sz="1400" b="1" dirty="0">
                <a:solidFill>
                  <a:srgbClr val="0070C0"/>
                </a:solidFill>
              </a:rPr>
              <a:t>„Jméno“ </a:t>
            </a:r>
            <a:r>
              <a:rPr lang="cs-CZ" sz="1400" dirty="0"/>
              <a:t>a </a:t>
            </a:r>
            <a:r>
              <a:rPr lang="cs-CZ" sz="1400" b="1" dirty="0">
                <a:solidFill>
                  <a:srgbClr val="0070C0"/>
                </a:solidFill>
              </a:rPr>
              <a:t>„Příjmení“ </a:t>
            </a:r>
            <a:r>
              <a:rPr lang="cs-CZ" sz="1400" dirty="0"/>
              <a:t>do jednoho sloupce (např. Zdeněk Novák</a:t>
            </a:r>
            <a:r>
              <a:rPr lang="cs-CZ" sz="1400" dirty="0" smtClean="0"/>
              <a:t>..)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Spočítejte </a:t>
            </a:r>
            <a:r>
              <a:rPr lang="cs-CZ" sz="1400" dirty="0"/>
              <a:t>délku hospitalizace z </a:t>
            </a:r>
            <a:r>
              <a:rPr lang="cs-CZ" sz="1400" b="1" dirty="0">
                <a:solidFill>
                  <a:srgbClr val="0070C0"/>
                </a:solidFill>
              </a:rPr>
              <a:t>„první kontrola“ </a:t>
            </a:r>
            <a:r>
              <a:rPr lang="cs-CZ" sz="1400" dirty="0"/>
              <a:t>a </a:t>
            </a:r>
            <a:r>
              <a:rPr lang="cs-CZ" sz="1400" b="1" dirty="0">
                <a:solidFill>
                  <a:srgbClr val="0070C0"/>
                </a:solidFill>
              </a:rPr>
              <a:t>„poslední kontrola“</a:t>
            </a:r>
            <a:r>
              <a:rPr lang="cs-CZ" sz="1400" dirty="0"/>
              <a:t>. Je získaná hodnota všude reálná? Pokud ne, tak u kterých </a:t>
            </a:r>
            <a:r>
              <a:rPr lang="cs-CZ" sz="1400" dirty="0" smtClean="0"/>
              <a:t>pacientů?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Pomocí </a:t>
            </a:r>
            <a:r>
              <a:rPr lang="cs-CZ" sz="1400" dirty="0"/>
              <a:t>vzorce vyberte pouze </a:t>
            </a:r>
            <a:r>
              <a:rPr lang="cs-CZ" sz="1400" b="1" dirty="0">
                <a:solidFill>
                  <a:srgbClr val="0070C0"/>
                </a:solidFill>
              </a:rPr>
              <a:t>„Rok poslední kontroly“ </a:t>
            </a:r>
            <a:r>
              <a:rPr lang="cs-CZ" sz="1400" dirty="0"/>
              <a:t>ze sloupce </a:t>
            </a:r>
            <a:r>
              <a:rPr lang="cs-CZ" sz="1400" b="1" dirty="0">
                <a:solidFill>
                  <a:srgbClr val="0070C0"/>
                </a:solidFill>
              </a:rPr>
              <a:t>„poslední kontrola“</a:t>
            </a:r>
            <a:r>
              <a:rPr lang="cs-CZ" sz="1400" dirty="0"/>
              <a:t>. Seřaďte datový soubor podle této nové proměnné. (</a:t>
            </a:r>
            <a:r>
              <a:rPr lang="cs-CZ" sz="1400" b="1" dirty="0"/>
              <a:t>nápověda</a:t>
            </a:r>
            <a:r>
              <a:rPr lang="cs-CZ" sz="1400" dirty="0"/>
              <a:t>: vyberte funkci z Knihovny funkcí – Datum a čas</a:t>
            </a:r>
            <a:r>
              <a:rPr lang="cs-CZ" sz="1400" dirty="0" smtClean="0"/>
              <a:t>)</a:t>
            </a:r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9572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Samostatné cvičení – úkoly 2</a:t>
            </a:r>
            <a:endParaRPr lang="cs-CZ" dirty="0" smtClean="0"/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494308"/>
            <a:ext cx="8534400" cy="4598988"/>
          </a:xfrm>
        </p:spPr>
        <p:txBody>
          <a:bodyPr/>
          <a:lstStyle/>
          <a:p>
            <a:r>
              <a:rPr lang="cs-CZ" dirty="0" smtClean="0"/>
              <a:t>Zadání - pokračování</a:t>
            </a:r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 startAt="7"/>
            </a:pPr>
            <a:r>
              <a:rPr lang="cs-CZ" sz="1400" dirty="0" smtClean="0"/>
              <a:t>Sloupec </a:t>
            </a:r>
            <a:r>
              <a:rPr lang="cs-CZ" sz="1400" b="1" dirty="0">
                <a:solidFill>
                  <a:srgbClr val="0070C0"/>
                </a:solidFill>
              </a:rPr>
              <a:t>„nemocný“ </a:t>
            </a:r>
            <a:r>
              <a:rPr lang="cs-CZ" sz="1400" dirty="0"/>
              <a:t>překódujte pomocí funkce „když“ následovně: 1-nemocný, 0 –zdravý.</a:t>
            </a:r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 startAt="7"/>
            </a:pPr>
            <a:r>
              <a:rPr lang="cs-CZ" sz="1400" dirty="0"/>
              <a:t>Převeďte </a:t>
            </a:r>
            <a:r>
              <a:rPr lang="cs-CZ" sz="1400" b="1" dirty="0">
                <a:solidFill>
                  <a:srgbClr val="0070C0"/>
                </a:solidFill>
              </a:rPr>
              <a:t>„výšku“ </a:t>
            </a:r>
            <a:r>
              <a:rPr lang="cs-CZ" sz="1400" dirty="0"/>
              <a:t>na metry.</a:t>
            </a:r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 startAt="7"/>
            </a:pPr>
            <a:r>
              <a:rPr lang="cs-CZ" sz="1400" dirty="0"/>
              <a:t>Vypočítejte </a:t>
            </a:r>
            <a:r>
              <a:rPr lang="cs-CZ" sz="1400" b="1" dirty="0">
                <a:solidFill>
                  <a:srgbClr val="0070C0"/>
                </a:solidFill>
              </a:rPr>
              <a:t>„BMI“</a:t>
            </a:r>
            <a:r>
              <a:rPr lang="cs-CZ" sz="1400" dirty="0"/>
              <a:t>.</a:t>
            </a:r>
            <a:r>
              <a:rPr lang="cs-CZ" sz="1400" b="1" dirty="0">
                <a:solidFill>
                  <a:srgbClr val="0070C0"/>
                </a:solidFill>
              </a:rPr>
              <a:t> </a:t>
            </a:r>
            <a:r>
              <a:rPr lang="cs-CZ" sz="1400" dirty="0"/>
              <a:t>(</a:t>
            </a:r>
            <a:r>
              <a:rPr lang="cs-CZ" sz="1400" b="1" dirty="0"/>
              <a:t>nápověda</a:t>
            </a:r>
            <a:r>
              <a:rPr lang="cs-CZ" sz="1400" dirty="0"/>
              <a:t>: vzorec pro index tělesné hmotnosti najdete na internetu)</a:t>
            </a:r>
            <a:r>
              <a:rPr lang="cs-CZ" sz="1400" b="1" dirty="0">
                <a:solidFill>
                  <a:srgbClr val="0070C0"/>
                </a:solidFill>
              </a:rPr>
              <a:t> </a:t>
            </a:r>
            <a:endParaRPr lang="cs-CZ" sz="1400" b="1" dirty="0">
              <a:solidFill>
                <a:srgbClr val="00B0F0"/>
              </a:solidFill>
            </a:endParaRPr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 startAt="7"/>
            </a:pPr>
            <a:r>
              <a:rPr lang="cs-CZ" sz="1400" dirty="0"/>
              <a:t>Spočítejte k jaké změně </a:t>
            </a:r>
            <a:r>
              <a:rPr lang="cs-CZ" sz="1400" b="1" dirty="0">
                <a:solidFill>
                  <a:srgbClr val="0070C0"/>
                </a:solidFill>
              </a:rPr>
              <a:t>„tepu před“ </a:t>
            </a:r>
            <a:r>
              <a:rPr lang="cs-CZ" sz="1400" dirty="0"/>
              <a:t>a </a:t>
            </a:r>
            <a:r>
              <a:rPr lang="cs-CZ" sz="1400" b="1" dirty="0">
                <a:solidFill>
                  <a:srgbClr val="0070C0"/>
                </a:solidFill>
              </a:rPr>
              <a:t>„tepu po“ </a:t>
            </a:r>
            <a:r>
              <a:rPr lang="cs-CZ" sz="1400" dirty="0"/>
              <a:t>došlo (např. léčbě nebo podání léku) (</a:t>
            </a:r>
            <a:r>
              <a:rPr lang="cs-CZ" sz="1400" b="1" dirty="0"/>
              <a:t>nápověda</a:t>
            </a:r>
            <a:r>
              <a:rPr lang="cs-CZ" sz="1400" dirty="0"/>
              <a:t>: pozor na chybějící </a:t>
            </a:r>
            <a:r>
              <a:rPr lang="cs-CZ" sz="1400" dirty="0" smtClean="0"/>
              <a:t>hodnoty)</a:t>
            </a:r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 startAt="7"/>
            </a:pPr>
            <a:r>
              <a:rPr lang="cs-CZ" sz="1400" dirty="0" smtClean="0"/>
              <a:t>Spočítej </a:t>
            </a:r>
            <a:r>
              <a:rPr lang="cs-CZ" sz="1400" b="1" dirty="0">
                <a:solidFill>
                  <a:srgbClr val="0070C0"/>
                </a:solidFill>
              </a:rPr>
              <a:t>„Počet oblíbených činností“</a:t>
            </a:r>
            <a:r>
              <a:rPr lang="cs-CZ" sz="1400" dirty="0"/>
              <a:t> (sloupec U-Y</a:t>
            </a:r>
            <a:r>
              <a:rPr lang="cs-CZ" sz="1400" dirty="0" smtClean="0"/>
              <a:t>).</a:t>
            </a:r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 startAt="7"/>
            </a:pPr>
            <a:r>
              <a:rPr lang="cs-CZ" sz="1400" dirty="0" smtClean="0"/>
              <a:t>Spočítej </a:t>
            </a:r>
            <a:r>
              <a:rPr lang="cs-CZ" sz="1400" dirty="0"/>
              <a:t>minimální, maximální a průměrnou hodnotu leukocytů (proměnná </a:t>
            </a:r>
            <a:r>
              <a:rPr lang="cs-CZ" sz="1400" b="1" dirty="0">
                <a:solidFill>
                  <a:srgbClr val="0070C0"/>
                </a:solidFill>
              </a:rPr>
              <a:t>„Leukocyty</a:t>
            </a:r>
            <a:r>
              <a:rPr lang="cs-CZ" sz="1400" b="1" dirty="0" smtClean="0">
                <a:solidFill>
                  <a:srgbClr val="0070C0"/>
                </a:solidFill>
              </a:rPr>
              <a:t>“</a:t>
            </a:r>
            <a:r>
              <a:rPr lang="cs-CZ" sz="1400" dirty="0" smtClean="0"/>
              <a:t>).</a:t>
            </a:r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 startAt="7"/>
            </a:pPr>
            <a:r>
              <a:rPr lang="cs-CZ" sz="1400" dirty="0" smtClean="0"/>
              <a:t>Spočítej celkovou výšku vše osob v souboru, které se jmenují Josef </a:t>
            </a:r>
            <a:r>
              <a:rPr lang="cs-CZ" sz="1400" dirty="0"/>
              <a:t>(proměnná </a:t>
            </a:r>
            <a:r>
              <a:rPr lang="cs-CZ" sz="1400" b="1" dirty="0" smtClean="0">
                <a:solidFill>
                  <a:srgbClr val="0070C0"/>
                </a:solidFill>
              </a:rPr>
              <a:t>„Jméno“</a:t>
            </a:r>
            <a:r>
              <a:rPr lang="cs-CZ" sz="1400" dirty="0" smtClean="0"/>
              <a:t>). A dále počet osob, které toto jméno mají.</a:t>
            </a:r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 startAt="7"/>
            </a:pPr>
            <a:r>
              <a:rPr lang="cs-CZ" sz="1400" dirty="0" smtClean="0"/>
              <a:t>Pomocí </a:t>
            </a:r>
            <a:r>
              <a:rPr lang="cs-CZ" sz="1400" dirty="0"/>
              <a:t>podmíněného formátování nalezněte </a:t>
            </a:r>
            <a:r>
              <a:rPr lang="cs-CZ" sz="1400" b="1" dirty="0">
                <a:solidFill>
                  <a:srgbClr val="0070C0"/>
                </a:solidFill>
              </a:rPr>
              <a:t>duplicitní záznamy </a:t>
            </a:r>
            <a:r>
              <a:rPr lang="cs-CZ" sz="1400" dirty="0"/>
              <a:t>dle jména pacienta. Jsou všechny Vámi označené záznamy skutečně duplicitní? Duplicitní údaj smažte</a:t>
            </a:r>
            <a:r>
              <a:rPr lang="cs-CZ" sz="1400" dirty="0" smtClean="0"/>
              <a:t>.</a:t>
            </a:r>
            <a:endParaRPr lang="cs-CZ" sz="1400" dirty="0"/>
          </a:p>
          <a:p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5364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informace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</p:txBody>
      </p:sp>
      <p:sp>
        <p:nvSpPr>
          <p:cNvPr id="4" name="Podnadpis 3"/>
          <p:cNvSpPr txBox="1">
            <a:spLocks/>
          </p:cNvSpPr>
          <p:nvPr/>
        </p:nvSpPr>
        <p:spPr bwMode="auto">
          <a:xfrm>
            <a:off x="899592" y="1916832"/>
            <a:ext cx="172819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+mj-lt"/>
              <a:buAutoNum type="arabicPeriod"/>
            </a:pPr>
            <a:r>
              <a:rPr lang="cs-CZ" strike="sngStrike" dirty="0" smtClean="0"/>
              <a:t>08. 10. </a:t>
            </a:r>
          </a:p>
          <a:p>
            <a:pPr marL="342900" indent="-342900" algn="l">
              <a:buFont typeface="+mj-lt"/>
              <a:buAutoNum type="arabicPeriod"/>
            </a:pPr>
            <a:endParaRPr lang="cs-CZ" dirty="0" smtClean="0"/>
          </a:p>
          <a:p>
            <a:pPr marL="342900" indent="-342900" algn="l">
              <a:buFont typeface="+mj-lt"/>
              <a:buAutoNum type="arabicPeriod"/>
            </a:pPr>
            <a:r>
              <a:rPr lang="cs-CZ" sz="2400" dirty="0" smtClean="0">
                <a:solidFill>
                  <a:srgbClr val="FF0000"/>
                </a:solidFill>
              </a:rPr>
              <a:t>15. 10. </a:t>
            </a:r>
          </a:p>
          <a:p>
            <a:pPr marL="342900" indent="-342900" algn="l">
              <a:buFont typeface="+mj-lt"/>
              <a:buAutoNum type="arabicPeriod"/>
            </a:pPr>
            <a:endParaRPr lang="cs-CZ" dirty="0" smtClean="0"/>
          </a:p>
          <a:p>
            <a:pPr marL="342900" indent="-342900" algn="l">
              <a:buFont typeface="+mj-lt"/>
              <a:buAutoNum type="arabicPeriod"/>
            </a:pPr>
            <a:r>
              <a:rPr lang="cs-CZ" dirty="0" smtClean="0"/>
              <a:t>12. 11.</a:t>
            </a:r>
          </a:p>
          <a:p>
            <a:pPr marL="342900" indent="-342900" algn="l">
              <a:buFont typeface="+mj-lt"/>
              <a:buAutoNum type="arabicPeriod"/>
            </a:pPr>
            <a:endParaRPr lang="cs-CZ" dirty="0" smtClean="0"/>
          </a:p>
          <a:p>
            <a:pPr marL="342900" indent="-342900" algn="l">
              <a:buFont typeface="+mj-lt"/>
              <a:buAutoNum type="arabicPeriod"/>
            </a:pPr>
            <a:r>
              <a:rPr lang="cs-CZ" dirty="0" smtClean="0"/>
              <a:t>26. 11.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Podnadpis 2"/>
          <p:cNvSpPr txBox="1">
            <a:spLocks/>
          </p:cNvSpPr>
          <p:nvPr/>
        </p:nvSpPr>
        <p:spPr bwMode="auto">
          <a:xfrm>
            <a:off x="1979712" y="3836913"/>
            <a:ext cx="39639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s-CZ" sz="1200" dirty="0" smtClean="0">
                <a:solidFill>
                  <a:schemeClr val="tx2"/>
                </a:solidFill>
                <a:latin typeface="Arial" charset="0"/>
              </a:rPr>
              <a:t>(změna vůči původnímu rozvrhu, náhrada za 22. 10.)</a:t>
            </a:r>
            <a:endParaRPr lang="cs-CZ" sz="1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179512" y="1424085"/>
            <a:ext cx="2679848" cy="37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9pPr>
          </a:lstStyle>
          <a:p>
            <a:r>
              <a:rPr lang="cs-CZ" sz="2000" dirty="0" smtClean="0"/>
              <a:t>Rozvrh – podzim 2018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86304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1178168"/>
            <a:ext cx="7772400" cy="738664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1.1</a:t>
            </a:r>
            <a:r>
              <a:rPr lang="cs-CZ" sz="4200" dirty="0">
                <a:solidFill>
                  <a:schemeClr val="accent1"/>
                </a:solidFill>
                <a:latin typeface="Arial" charset="0"/>
              </a:rPr>
              <a:t>. </a:t>
            </a:r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Opakování</a:t>
            </a:r>
            <a:endParaRPr lang="cs-CZ" sz="4200" dirty="0" smtClean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000" i="1" dirty="0"/>
              <a:t>Vytvořil Institut biostatistiky a analýz, Masarykova univerzita </a:t>
            </a:r>
            <a:br>
              <a:rPr lang="cs-CZ" sz="1000" i="1" dirty="0"/>
            </a:br>
            <a:r>
              <a:rPr lang="cs-CZ" sz="1000" i="1" dirty="0"/>
              <a:t>J. Jarkovský, L. Dušek, J. Kalina</a:t>
            </a:r>
          </a:p>
          <a:p>
            <a:pPr>
              <a:defRPr/>
            </a:pPr>
            <a:endParaRPr lang="cs-CZ" sz="10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62730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Shrnutí předchozí lekce</a:t>
            </a:r>
            <a:endParaRPr lang="cs-CZ" dirty="0" smtClean="0"/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Import / export dat</a:t>
            </a:r>
          </a:p>
          <a:p>
            <a:r>
              <a:rPr lang="cs-CZ" dirty="0" smtClean="0"/>
              <a:t>Tipy a triky:</a:t>
            </a:r>
          </a:p>
          <a:p>
            <a:pPr lvl="1"/>
            <a:r>
              <a:rPr lang="cs-CZ" dirty="0" smtClean="0"/>
              <a:t>Editace listů, ukotvení příček</a:t>
            </a:r>
          </a:p>
          <a:p>
            <a:pPr lvl="1"/>
            <a:r>
              <a:rPr lang="cs-CZ" dirty="0" smtClean="0"/>
              <a:t>Kopírování / vkládání</a:t>
            </a:r>
          </a:p>
          <a:p>
            <a:pPr lvl="1"/>
            <a:r>
              <a:rPr lang="cs-CZ" dirty="0" smtClean="0"/>
              <a:t>Klávesové zkratky</a:t>
            </a:r>
          </a:p>
          <a:p>
            <a:pPr lvl="1"/>
            <a:r>
              <a:rPr lang="cs-CZ" dirty="0" smtClean="0"/>
              <a:t>Formulář</a:t>
            </a:r>
          </a:p>
          <a:p>
            <a:pPr lvl="1"/>
            <a:r>
              <a:rPr lang="cs-CZ" dirty="0" smtClean="0"/>
              <a:t>Automatické seznamy</a:t>
            </a:r>
          </a:p>
          <a:p>
            <a:pPr lvl="1"/>
            <a:r>
              <a:rPr lang="cs-CZ" dirty="0" smtClean="0"/>
              <a:t>Filtr dat</a:t>
            </a:r>
          </a:p>
          <a:p>
            <a:pPr lvl="1"/>
            <a:r>
              <a:rPr lang="cs-CZ" dirty="0" smtClean="0"/>
              <a:t>Ověřování dat, podmíněné formátování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1243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Samostatné cvičení</a:t>
            </a:r>
            <a:endParaRPr lang="cs-CZ" dirty="0" smtClean="0"/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Zadání:</a:t>
            </a:r>
          </a:p>
          <a:p>
            <a:pPr lvl="1"/>
            <a:r>
              <a:rPr lang="cs-CZ" dirty="0" smtClean="0"/>
              <a:t>1_priprava_dat_excel_zadani.xlsx</a:t>
            </a:r>
          </a:p>
          <a:p>
            <a:endParaRPr lang="cs-CZ" dirty="0" smtClean="0"/>
          </a:p>
          <a:p>
            <a:r>
              <a:rPr lang="cs-CZ" dirty="0" smtClean="0"/>
              <a:t>Datové podklady:</a:t>
            </a:r>
          </a:p>
          <a:p>
            <a:pPr lvl="1"/>
            <a:r>
              <a:rPr lang="cs-CZ" dirty="0" smtClean="0"/>
              <a:t>1_priprava_dat_excel_data.csv</a:t>
            </a:r>
          </a:p>
          <a:p>
            <a:pPr lvl="1"/>
            <a:r>
              <a:rPr lang="cs-CZ" dirty="0" smtClean="0"/>
              <a:t>1_priprava_dat_excel_data.txt</a:t>
            </a:r>
          </a:p>
          <a:p>
            <a:pPr lvl="1"/>
            <a:endParaRPr lang="cs-CZ" dirty="0"/>
          </a:p>
          <a:p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68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Podnadpis 2"/>
          <p:cNvSpPr>
            <a:spLocks noGrp="1"/>
          </p:cNvSpPr>
          <p:nvPr>
            <p:ph type="subTitle" idx="4294967295"/>
          </p:nvPr>
        </p:nvSpPr>
        <p:spPr>
          <a:xfrm>
            <a:off x="251520" y="3284984"/>
            <a:ext cx="8572500" cy="2529923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Práce se vzorci v interaktivním režimu listu - zadávání vzorců, jejich zobrazení, skrytí, kopírování a úpravy.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Pojmenování oblastí buněk pomocí řádku názvů. Správa pojmenovaných oblastí.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Absolutní a relativní odkazy na buňky a oblasti.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Funkce a knihovny funkcí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.</a:t>
            </a:r>
            <a:endParaRPr lang="cs-CZ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96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31837"/>
            <a:ext cx="7772400" cy="1384995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2.2</a:t>
            </a:r>
            <a:r>
              <a:rPr lang="cs-CZ" sz="4200" dirty="0">
                <a:solidFill>
                  <a:schemeClr val="accent1"/>
                </a:solidFill>
                <a:latin typeface="Arial" charset="0"/>
              </a:rPr>
              <a:t>. Práce se vzorci a funkcemi v </a:t>
            </a:r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Excelu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000" i="1" dirty="0"/>
              <a:t>Vytvořil Institut biostatistiky a analýz, Masarykova univerzita </a:t>
            </a:r>
            <a:br>
              <a:rPr lang="cs-CZ" sz="1000" i="1" dirty="0"/>
            </a:br>
            <a:r>
              <a:rPr lang="cs-CZ" sz="1000" i="1" dirty="0"/>
              <a:t>J. Jarkovský, L. Dušek, J. Kalina</a:t>
            </a:r>
          </a:p>
          <a:p>
            <a:pPr>
              <a:defRPr/>
            </a:pPr>
            <a:endParaRPr lang="cs-CZ" sz="10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11121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1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Anotace</a:t>
            </a:r>
          </a:p>
        </p:txBody>
      </p:sp>
      <p:sp>
        <p:nvSpPr>
          <p:cNvPr id="4198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Realitu můžeme popisovat různými typy dat, každý z nich se specifickými vlastnostmi, výhodami, nevýhodami a vlastní sadou využitelných statistických metod – od binárních přes kategoriální, ordinální až po spojitá data roste míra informace v nich obsažené.</a:t>
            </a:r>
          </a:p>
          <a:p>
            <a:r>
              <a:rPr lang="cs-CZ" dirty="0" smtClean="0"/>
              <a:t>Základním přístupem k popisné analýze dat je tvorba frekvenčních tabulek a jejich grafických reprezentací – histogramů.</a:t>
            </a:r>
          </a:p>
        </p:txBody>
      </p:sp>
    </p:spTree>
    <p:extLst>
      <p:ext uri="{BB962C8B-B14F-4D97-AF65-F5344CB8AC3E}">
        <p14:creationId xmlns:p14="http://schemas.microsoft.com/office/powerpoint/2010/main" val="12650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 smtClean="0"/>
              <a:t>Vzorce</a:t>
            </a:r>
            <a:endParaRPr lang="cs-CZ" dirty="0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vpisují se do buněk sešitu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vzorce jsou vždy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uvozeny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(lze též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-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aritmetické operátory + zabudované funkce Excelu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 „sčítání“ nečíselných položek se používá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(klávesová zkratka: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 </a:t>
            </a:r>
            <a:r>
              <a:rPr kumimoji="0" lang="cs-CZ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c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výpočet je založen buď na číselných konstantách nebo odkazech na buňky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484438" y="4435492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 dirty="0">
                <a:solidFill>
                  <a:srgbClr val="0000FF"/>
                </a:solidFill>
              </a:rPr>
              <a:t>=</a:t>
            </a:r>
            <a:r>
              <a:rPr lang="cs-CZ" sz="3600" b="1" dirty="0" smtClean="0">
                <a:solidFill>
                  <a:srgbClr val="0000FF"/>
                </a:solidFill>
              </a:rPr>
              <a:t>3*odmocnina(A1</a:t>
            </a:r>
            <a:r>
              <a:rPr lang="cs-CZ" sz="36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900113" y="5176854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uvození vzorce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2339752" y="3663967"/>
            <a:ext cx="11011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800" dirty="0"/>
              <a:t>konstanta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4838402" y="3735404"/>
            <a:ext cx="290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zabudovaný vzorec Excelu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583262" y="5491179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odkaz na buňku</a:t>
            </a:r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auto">
          <a:xfrm>
            <a:off x="2790602" y="4003692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auto">
          <a:xfrm rot="2893936">
            <a:off x="4478833" y="3977498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AutoShape 12"/>
          <p:cNvSpPr>
            <a:spLocks noChangeArrowheads="1"/>
          </p:cNvSpPr>
          <p:nvPr/>
        </p:nvSpPr>
        <p:spPr bwMode="auto">
          <a:xfrm rot="-7409376">
            <a:off x="2124076" y="4672029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5" name="AutoShape 13"/>
          <p:cNvSpPr>
            <a:spLocks noChangeArrowheads="1"/>
          </p:cNvSpPr>
          <p:nvPr/>
        </p:nvSpPr>
        <p:spPr bwMode="auto">
          <a:xfrm flipH="1" flipV="1">
            <a:off x="5727725" y="5011754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2900790" y="5423789"/>
            <a:ext cx="21348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aritmetický operátor</a:t>
            </a:r>
            <a:endParaRPr lang="cs-CZ" sz="1800" dirty="0"/>
          </a:p>
        </p:txBody>
      </p:sp>
      <p:sp>
        <p:nvSpPr>
          <p:cNvPr id="37" name="AutoShape 13"/>
          <p:cNvSpPr>
            <a:spLocks noChangeArrowheads="1"/>
          </p:cNvSpPr>
          <p:nvPr/>
        </p:nvSpPr>
        <p:spPr bwMode="auto">
          <a:xfrm flipH="1" flipV="1">
            <a:off x="3045253" y="4944364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003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Vzorce – </a:t>
            </a:r>
            <a:r>
              <a:rPr lang="cs-CZ" dirty="0" smtClean="0"/>
              <a:t>relativní odkaz </a:t>
            </a:r>
            <a:r>
              <a:rPr lang="cs-CZ" dirty="0"/>
              <a:t>na </a:t>
            </a:r>
            <a:r>
              <a:rPr lang="cs-CZ" dirty="0" smtClean="0"/>
              <a:t>buňku</a:t>
            </a:r>
            <a:endParaRPr lang="cs-CZ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Relativní odkazy</a:t>
            </a:r>
            <a:endParaRPr kumimoji="0" lang="cs-CZ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A1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buňka 1. řádku sloupci A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A1:B6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blok buněk – levý horní roh je v 1. řádku, sloupec A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pravý 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dolní na řádku 6, sloupec B 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cs-CZ" sz="1600" b="1" dirty="0">
                <a:solidFill>
                  <a:srgbClr val="0000FF"/>
                </a:solidFill>
              </a:rPr>
              <a:t>A:A</a:t>
            </a:r>
            <a:r>
              <a:rPr lang="cs-CZ" sz="1600" dirty="0">
                <a:solidFill>
                  <a:schemeClr val="tx2"/>
                </a:solidFill>
              </a:rPr>
              <a:t> = blok sloupců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cs-CZ" sz="1600" b="1" dirty="0">
                <a:solidFill>
                  <a:srgbClr val="0000FF"/>
                </a:solidFill>
              </a:rPr>
              <a:t>11:11</a:t>
            </a:r>
            <a:r>
              <a:rPr lang="cs-CZ" sz="1600" dirty="0">
                <a:solidFill>
                  <a:schemeClr val="tx2"/>
                </a:solidFill>
              </a:rPr>
              <a:t> = blok řádků 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relativní 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odkaz se při automatickém vyplnění buněk vzorcem posune 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mění 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s kopírováním, při vložení a odstranění řádku nebo 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sloupce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cs-CZ" sz="1600" dirty="0">
                <a:solidFill>
                  <a:schemeClr val="tx2"/>
                </a:solidFill>
              </a:rPr>
              <a:t>blok </a:t>
            </a:r>
            <a:r>
              <a:rPr lang="cs-CZ" sz="1600" dirty="0" smtClean="0">
                <a:solidFill>
                  <a:schemeClr val="tx2"/>
                </a:solidFill>
              </a:rPr>
              <a:t>buněk lze </a:t>
            </a:r>
            <a:r>
              <a:rPr lang="cs-CZ" sz="1600" dirty="0">
                <a:solidFill>
                  <a:schemeClr val="tx2"/>
                </a:solidFill>
              </a:rPr>
              <a:t>pojmenovat vepsáním názvu do pole názvů: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407965"/>
            <a:ext cx="4293661" cy="154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utoShape 5"/>
          <p:cNvSpPr>
            <a:spLocks noChangeArrowheads="1"/>
          </p:cNvSpPr>
          <p:nvPr/>
        </p:nvSpPr>
        <p:spPr bwMode="auto">
          <a:xfrm rot="16200000">
            <a:off x="2916263" y="5588918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9878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6250</TotalTime>
  <Words>1162</Words>
  <Application>Microsoft Office PowerPoint</Application>
  <PresentationFormat>Předvádění na obrazovce (4:3)</PresentationFormat>
  <Paragraphs>159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Wingdings</vt:lpstr>
      <vt:lpstr>Wingdings 2</vt:lpstr>
      <vt:lpstr>01_Klin_dat_upravyM</vt:lpstr>
      <vt:lpstr>Administrativní</vt:lpstr>
      <vt:lpstr>Aplikace MS Office</vt:lpstr>
      <vt:lpstr>Organizační informace</vt:lpstr>
      <vt:lpstr>1.1. Opakování</vt:lpstr>
      <vt:lpstr>Shrnutí předchozí lekce</vt:lpstr>
      <vt:lpstr>Samostatné cvičení</vt:lpstr>
      <vt:lpstr>2.2. Práce se vzorci a funkcemi v Excelu</vt:lpstr>
      <vt:lpstr>Anotace</vt:lpstr>
      <vt:lpstr>Vzorce</vt:lpstr>
      <vt:lpstr>Vzorce – relativní odkaz na buňku</vt:lpstr>
      <vt:lpstr>Vzorce – absolutní odkaz na buňku</vt:lpstr>
      <vt:lpstr> Vzorce – tipy a triky I</vt:lpstr>
      <vt:lpstr> Vzorce – tipy a triky II</vt:lpstr>
      <vt:lpstr> Vzorce – tipy a triky III</vt:lpstr>
      <vt:lpstr>   Vzorce – využití seznamu vzorců</vt:lpstr>
      <vt:lpstr>   Vzorce – užitečné funkce</vt:lpstr>
      <vt:lpstr>Statistické funkce v MS Excel</vt:lpstr>
      <vt:lpstr>Samostatné cvičení – úkoly 1</vt:lpstr>
      <vt:lpstr>Samostatné cvičení – úkoly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2_vzorce_excel</dc:title>
  <dc:creator>Kalina</dc:creator>
  <cp:lastModifiedBy>Chloupková Renata</cp:lastModifiedBy>
  <cp:revision>116</cp:revision>
  <dcterms:created xsi:type="dcterms:W3CDTF">2011-03-10T15:44:21Z</dcterms:created>
  <dcterms:modified xsi:type="dcterms:W3CDTF">2018-10-15T08:01:50Z</dcterms:modified>
</cp:coreProperties>
</file>