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522" r:id="rId2"/>
    <p:sldId id="523" r:id="rId3"/>
    <p:sldId id="524" r:id="rId4"/>
    <p:sldId id="525" r:id="rId5"/>
    <p:sldId id="532" r:id="rId6"/>
    <p:sldId id="533" r:id="rId7"/>
    <p:sldId id="512" r:id="rId8"/>
    <p:sldId id="480" r:id="rId9"/>
    <p:sldId id="521" r:id="rId10"/>
    <p:sldId id="520" r:id="rId11"/>
    <p:sldId id="542" r:id="rId12"/>
    <p:sldId id="534" r:id="rId13"/>
    <p:sldId id="535" r:id="rId14"/>
    <p:sldId id="536" r:id="rId15"/>
    <p:sldId id="537" r:id="rId16"/>
    <p:sldId id="538" r:id="rId17"/>
    <p:sldId id="539" r:id="rId18"/>
    <p:sldId id="540" r:id="rId19"/>
    <p:sldId id="541" r:id="rId20"/>
    <p:sldId id="526" r:id="rId21"/>
    <p:sldId id="531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3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684A86"/>
    <a:srgbClr val="CFB203"/>
    <a:srgbClr val="659A2A"/>
    <a:srgbClr val="CD8A05"/>
    <a:srgbClr val="4992A3"/>
    <a:srgbClr val="607B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68" autoAdjust="0"/>
    <p:restoredTop sz="94660"/>
  </p:normalViewPr>
  <p:slideViewPr>
    <p:cSldViewPr showGuides="1">
      <p:cViewPr varScale="1">
        <p:scale>
          <a:sx n="109" d="100"/>
          <a:sy n="109" d="100"/>
        </p:scale>
        <p:origin x="1536" y="102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Graf s lineární spojnicí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28575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forward val="1"/>
            <c:backward val="1"/>
            <c:dispRSqr val="0"/>
            <c:dispEq val="0"/>
          </c:trendline>
          <c:xVal>
            <c:numRef>
              <c:f>List1!$A$1:$A$13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xVal>
          <c:yVal>
            <c:numRef>
              <c:f>List1!$B$1:$B$13</c:f>
              <c:numCache>
                <c:formatCode>General</c:formatCode>
                <c:ptCount val="13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14</c:v>
                </c:pt>
                <c:pt idx="4">
                  <c:v>12</c:v>
                </c:pt>
                <c:pt idx="5">
                  <c:v>14</c:v>
                </c:pt>
                <c:pt idx="6">
                  <c:v>14</c:v>
                </c:pt>
                <c:pt idx="7">
                  <c:v>15</c:v>
                </c:pt>
                <c:pt idx="8">
                  <c:v>13</c:v>
                </c:pt>
                <c:pt idx="9">
                  <c:v>16</c:v>
                </c:pt>
                <c:pt idx="10">
                  <c:v>17</c:v>
                </c:pt>
                <c:pt idx="11">
                  <c:v>15</c:v>
                </c:pt>
                <c:pt idx="12">
                  <c:v>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9C3-4BAC-BD98-66CD063F0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1744600"/>
        <c:axId val="591743944"/>
      </c:scatterChart>
      <c:valAx>
        <c:axId val="591744600"/>
        <c:scaling>
          <c:orientation val="minMax"/>
          <c:min val="200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1743944"/>
        <c:crosses val="autoZero"/>
        <c:crossBetween val="midCat"/>
      </c:valAx>
      <c:valAx>
        <c:axId val="591743944"/>
        <c:scaling>
          <c:orientation val="minMax"/>
          <c:min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17446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12.11.2018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424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12.11.2018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</a:t>
            </a:r>
            <a:r>
              <a:rPr lang="cs-CZ" i="1" dirty="0" err="1" smtClean="0"/>
              <a:t>Jarkovský</a:t>
            </a:r>
            <a:r>
              <a:rPr lang="cs-CZ" i="1" dirty="0" smtClean="0"/>
              <a:t>, L. Dušek, J. Kalina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12.11.2018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12.11.2018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27659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12.11.2018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329680"/>
          </a:xfrm>
        </p:spPr>
        <p:txBody>
          <a:bodyPr/>
          <a:lstStyle/>
          <a:p>
            <a:r>
              <a:rPr lang="cs-CZ" sz="3600" dirty="0" smtClean="0"/>
              <a:t>MS Excel</a:t>
            </a:r>
          </a:p>
          <a:p>
            <a:r>
              <a:rPr lang="cs-CZ" dirty="0"/>
              <a:t>Mgr. Renata Chloupková (chloupkova@iba.muni.cz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Aplikace MS </a:t>
            </a:r>
            <a:r>
              <a:rPr lang="cs-CZ" dirty="0" smtClean="0"/>
              <a:t>Office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i="1" dirty="0"/>
              <a:t>Vytvořil Institut biostatistiky a analýz, Masarykova univerzita </a:t>
            </a:r>
            <a:br>
              <a:rPr lang="cs-CZ" i="1" dirty="0"/>
            </a:br>
            <a:r>
              <a:rPr lang="cs-CZ" i="1" dirty="0"/>
              <a:t>J. Jarkovský, L. Dušek, J. Kalina</a:t>
            </a:r>
          </a:p>
        </p:txBody>
      </p:sp>
    </p:spTree>
    <p:extLst>
      <p:ext uri="{BB962C8B-B14F-4D97-AF65-F5344CB8AC3E}">
        <p14:creationId xmlns:p14="http://schemas.microsoft.com/office/powerpoint/2010/main" val="415528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404664"/>
            <a:ext cx="8534400" cy="582761"/>
          </a:xfrm>
          <a:solidFill>
            <a:schemeClr val="bg1"/>
          </a:solidFill>
        </p:spPr>
        <p:txBody>
          <a:bodyPr/>
          <a:lstStyle/>
          <a:p>
            <a:r>
              <a:rPr lang="cs-CZ" sz="3200" dirty="0" err="1" smtClean="0">
                <a:solidFill>
                  <a:schemeClr val="accent1"/>
                </a:solidFill>
                <a:latin typeface="Arial" pitchFamily="34" charset="0"/>
              </a:rPr>
              <a:t>Minigrafy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1412776"/>
            <a:ext cx="82089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err="1" smtClean="0"/>
              <a:t>Minigrafy</a:t>
            </a:r>
            <a:r>
              <a:rPr lang="cs-CZ" sz="2400" dirty="0" smtClean="0"/>
              <a:t> jsou od verze MS Excel 2016 novým typem obsahu buňky. Jde o jednoduché (trendové) grafy se základními možnostmi formátování.</a:t>
            </a:r>
          </a:p>
          <a:p>
            <a:r>
              <a:rPr lang="cs-CZ" sz="2400" dirty="0" err="1" smtClean="0"/>
              <a:t>Minigraf</a:t>
            </a:r>
            <a:r>
              <a:rPr lang="cs-CZ" sz="2400" dirty="0" smtClean="0"/>
              <a:t> se zobrazuje na pozadí buňky, lze tedy přes něj psát text a nastavovat formát buňky.</a:t>
            </a:r>
          </a:p>
          <a:p>
            <a:r>
              <a:rPr lang="cs-CZ" sz="2400" dirty="0" smtClean="0"/>
              <a:t>Vložení </a:t>
            </a:r>
            <a:r>
              <a:rPr lang="cs-CZ" sz="2400" dirty="0" err="1" smtClean="0"/>
              <a:t>minigrafu</a:t>
            </a:r>
            <a:r>
              <a:rPr lang="cs-CZ" sz="2400" dirty="0" smtClean="0"/>
              <a:t>:</a:t>
            </a:r>
            <a:endParaRPr lang="cs-CZ" sz="1700" dirty="0" smtClean="0"/>
          </a:p>
          <a:p>
            <a:endParaRPr lang="cs-CZ" sz="2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193576"/>
              </p:ext>
            </p:extLst>
          </p:nvPr>
        </p:nvGraphicFramePr>
        <p:xfrm>
          <a:off x="539552" y="4005064"/>
          <a:ext cx="24130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30" r:id="rId3" imgW="2412360" imgH="1180800" progId="">
                  <p:embed/>
                </p:oleObj>
              </mc:Choice>
              <mc:Fallback>
                <p:oleObj r:id="rId3" imgW="2412360" imgH="1180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4005064"/>
                        <a:ext cx="24130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395536" y="5531167"/>
            <a:ext cx="1368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 MS Excel 2016 jsou na výběr 3 typy </a:t>
            </a:r>
            <a:r>
              <a:rPr lang="cs-CZ" sz="1400" dirty="0" err="1" smtClean="0"/>
              <a:t>minigrafů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2893936" flipH="1" flipV="1">
            <a:off x="745644" y="4909758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064296"/>
              </p:ext>
            </p:extLst>
          </p:nvPr>
        </p:nvGraphicFramePr>
        <p:xfrm>
          <a:off x="4633664" y="3718437"/>
          <a:ext cx="41148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31" r:id="rId5" imgW="4114080" imgH="2437920" progId="">
                  <p:embed/>
                </p:oleObj>
              </mc:Choice>
              <mc:Fallback>
                <p:oleObj r:id="rId5" imgW="4114080" imgH="24379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33664" y="3718437"/>
                        <a:ext cx="4114800" cy="243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11"/>
          <p:cNvSpPr>
            <a:spLocks noChangeArrowheads="1"/>
          </p:cNvSpPr>
          <p:nvPr/>
        </p:nvSpPr>
        <p:spPr bwMode="auto">
          <a:xfrm rot="2893936" flipH="1" flipV="1">
            <a:off x="4133957" y="4174803"/>
            <a:ext cx="242831" cy="1251167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237132" y="3965234"/>
            <a:ext cx="1256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Oblast zdrojových dat (řádek) pro </a:t>
            </a:r>
            <a:r>
              <a:rPr lang="cs-CZ" sz="1400" dirty="0" err="1" smtClean="0"/>
              <a:t>minigraf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 rot="2893936" flipH="1" flipV="1">
            <a:off x="4160950" y="5067847"/>
            <a:ext cx="242831" cy="1251167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2380817" y="5642235"/>
            <a:ext cx="1803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Buňka, do které bude </a:t>
            </a:r>
            <a:r>
              <a:rPr lang="cs-CZ" sz="1400" dirty="0" err="1" smtClean="0"/>
              <a:t>minigraf</a:t>
            </a:r>
            <a:r>
              <a:rPr lang="cs-CZ" sz="1400" dirty="0" smtClean="0"/>
              <a:t> umístěn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78377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Podnadpis 2"/>
          <p:cNvSpPr>
            <a:spLocks noGrp="1"/>
          </p:cNvSpPr>
          <p:nvPr>
            <p:ph type="subTitle" idx="4294967295"/>
          </p:nvPr>
        </p:nvSpPr>
        <p:spPr>
          <a:xfrm>
            <a:off x="251520" y="3284984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Kontingenční </a:t>
            </a: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tabulky.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Kontingenční grafy</a:t>
            </a: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.</a:t>
            </a:r>
            <a:endParaRPr lang="cs-CZ" sz="2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096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31837"/>
            <a:ext cx="7772400" cy="1384995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3.2. </a:t>
            </a:r>
            <a:r>
              <a:rPr lang="cs-CZ" sz="4200" dirty="0">
                <a:solidFill>
                  <a:schemeClr val="accent1"/>
                </a:solidFill>
                <a:latin typeface="Arial" charset="0"/>
              </a:rPr>
              <a:t>K</a:t>
            </a:r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ontingenční </a:t>
            </a:r>
            <a:r>
              <a:rPr lang="cs-CZ" sz="4200" dirty="0">
                <a:solidFill>
                  <a:schemeClr val="accent1"/>
                </a:solidFill>
                <a:latin typeface="Arial" charset="0"/>
              </a:rPr>
              <a:t>tabulky a grafy</a:t>
            </a:r>
            <a:endParaRPr lang="cs-CZ" sz="4200" dirty="0" smtClean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1000" i="1" dirty="0"/>
              <a:t>Vytvořil Institut biostatistiky a analýz, Masarykova univerzita </a:t>
            </a:r>
            <a:br>
              <a:rPr lang="cs-CZ" sz="1000" i="1" dirty="0"/>
            </a:br>
            <a:r>
              <a:rPr lang="cs-CZ" sz="1000" i="1" dirty="0"/>
              <a:t>J. Jarkovský, L. Dušek, J. Kalina</a:t>
            </a:r>
          </a:p>
          <a:p>
            <a:pPr>
              <a:defRPr/>
            </a:pPr>
            <a:endParaRPr lang="cs-CZ" sz="1000" dirty="0"/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75260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Kontingenční tabulka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Frekvenční sumarizace dvou kategoriálních proměnných (binárních, nominálních nebo ordinálních proměnných).</a:t>
            </a:r>
            <a:endParaRPr lang="cs-CZ" b="1" dirty="0" smtClean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Obecně: </a:t>
            </a:r>
            <a:r>
              <a:rPr lang="cs-CZ" b="1" dirty="0" smtClean="0"/>
              <a:t>R x C kontingenční tabulka </a:t>
            </a:r>
            <a:r>
              <a:rPr lang="cs-CZ" dirty="0" smtClean="0"/>
              <a:t>(R – počet kategorií jedné proměnné, C – počet kategorií druhé proměnné).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Speciální případ: 2 x 2 tabulka = </a:t>
            </a:r>
            <a:r>
              <a:rPr lang="cs-CZ" dirty="0" err="1" smtClean="0"/>
              <a:t>čtyřpolní</a:t>
            </a:r>
            <a:r>
              <a:rPr lang="cs-CZ" dirty="0" smtClean="0"/>
              <a:t> tabulka.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Kontingenční tabulky: </a:t>
            </a:r>
            <a:r>
              <a:rPr lang="cs-CZ" b="1" dirty="0" smtClean="0"/>
              <a:t>absolutních četností, celkových procent, řádkových/sloupcových četností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sz="600" b="1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Př.: Sumarizace vyšetřených osob podle pohlaví a výsledku diagnostického testu.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2133600" y="4319594"/>
          <a:ext cx="48768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8615">
                <a:tc rowSpan="2">
                  <a:txBody>
                    <a:bodyPr/>
                    <a:lstStyle/>
                    <a:p>
                      <a:r>
                        <a:rPr lang="cs-CZ" b="1" dirty="0" smtClean="0"/>
                        <a:t>Pohlaví</a:t>
                      </a:r>
                      <a:endParaRPr lang="cs-CZ" b="1" dirty="0"/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Výsledek vyšetření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1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Celkem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r>
                        <a:rPr lang="cs-CZ" b="1" dirty="0" smtClean="0"/>
                        <a:t>Celkem</a:t>
                      </a:r>
                      <a:endParaRPr lang="cs-CZ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7164288" y="5724545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</a:rPr>
              <a:t>Jsou více nemocní muži nebo ženy?</a:t>
            </a:r>
            <a:endParaRPr lang="cs-CZ" sz="16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C:\Users\brozova\Desktop\red-question-mark-cartoon-character-with-a-confused-expression_150426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2216" y="4361656"/>
            <a:ext cx="1030224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1397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281335"/>
            <a:ext cx="8534400" cy="987425"/>
          </a:xfrm>
          <a:solidFill>
            <a:schemeClr val="bg1"/>
          </a:solidFill>
        </p:spPr>
        <p:txBody>
          <a:bodyPr anchor="ctr"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539552" y="1576889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Šipka dolů 17"/>
          <p:cNvSpPr/>
          <p:nvPr/>
        </p:nvSpPr>
        <p:spPr>
          <a:xfrm>
            <a:off x="2699792" y="3501008"/>
            <a:ext cx="360040" cy="432048"/>
          </a:xfrm>
          <a:prstGeom prst="downArrow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7164288" y="5801273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</a:rPr>
              <a:t>Jsou více nemocní muži nebo ženy?</a:t>
            </a:r>
            <a:endParaRPr lang="cs-CZ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20" name="Tabulka 19"/>
          <p:cNvGraphicFramePr>
            <a:graphicFrameLocks noGrp="1"/>
          </p:cNvGraphicFramePr>
          <p:nvPr/>
        </p:nvGraphicFramePr>
        <p:xfrm>
          <a:off x="539552" y="4221088"/>
          <a:ext cx="60960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80,4 %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19,6 %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100,0 %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80,6</a:t>
                      </a:r>
                      <a:r>
                        <a:rPr lang="cs-CZ" baseline="0" dirty="0" smtClean="0"/>
                        <a:t> %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19,4</a:t>
                      </a:r>
                      <a:r>
                        <a:rPr lang="cs-CZ" baseline="0" dirty="0" smtClean="0"/>
                        <a:t> %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100,0 %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Obdélník 20"/>
          <p:cNvSpPr/>
          <p:nvPr/>
        </p:nvSpPr>
        <p:spPr>
          <a:xfrm>
            <a:off x="2453297" y="1965199"/>
            <a:ext cx="792088" cy="735009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 rot="2577482">
            <a:off x="3105271" y="2841853"/>
            <a:ext cx="842236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3779912" y="3204265"/>
            <a:ext cx="4896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Větší počet nemocných mužů, který je dán pouze vyšším zastoupení mužů v celkovém vzorku (56 z 87)</a:t>
            </a:r>
            <a:endParaRPr lang="cs-CZ" sz="1600" dirty="0"/>
          </a:p>
        </p:txBody>
      </p:sp>
      <p:pic>
        <p:nvPicPr>
          <p:cNvPr id="99330" name="Picture 2" descr="C:\Users\brozova\Desktop\happy-red-question-mark-cartoon-character-pointing-with-finger_150257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441832"/>
            <a:ext cx="844296" cy="1371600"/>
          </a:xfrm>
          <a:prstGeom prst="rect">
            <a:avLst/>
          </a:prstGeom>
          <a:noFill/>
        </p:spPr>
      </p:pic>
      <p:sp>
        <p:nvSpPr>
          <p:cNvPr id="27" name="Obdélník 26"/>
          <p:cNvSpPr/>
          <p:nvPr/>
        </p:nvSpPr>
        <p:spPr>
          <a:xfrm>
            <a:off x="2453298" y="4581128"/>
            <a:ext cx="792088" cy="735009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AutoShape 9"/>
          <p:cNvSpPr>
            <a:spLocks noChangeArrowheads="1"/>
          </p:cNvSpPr>
          <p:nvPr/>
        </p:nvSpPr>
        <p:spPr bwMode="auto">
          <a:xfrm rot="5400000">
            <a:off x="2661562" y="5406994"/>
            <a:ext cx="399094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899592" y="5796553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95375">
              <a:buClr>
                <a:schemeClr val="accent1"/>
              </a:buClr>
            </a:pPr>
            <a:r>
              <a:rPr lang="cs-CZ" sz="1600" dirty="0" smtClean="0"/>
              <a:t>Po výpočtu relativních četností vidíme, že se muži a ženy neliší ve výskytu onemocnění</a:t>
            </a: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 rot="19680000" flipH="1">
            <a:off x="6394019" y="4138898"/>
            <a:ext cx="612000" cy="25200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6786578" y="3722690"/>
            <a:ext cx="2214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/>
              <a:t>Kontingenční tabulka řádkových procent</a:t>
            </a:r>
            <a:endParaRPr lang="cs-CZ" sz="1600" b="1" dirty="0"/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 rot="19680000" flipH="1">
            <a:off x="6463505" y="1549453"/>
            <a:ext cx="432000" cy="25200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6786578" y="1306498"/>
            <a:ext cx="2214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/>
              <a:t>Kontingenční tabulka absolutních četností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170079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4" y="228600"/>
            <a:ext cx="8858312" cy="758825"/>
          </a:xfrm>
        </p:spPr>
        <p:txBody>
          <a:bodyPr anchor="ctr"/>
          <a:lstStyle/>
          <a:p>
            <a:r>
              <a:rPr lang="cs-CZ" sz="2800" dirty="0" smtClean="0"/>
              <a:t>Kontingenční tabulky v Excelu: zdroj dat a příprava dat</a:t>
            </a:r>
            <a:endParaRPr lang="cs-CZ" sz="28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Kontingenční tabulka se dá vytvořit: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z tabulky v daném sešitě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z dat z jiného sešitu Excelu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z externích dat (např. MS Access)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ze sloučených dat z více oblastí - z různých listů nebo různých sešitů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z jiné kontingenční tabulky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Data musí být uspořádána formou standardního databázového seznamu: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V prvním řádku: názvy polí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Další řádky: data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b="1" dirty="0" smtClean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Vzhled tabulky:</a:t>
            </a:r>
            <a:r>
              <a:rPr lang="en-US" dirty="0" smtClean="0"/>
              <a:t> </a:t>
            </a:r>
            <a:r>
              <a:rPr lang="cs-CZ" dirty="0" smtClean="0"/>
              <a:t>karta </a:t>
            </a:r>
            <a:r>
              <a:rPr lang="cs-CZ" b="1" dirty="0" smtClean="0"/>
              <a:t>Domů</a:t>
            </a:r>
            <a:r>
              <a:rPr lang="cs-CZ" dirty="0" smtClean="0"/>
              <a:t> → </a:t>
            </a:r>
            <a:r>
              <a:rPr lang="cs-CZ" b="1" dirty="0" smtClean="0"/>
              <a:t>Formátovat jako tabulku</a:t>
            </a: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301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17325" t="38320" r="52751" b="27240"/>
          <a:stretch>
            <a:fillRect/>
          </a:stretch>
        </p:blipFill>
        <p:spPr bwMode="auto">
          <a:xfrm>
            <a:off x="3491880" y="2132856"/>
            <a:ext cx="41044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Vytvoření kontingenční tabulky v Excelu</a:t>
            </a:r>
            <a:endParaRPr lang="cs-CZ" dirty="0"/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7596336" y="2492896"/>
            <a:ext cx="1476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Zdroj dat (kromě Excelu i např. externí databáze)</a:t>
            </a:r>
          </a:p>
        </p:txBody>
      </p:sp>
      <p:sp>
        <p:nvSpPr>
          <p:cNvPr id="137226" name="AutoShape 10"/>
          <p:cNvSpPr>
            <a:spLocks noChangeArrowheads="1"/>
          </p:cNvSpPr>
          <p:nvPr/>
        </p:nvSpPr>
        <p:spPr bwMode="auto">
          <a:xfrm rot="10800000">
            <a:off x="6948636" y="2455490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1691680" y="4005064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Graf nebo tabulka</a:t>
            </a:r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7956376" y="3212976"/>
            <a:ext cx="11156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/>
              <a:t>Zdrojová oblast dat</a:t>
            </a:r>
          </a:p>
        </p:txBody>
      </p:sp>
      <p:sp>
        <p:nvSpPr>
          <p:cNvPr id="137232" name="AutoShape 16"/>
          <p:cNvSpPr>
            <a:spLocks noChangeArrowheads="1"/>
          </p:cNvSpPr>
          <p:nvPr/>
        </p:nvSpPr>
        <p:spPr bwMode="auto">
          <a:xfrm rot="11984753">
            <a:off x="7339969" y="3133135"/>
            <a:ext cx="647700" cy="288000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7596336" y="3700264"/>
            <a:ext cx="11521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 smtClean="0"/>
              <a:t>Umístění tabulky </a:t>
            </a:r>
            <a:endParaRPr lang="cs-CZ" sz="1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12075" t="14280" r="67450" b="68080"/>
          <a:stretch>
            <a:fillRect/>
          </a:stretch>
        </p:blipFill>
        <p:spPr bwMode="auto">
          <a:xfrm>
            <a:off x="251520" y="2132856"/>
            <a:ext cx="28083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5" name="AutoShape 9"/>
          <p:cNvSpPr>
            <a:spLocks noChangeArrowheads="1"/>
          </p:cNvSpPr>
          <p:nvPr/>
        </p:nvSpPr>
        <p:spPr bwMode="auto">
          <a:xfrm>
            <a:off x="2411760" y="2996952"/>
            <a:ext cx="827087" cy="325438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1295712" y="2168896"/>
            <a:ext cx="684000" cy="288000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7228" name="AutoShape 12"/>
          <p:cNvSpPr>
            <a:spLocks noChangeArrowheads="1"/>
          </p:cNvSpPr>
          <p:nvPr/>
        </p:nvSpPr>
        <p:spPr bwMode="auto">
          <a:xfrm rot="13811098">
            <a:off x="1196125" y="3619226"/>
            <a:ext cx="647700" cy="325437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" name="AutoShape 10"/>
          <p:cNvSpPr>
            <a:spLocks noChangeArrowheads="1"/>
          </p:cNvSpPr>
          <p:nvPr/>
        </p:nvSpPr>
        <p:spPr bwMode="auto">
          <a:xfrm rot="10800000">
            <a:off x="6948636" y="3679626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5796136" y="4581160"/>
            <a:ext cx="756000" cy="252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8430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 l="50924" t="32760" r="31226" b="21881"/>
          <a:stretch>
            <a:fillRect/>
          </a:stretch>
        </p:blipFill>
        <p:spPr bwMode="auto">
          <a:xfrm>
            <a:off x="6516216" y="2420888"/>
            <a:ext cx="244827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rozvržení</a:t>
            </a:r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36749" t="29400" r="27551" b="5921"/>
          <a:stretch>
            <a:fillRect/>
          </a:stretch>
        </p:blipFill>
        <p:spPr bwMode="auto">
          <a:xfrm>
            <a:off x="159346" y="1313384"/>
            <a:ext cx="489654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223778" y="5842917"/>
            <a:ext cx="972000" cy="515938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na řádcích</a:t>
            </a:r>
          </a:p>
        </p:txBody>
      </p:sp>
      <p:sp>
        <p:nvSpPr>
          <p:cNvPr id="24" name="AutoShape 15"/>
          <p:cNvSpPr>
            <a:spLocks noChangeArrowheads="1"/>
          </p:cNvSpPr>
          <p:nvPr/>
        </p:nvSpPr>
        <p:spPr bwMode="auto">
          <a:xfrm>
            <a:off x="2231840" y="5949280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5471605" y="5949280"/>
            <a:ext cx="1080000" cy="5148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dirty="0"/>
              <a:t>parametry </a:t>
            </a:r>
            <a:r>
              <a:rPr lang="cs-CZ" sz="1400" dirty="0" smtClean="0"/>
              <a:t>dat</a:t>
            </a:r>
          </a:p>
        </p:txBody>
      </p:sp>
      <p:sp>
        <p:nvSpPr>
          <p:cNvPr id="26" name="AutoShape 16"/>
          <p:cNvSpPr>
            <a:spLocks noChangeArrowheads="1"/>
          </p:cNvSpPr>
          <p:nvPr/>
        </p:nvSpPr>
        <p:spPr bwMode="auto">
          <a:xfrm rot="10800000">
            <a:off x="4499993" y="5986715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5471605" y="4941168"/>
            <a:ext cx="1080000" cy="5148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</a:t>
            </a:r>
            <a:r>
              <a:rPr lang="cs-CZ" sz="1400" dirty="0" smtClean="0"/>
              <a:t>ve sloupcích</a:t>
            </a:r>
            <a:endParaRPr lang="cs-CZ" sz="1400" dirty="0"/>
          </a:p>
        </p:txBody>
      </p:sp>
      <p:sp>
        <p:nvSpPr>
          <p:cNvPr id="29" name="AutoShape 16"/>
          <p:cNvSpPr>
            <a:spLocks noChangeArrowheads="1"/>
          </p:cNvSpPr>
          <p:nvPr/>
        </p:nvSpPr>
        <p:spPr bwMode="auto">
          <a:xfrm rot="10800000">
            <a:off x="4499993" y="5085214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076056" y="1844824"/>
            <a:ext cx="2647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parametry, které je možné zobrazit </a:t>
            </a:r>
            <a:r>
              <a:rPr lang="cs-CZ" sz="1400" dirty="0" smtClean="0"/>
              <a:t>v kontingenční tabulce</a:t>
            </a:r>
            <a:endParaRPr lang="cs-CZ" sz="1400" dirty="0"/>
          </a:p>
        </p:txBody>
      </p:sp>
      <p:sp>
        <p:nvSpPr>
          <p:cNvPr id="31" name="AutoShape 18"/>
          <p:cNvSpPr>
            <a:spLocks noChangeArrowheads="1"/>
          </p:cNvSpPr>
          <p:nvPr/>
        </p:nvSpPr>
        <p:spPr bwMode="auto">
          <a:xfrm rot="10800000">
            <a:off x="4464484" y="1594228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AutoShape 18"/>
          <p:cNvSpPr>
            <a:spLocks noChangeArrowheads="1"/>
          </p:cNvSpPr>
          <p:nvPr/>
        </p:nvSpPr>
        <p:spPr bwMode="auto">
          <a:xfrm rot="7658442">
            <a:off x="3398567" y="4472222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4139952" y="3913311"/>
            <a:ext cx="468000" cy="307777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filtr</a:t>
            </a:r>
            <a:endParaRPr lang="cs-CZ" sz="1400" dirty="0"/>
          </a:p>
        </p:txBody>
      </p:sp>
      <p:sp>
        <p:nvSpPr>
          <p:cNvPr id="36" name="Obdélník 35"/>
          <p:cNvSpPr/>
          <p:nvPr/>
        </p:nvSpPr>
        <p:spPr>
          <a:xfrm>
            <a:off x="6624850" y="3176992"/>
            <a:ext cx="684000" cy="180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/>
          <p:cNvSpPr/>
          <p:nvPr/>
        </p:nvSpPr>
        <p:spPr>
          <a:xfrm>
            <a:off x="6624304" y="3861072"/>
            <a:ext cx="684000" cy="180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 flipV="1">
            <a:off x="8316416" y="4365104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V="1">
            <a:off x="7308850" y="5301208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V="1">
            <a:off x="8388424" y="5301208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6810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nastavení II.</a:t>
            </a:r>
            <a:endParaRPr lang="cs-CZ" dirty="0"/>
          </a:p>
        </p:txBody>
      </p:sp>
      <p:sp>
        <p:nvSpPr>
          <p:cNvPr id="140309" name="AutoShape 21"/>
          <p:cNvSpPr>
            <a:spLocks noChangeArrowheads="1"/>
          </p:cNvSpPr>
          <p:nvPr/>
        </p:nvSpPr>
        <p:spPr bwMode="auto">
          <a:xfrm rot="20667707">
            <a:off x="3415910" y="5424126"/>
            <a:ext cx="1800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 l="72449" t="38639" r="4459" b="18019"/>
          <a:stretch>
            <a:fillRect/>
          </a:stretch>
        </p:blipFill>
        <p:spPr bwMode="auto">
          <a:xfrm>
            <a:off x="179512" y="2665883"/>
            <a:ext cx="3167336" cy="371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 cstate="print"/>
          <a:srcRect l="28350" t="56279" r="45925" b="27761"/>
          <a:stretch>
            <a:fillRect/>
          </a:stretch>
        </p:blipFill>
        <p:spPr bwMode="auto">
          <a:xfrm>
            <a:off x="2771800" y="1771138"/>
            <a:ext cx="35283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3636088" y="1483138"/>
            <a:ext cx="1728000" cy="28800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Kontingenční tabulka</a:t>
            </a:r>
            <a:endParaRPr lang="cs-CZ" sz="1400" dirty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/>
          <a:srcRect l="48824" t="44519" r="25976" b="18521"/>
          <a:stretch>
            <a:fillRect/>
          </a:stretch>
        </p:blipFill>
        <p:spPr bwMode="auto">
          <a:xfrm>
            <a:off x="5292080" y="3212976"/>
            <a:ext cx="34563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bdélník 29"/>
          <p:cNvSpPr/>
          <p:nvPr/>
        </p:nvSpPr>
        <p:spPr>
          <a:xfrm>
            <a:off x="5437194" y="4034256"/>
            <a:ext cx="1728192" cy="252000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596336" y="4761232"/>
            <a:ext cx="1008000" cy="7560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Způsob sumarizace položky</a:t>
            </a:r>
            <a:endParaRPr lang="cs-CZ" sz="1400" dirty="0"/>
          </a:p>
        </p:txBody>
      </p:sp>
      <p:sp>
        <p:nvSpPr>
          <p:cNvPr id="140315" name="AutoShape 27"/>
          <p:cNvSpPr>
            <a:spLocks noChangeArrowheads="1"/>
          </p:cNvSpPr>
          <p:nvPr/>
        </p:nvSpPr>
        <p:spPr bwMode="auto">
          <a:xfrm rot="11732176">
            <a:off x="7668344" y="4259671"/>
            <a:ext cx="865187" cy="288925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245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Aktualizace dat v kontingenční tabulce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484784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Při změně dat v tabulce se zdrojovými daty </a:t>
            </a:r>
            <a:r>
              <a:rPr lang="cs-CZ" b="1" dirty="0" smtClean="0">
                <a:solidFill>
                  <a:srgbClr val="FF0000"/>
                </a:solidFill>
              </a:rPr>
              <a:t>nedojde </a:t>
            </a:r>
            <a:r>
              <a:rPr lang="cs-CZ" dirty="0" smtClean="0"/>
              <a:t>automaticky k aktualizaci dat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v kontingenční tabulce.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Musíte provést aktualizaci dat.</a:t>
            </a: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Stůjte kdekoliv v kontingenční tabulce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Na kartě </a:t>
            </a:r>
            <a:r>
              <a:rPr lang="cs-CZ" b="1" dirty="0" smtClean="0"/>
              <a:t>Možnosti</a:t>
            </a:r>
            <a:r>
              <a:rPr lang="cs-CZ" dirty="0" smtClean="0"/>
              <a:t> ve skupině </a:t>
            </a:r>
            <a:r>
              <a:rPr lang="cs-CZ" b="1" dirty="0" smtClean="0"/>
              <a:t>Data</a:t>
            </a:r>
            <a:r>
              <a:rPr lang="cs-CZ" dirty="0" smtClean="0"/>
              <a:t> klikněte na </a:t>
            </a:r>
            <a:r>
              <a:rPr lang="cs-CZ" b="1" dirty="0" smtClean="0"/>
              <a:t>Aktualizovat </a:t>
            </a:r>
            <a:r>
              <a:rPr lang="cs-CZ" dirty="0" smtClean="0"/>
              <a:t>(Alt+F5), nebo na </a:t>
            </a:r>
            <a:r>
              <a:rPr lang="cs-CZ" b="1" dirty="0" smtClean="0"/>
              <a:t>Aktualizovat vše </a:t>
            </a:r>
            <a:r>
              <a:rPr lang="cs-CZ" dirty="0" smtClean="0"/>
              <a:t>(Ctrl+Alt+F5)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Data z kontingenční tabulky lze vizualizovat pomocí </a:t>
            </a:r>
            <a:r>
              <a:rPr lang="cs-CZ" b="1" dirty="0" smtClean="0"/>
              <a:t>kontingenčního grafu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400" b="1" dirty="0" smtClean="0">
              <a:solidFill>
                <a:srgbClr val="FF0000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 l="26250" t="31080" r="13376" b="52960"/>
          <a:stretch>
            <a:fillRect/>
          </a:stretch>
        </p:blipFill>
        <p:spPr bwMode="auto">
          <a:xfrm>
            <a:off x="467544" y="4941168"/>
            <a:ext cx="828092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25"/>
          <p:cNvSpPr>
            <a:spLocks noChangeArrowheads="1"/>
          </p:cNvSpPr>
          <p:nvPr/>
        </p:nvSpPr>
        <p:spPr bwMode="auto">
          <a:xfrm rot="8910888">
            <a:off x="7412215" y="4997056"/>
            <a:ext cx="864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19872" y="4417948"/>
            <a:ext cx="1008000" cy="52322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Aktualizace dat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028480" y="4273932"/>
            <a:ext cx="864000" cy="52322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Možnosti tabulky</a:t>
            </a:r>
            <a:endParaRPr lang="cs-CZ" sz="1400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364088" y="4417948"/>
            <a:ext cx="1152000" cy="52322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Kontingenční graf</a:t>
            </a:r>
            <a:endParaRPr lang="cs-CZ" sz="1400" dirty="0"/>
          </a:p>
        </p:txBody>
      </p:sp>
      <p:sp>
        <p:nvSpPr>
          <p:cNvPr id="10" name="AutoShape 26"/>
          <p:cNvSpPr>
            <a:spLocks noChangeArrowheads="1"/>
          </p:cNvSpPr>
          <p:nvPr/>
        </p:nvSpPr>
        <p:spPr bwMode="auto">
          <a:xfrm rot="3149393">
            <a:off x="6144900" y="5025588"/>
            <a:ext cx="864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AutoShape 26"/>
          <p:cNvSpPr>
            <a:spLocks noChangeArrowheads="1"/>
          </p:cNvSpPr>
          <p:nvPr/>
        </p:nvSpPr>
        <p:spPr bwMode="auto">
          <a:xfrm rot="3149393">
            <a:off x="4065228" y="5173361"/>
            <a:ext cx="792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Rozložení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Po vytvoření se kontingenční tabulka zobrazí v tzv. </a:t>
            </a:r>
            <a:r>
              <a:rPr lang="cs-CZ" b="1" dirty="0" smtClean="0"/>
              <a:t>kompaktním formátu</a:t>
            </a:r>
            <a:r>
              <a:rPr lang="cs-CZ" dirty="0" smtClean="0"/>
              <a:t>. Lze ji zobrazit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ale i ve formě </a:t>
            </a:r>
            <a:r>
              <a:rPr lang="cs-CZ" b="1" dirty="0" smtClean="0"/>
              <a:t>tabulky</a:t>
            </a:r>
            <a:r>
              <a:rPr lang="cs-CZ" dirty="0" smtClean="0"/>
              <a:t>, nebo ve formě </a:t>
            </a:r>
            <a:r>
              <a:rPr lang="cs-CZ" b="1" dirty="0" smtClean="0"/>
              <a:t>osnovy</a:t>
            </a:r>
            <a:r>
              <a:rPr lang="cs-CZ" dirty="0" smtClean="0"/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cs-CZ" dirty="0" smtClean="0"/>
              <a:t>Stůjte kdekoliv v kontingenční tabulce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cs-CZ" dirty="0" smtClean="0"/>
              <a:t>Na kartě </a:t>
            </a:r>
            <a:r>
              <a:rPr lang="cs-CZ" b="1" dirty="0" smtClean="0"/>
              <a:t>Návrh </a:t>
            </a:r>
            <a:r>
              <a:rPr lang="cs-CZ" dirty="0" smtClean="0"/>
              <a:t>vyberte tlačítko </a:t>
            </a:r>
            <a:r>
              <a:rPr lang="cs-CZ" b="1" dirty="0" smtClean="0"/>
              <a:t>Rozložení sestavy </a:t>
            </a:r>
            <a:r>
              <a:rPr lang="cs-CZ" dirty="0" smtClean="0"/>
              <a:t>a volbu </a:t>
            </a:r>
            <a:r>
              <a:rPr lang="cs-CZ" b="1" dirty="0" smtClean="0"/>
              <a:t>Zobrazit ve formě osnovy nebo zobrazit ve formě tabulky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Kompaktní formát </a:t>
            </a:r>
            <a:r>
              <a:rPr lang="cs-CZ" dirty="0" smtClean="0"/>
              <a:t>-</a:t>
            </a:r>
            <a:r>
              <a:rPr lang="cs-CZ" b="1" dirty="0" smtClean="0"/>
              <a:t> </a:t>
            </a:r>
            <a:r>
              <a:rPr lang="cs-CZ" dirty="0" smtClean="0"/>
              <a:t>uspořádání tabulky aby zabírala co nejméně místa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Forma osnovy </a:t>
            </a:r>
            <a:r>
              <a:rPr lang="cs-CZ" dirty="0" smtClean="0"/>
              <a:t>-</a:t>
            </a:r>
            <a:r>
              <a:rPr lang="cs-CZ" b="1" dirty="0" smtClean="0"/>
              <a:t> </a:t>
            </a:r>
            <a:r>
              <a:rPr lang="cs-CZ" dirty="0" smtClean="0"/>
              <a:t>řádková pole nižší úrovně je od vyšších úrovní odsazena, řádky nejsou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odděleny čarami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Forma tabulky </a:t>
            </a:r>
            <a:r>
              <a:rPr lang="cs-CZ" dirty="0" smtClean="0"/>
              <a:t>-</a:t>
            </a:r>
            <a:r>
              <a:rPr lang="cs-CZ" b="1" dirty="0" smtClean="0"/>
              <a:t> </a:t>
            </a:r>
            <a:r>
              <a:rPr lang="cs-CZ" dirty="0" smtClean="0"/>
              <a:t>klasická forma tabulky, pole nižší úrovně jsou v dalším sloupci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83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informace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</p:txBody>
      </p:sp>
      <p:sp>
        <p:nvSpPr>
          <p:cNvPr id="4" name="Podnadpis 3"/>
          <p:cNvSpPr txBox="1">
            <a:spLocks/>
          </p:cNvSpPr>
          <p:nvPr/>
        </p:nvSpPr>
        <p:spPr bwMode="auto">
          <a:xfrm>
            <a:off x="899592" y="1916832"/>
            <a:ext cx="172819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+mj-lt"/>
              <a:buAutoNum type="arabicPeriod"/>
            </a:pPr>
            <a:r>
              <a:rPr lang="cs-CZ" strike="sngStrike" dirty="0" smtClean="0"/>
              <a:t>08. 10. </a:t>
            </a:r>
          </a:p>
          <a:p>
            <a:pPr marL="342900" indent="-342900" algn="l">
              <a:buFont typeface="+mj-lt"/>
              <a:buAutoNum type="arabicPeriod"/>
            </a:pPr>
            <a:endParaRPr lang="cs-CZ" dirty="0" smtClean="0"/>
          </a:p>
          <a:p>
            <a:pPr marL="342900" indent="-342900" algn="l">
              <a:buFont typeface="+mj-lt"/>
              <a:buAutoNum type="arabicPeriod"/>
            </a:pPr>
            <a:r>
              <a:rPr lang="cs-CZ" strike="sngStrike" dirty="0"/>
              <a:t>15. 10. </a:t>
            </a:r>
          </a:p>
          <a:p>
            <a:pPr marL="342900" indent="-342900" algn="l">
              <a:buFont typeface="+mj-lt"/>
              <a:buAutoNum type="arabicPeriod"/>
            </a:pPr>
            <a:endParaRPr lang="cs-CZ" dirty="0" smtClean="0"/>
          </a:p>
          <a:p>
            <a:pPr marL="342900" indent="-342900" algn="l">
              <a:buFont typeface="+mj-lt"/>
              <a:buAutoNum type="arabicPeriod"/>
            </a:pPr>
            <a:r>
              <a:rPr lang="cs-CZ" sz="2400" dirty="0">
                <a:solidFill>
                  <a:srgbClr val="FF0000"/>
                </a:solidFill>
              </a:rPr>
              <a:t>12. 11.</a:t>
            </a:r>
          </a:p>
          <a:p>
            <a:pPr marL="342900" indent="-342900" algn="l">
              <a:buFont typeface="+mj-lt"/>
              <a:buAutoNum type="arabicPeriod"/>
            </a:pPr>
            <a:endParaRPr lang="cs-CZ" dirty="0" smtClean="0"/>
          </a:p>
          <a:p>
            <a:pPr marL="342900" indent="-342900" algn="l">
              <a:buFont typeface="+mj-lt"/>
              <a:buAutoNum type="arabicPeriod"/>
            </a:pPr>
            <a:r>
              <a:rPr lang="cs-CZ" dirty="0" smtClean="0"/>
              <a:t>26. 11.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Podnadpis 2"/>
          <p:cNvSpPr txBox="1">
            <a:spLocks/>
          </p:cNvSpPr>
          <p:nvPr/>
        </p:nvSpPr>
        <p:spPr bwMode="auto">
          <a:xfrm>
            <a:off x="1979712" y="3836913"/>
            <a:ext cx="39639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cs-CZ" sz="1200" dirty="0" smtClean="0">
                <a:solidFill>
                  <a:schemeClr val="tx2"/>
                </a:solidFill>
                <a:latin typeface="Arial" charset="0"/>
              </a:rPr>
              <a:t>(změna vůči původnímu rozvrhu, náhrada za 22. 10.)</a:t>
            </a:r>
            <a:endParaRPr lang="cs-CZ" sz="12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179512" y="1424085"/>
            <a:ext cx="2679848" cy="37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300" b="1" kern="1200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9pPr>
          </a:lstStyle>
          <a:p>
            <a:r>
              <a:rPr lang="cs-CZ" sz="2000" dirty="0" smtClean="0"/>
              <a:t>Rozvrh – podzim 2018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47355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Podnadpis 2"/>
          <p:cNvSpPr>
            <a:spLocks noGrp="1"/>
          </p:cNvSpPr>
          <p:nvPr>
            <p:ph type="subTitle" idx="4294967295"/>
          </p:nvPr>
        </p:nvSpPr>
        <p:spPr>
          <a:xfrm>
            <a:off x="251520" y="3284984"/>
            <a:ext cx="8572500" cy="2234458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Funkce SVYHLEDAT().</a:t>
            </a: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Maticové (CSE) vzorce.</a:t>
            </a: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Cyklické odkazy a iterace v MS Excel.</a:t>
            </a: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Podmíněné </a:t>
            </a:r>
            <a:r>
              <a:rPr lang="cs-CZ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formátování.</a:t>
            </a: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Tvorba </a:t>
            </a:r>
            <a:r>
              <a:rPr lang="cs-CZ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heatmap</a:t>
            </a:r>
            <a:r>
              <a:rPr lang="cs-CZ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.</a:t>
            </a:r>
            <a:endParaRPr lang="cs-CZ" sz="2400" b="1" dirty="0">
              <a:solidFill>
                <a:schemeClr val="tx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4096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31837"/>
            <a:ext cx="7772400" cy="1384995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3.3. </a:t>
            </a:r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Pokročilé vzorce, podmíněné formátování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1000" i="1" dirty="0"/>
              <a:t>Vytvořil Institut biostatistiky a analýz, Masarykova univerzita </a:t>
            </a:r>
            <a:br>
              <a:rPr lang="cs-CZ" sz="1000" i="1" dirty="0"/>
            </a:br>
            <a:r>
              <a:rPr lang="cs-CZ" sz="1000" i="1" dirty="0"/>
              <a:t>J. Jarkovský, L. Dušek, J. Kalina</a:t>
            </a:r>
          </a:p>
          <a:p>
            <a:pPr>
              <a:defRPr/>
            </a:pPr>
            <a:endParaRPr lang="cs-CZ" sz="1000" dirty="0"/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64271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Funkce SVYHLEDAT()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536" y="1412776"/>
            <a:ext cx="8208912" cy="165618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400" dirty="0" smtClean="0"/>
              <a:t>Umožňuje vyhledávat v tabulce podle klíčového sloupce – ten musí být vždy první v zadané tabulce.</a:t>
            </a:r>
          </a:p>
          <a:p>
            <a:r>
              <a:rPr lang="cs-CZ" sz="2400" dirty="0" smtClean="0"/>
              <a:t>Funkce má 4 argumenty:</a:t>
            </a:r>
          </a:p>
          <a:p>
            <a:pPr marL="731838" lvl="1" indent="-457200">
              <a:buFont typeface="+mj-lt"/>
              <a:buAutoNum type="arabicPeriod"/>
            </a:pPr>
            <a:r>
              <a:rPr lang="cs-CZ" dirty="0" smtClean="0"/>
              <a:t>Vyhledávaná hodnota (odpovídá hodnotám v 1. sloupci tabulky).</a:t>
            </a:r>
          </a:p>
          <a:p>
            <a:pPr marL="731838" lvl="1" indent="-457200">
              <a:buFont typeface="+mj-lt"/>
              <a:buAutoNum type="arabicPeriod"/>
            </a:pPr>
            <a:r>
              <a:rPr lang="cs-CZ" dirty="0" smtClean="0"/>
              <a:t>Oblast (tabulka), </a:t>
            </a:r>
            <a:r>
              <a:rPr lang="cs-CZ" dirty="0"/>
              <a:t>ve které se nachází vyhledávací hodnota. </a:t>
            </a:r>
            <a:endParaRPr lang="cs-CZ" dirty="0" smtClean="0"/>
          </a:p>
          <a:p>
            <a:pPr marL="731838" lvl="1" indent="-457200">
              <a:buFont typeface="+mj-lt"/>
              <a:buAutoNum type="arabicPeriod"/>
            </a:pPr>
            <a:r>
              <a:rPr lang="cs-CZ" dirty="0" smtClean="0"/>
              <a:t>Pořadové číslo </a:t>
            </a:r>
            <a:r>
              <a:rPr lang="cs-CZ" dirty="0"/>
              <a:t>sloupce v </a:t>
            </a:r>
            <a:r>
              <a:rPr lang="cs-CZ" dirty="0" smtClean="0"/>
              <a:t>oblasti (tabulce), </a:t>
            </a:r>
            <a:r>
              <a:rPr lang="cs-CZ" dirty="0"/>
              <a:t>ve kterém je hodnota, která se má </a:t>
            </a:r>
            <a:r>
              <a:rPr lang="cs-CZ" dirty="0" smtClean="0"/>
              <a:t>vrátit.</a:t>
            </a:r>
          </a:p>
          <a:p>
            <a:pPr marL="731838" lvl="1" indent="-457200">
              <a:buFont typeface="+mj-lt"/>
              <a:buAutoNum type="arabicPeriod"/>
            </a:pPr>
            <a:r>
              <a:rPr lang="cs-CZ" dirty="0" smtClean="0"/>
              <a:t>Volitelně logická hodnota přesné shody: </a:t>
            </a:r>
            <a:r>
              <a:rPr lang="cs-CZ" dirty="0"/>
              <a:t>PRAVDA v </a:t>
            </a:r>
            <a:r>
              <a:rPr lang="cs-CZ" dirty="0" smtClean="0"/>
              <a:t>případě přibližné shody, </a:t>
            </a:r>
            <a:r>
              <a:rPr lang="cs-CZ" dirty="0"/>
              <a:t>nebo NEPRAVDA v </a:t>
            </a:r>
            <a:r>
              <a:rPr lang="cs-CZ" dirty="0" smtClean="0"/>
              <a:t>případě přesné shody vyhledávané hodnoty s hodnotou v prvním sloupci oblasti (tabulky).</a:t>
            </a:r>
            <a:endParaRPr lang="cs-CZ" sz="1800" b="1" dirty="0" smtClean="0">
              <a:solidFill>
                <a:srgbClr val="0000FF"/>
              </a:solidFill>
            </a:endParaRPr>
          </a:p>
          <a:p>
            <a:pPr marL="593725" lvl="2" indent="0">
              <a:buNone/>
            </a:pPr>
            <a:endParaRPr lang="cs-CZ" sz="1700" dirty="0" smtClean="0"/>
          </a:p>
          <a:p>
            <a:endParaRPr lang="cs-CZ" sz="2400" dirty="0" smtClean="0"/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Kalina</a:t>
            </a:r>
            <a:endParaRPr lang="cs-CZ" i="1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39552" y="5661248"/>
            <a:ext cx="8064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 dirty="0" smtClean="0">
                <a:solidFill>
                  <a:srgbClr val="0000FF"/>
                </a:solidFill>
              </a:rPr>
              <a:t>=SVYHLEDAT</a:t>
            </a:r>
            <a:r>
              <a:rPr lang="cs-CZ" sz="2400" b="1" dirty="0">
                <a:solidFill>
                  <a:srgbClr val="0000FF"/>
                </a:solidFill>
              </a:rPr>
              <a:t>($G5;$A$2:$C$5;2;NEPRAVDA)</a:t>
            </a:r>
          </a:p>
        </p:txBody>
      </p:sp>
    </p:spTree>
    <p:extLst>
      <p:ext uri="{BB962C8B-B14F-4D97-AF65-F5344CB8AC3E}">
        <p14:creationId xmlns:p14="http://schemas.microsoft.com/office/powerpoint/2010/main" val="1737795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1178168"/>
            <a:ext cx="7772400" cy="738664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1.1</a:t>
            </a:r>
            <a:r>
              <a:rPr lang="cs-CZ" sz="4200" dirty="0">
                <a:solidFill>
                  <a:schemeClr val="accent1"/>
                </a:solidFill>
                <a:latin typeface="Arial" charset="0"/>
              </a:rPr>
              <a:t>. </a:t>
            </a:r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Opakování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1000" i="1" dirty="0"/>
              <a:t>Vytvořil Institut biostatistiky a analýz, Masarykova univerzita </a:t>
            </a:r>
            <a:br>
              <a:rPr lang="cs-CZ" sz="1000" i="1" dirty="0"/>
            </a:br>
            <a:r>
              <a:rPr lang="cs-CZ" sz="1000" i="1" dirty="0"/>
              <a:t>J. Jarkovský, L. Dušek, J. Kalina</a:t>
            </a:r>
          </a:p>
          <a:p>
            <a:pPr>
              <a:defRPr/>
            </a:pPr>
            <a:endParaRPr lang="cs-CZ" sz="1000" dirty="0"/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67485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Shrnutí předchozí lekce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 smtClean="0"/>
              <a:t>Vzorce</a:t>
            </a:r>
            <a:endParaRPr lang="cs-CZ" dirty="0" smtClean="0"/>
          </a:p>
          <a:p>
            <a:pPr lvl="1"/>
            <a:r>
              <a:rPr lang="cs-CZ" dirty="0" smtClean="0"/>
              <a:t>Relativní / absolutní odkazy</a:t>
            </a:r>
            <a:endParaRPr lang="cs-CZ" dirty="0" smtClean="0"/>
          </a:p>
          <a:p>
            <a:pPr lvl="1"/>
            <a:r>
              <a:rPr lang="cs-CZ" dirty="0" smtClean="0"/>
              <a:t>Závislosti</a:t>
            </a:r>
          </a:p>
          <a:p>
            <a:pPr lvl="1"/>
            <a:r>
              <a:rPr lang="cs-CZ" dirty="0" smtClean="0"/>
              <a:t>Revize – komentáře, uzamknutí listu / sešitu</a:t>
            </a:r>
          </a:p>
          <a:p>
            <a:pPr lvl="1"/>
            <a:r>
              <a:rPr lang="cs-CZ" dirty="0" smtClean="0"/>
              <a:t>Seznamy vzorců</a:t>
            </a:r>
          </a:p>
          <a:p>
            <a:pPr lvl="1"/>
            <a:r>
              <a:rPr lang="cs-CZ" dirty="0" smtClean="0"/>
              <a:t>Knihovna funkcí</a:t>
            </a:r>
          </a:p>
          <a:p>
            <a:pPr lvl="1"/>
            <a:r>
              <a:rPr lang="cs-CZ" dirty="0" smtClean="0"/>
              <a:t>Užitečné funkce</a:t>
            </a:r>
            <a:endParaRPr lang="cs-CZ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73418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Samostatné cvičení – úkoly 1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/>
              <a:t>Datové podklady:</a:t>
            </a:r>
          </a:p>
          <a:p>
            <a:pPr lvl="1"/>
            <a:r>
              <a:rPr lang="cs-CZ" dirty="0"/>
              <a:t>2_vzorce_excel_zadani.xlsx</a:t>
            </a:r>
          </a:p>
          <a:p>
            <a:endParaRPr lang="cs-CZ" sz="2000" dirty="0" smtClean="0"/>
          </a:p>
          <a:p>
            <a:r>
              <a:rPr lang="cs-CZ" dirty="0" smtClean="0"/>
              <a:t>Zadání: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/>
              <a:t>Vytvořte kopii listu zadání a nazvěte ji </a:t>
            </a:r>
            <a:r>
              <a:rPr lang="cs-CZ" sz="1400" dirty="0" smtClean="0"/>
              <a:t>výsledky, nastavte zelenou barvu karty</a:t>
            </a:r>
            <a:endParaRPr lang="cs-CZ" sz="1400" dirty="0"/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/>
              <a:t>Pomocí roztahování buněk vyplňte proměnnou</a:t>
            </a:r>
            <a:r>
              <a:rPr lang="en-US" sz="1400" dirty="0"/>
              <a:t> </a:t>
            </a:r>
            <a:r>
              <a:rPr lang="cs-CZ" sz="1400" b="1" dirty="0">
                <a:solidFill>
                  <a:srgbClr val="0070C0"/>
                </a:solidFill>
              </a:rPr>
              <a:t>„ID</a:t>
            </a:r>
            <a:r>
              <a:rPr lang="en-US" sz="1400" b="1" dirty="0">
                <a:solidFill>
                  <a:srgbClr val="0070C0"/>
                </a:solidFill>
              </a:rPr>
              <a:t>”</a:t>
            </a:r>
            <a:r>
              <a:rPr lang="cs-CZ" sz="1400" b="1" dirty="0">
                <a:solidFill>
                  <a:srgbClr val="0070C0"/>
                </a:solidFill>
              </a:rPr>
              <a:t> </a:t>
            </a:r>
            <a:r>
              <a:rPr lang="cs-CZ" sz="1400" dirty="0"/>
              <a:t>čísly od 1 do 89.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en-US" sz="1400" dirty="0"/>
              <a:t>U</a:t>
            </a:r>
            <a:r>
              <a:rPr lang="cs-CZ" sz="1400" dirty="0"/>
              <a:t>kotvěte ID pacientů a názvy proměnných ve sloupcích. </a:t>
            </a:r>
            <a:endParaRPr lang="cs-CZ" sz="1400" dirty="0" smtClean="0"/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Spojte </a:t>
            </a:r>
            <a:r>
              <a:rPr lang="cs-CZ" sz="1400" b="1" dirty="0">
                <a:solidFill>
                  <a:srgbClr val="0070C0"/>
                </a:solidFill>
              </a:rPr>
              <a:t>„Jméno“ </a:t>
            </a:r>
            <a:r>
              <a:rPr lang="cs-CZ" sz="1400" dirty="0"/>
              <a:t>a </a:t>
            </a:r>
            <a:r>
              <a:rPr lang="cs-CZ" sz="1400" b="1" dirty="0">
                <a:solidFill>
                  <a:srgbClr val="0070C0"/>
                </a:solidFill>
              </a:rPr>
              <a:t>„Příjmení“ </a:t>
            </a:r>
            <a:r>
              <a:rPr lang="cs-CZ" sz="1400" dirty="0"/>
              <a:t>do jednoho sloupce (např. Zdeněk Novák</a:t>
            </a:r>
            <a:r>
              <a:rPr lang="cs-CZ" sz="1400" dirty="0" smtClean="0"/>
              <a:t>..)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Spočítejte </a:t>
            </a:r>
            <a:r>
              <a:rPr lang="cs-CZ" sz="1400" dirty="0"/>
              <a:t>délku hospitalizace z </a:t>
            </a:r>
            <a:r>
              <a:rPr lang="cs-CZ" sz="1400" b="1" dirty="0">
                <a:solidFill>
                  <a:srgbClr val="0070C0"/>
                </a:solidFill>
              </a:rPr>
              <a:t>„první kontrola“ </a:t>
            </a:r>
            <a:r>
              <a:rPr lang="cs-CZ" sz="1400" dirty="0"/>
              <a:t>a </a:t>
            </a:r>
            <a:r>
              <a:rPr lang="cs-CZ" sz="1400" b="1" dirty="0">
                <a:solidFill>
                  <a:srgbClr val="0070C0"/>
                </a:solidFill>
              </a:rPr>
              <a:t>„poslední kontrola“</a:t>
            </a:r>
            <a:r>
              <a:rPr lang="cs-CZ" sz="1400" dirty="0"/>
              <a:t>. Je získaná hodnota všude reálná? Pokud ne, tak u kterých </a:t>
            </a:r>
            <a:r>
              <a:rPr lang="cs-CZ" sz="1400" dirty="0" smtClean="0"/>
              <a:t>pacientů?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Pomocí </a:t>
            </a:r>
            <a:r>
              <a:rPr lang="cs-CZ" sz="1400" dirty="0"/>
              <a:t>vzorce vyberte pouze </a:t>
            </a:r>
            <a:r>
              <a:rPr lang="cs-CZ" sz="1400" b="1" dirty="0">
                <a:solidFill>
                  <a:srgbClr val="0070C0"/>
                </a:solidFill>
              </a:rPr>
              <a:t>„Rok poslední kontroly“ </a:t>
            </a:r>
            <a:r>
              <a:rPr lang="cs-CZ" sz="1400" dirty="0"/>
              <a:t>ze sloupce </a:t>
            </a:r>
            <a:r>
              <a:rPr lang="cs-CZ" sz="1400" b="1" dirty="0">
                <a:solidFill>
                  <a:srgbClr val="0070C0"/>
                </a:solidFill>
              </a:rPr>
              <a:t>„poslední kontrola“</a:t>
            </a:r>
            <a:r>
              <a:rPr lang="cs-CZ" sz="1400" dirty="0"/>
              <a:t>. Seřaďte datový soubor podle této nové proměnné. (</a:t>
            </a:r>
            <a:r>
              <a:rPr lang="cs-CZ" sz="1400" b="1" dirty="0"/>
              <a:t>nápověda</a:t>
            </a:r>
            <a:r>
              <a:rPr lang="cs-CZ" sz="1400" dirty="0"/>
              <a:t>: vyberte funkci z Knihovny funkcí – Datum a čas</a:t>
            </a:r>
            <a:r>
              <a:rPr lang="cs-CZ" sz="1400" dirty="0" smtClean="0"/>
              <a:t>)</a:t>
            </a:r>
            <a:endParaRPr lang="cs-CZ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62410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Samostatné cvičení – úkoly 2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494308"/>
            <a:ext cx="8534400" cy="4598988"/>
          </a:xfrm>
        </p:spPr>
        <p:txBody>
          <a:bodyPr/>
          <a:lstStyle/>
          <a:p>
            <a:r>
              <a:rPr lang="cs-CZ" dirty="0" smtClean="0"/>
              <a:t>Zadání - pokračování</a:t>
            </a:r>
          </a:p>
          <a:p>
            <a:pPr marL="400050" indent="-4000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 startAt="7"/>
            </a:pPr>
            <a:r>
              <a:rPr lang="cs-CZ" sz="1400" dirty="0" smtClean="0"/>
              <a:t>Sloupec </a:t>
            </a:r>
            <a:r>
              <a:rPr lang="cs-CZ" sz="1400" b="1" dirty="0">
                <a:solidFill>
                  <a:srgbClr val="0070C0"/>
                </a:solidFill>
              </a:rPr>
              <a:t>„nemocný“ </a:t>
            </a:r>
            <a:r>
              <a:rPr lang="cs-CZ" sz="1400" dirty="0"/>
              <a:t>překódujte pomocí funkce „když“ následovně: 1-nemocný, 0 –zdravý.</a:t>
            </a:r>
          </a:p>
          <a:p>
            <a:pPr marL="400050" indent="-4000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 startAt="7"/>
            </a:pPr>
            <a:r>
              <a:rPr lang="cs-CZ" sz="1400" dirty="0"/>
              <a:t>Převeďte </a:t>
            </a:r>
            <a:r>
              <a:rPr lang="cs-CZ" sz="1400" b="1" dirty="0">
                <a:solidFill>
                  <a:srgbClr val="0070C0"/>
                </a:solidFill>
              </a:rPr>
              <a:t>„výšku“ </a:t>
            </a:r>
            <a:r>
              <a:rPr lang="cs-CZ" sz="1400" dirty="0"/>
              <a:t>na metry.</a:t>
            </a:r>
          </a:p>
          <a:p>
            <a:pPr marL="400050" indent="-4000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 startAt="7"/>
            </a:pPr>
            <a:r>
              <a:rPr lang="cs-CZ" sz="1400" dirty="0"/>
              <a:t>Vypočítejte </a:t>
            </a:r>
            <a:r>
              <a:rPr lang="cs-CZ" sz="1400" b="1" dirty="0">
                <a:solidFill>
                  <a:srgbClr val="0070C0"/>
                </a:solidFill>
              </a:rPr>
              <a:t>„BMI“</a:t>
            </a:r>
            <a:r>
              <a:rPr lang="cs-CZ" sz="1400" dirty="0"/>
              <a:t>.</a:t>
            </a:r>
            <a:r>
              <a:rPr lang="cs-CZ" sz="1400" b="1" dirty="0">
                <a:solidFill>
                  <a:srgbClr val="0070C0"/>
                </a:solidFill>
              </a:rPr>
              <a:t> </a:t>
            </a:r>
            <a:r>
              <a:rPr lang="cs-CZ" sz="1400" dirty="0"/>
              <a:t>(</a:t>
            </a:r>
            <a:r>
              <a:rPr lang="cs-CZ" sz="1400" b="1" dirty="0"/>
              <a:t>nápověda</a:t>
            </a:r>
            <a:r>
              <a:rPr lang="cs-CZ" sz="1400" dirty="0"/>
              <a:t>: vzorec pro index tělesné hmotnosti najdete na internetu)</a:t>
            </a:r>
            <a:r>
              <a:rPr lang="cs-CZ" sz="1400" b="1" dirty="0">
                <a:solidFill>
                  <a:srgbClr val="0070C0"/>
                </a:solidFill>
              </a:rPr>
              <a:t> </a:t>
            </a:r>
            <a:endParaRPr lang="cs-CZ" sz="1400" b="1" dirty="0">
              <a:solidFill>
                <a:srgbClr val="00B0F0"/>
              </a:solidFill>
            </a:endParaRPr>
          </a:p>
          <a:p>
            <a:pPr marL="400050" indent="-4000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 startAt="7"/>
            </a:pPr>
            <a:r>
              <a:rPr lang="cs-CZ" sz="1400" dirty="0"/>
              <a:t>Spočítejte k jaké změně </a:t>
            </a:r>
            <a:r>
              <a:rPr lang="cs-CZ" sz="1400" b="1" dirty="0">
                <a:solidFill>
                  <a:srgbClr val="0070C0"/>
                </a:solidFill>
              </a:rPr>
              <a:t>„tepu před“ </a:t>
            </a:r>
            <a:r>
              <a:rPr lang="cs-CZ" sz="1400" dirty="0"/>
              <a:t>a </a:t>
            </a:r>
            <a:r>
              <a:rPr lang="cs-CZ" sz="1400" b="1" dirty="0">
                <a:solidFill>
                  <a:srgbClr val="0070C0"/>
                </a:solidFill>
              </a:rPr>
              <a:t>„tepu po“ </a:t>
            </a:r>
            <a:r>
              <a:rPr lang="cs-CZ" sz="1400" dirty="0"/>
              <a:t>došlo (např. léčbě nebo podání léku) (</a:t>
            </a:r>
            <a:r>
              <a:rPr lang="cs-CZ" sz="1400" b="1" dirty="0"/>
              <a:t>nápověda</a:t>
            </a:r>
            <a:r>
              <a:rPr lang="cs-CZ" sz="1400" dirty="0"/>
              <a:t>: pozor na chybějící </a:t>
            </a:r>
            <a:r>
              <a:rPr lang="cs-CZ" sz="1400" dirty="0" smtClean="0"/>
              <a:t>hodnoty)</a:t>
            </a:r>
          </a:p>
          <a:p>
            <a:pPr marL="400050" indent="-4000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 startAt="7"/>
            </a:pPr>
            <a:r>
              <a:rPr lang="cs-CZ" sz="1400" dirty="0" smtClean="0"/>
              <a:t>Spočítej </a:t>
            </a:r>
            <a:r>
              <a:rPr lang="cs-CZ" sz="1400" b="1" dirty="0">
                <a:solidFill>
                  <a:srgbClr val="0070C0"/>
                </a:solidFill>
              </a:rPr>
              <a:t>„Počet oblíbených činností“</a:t>
            </a:r>
            <a:r>
              <a:rPr lang="cs-CZ" sz="1400" dirty="0"/>
              <a:t> (sloupec U-Y</a:t>
            </a:r>
            <a:r>
              <a:rPr lang="cs-CZ" sz="1400" dirty="0" smtClean="0"/>
              <a:t>).</a:t>
            </a:r>
          </a:p>
          <a:p>
            <a:pPr marL="400050" indent="-4000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 startAt="7"/>
            </a:pPr>
            <a:r>
              <a:rPr lang="cs-CZ" sz="1400" dirty="0" smtClean="0"/>
              <a:t>Spočítej </a:t>
            </a:r>
            <a:r>
              <a:rPr lang="cs-CZ" sz="1400" dirty="0"/>
              <a:t>minimální, maximální a průměrnou hodnotu leukocytů (proměnná </a:t>
            </a:r>
            <a:r>
              <a:rPr lang="cs-CZ" sz="1400" b="1" dirty="0">
                <a:solidFill>
                  <a:srgbClr val="0070C0"/>
                </a:solidFill>
              </a:rPr>
              <a:t>„Leukocyty</a:t>
            </a:r>
            <a:r>
              <a:rPr lang="cs-CZ" sz="1400" b="1" dirty="0" smtClean="0">
                <a:solidFill>
                  <a:srgbClr val="0070C0"/>
                </a:solidFill>
              </a:rPr>
              <a:t>“</a:t>
            </a:r>
            <a:r>
              <a:rPr lang="cs-CZ" sz="1400" dirty="0" smtClean="0"/>
              <a:t>).</a:t>
            </a:r>
          </a:p>
          <a:p>
            <a:pPr marL="400050" indent="-4000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 startAt="7"/>
            </a:pPr>
            <a:r>
              <a:rPr lang="cs-CZ" sz="1400" dirty="0" smtClean="0"/>
              <a:t>Spočítej celkovou výšku vše osob v souboru, které se jmenují Josef </a:t>
            </a:r>
            <a:r>
              <a:rPr lang="cs-CZ" sz="1400" dirty="0"/>
              <a:t>(proměnná </a:t>
            </a:r>
            <a:r>
              <a:rPr lang="cs-CZ" sz="1400" b="1" dirty="0" smtClean="0">
                <a:solidFill>
                  <a:srgbClr val="0070C0"/>
                </a:solidFill>
              </a:rPr>
              <a:t>„Jméno“</a:t>
            </a:r>
            <a:r>
              <a:rPr lang="cs-CZ" sz="1400" dirty="0" smtClean="0"/>
              <a:t>). A dále počet osob, které toto jméno mají.</a:t>
            </a:r>
          </a:p>
          <a:p>
            <a:pPr marL="400050" indent="-4000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 startAt="7"/>
            </a:pPr>
            <a:r>
              <a:rPr lang="cs-CZ" sz="1400" dirty="0" smtClean="0"/>
              <a:t>Pomocí </a:t>
            </a:r>
            <a:r>
              <a:rPr lang="cs-CZ" sz="1400" dirty="0"/>
              <a:t>podmíněného formátování nalezněte </a:t>
            </a:r>
            <a:r>
              <a:rPr lang="cs-CZ" sz="1400" b="1" dirty="0">
                <a:solidFill>
                  <a:srgbClr val="0070C0"/>
                </a:solidFill>
              </a:rPr>
              <a:t>duplicitní záznamy </a:t>
            </a:r>
            <a:r>
              <a:rPr lang="cs-CZ" sz="1400" dirty="0"/>
              <a:t>dle jména pacienta. Jsou všechny Vámi označené záznamy skutečně duplicitní? Duplicitní údaj smažte</a:t>
            </a:r>
            <a:r>
              <a:rPr lang="cs-CZ" sz="1400" dirty="0" smtClean="0"/>
              <a:t>.</a:t>
            </a:r>
            <a:endParaRPr lang="cs-CZ" sz="1400" dirty="0"/>
          </a:p>
          <a:p>
            <a:endParaRPr lang="cs-CZ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4114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Podnadpis 2"/>
          <p:cNvSpPr>
            <a:spLocks noGrp="1"/>
          </p:cNvSpPr>
          <p:nvPr>
            <p:ph type="subTitle" idx="4294967295"/>
          </p:nvPr>
        </p:nvSpPr>
        <p:spPr>
          <a:xfrm>
            <a:off x="251520" y="3284984"/>
            <a:ext cx="8572500" cy="1348061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Vytváření různých typů grafů.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Formátování grafů.</a:t>
            </a:r>
          </a:p>
          <a:p>
            <a:pPr marL="0" indent="0" algn="ctr">
              <a:buNone/>
            </a:pPr>
            <a:r>
              <a:rPr lang="cs-CZ" sz="2400" b="1" dirty="0" err="1">
                <a:solidFill>
                  <a:schemeClr val="tx2"/>
                </a:solidFill>
                <a:latin typeface="Arial" charset="0"/>
              </a:rPr>
              <a:t>Minigrafy</a:t>
            </a: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.</a:t>
            </a:r>
            <a:endParaRPr lang="cs-CZ" sz="2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096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1178168"/>
            <a:ext cx="7772400" cy="738664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3.1. Grafy</a:t>
            </a:r>
            <a:endParaRPr lang="cs-CZ" sz="4200" dirty="0" smtClean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1000" i="1" dirty="0"/>
              <a:t>Vytvořil Institut biostatistiky a analýz, Masarykova univerzita </a:t>
            </a:r>
            <a:br>
              <a:rPr lang="cs-CZ" sz="1000" i="1" dirty="0"/>
            </a:br>
            <a:r>
              <a:rPr lang="cs-CZ" sz="1000" i="1" dirty="0"/>
              <a:t>J. Jarkovský, L. Dušek, J. Kalina</a:t>
            </a:r>
          </a:p>
          <a:p>
            <a:pPr>
              <a:defRPr/>
            </a:pPr>
            <a:endParaRPr lang="cs-CZ" sz="1000" dirty="0"/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60597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404664"/>
            <a:ext cx="8534400" cy="582761"/>
          </a:xfrm>
          <a:solidFill>
            <a:schemeClr val="bg1"/>
          </a:solidFill>
        </p:spPr>
        <p:txBody>
          <a:bodyPr/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Graf se dvěma osami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1412776"/>
            <a:ext cx="82089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V případě grafu se dvěma různými zobrazovanými veličinami lze nastavit jedné řadě zobrazování na vedlejší ose (svislé).</a:t>
            </a:r>
          </a:p>
          <a:p>
            <a:r>
              <a:rPr lang="cs-CZ" sz="2400" dirty="0" smtClean="0"/>
              <a:t>Vedlejší osa má hodnoty nezávislé na hlavní ose – rozsah je optimalizován podle velikosti grafu.</a:t>
            </a:r>
          </a:p>
          <a:p>
            <a:r>
              <a:rPr lang="cs-CZ" sz="2400" dirty="0" smtClean="0"/>
              <a:t>MS Excel umožňuje vložit pouze jednu hlavní a jednu vedlejší osu.</a:t>
            </a:r>
            <a:endParaRPr lang="cs-CZ" sz="1700" dirty="0" smtClean="0"/>
          </a:p>
          <a:p>
            <a:endParaRPr lang="cs-CZ" sz="2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50008" t="-700" r="25184" b="79700"/>
          <a:stretch/>
        </p:blipFill>
        <p:spPr>
          <a:xfrm>
            <a:off x="899592" y="4077072"/>
            <a:ext cx="7299468" cy="1737969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1763688" y="4293096"/>
            <a:ext cx="720080" cy="43204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6732240" y="4725144"/>
            <a:ext cx="504056" cy="30243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148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404664"/>
            <a:ext cx="8534400" cy="582761"/>
          </a:xfrm>
          <a:solidFill>
            <a:schemeClr val="bg1"/>
          </a:solidFill>
        </p:spPr>
        <p:txBody>
          <a:bodyPr/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Spojnice trendu v grafu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1412776"/>
            <a:ext cx="82089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/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4959666"/>
              </p:ext>
            </p:extLst>
          </p:nvPr>
        </p:nvGraphicFramePr>
        <p:xfrm>
          <a:off x="395536" y="3452724"/>
          <a:ext cx="4289114" cy="2645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47936" y="1565176"/>
            <a:ext cx="575225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 smtClean="0"/>
          </a:p>
          <a:p>
            <a:endParaRPr lang="cs-CZ" sz="1400" dirty="0" smtClean="0"/>
          </a:p>
          <a:p>
            <a:r>
              <a:rPr lang="cs-CZ" sz="2400" dirty="0" smtClean="0"/>
              <a:t>Do bodového grafu lze přidat spojnici definovanou matematickým vztahem veličin na osách x a y</a:t>
            </a:r>
            <a:endParaRPr lang="cs-CZ" sz="1700" dirty="0" smtClean="0"/>
          </a:p>
          <a:p>
            <a:endParaRPr lang="cs-CZ" sz="2400" dirty="0" smtClean="0"/>
          </a:p>
          <a:p>
            <a:endParaRPr lang="cs-CZ" sz="1400" dirty="0" smtClean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713304"/>
              </p:ext>
            </p:extLst>
          </p:nvPr>
        </p:nvGraphicFramePr>
        <p:xfrm>
          <a:off x="6484540" y="1268760"/>
          <a:ext cx="2511896" cy="5176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0" name="Image" r:id="rId4" imgW="3923640" imgH="8101440" progId="Photoshop.Image.12">
                  <p:embed/>
                </p:oleObj>
              </mc:Choice>
              <mc:Fallback>
                <p:oleObj name="Image" r:id="rId4" imgW="3923640" imgH="810144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84540" y="1268760"/>
                        <a:ext cx="2511896" cy="51766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utoShape 11"/>
          <p:cNvSpPr>
            <a:spLocks noChangeArrowheads="1"/>
          </p:cNvSpPr>
          <p:nvPr/>
        </p:nvSpPr>
        <p:spPr bwMode="auto">
          <a:xfrm rot="2893936" flipH="1" flipV="1">
            <a:off x="6139385" y="2748177"/>
            <a:ext cx="242831" cy="1251167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684650" y="3139518"/>
            <a:ext cx="13713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Výběr matematického vztahu</a:t>
            </a:r>
            <a:endParaRPr lang="cs-CZ" sz="1400" dirty="0"/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5400000" flipH="1" flipV="1">
            <a:off x="6097509" y="5322270"/>
            <a:ext cx="242831" cy="10111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4684650" y="5458532"/>
            <a:ext cx="13713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Zobrazení dalších parametrů spojnice</a:t>
            </a:r>
            <a:endParaRPr lang="cs-CZ" sz="1400" dirty="0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 rot="5400000" flipH="1" flipV="1">
            <a:off x="6097510" y="4690854"/>
            <a:ext cx="242831" cy="10111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4684650" y="4814420"/>
            <a:ext cx="1371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Extrapolace trendu</a:t>
            </a:r>
            <a:endParaRPr lang="cs-CZ" sz="1400" dirty="0"/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 rot="6291194" flipH="1" flipV="1">
            <a:off x="6090931" y="4044593"/>
            <a:ext cx="242831" cy="10111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4684650" y="4020956"/>
            <a:ext cx="12648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Název </a:t>
            </a:r>
            <a:br>
              <a:rPr lang="cs-CZ" sz="1400" dirty="0" smtClean="0"/>
            </a:br>
            <a:r>
              <a:rPr lang="cs-CZ" sz="1400" dirty="0" smtClean="0"/>
              <a:t>spojnice </a:t>
            </a:r>
            <a:br>
              <a:rPr lang="cs-CZ" sz="1400" dirty="0" smtClean="0"/>
            </a:br>
            <a:r>
              <a:rPr lang="cs-CZ" sz="1400" dirty="0" smtClean="0"/>
              <a:t>trendu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742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1_Klin_dat_upravyM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01_Klin_dat_upravyM</Template>
  <TotalTime>6280</TotalTime>
  <Words>1288</Words>
  <Application>Microsoft Office PowerPoint</Application>
  <PresentationFormat>Předvádění na obrazovce (4:3)</PresentationFormat>
  <Paragraphs>219</Paragraphs>
  <Slides>21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Calibri</vt:lpstr>
      <vt:lpstr>Wingdings</vt:lpstr>
      <vt:lpstr>Wingdings 2</vt:lpstr>
      <vt:lpstr>01_Klin_dat_upravyM</vt:lpstr>
      <vt:lpstr>Image</vt:lpstr>
      <vt:lpstr>Aplikace MS Office</vt:lpstr>
      <vt:lpstr>Organizační informace</vt:lpstr>
      <vt:lpstr>1.1. Opakování</vt:lpstr>
      <vt:lpstr>Shrnutí předchozí lekce</vt:lpstr>
      <vt:lpstr>Samostatné cvičení – úkoly 1</vt:lpstr>
      <vt:lpstr>Samostatné cvičení – úkoly 2</vt:lpstr>
      <vt:lpstr>3.1. Grafy</vt:lpstr>
      <vt:lpstr>Graf se dvěma osami</vt:lpstr>
      <vt:lpstr>Spojnice trendu v grafu</vt:lpstr>
      <vt:lpstr>Minigrafy</vt:lpstr>
      <vt:lpstr>3.2. Kontingenční tabulky a grafy</vt:lpstr>
      <vt:lpstr>Kontingenční tabulka</vt:lpstr>
      <vt:lpstr>Ukázka kontingenční tabulky</vt:lpstr>
      <vt:lpstr>Kontingenční tabulky v Excelu: zdroj dat a příprava dat</vt:lpstr>
      <vt:lpstr>Vytvoření kontingenční tabulky v Excelu</vt:lpstr>
      <vt:lpstr>Kontingenční tabulky – rozvržení</vt:lpstr>
      <vt:lpstr>Kontingenční tabulky – nastavení II.</vt:lpstr>
      <vt:lpstr>Aktualizace dat v kontingenční tabulce</vt:lpstr>
      <vt:lpstr>Rozložení kontingenční tabulky</vt:lpstr>
      <vt:lpstr>3.3. Pokročilé vzorce, podmíněné formátování</vt:lpstr>
      <vt:lpstr>Funkce SVYHLEDAT()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2_vzorce_excel</dc:title>
  <dc:creator>Kalina</dc:creator>
  <cp:lastModifiedBy>Chloupková Renata</cp:lastModifiedBy>
  <cp:revision>112</cp:revision>
  <dcterms:created xsi:type="dcterms:W3CDTF">2011-03-10T15:44:21Z</dcterms:created>
  <dcterms:modified xsi:type="dcterms:W3CDTF">2018-11-12T10:04:48Z</dcterms:modified>
</cp:coreProperties>
</file>