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522" r:id="rId2"/>
    <p:sldId id="523" r:id="rId3"/>
    <p:sldId id="524" r:id="rId4"/>
    <p:sldId id="525" r:id="rId5"/>
    <p:sldId id="532" r:id="rId6"/>
    <p:sldId id="533" r:id="rId7"/>
    <p:sldId id="563" r:id="rId8"/>
    <p:sldId id="543" r:id="rId9"/>
    <p:sldId id="544" r:id="rId10"/>
    <p:sldId id="545" r:id="rId11"/>
    <p:sldId id="542" r:id="rId12"/>
    <p:sldId id="534" r:id="rId13"/>
    <p:sldId id="535" r:id="rId14"/>
    <p:sldId id="536" r:id="rId15"/>
    <p:sldId id="537" r:id="rId16"/>
    <p:sldId id="538" r:id="rId17"/>
    <p:sldId id="539" r:id="rId18"/>
    <p:sldId id="540" r:id="rId19"/>
    <p:sldId id="541" r:id="rId20"/>
    <p:sldId id="546" r:id="rId21"/>
    <p:sldId id="547" r:id="rId22"/>
    <p:sldId id="548" r:id="rId23"/>
    <p:sldId id="549" r:id="rId24"/>
    <p:sldId id="550" r:id="rId25"/>
    <p:sldId id="551" r:id="rId26"/>
    <p:sldId id="552" r:id="rId27"/>
    <p:sldId id="553" r:id="rId28"/>
    <p:sldId id="554" r:id="rId29"/>
    <p:sldId id="555" r:id="rId30"/>
    <p:sldId id="556" r:id="rId31"/>
    <p:sldId id="557" r:id="rId32"/>
    <p:sldId id="558" r:id="rId33"/>
    <p:sldId id="559" r:id="rId34"/>
    <p:sldId id="560" r:id="rId35"/>
    <p:sldId id="561" r:id="rId36"/>
    <p:sldId id="562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684A86"/>
    <a:srgbClr val="CFB203"/>
    <a:srgbClr val="659A2A"/>
    <a:srgbClr val="CD8A05"/>
    <a:srgbClr val="4992A3"/>
    <a:srgbClr val="607B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8" autoAdjust="0"/>
    <p:restoredTop sz="94660"/>
  </p:normalViewPr>
  <p:slideViewPr>
    <p:cSldViewPr showGuides="1">
      <p:cViewPr varScale="1">
        <p:scale>
          <a:sx n="77" d="100"/>
          <a:sy n="77" d="100"/>
        </p:scale>
        <p:origin x="102" y="792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26.11.2018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424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26.11.2018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J. Kalina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26.11.2018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26.11.2018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7659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26.11.2018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329680"/>
          </a:xfrm>
        </p:spPr>
        <p:txBody>
          <a:bodyPr/>
          <a:lstStyle/>
          <a:p>
            <a:r>
              <a:rPr lang="cs-CZ" sz="3600" dirty="0" smtClean="0"/>
              <a:t>MS Excel</a:t>
            </a:r>
          </a:p>
          <a:p>
            <a:r>
              <a:rPr lang="cs-CZ" dirty="0"/>
              <a:t>Mgr. Renata Chloupková (chloupkova@iba.muni.cz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Aplikace MS </a:t>
            </a:r>
            <a:r>
              <a:rPr lang="cs-CZ" dirty="0" smtClean="0"/>
              <a:t>Office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i="1" dirty="0"/>
              <a:t>Vytvořil Institut biostatistiky a analýz, Masarykova univerzita </a:t>
            </a:r>
            <a:br>
              <a:rPr lang="cs-CZ" i="1" dirty="0"/>
            </a:br>
            <a:r>
              <a:rPr lang="cs-CZ" i="1" dirty="0"/>
              <a:t>J. Jarkovský, L. Dušek, J. Kalina</a:t>
            </a:r>
          </a:p>
        </p:txBody>
      </p:sp>
    </p:spTree>
    <p:extLst>
      <p:ext uri="{BB962C8B-B14F-4D97-AF65-F5344CB8AC3E}">
        <p14:creationId xmlns:p14="http://schemas.microsoft.com/office/powerpoint/2010/main" val="415528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Maticové vzorce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536" y="1412776"/>
            <a:ext cx="8208912" cy="165618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400" dirty="0" smtClean="0"/>
              <a:t>Maticové konstanty umožňují pomocí vzorce zadat řádkový/sloupcový vektor nebo celou matici.</a:t>
            </a:r>
          </a:p>
          <a:p>
            <a:r>
              <a:rPr lang="cs-CZ" sz="2400" dirty="0" smtClean="0"/>
              <a:t>Zápis řádkového vektoru (konstanty):</a:t>
            </a:r>
          </a:p>
          <a:p>
            <a:pPr marL="593725" lvl="2" indent="0">
              <a:buNone/>
            </a:pPr>
            <a:r>
              <a:rPr lang="cs-CZ" sz="2400" b="1" dirty="0" smtClean="0">
                <a:solidFill>
                  <a:srgbClr val="0000FF"/>
                </a:solidFill>
              </a:rPr>
              <a:t>{={1\2\3\4\5}}</a:t>
            </a:r>
          </a:p>
          <a:p>
            <a:r>
              <a:rPr lang="cs-CZ" sz="2400" dirty="0"/>
              <a:t>Zápis </a:t>
            </a:r>
            <a:r>
              <a:rPr lang="cs-CZ" sz="2400" dirty="0" smtClean="0"/>
              <a:t>sloupcového vektoru (konstanty):</a:t>
            </a:r>
            <a:endParaRPr lang="cs-CZ" sz="2400" dirty="0"/>
          </a:p>
          <a:p>
            <a:pPr marL="593725" lvl="2" indent="0">
              <a:buNone/>
            </a:pPr>
            <a:r>
              <a:rPr lang="cs-CZ" sz="2400" b="1" dirty="0">
                <a:solidFill>
                  <a:srgbClr val="0000FF"/>
                </a:solidFill>
              </a:rPr>
              <a:t>{={</a:t>
            </a:r>
            <a:r>
              <a:rPr lang="cs-CZ" sz="2400" b="1" dirty="0" smtClean="0">
                <a:solidFill>
                  <a:srgbClr val="0000FF"/>
                </a:solidFill>
              </a:rPr>
              <a:t>1;2;3;4;5}}</a:t>
            </a:r>
          </a:p>
          <a:p>
            <a:r>
              <a:rPr lang="cs-CZ" sz="2400" dirty="0"/>
              <a:t>Zápis </a:t>
            </a:r>
            <a:r>
              <a:rPr lang="cs-CZ" sz="2400" dirty="0" smtClean="0"/>
              <a:t>matice (5 sloupců, 3 řádky):</a:t>
            </a:r>
            <a:endParaRPr lang="cs-CZ" sz="2400" dirty="0"/>
          </a:p>
          <a:p>
            <a:pPr marL="593725" lvl="2" indent="0">
              <a:buNone/>
            </a:pPr>
            <a:r>
              <a:rPr lang="cs-CZ" sz="2400" b="1" dirty="0">
                <a:solidFill>
                  <a:srgbClr val="0000FF"/>
                </a:solidFill>
              </a:rPr>
              <a:t>{={</a:t>
            </a:r>
            <a:r>
              <a:rPr lang="cs-CZ" sz="2400" b="1" dirty="0" smtClean="0">
                <a:solidFill>
                  <a:srgbClr val="0000FF"/>
                </a:solidFill>
              </a:rPr>
              <a:t>1\2\3\4\5;6\7\8\9\10;11\12\13\14\15}}</a:t>
            </a:r>
            <a:endParaRPr lang="cs-CZ" sz="2400" b="1" dirty="0">
              <a:solidFill>
                <a:srgbClr val="0000FF"/>
              </a:solidFill>
            </a:endParaRPr>
          </a:p>
          <a:p>
            <a:pPr marL="593725" lvl="2" indent="0">
              <a:buNone/>
            </a:pPr>
            <a:endParaRPr lang="cs-CZ" sz="1800" b="1" dirty="0">
              <a:solidFill>
                <a:srgbClr val="0000FF"/>
              </a:solidFill>
            </a:endParaRPr>
          </a:p>
          <a:p>
            <a:pPr marL="593725" lvl="2" indent="0">
              <a:buNone/>
            </a:pPr>
            <a:endParaRPr lang="cs-CZ" sz="1700" dirty="0" smtClean="0"/>
          </a:p>
          <a:p>
            <a:endParaRPr lang="cs-CZ" sz="2400" dirty="0" smtClean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/>
          </p:nvPr>
        </p:nvGraphicFramePr>
        <p:xfrm>
          <a:off x="4502603" y="2628973"/>
          <a:ext cx="4394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8" r:id="rId3" imgW="4393440" imgH="507600" progId="">
                  <p:embed/>
                </p:oleObj>
              </mc:Choice>
              <mc:Fallback>
                <p:oleObj r:id="rId3" imgW="4393440" imgH="507600" progId="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2603" y="2628973"/>
                        <a:ext cx="43942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/>
          </p:nvPr>
        </p:nvGraphicFramePr>
        <p:xfrm>
          <a:off x="4499992" y="5273206"/>
          <a:ext cx="4394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9" r:id="rId5" imgW="4393440" imgH="1015560" progId="">
                  <p:embed/>
                </p:oleObj>
              </mc:Choice>
              <mc:Fallback>
                <p:oleObj r:id="rId5" imgW="4393440" imgH="1015560" progId="">
                  <p:embed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9992" y="5273206"/>
                        <a:ext cx="43942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7751192" y="3443089"/>
          <a:ext cx="1143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0" r:id="rId7" imgW="1142640" imgH="1523520" progId="">
                  <p:embed/>
                </p:oleObj>
              </mc:Choice>
              <mc:Fallback>
                <p:oleObj r:id="rId7" imgW="1142640" imgH="1523520" progId="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51192" y="3443089"/>
                        <a:ext cx="114300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6647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Podnadpis 2"/>
          <p:cNvSpPr>
            <a:spLocks noGrp="1"/>
          </p:cNvSpPr>
          <p:nvPr>
            <p:ph type="subTitle" idx="4294967295"/>
          </p:nvPr>
        </p:nvSpPr>
        <p:spPr>
          <a:xfrm>
            <a:off x="251520" y="3284984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Kontingenční 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tabulky.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Kontingenční grafy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.</a:t>
            </a:r>
            <a:endParaRPr lang="cs-CZ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96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31837"/>
            <a:ext cx="7772400" cy="1384995"/>
          </a:xfrm>
          <a:noFill/>
        </p:spPr>
        <p:txBody>
          <a:bodyPr>
            <a:spAutoFit/>
          </a:bodyPr>
          <a:lstStyle/>
          <a:p>
            <a:r>
              <a:rPr lang="cs-CZ" sz="4200" dirty="0">
                <a:solidFill>
                  <a:schemeClr val="accent1"/>
                </a:solidFill>
                <a:latin typeface="Arial" charset="0"/>
              </a:rPr>
              <a:t>4</a:t>
            </a:r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.2</a:t>
            </a:r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. </a:t>
            </a:r>
            <a:r>
              <a:rPr lang="cs-CZ" sz="4200" dirty="0">
                <a:solidFill>
                  <a:schemeClr val="accent1"/>
                </a:solidFill>
                <a:latin typeface="Arial" charset="0"/>
              </a:rPr>
              <a:t>K</a:t>
            </a:r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ontingenční </a:t>
            </a:r>
            <a:r>
              <a:rPr lang="cs-CZ" sz="4200" dirty="0">
                <a:solidFill>
                  <a:schemeClr val="accent1"/>
                </a:solidFill>
                <a:latin typeface="Arial" charset="0"/>
              </a:rPr>
              <a:t>tabulky a grafy</a:t>
            </a:r>
            <a:endParaRPr lang="cs-CZ" sz="4200" dirty="0" smtClean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000" i="1" dirty="0"/>
              <a:t>Vytvořil Institut biostatistiky a analýz, Masarykova univerzita </a:t>
            </a:r>
            <a:br>
              <a:rPr lang="cs-CZ" sz="1000" i="1" dirty="0"/>
            </a:br>
            <a:r>
              <a:rPr lang="cs-CZ" sz="1000" i="1" dirty="0"/>
              <a:t>J. Jarkovský, L. Dušek, J. Kalina</a:t>
            </a:r>
          </a:p>
          <a:p>
            <a:pPr>
              <a:defRPr/>
            </a:pPr>
            <a:endParaRPr lang="cs-CZ" sz="1000" dirty="0"/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75260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Kontingenční tabulka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Frekvenční sumarizace dvou kategoriálních proměnných (binárních, nominálních nebo ordinálních proměnných).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Obecně: </a:t>
            </a:r>
            <a:r>
              <a:rPr lang="cs-CZ" b="1" dirty="0" smtClean="0"/>
              <a:t>R x C kontingenční tabulka </a:t>
            </a:r>
            <a:r>
              <a:rPr lang="cs-CZ" dirty="0" smtClean="0"/>
              <a:t>(R – počet kategorií jedné proměnné, C – počet kategorií druhé proměnné).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Speciální případ: 2 x 2 tabulka = </a:t>
            </a:r>
            <a:r>
              <a:rPr lang="cs-CZ" dirty="0" err="1" smtClean="0"/>
              <a:t>čtyřpolní</a:t>
            </a:r>
            <a:r>
              <a:rPr lang="cs-CZ" dirty="0" smtClean="0"/>
              <a:t> tabulka.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Kontingenční tabulky: </a:t>
            </a:r>
            <a:r>
              <a:rPr lang="cs-CZ" b="1" dirty="0" smtClean="0"/>
              <a:t>absolutních četností, celkových procent, řádkových/sloupcových četností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600" b="1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Př.: Sumarizace vyšetřených osob podle pohlaví a výsledku diagnostického testu.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133600" y="4319594"/>
          <a:ext cx="48768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8615">
                <a:tc rowSpan="2">
                  <a:txBody>
                    <a:bodyPr/>
                    <a:lstStyle/>
                    <a:p>
                      <a:r>
                        <a:rPr lang="cs-CZ" b="1" dirty="0" smtClean="0"/>
                        <a:t>Pohlaví</a:t>
                      </a:r>
                      <a:endParaRPr lang="cs-CZ" b="1" dirty="0"/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Výsledek vyšetření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Celkem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r>
                        <a:rPr lang="cs-CZ" b="1" dirty="0" smtClean="0"/>
                        <a:t>Celkem</a:t>
                      </a:r>
                      <a:endParaRPr lang="cs-CZ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7164288" y="5724545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Jsou více nemocní muži nebo ženy?</a:t>
            </a:r>
            <a:endParaRPr lang="cs-CZ" sz="16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brozova\Desktop\red-question-mark-cartoon-character-with-a-confused-expression_150426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2216" y="4361656"/>
            <a:ext cx="1030224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1397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81335"/>
            <a:ext cx="8534400" cy="987425"/>
          </a:xfrm>
          <a:solidFill>
            <a:schemeClr val="bg1"/>
          </a:solidFill>
        </p:spPr>
        <p:txBody>
          <a:bodyPr anchor="ctr"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539552" y="1576889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Šipka dolů 17"/>
          <p:cNvSpPr/>
          <p:nvPr/>
        </p:nvSpPr>
        <p:spPr>
          <a:xfrm>
            <a:off x="2699792" y="3501008"/>
            <a:ext cx="360040" cy="432048"/>
          </a:xfrm>
          <a:prstGeom prst="down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7164288" y="5801273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Jsou více nemocní muži nebo ženy?</a:t>
            </a:r>
            <a:endParaRPr lang="cs-CZ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20" name="Tabulka 19"/>
          <p:cNvGraphicFramePr>
            <a:graphicFrameLocks noGrp="1"/>
          </p:cNvGraphicFramePr>
          <p:nvPr/>
        </p:nvGraphicFramePr>
        <p:xfrm>
          <a:off x="539552" y="4221088"/>
          <a:ext cx="6096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80,4 %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19,6 %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100,0 %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80,6</a:t>
                      </a:r>
                      <a:r>
                        <a:rPr lang="cs-CZ" baseline="0" dirty="0" smtClean="0"/>
                        <a:t> 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19,4</a:t>
                      </a:r>
                      <a:r>
                        <a:rPr lang="cs-CZ" baseline="0" dirty="0" smtClean="0"/>
                        <a:t> %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100,0 %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Obdélník 20"/>
          <p:cNvSpPr/>
          <p:nvPr/>
        </p:nvSpPr>
        <p:spPr>
          <a:xfrm>
            <a:off x="2453297" y="1965199"/>
            <a:ext cx="792088" cy="73500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 rot="2577482">
            <a:off x="3105271" y="2841853"/>
            <a:ext cx="842236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3779912" y="3204265"/>
            <a:ext cx="4896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Větší počet nemocných mužů, který je dán pouze vyšším zastoupení mužů v celkovém vzorku (56 z 87)</a:t>
            </a:r>
            <a:endParaRPr lang="cs-CZ" sz="1600" dirty="0"/>
          </a:p>
        </p:txBody>
      </p:sp>
      <p:pic>
        <p:nvPicPr>
          <p:cNvPr id="99330" name="Picture 2" descr="C:\Users\brozova\Desktop\happy-red-question-mark-cartoon-character-pointing-with-finger_150257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441832"/>
            <a:ext cx="844296" cy="1371600"/>
          </a:xfrm>
          <a:prstGeom prst="rect">
            <a:avLst/>
          </a:prstGeom>
          <a:noFill/>
        </p:spPr>
      </p:pic>
      <p:sp>
        <p:nvSpPr>
          <p:cNvPr id="27" name="Obdélník 26"/>
          <p:cNvSpPr/>
          <p:nvPr/>
        </p:nvSpPr>
        <p:spPr>
          <a:xfrm>
            <a:off x="2453298" y="4581128"/>
            <a:ext cx="792088" cy="73500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auto">
          <a:xfrm rot="5400000">
            <a:off x="2661562" y="5406994"/>
            <a:ext cx="399094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899592" y="5796553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5375">
              <a:buClr>
                <a:schemeClr val="accent1"/>
              </a:buClr>
            </a:pPr>
            <a:r>
              <a:rPr lang="cs-CZ" sz="1600" dirty="0" smtClean="0"/>
              <a:t>Po výpočtu relativních četností vidíme, že se muži a ženy neliší ve výskytu onemocnění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 rot="19680000" flipH="1">
            <a:off x="6394019" y="4138898"/>
            <a:ext cx="612000" cy="25200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6786578" y="3722690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/>
              <a:t>Kontingenční tabulka řádkových procent</a:t>
            </a:r>
            <a:endParaRPr lang="cs-CZ" sz="1600" b="1" dirty="0"/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 rot="19680000" flipH="1">
            <a:off x="6463505" y="1549453"/>
            <a:ext cx="432000" cy="25200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6786578" y="1306498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/>
              <a:t>Kontingenční tabulka absolutních četností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170079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8858312" cy="758825"/>
          </a:xfrm>
        </p:spPr>
        <p:txBody>
          <a:bodyPr anchor="ctr"/>
          <a:lstStyle/>
          <a:p>
            <a:r>
              <a:rPr lang="cs-CZ" sz="2800" dirty="0" smtClean="0"/>
              <a:t>Kontingenční tabulky v Excelu: zdroj dat a příprava dat</a:t>
            </a:r>
            <a:endParaRPr lang="cs-CZ" sz="28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Kontingenční tabulka se dá vytvořit: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 tabulky v daném sešitě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 dat z jiného sešitu Excelu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 externích dat (např. MS Access)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ze sloučených dat z více oblastí - z různých listů nebo různých sešitů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 jiné kontingenční tabulky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Data musí být uspořádána formou standardního databázového seznamu: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V prvním řádku: názvy polí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Další řádky: data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b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Vzhled tabulky:</a:t>
            </a:r>
            <a:r>
              <a:rPr lang="en-US" dirty="0" smtClean="0"/>
              <a:t> </a:t>
            </a:r>
            <a:r>
              <a:rPr lang="cs-CZ" dirty="0" smtClean="0"/>
              <a:t>karta </a:t>
            </a:r>
            <a:r>
              <a:rPr lang="cs-CZ" b="1" dirty="0" smtClean="0"/>
              <a:t>Domů</a:t>
            </a:r>
            <a:r>
              <a:rPr lang="cs-CZ" dirty="0" smtClean="0"/>
              <a:t> → </a:t>
            </a:r>
            <a:r>
              <a:rPr lang="cs-CZ" b="1" dirty="0" smtClean="0"/>
              <a:t>Formátovat jako tabulku</a:t>
            </a: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01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7325" t="38320" r="52751" b="27240"/>
          <a:stretch>
            <a:fillRect/>
          </a:stretch>
        </p:blipFill>
        <p:spPr bwMode="auto">
          <a:xfrm>
            <a:off x="3491880" y="2132856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Vytvoření kontingenční tabulky v Excelu</a:t>
            </a:r>
            <a:endParaRPr lang="cs-CZ" dirty="0"/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596336" y="2492896"/>
            <a:ext cx="1476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Zdroj dat (kromě Excelu i např. externí databáze)</a:t>
            </a:r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 rot="10800000">
            <a:off x="6948636" y="2455490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691680" y="4005064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Graf nebo tabulka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7956376" y="3212976"/>
            <a:ext cx="1115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/>
              <a:t>Zdrojová oblast dat</a:t>
            </a:r>
          </a:p>
        </p:txBody>
      </p:sp>
      <p:sp>
        <p:nvSpPr>
          <p:cNvPr id="137232" name="AutoShape 16"/>
          <p:cNvSpPr>
            <a:spLocks noChangeArrowheads="1"/>
          </p:cNvSpPr>
          <p:nvPr/>
        </p:nvSpPr>
        <p:spPr bwMode="auto">
          <a:xfrm rot="11984753">
            <a:off x="7339969" y="3133135"/>
            <a:ext cx="647700" cy="288000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7596336" y="3700264"/>
            <a:ext cx="1152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 smtClean="0"/>
              <a:t>Umístění tabulky </a:t>
            </a:r>
            <a:endParaRPr lang="cs-CZ" sz="1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12075" t="14280" r="67450" b="68080"/>
          <a:stretch>
            <a:fillRect/>
          </a:stretch>
        </p:blipFill>
        <p:spPr bwMode="auto">
          <a:xfrm>
            <a:off x="251520" y="2132856"/>
            <a:ext cx="28083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2411760" y="2996952"/>
            <a:ext cx="827087" cy="325438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1295712" y="2168896"/>
            <a:ext cx="684000" cy="288000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 rot="13811098">
            <a:off x="1196125" y="3619226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auto">
          <a:xfrm rot="10800000">
            <a:off x="6948636" y="3679626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5796136" y="4581160"/>
            <a:ext cx="756000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430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l="50924" t="32760" r="31226" b="21881"/>
          <a:stretch>
            <a:fillRect/>
          </a:stretch>
        </p:blipFill>
        <p:spPr bwMode="auto">
          <a:xfrm>
            <a:off x="6516216" y="2420888"/>
            <a:ext cx="24482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rozvržení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36749" t="29400" r="27551" b="5921"/>
          <a:stretch>
            <a:fillRect/>
          </a:stretch>
        </p:blipFill>
        <p:spPr bwMode="auto">
          <a:xfrm>
            <a:off x="159346" y="1313384"/>
            <a:ext cx="48965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223778" y="5842917"/>
            <a:ext cx="972000" cy="515938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na řádcích</a:t>
            </a: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2231840" y="5949280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471605" y="5949280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dat</a:t>
            </a:r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 rot="10800000">
            <a:off x="4499993" y="5986715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471605" y="4941168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ve sloupcích</a:t>
            </a:r>
            <a:endParaRPr lang="cs-CZ" sz="1400" dirty="0"/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 rot="10800000">
            <a:off x="4499993" y="5085214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76056" y="1844824"/>
            <a:ext cx="2647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parametry, které je možné zobrazit </a:t>
            </a:r>
            <a:r>
              <a:rPr lang="cs-CZ" sz="1400" dirty="0" smtClean="0"/>
              <a:t>v kontingenční tabulce</a:t>
            </a:r>
            <a:endParaRPr lang="cs-CZ" sz="1400" dirty="0"/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auto">
          <a:xfrm rot="10800000">
            <a:off x="4464484" y="1594228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18"/>
          <p:cNvSpPr>
            <a:spLocks noChangeArrowheads="1"/>
          </p:cNvSpPr>
          <p:nvPr/>
        </p:nvSpPr>
        <p:spPr bwMode="auto">
          <a:xfrm rot="7658442">
            <a:off x="3398567" y="4472222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4139952" y="3913311"/>
            <a:ext cx="468000" cy="307777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filtr</a:t>
            </a:r>
            <a:endParaRPr lang="cs-CZ" sz="1400" dirty="0"/>
          </a:p>
        </p:txBody>
      </p:sp>
      <p:sp>
        <p:nvSpPr>
          <p:cNvPr id="36" name="Obdélník 35"/>
          <p:cNvSpPr/>
          <p:nvPr/>
        </p:nvSpPr>
        <p:spPr>
          <a:xfrm>
            <a:off x="6624850" y="317699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6624304" y="386107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V="1">
            <a:off x="8316416" y="4365104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7308850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V="1">
            <a:off x="8388424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810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nastavení II.</a:t>
            </a:r>
            <a:endParaRPr lang="cs-CZ" dirty="0"/>
          </a:p>
        </p:txBody>
      </p:sp>
      <p:sp>
        <p:nvSpPr>
          <p:cNvPr id="140309" name="AutoShape 21"/>
          <p:cNvSpPr>
            <a:spLocks noChangeArrowheads="1"/>
          </p:cNvSpPr>
          <p:nvPr/>
        </p:nvSpPr>
        <p:spPr bwMode="auto">
          <a:xfrm rot="20667707">
            <a:off x="3415910" y="5424126"/>
            <a:ext cx="1800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 l="72449" t="38639" r="4459" b="18019"/>
          <a:stretch>
            <a:fillRect/>
          </a:stretch>
        </p:blipFill>
        <p:spPr bwMode="auto">
          <a:xfrm>
            <a:off x="179512" y="2665883"/>
            <a:ext cx="3167336" cy="37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/>
          <a:srcRect l="28350" t="56279" r="45925" b="27761"/>
          <a:stretch>
            <a:fillRect/>
          </a:stretch>
        </p:blipFill>
        <p:spPr bwMode="auto">
          <a:xfrm>
            <a:off x="2771800" y="1771138"/>
            <a:ext cx="35283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3636088" y="1483138"/>
            <a:ext cx="1728000" cy="28800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tabulka</a:t>
            </a:r>
            <a:endParaRPr lang="cs-CZ" sz="1400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 l="48824" t="44519" r="25976" b="18521"/>
          <a:stretch>
            <a:fillRect/>
          </a:stretch>
        </p:blipFill>
        <p:spPr bwMode="auto">
          <a:xfrm>
            <a:off x="5292080" y="3212976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bdélník 29"/>
          <p:cNvSpPr/>
          <p:nvPr/>
        </p:nvSpPr>
        <p:spPr>
          <a:xfrm>
            <a:off x="5437194" y="4034256"/>
            <a:ext cx="1728192" cy="252000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596336" y="4761232"/>
            <a:ext cx="1008000" cy="7560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Způsob sumarizace položky</a:t>
            </a:r>
            <a:endParaRPr lang="cs-CZ" sz="1400" dirty="0"/>
          </a:p>
        </p:txBody>
      </p:sp>
      <p:sp>
        <p:nvSpPr>
          <p:cNvPr id="140315" name="AutoShape 27"/>
          <p:cNvSpPr>
            <a:spLocks noChangeArrowheads="1"/>
          </p:cNvSpPr>
          <p:nvPr/>
        </p:nvSpPr>
        <p:spPr bwMode="auto">
          <a:xfrm rot="11732176">
            <a:off x="7668344" y="4259671"/>
            <a:ext cx="865187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245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Aktualizace dat v kontingenční tabulce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4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Při změně dat v tabulce se zdrojovými daty </a:t>
            </a:r>
            <a:r>
              <a:rPr lang="cs-CZ" b="1" dirty="0" smtClean="0">
                <a:solidFill>
                  <a:srgbClr val="FF0000"/>
                </a:solidFill>
              </a:rPr>
              <a:t>nedojde </a:t>
            </a:r>
            <a:r>
              <a:rPr lang="cs-CZ" dirty="0" smtClean="0"/>
              <a:t>automaticky k aktualizaci dat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v kontingenční tabulce.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Musíte provést aktualizaci dat.</a:t>
            </a: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Stůjte kdekoliv v kontingenční tabulce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Na kartě </a:t>
            </a:r>
            <a:r>
              <a:rPr lang="cs-CZ" b="1" dirty="0" smtClean="0"/>
              <a:t>Možnosti</a:t>
            </a:r>
            <a:r>
              <a:rPr lang="cs-CZ" dirty="0" smtClean="0"/>
              <a:t> ve skupině </a:t>
            </a:r>
            <a:r>
              <a:rPr lang="cs-CZ" b="1" dirty="0" smtClean="0"/>
              <a:t>Data</a:t>
            </a:r>
            <a:r>
              <a:rPr lang="cs-CZ" dirty="0" smtClean="0"/>
              <a:t> klikněte na </a:t>
            </a:r>
            <a:r>
              <a:rPr lang="cs-CZ" b="1" dirty="0" smtClean="0"/>
              <a:t>Aktualizovat </a:t>
            </a:r>
            <a:r>
              <a:rPr lang="cs-CZ" dirty="0" smtClean="0"/>
              <a:t>(Alt+F5), nebo na </a:t>
            </a:r>
            <a:r>
              <a:rPr lang="cs-CZ" b="1" dirty="0" smtClean="0"/>
              <a:t>Aktualizovat vše </a:t>
            </a:r>
            <a:r>
              <a:rPr lang="cs-CZ" dirty="0" smtClean="0"/>
              <a:t>(Ctrl+Alt+F5)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Data z kontingenční tabulky lze vizualizovat pomocí </a:t>
            </a:r>
            <a:r>
              <a:rPr lang="cs-CZ" b="1" dirty="0" smtClean="0"/>
              <a:t>kontingenčního grafu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400" b="1" dirty="0" smtClean="0">
              <a:solidFill>
                <a:srgbClr val="FF0000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 l="26250" t="31080" r="13376" b="52960"/>
          <a:stretch>
            <a:fillRect/>
          </a:stretch>
        </p:blipFill>
        <p:spPr bwMode="auto">
          <a:xfrm>
            <a:off x="467544" y="4941168"/>
            <a:ext cx="82809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5"/>
          <p:cNvSpPr>
            <a:spLocks noChangeArrowheads="1"/>
          </p:cNvSpPr>
          <p:nvPr/>
        </p:nvSpPr>
        <p:spPr bwMode="auto">
          <a:xfrm rot="8910888">
            <a:off x="7412215" y="4997056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19872" y="4417948"/>
            <a:ext cx="1008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Aktualizace dat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028480" y="4273932"/>
            <a:ext cx="864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Možnosti tabulky</a:t>
            </a:r>
            <a:endParaRPr lang="cs-CZ" sz="1400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364088" y="4417948"/>
            <a:ext cx="1152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graf</a:t>
            </a:r>
            <a:endParaRPr lang="cs-CZ" sz="1400" dirty="0"/>
          </a:p>
        </p:txBody>
      </p:sp>
      <p:sp>
        <p:nvSpPr>
          <p:cNvPr id="10" name="AutoShape 26"/>
          <p:cNvSpPr>
            <a:spLocks noChangeArrowheads="1"/>
          </p:cNvSpPr>
          <p:nvPr/>
        </p:nvSpPr>
        <p:spPr bwMode="auto">
          <a:xfrm rot="3149393">
            <a:off x="6144900" y="5025588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AutoShape 26"/>
          <p:cNvSpPr>
            <a:spLocks noChangeArrowheads="1"/>
          </p:cNvSpPr>
          <p:nvPr/>
        </p:nvSpPr>
        <p:spPr bwMode="auto">
          <a:xfrm rot="3149393">
            <a:off x="4065228" y="5173361"/>
            <a:ext cx="792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Rozložení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Po vytvoření se kontingenční tabulka zobrazí v tzv. </a:t>
            </a:r>
            <a:r>
              <a:rPr lang="cs-CZ" b="1" dirty="0" smtClean="0"/>
              <a:t>kompaktním formátu</a:t>
            </a:r>
            <a:r>
              <a:rPr lang="cs-CZ" dirty="0" smtClean="0"/>
              <a:t>. Lze ji zobrazit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ale i ve formě </a:t>
            </a:r>
            <a:r>
              <a:rPr lang="cs-CZ" b="1" dirty="0" smtClean="0"/>
              <a:t>tabulky</a:t>
            </a:r>
            <a:r>
              <a:rPr lang="cs-CZ" dirty="0" smtClean="0"/>
              <a:t>, nebo ve formě </a:t>
            </a:r>
            <a:r>
              <a:rPr lang="cs-CZ" b="1" dirty="0" smtClean="0"/>
              <a:t>osnovy</a:t>
            </a:r>
            <a:r>
              <a:rPr lang="cs-CZ" dirty="0" smtClean="0"/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Stůjte kdekoliv v kontingenční tabulce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Na kartě </a:t>
            </a:r>
            <a:r>
              <a:rPr lang="cs-CZ" b="1" dirty="0" smtClean="0"/>
              <a:t>Návrh </a:t>
            </a:r>
            <a:r>
              <a:rPr lang="cs-CZ" dirty="0" smtClean="0"/>
              <a:t>vyberte tlačítko </a:t>
            </a:r>
            <a:r>
              <a:rPr lang="cs-CZ" b="1" dirty="0" smtClean="0"/>
              <a:t>Rozložení sestavy </a:t>
            </a:r>
            <a:r>
              <a:rPr lang="cs-CZ" dirty="0" smtClean="0"/>
              <a:t>a volbu </a:t>
            </a:r>
            <a:r>
              <a:rPr lang="cs-CZ" b="1" dirty="0" smtClean="0"/>
              <a:t>Zobrazit ve formě osnovy nebo zobrazit ve formě tabulky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Kompaktní formát </a:t>
            </a:r>
            <a:r>
              <a:rPr lang="cs-CZ" dirty="0" smtClean="0"/>
              <a:t>-</a:t>
            </a:r>
            <a:r>
              <a:rPr lang="cs-CZ" b="1" dirty="0" smtClean="0"/>
              <a:t> </a:t>
            </a:r>
            <a:r>
              <a:rPr lang="cs-CZ" dirty="0" smtClean="0"/>
              <a:t>uspořádání tabulky aby zabírala co nejméně místa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Forma osnovy </a:t>
            </a:r>
            <a:r>
              <a:rPr lang="cs-CZ" dirty="0" smtClean="0"/>
              <a:t>-</a:t>
            </a:r>
            <a:r>
              <a:rPr lang="cs-CZ" b="1" dirty="0" smtClean="0"/>
              <a:t> </a:t>
            </a:r>
            <a:r>
              <a:rPr lang="cs-CZ" dirty="0" smtClean="0"/>
              <a:t>řádková pole nižší úrovně je od vyšších úrovní odsazena, řádky nejsou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odděleny čarami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Forma tabulky </a:t>
            </a:r>
            <a:r>
              <a:rPr lang="cs-CZ" dirty="0" smtClean="0"/>
              <a:t>-</a:t>
            </a:r>
            <a:r>
              <a:rPr lang="cs-CZ" b="1" dirty="0" smtClean="0"/>
              <a:t> </a:t>
            </a:r>
            <a:r>
              <a:rPr lang="cs-CZ" dirty="0" smtClean="0"/>
              <a:t>klasická forma tabulky, pole nižší úrovně jsou v dalším sloupci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83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informace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</p:txBody>
      </p:sp>
      <p:sp>
        <p:nvSpPr>
          <p:cNvPr id="4" name="Podnadpis 3"/>
          <p:cNvSpPr txBox="1">
            <a:spLocks/>
          </p:cNvSpPr>
          <p:nvPr/>
        </p:nvSpPr>
        <p:spPr bwMode="auto">
          <a:xfrm>
            <a:off x="899592" y="1916832"/>
            <a:ext cx="172819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+mj-lt"/>
              <a:buAutoNum type="arabicPeriod"/>
            </a:pPr>
            <a:r>
              <a:rPr lang="cs-CZ" strike="sngStrike" dirty="0" smtClean="0"/>
              <a:t>08. 10. </a:t>
            </a:r>
          </a:p>
          <a:p>
            <a:pPr marL="342900" indent="-342900" algn="l">
              <a:buFont typeface="+mj-lt"/>
              <a:buAutoNum type="arabicPeriod"/>
            </a:pPr>
            <a:endParaRPr lang="cs-CZ" dirty="0" smtClean="0"/>
          </a:p>
          <a:p>
            <a:pPr marL="342900" indent="-342900" algn="l">
              <a:buFont typeface="+mj-lt"/>
              <a:buAutoNum type="arabicPeriod"/>
            </a:pPr>
            <a:r>
              <a:rPr lang="cs-CZ" strike="sngStrike" dirty="0"/>
              <a:t>15. 10. </a:t>
            </a:r>
          </a:p>
          <a:p>
            <a:pPr marL="342900" indent="-342900" algn="l">
              <a:buFont typeface="+mj-lt"/>
              <a:buAutoNum type="arabicPeriod"/>
            </a:pPr>
            <a:endParaRPr lang="cs-CZ" dirty="0" smtClean="0"/>
          </a:p>
          <a:p>
            <a:pPr marL="342900" indent="-342900" algn="l">
              <a:buFont typeface="+mj-lt"/>
              <a:buAutoNum type="arabicPeriod"/>
            </a:pPr>
            <a:r>
              <a:rPr lang="cs-CZ" strike="sngStrike" dirty="0"/>
              <a:t>12. 11.</a:t>
            </a:r>
          </a:p>
          <a:p>
            <a:pPr marL="342900" indent="-342900" algn="l">
              <a:buFont typeface="+mj-lt"/>
              <a:buAutoNum type="arabicPeriod"/>
            </a:pPr>
            <a:endParaRPr lang="cs-CZ" dirty="0" smtClean="0"/>
          </a:p>
          <a:p>
            <a:pPr marL="342900" indent="-342900" algn="l">
              <a:buFont typeface="+mj-lt"/>
              <a:buAutoNum type="arabicPeriod"/>
            </a:pPr>
            <a:r>
              <a:rPr lang="cs-CZ" sz="2400" dirty="0">
                <a:solidFill>
                  <a:srgbClr val="FF0000"/>
                </a:solidFill>
              </a:rPr>
              <a:t>26. 11.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179512" y="1424085"/>
            <a:ext cx="2679848" cy="37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9pPr>
          </a:lstStyle>
          <a:p>
            <a:r>
              <a:rPr lang="cs-CZ" sz="2000" dirty="0" smtClean="0"/>
              <a:t>Rozvrh – podzim 2018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47355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Podnadpis 2"/>
          <p:cNvSpPr>
            <a:spLocks noGrp="1"/>
          </p:cNvSpPr>
          <p:nvPr>
            <p:ph type="subTitle" idx="4294967295"/>
          </p:nvPr>
        </p:nvSpPr>
        <p:spPr>
          <a:xfrm>
            <a:off x="251520" y="3284984"/>
            <a:ext cx="8572500" cy="2234458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Stručná 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historie maker v MS Excel.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Význam maker, oblasti jejich použití.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Dvě formy maker - funkce a metody, rozdíly mezi nimi.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Nahrávání vlastního makra.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Vytvoření a úpravy vlastní funkce/metody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.</a:t>
            </a:r>
            <a:endParaRPr lang="cs-CZ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96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1178168"/>
            <a:ext cx="7772400" cy="738664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4.3. </a:t>
            </a:r>
            <a:r>
              <a:rPr lang="cs-CZ" sz="4200" dirty="0">
                <a:solidFill>
                  <a:schemeClr val="accent1"/>
                </a:solidFill>
                <a:latin typeface="Arial" charset="0"/>
              </a:rPr>
              <a:t>Makra v MS </a:t>
            </a:r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Excel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000" i="1" dirty="0"/>
              <a:t>Vytvořil Institut biostatistiky a analýz, Masarykova univerzita </a:t>
            </a:r>
            <a:br>
              <a:rPr lang="cs-CZ" sz="1000" i="1" dirty="0"/>
            </a:br>
            <a:r>
              <a:rPr lang="cs-CZ" sz="1000" i="1" dirty="0"/>
              <a:t>J. Jarkovský, L. Dušek, J. Kalina</a:t>
            </a:r>
          </a:p>
          <a:p>
            <a:pPr>
              <a:defRPr/>
            </a:pPr>
            <a:endParaRPr lang="cs-CZ" sz="1000" dirty="0"/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8190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 historie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7544" y="1600200"/>
            <a:ext cx="6851650" cy="1973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400" dirty="0" smtClean="0"/>
              <a:t>Možnost napsat vlastní funkci/makro je v Excelu od první verze v roce 1985.</a:t>
            </a:r>
          </a:p>
          <a:p>
            <a:r>
              <a:rPr lang="cs-CZ" sz="2400" dirty="0" smtClean="0"/>
              <a:t>Do roku 1993 (verze 5) byla makra zaznamenávána ve vlastním jazyce Excelu a ukládána jakou soubory .</a:t>
            </a:r>
            <a:r>
              <a:rPr lang="cs-CZ" sz="2400" dirty="0" err="1" smtClean="0"/>
              <a:t>xlm</a:t>
            </a:r>
            <a:r>
              <a:rPr lang="cs-CZ" sz="2400" dirty="0" smtClean="0"/>
              <a:t>.</a:t>
            </a:r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pic>
        <p:nvPicPr>
          <p:cNvPr id="35842" name="Picture 2" descr="http://upload.wikimedia.org/wikipedia/en/d/d0/VBDOS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412776"/>
            <a:ext cx="1224132" cy="1224136"/>
          </a:xfrm>
          <a:prstGeom prst="rect">
            <a:avLst/>
          </a:prstGeom>
          <a:noFill/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67544" y="3573016"/>
            <a:ext cx="820891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Starší verze maker jsou zpětně kompatibilní, ale není doporučné jejich použití z hlediska bezpečnosti.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Od verze 5 je možné makra zaznamenávat v jazyce </a:t>
            </a:r>
            <a:r>
              <a:rPr lang="cs-CZ" sz="2400" dirty="0" err="1" smtClean="0"/>
              <a:t>Visual</a:t>
            </a:r>
            <a:r>
              <a:rPr lang="cs-CZ" sz="2400" dirty="0" smtClean="0"/>
              <a:t> Basic.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err="1" smtClean="0"/>
              <a:t>Visual</a:t>
            </a:r>
            <a:r>
              <a:rPr lang="cs-CZ" sz="2400" dirty="0" smtClean="0"/>
              <a:t> Basic byl vyvinut v roce 1991 kombinací staršího jazyka Basic (1964) a prostředí Ruby společnosti </a:t>
            </a:r>
            <a:r>
              <a:rPr lang="cs-CZ" sz="2400" dirty="0" err="1" smtClean="0"/>
              <a:t>Tripod</a:t>
            </a:r>
            <a:r>
              <a:rPr lang="cs-CZ" sz="2400" dirty="0" smtClean="0"/>
              <a:t>.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837272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 makro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Účelem maker v Excelu je buď usnadnění opakujících se činností nebo zpřístupnění složitějších funkcí, kterých není možné dosáhnout při rozumné složitosti ručně, případně kombinace obojího.</a:t>
            </a:r>
          </a:p>
        </p:txBody>
      </p:sp>
      <p:pic>
        <p:nvPicPr>
          <p:cNvPr id="60418" name="Picture 2" descr="http://www.planet-source-code.com/vb/2010Redesign/images/LangugeHomePages/VisualBasi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6118" y="3284984"/>
            <a:ext cx="3917181" cy="2999234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2996952"/>
            <a:ext cx="460851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Pomocí</a:t>
            </a:r>
            <a:r>
              <a:rPr kumimoji="0" lang="cs-CZ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maker lze rovněž vkládat do listů Excelu interaktivní prvky.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noProof="0" dirty="0" smtClean="0"/>
              <a:t>„Všechno, co jde udělat ručně, lze udělat také pomocí makra.“</a:t>
            </a:r>
            <a:endParaRPr kumimoji="0" lang="cs-CZ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baseline="0" dirty="0" smtClean="0"/>
              <a:t>Existují</a:t>
            </a:r>
            <a:r>
              <a:rPr lang="cs-CZ" sz="2400" dirty="0" smtClean="0"/>
              <a:t> dva režimy zadávání maker – záznam přímo v prostředí Excelu a ruční zápis makra v jazyce </a:t>
            </a:r>
            <a:r>
              <a:rPr lang="cs-CZ" sz="2400" dirty="0" err="1" smtClean="0"/>
              <a:t>Visual</a:t>
            </a:r>
            <a:r>
              <a:rPr lang="cs-CZ" sz="2400" dirty="0" smtClean="0"/>
              <a:t> Basic.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27895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76872"/>
            <a:ext cx="4896544" cy="399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Záznam makra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Nejprve je nutné zpřístupnit v Excelu kartu Vývojář (od verze 2010):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13693936">
            <a:off x="2476990" y="2465016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1118769" y="486916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„Zobrazit na pásu kartu Vývojář“.</a:t>
            </a:r>
            <a:endParaRPr lang="cs-CZ" sz="14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1118769" y="306896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Položka seznamu „Oblíbené“.</a:t>
            </a:r>
            <a:endParaRPr lang="cs-CZ" sz="1400" dirty="0"/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 rot="13693936">
            <a:off x="3114455" y="2928609"/>
            <a:ext cx="229618" cy="2216302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024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Záznam makra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Jednoduchý způsob vytvoření makra. K dispozici jsou pouze standardně přístupné funkce, ale lze je pomocí makra opakovat jako proceduru.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068960"/>
            <a:ext cx="29591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/>
          <p:cNvSpPr>
            <a:spLocks noChangeArrowheads="1"/>
          </p:cNvSpPr>
          <p:nvPr/>
        </p:nvSpPr>
        <p:spPr bwMode="auto">
          <a:xfrm rot="2893936">
            <a:off x="4922108" y="2609032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292080" y="234888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Tlačítko pro zahájení záznamu makra.</a:t>
            </a:r>
            <a:endParaRPr lang="cs-CZ" sz="1400" dirty="0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10800000">
            <a:off x="3851921" y="3717032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2195736" y="429309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/>
              <a:t>Otevírá dialogové okno se seznamem maker.</a:t>
            </a:r>
            <a:endParaRPr lang="cs-CZ" sz="1400" dirty="0"/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941168"/>
            <a:ext cx="29591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Šipka ve tvaru U 14"/>
          <p:cNvSpPr/>
          <p:nvPr/>
        </p:nvSpPr>
        <p:spPr>
          <a:xfrm rot="5400000">
            <a:off x="5796136" y="3933056"/>
            <a:ext cx="2376264" cy="1368152"/>
          </a:xfrm>
          <a:prstGeom prst="uturnArrow">
            <a:avLst>
              <a:gd name="adj1" fmla="val 20560"/>
              <a:gd name="adj2" fmla="val 24630"/>
              <a:gd name="adj3" fmla="val 25000"/>
              <a:gd name="adj4" fmla="val 43750"/>
              <a:gd name="adj5" fmla="val 10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 rot="16200000">
            <a:off x="2772408" y="3068352"/>
            <a:ext cx="216024" cy="79330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1403648" y="306896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Přepíná do prostředí </a:t>
            </a:r>
            <a:r>
              <a:rPr lang="cs-CZ" sz="1400" dirty="0" err="1" smtClean="0"/>
              <a:t>Visual</a:t>
            </a:r>
            <a:r>
              <a:rPr lang="cs-CZ" sz="1400" dirty="0" smtClean="0"/>
              <a:t> Basic</a:t>
            </a:r>
            <a:endParaRPr lang="cs-CZ" sz="1400" dirty="0"/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 rot="2893936">
            <a:off x="4922108" y="4481240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5292080" y="422108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Tlačítko pro zastavení záznamu makra.</a:t>
            </a:r>
            <a:endParaRPr lang="cs-CZ" sz="1400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 rot="3960000">
            <a:off x="6258522" y="2621037"/>
            <a:ext cx="227355" cy="1159936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6948264" y="2636912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Přepíná mezi absolutními a relativními odkazy v makru.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829891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Záznam makra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Před spuštěním záznamu makra: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292080" y="2113111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Uživatelský název makra.</a:t>
            </a:r>
            <a:endParaRPr lang="cs-CZ" sz="1400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4648" y="2596604"/>
            <a:ext cx="44196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/>
          <p:cNvSpPr>
            <a:spLocks noChangeArrowheads="1"/>
          </p:cNvSpPr>
          <p:nvPr/>
        </p:nvSpPr>
        <p:spPr bwMode="auto">
          <a:xfrm rot="2893936">
            <a:off x="4567864" y="2096686"/>
            <a:ext cx="224296" cy="144094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 rot="5400000">
            <a:off x="5220072" y="2132856"/>
            <a:ext cx="216024" cy="3384376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7127776" y="3645024"/>
            <a:ext cx="14766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Klávesová zkratka</a:t>
            </a:r>
          </a:p>
          <a:p>
            <a:r>
              <a:rPr lang="cs-CZ" sz="1400" dirty="0" smtClean="0"/>
              <a:t>neodporující standardním zkratkám. Musí jít o písmeno nebo příbuzný znak. V případě kolize navrhuje Excel varianty Ctrl nebo Ctrl+Shift.</a:t>
            </a:r>
            <a:endParaRPr lang="cs-CZ" sz="1400" dirty="0"/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 rot="16200000">
            <a:off x="2232132" y="4112684"/>
            <a:ext cx="216024" cy="72086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935088" y="4365104"/>
            <a:ext cx="1332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Místo pro uložení makra.</a:t>
            </a:r>
            <a:endParaRPr lang="cs-CZ" sz="1400" dirty="0"/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 rot="13693936">
            <a:off x="2294048" y="4864921"/>
            <a:ext cx="250633" cy="10165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971600" y="544522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Volitelný popis makra.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10498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Záznam makra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Okno pro spouštění maker: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812360" y="4077072"/>
            <a:ext cx="1116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Úprav makra v prostředí VB.</a:t>
            </a:r>
            <a:endParaRPr lang="cs-CZ" sz="1400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1170" y="2060848"/>
            <a:ext cx="4839102" cy="416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/>
          <p:cNvSpPr>
            <a:spLocks noChangeArrowheads="1"/>
          </p:cNvSpPr>
          <p:nvPr/>
        </p:nvSpPr>
        <p:spPr bwMode="auto">
          <a:xfrm rot="2700000">
            <a:off x="7088143" y="1497080"/>
            <a:ext cx="224296" cy="144094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 rot="5400000">
            <a:off x="7092280" y="2492896"/>
            <a:ext cx="216024" cy="1080120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7812360" y="2636912"/>
            <a:ext cx="1152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Krokování makra v prostředí VB.</a:t>
            </a:r>
            <a:endParaRPr lang="cs-CZ" sz="1400" dirty="0"/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 rot="8100000">
            <a:off x="7064828" y="3225271"/>
            <a:ext cx="224296" cy="144094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7812360" y="1340768"/>
            <a:ext cx="1116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Spuštění vybraného makra.</a:t>
            </a:r>
            <a:endParaRPr lang="cs-CZ" sz="1400" dirty="0"/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 rot="8100000">
            <a:off x="7064828" y="4233383"/>
            <a:ext cx="224296" cy="144094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7812360" y="5085184"/>
            <a:ext cx="1116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Změna popisu a klávesové zkratky.</a:t>
            </a:r>
            <a:endParaRPr lang="cs-CZ" sz="1400" dirty="0"/>
          </a:p>
        </p:txBody>
      </p:sp>
      <p:sp>
        <p:nvSpPr>
          <p:cNvPr id="29" name="AutoShape 11"/>
          <p:cNvSpPr>
            <a:spLocks noChangeArrowheads="1"/>
          </p:cNvSpPr>
          <p:nvPr/>
        </p:nvSpPr>
        <p:spPr bwMode="auto">
          <a:xfrm rot="13500000">
            <a:off x="1897632" y="3229502"/>
            <a:ext cx="246957" cy="975059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ovéPole 29"/>
          <p:cNvSpPr txBox="1"/>
          <p:nvPr/>
        </p:nvSpPr>
        <p:spPr>
          <a:xfrm>
            <a:off x="791072" y="3933056"/>
            <a:ext cx="1116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Seznam vytvořených maker.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398563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err="1" smtClean="0"/>
              <a:t>Integrated</a:t>
            </a:r>
            <a:r>
              <a:rPr lang="cs-CZ" sz="2400" dirty="0" smtClean="0"/>
              <a:t> </a:t>
            </a:r>
            <a:r>
              <a:rPr lang="cs-CZ" sz="2400" dirty="0" err="1" smtClean="0"/>
              <a:t>development</a:t>
            </a:r>
            <a:r>
              <a:rPr lang="cs-CZ" sz="2400" dirty="0" smtClean="0"/>
              <a:t> </a:t>
            </a:r>
            <a:r>
              <a:rPr lang="cs-CZ" sz="2400" dirty="0" err="1" smtClean="0"/>
              <a:t>environment</a:t>
            </a:r>
            <a:r>
              <a:rPr lang="cs-CZ" sz="2400" dirty="0" smtClean="0"/>
              <a:t> (IDE):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7884368" y="2492896"/>
            <a:ext cx="1116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Okno pro psaní kódu</a:t>
            </a:r>
            <a:endParaRPr lang="cs-CZ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92896"/>
            <a:ext cx="6594748" cy="357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/>
          <p:cNvSpPr>
            <a:spLocks noChangeArrowheads="1"/>
          </p:cNvSpPr>
          <p:nvPr/>
        </p:nvSpPr>
        <p:spPr bwMode="auto">
          <a:xfrm rot="2700000">
            <a:off x="7352859" y="2793223"/>
            <a:ext cx="224296" cy="144094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 rot="8100000" flipV="1">
            <a:off x="967226" y="2840297"/>
            <a:ext cx="213983" cy="1094610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179512" y="2420888"/>
            <a:ext cx="1116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Project </a:t>
            </a:r>
            <a:r>
              <a:rPr lang="cs-CZ" sz="1400" dirty="0" err="1" smtClean="0"/>
              <a:t>explorer</a:t>
            </a:r>
            <a:endParaRPr lang="cs-CZ" sz="1400" dirty="0"/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 rot="2700000" flipV="1">
            <a:off x="1322383" y="5029365"/>
            <a:ext cx="216456" cy="903727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215008" y="5354052"/>
            <a:ext cx="1116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Properties</a:t>
            </a:r>
            <a:r>
              <a:rPr lang="cs-CZ" sz="1400" dirty="0" smtClean="0"/>
              <a:t> </a:t>
            </a:r>
            <a:r>
              <a:rPr lang="cs-CZ" sz="1400" dirty="0" err="1" smtClean="0"/>
              <a:t>window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899114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Několik úvodních poznámek k jazyku </a:t>
            </a:r>
            <a:r>
              <a:rPr lang="cs-CZ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Basic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jazyk není case sensitive (nerozlišuje malá a velká písmena),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do kódu lze vepisovat komentáře </a:t>
            </a:r>
            <a:r>
              <a:rPr lang="cs-CZ" sz="2400" dirty="0" err="1" smtClean="0"/>
              <a:t>uvozené</a:t>
            </a:r>
            <a:r>
              <a:rPr lang="cs-CZ" sz="2400" dirty="0" smtClean="0"/>
              <a:t> apostrofem ',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212976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2852936"/>
            <a:ext cx="439248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mezery a odsazení nemají vliv na interpretaci kódu,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důležité je rozdělení řádků – jedna funkce na jeden řádek,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více funkcí na řádku je možné spojit pomocí dvojtečky :,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dlouhé řádky lze rozdělit pomocí kombinace , _,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4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4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4199935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Dvě základní entity, které lze vytvářet v prostředí </a:t>
            </a:r>
            <a:r>
              <a:rPr lang="cs-CZ" sz="2400" dirty="0" err="1" smtClean="0"/>
              <a:t>visual</a:t>
            </a:r>
            <a:r>
              <a:rPr lang="cs-CZ" sz="2400" dirty="0" smtClean="0"/>
              <a:t> Basic jsou metody a funkce.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Vytvořené funkce se automaticky přenáší do prostředí Excelu (konkrétního sešitu typu .</a:t>
            </a:r>
            <a:r>
              <a:rPr lang="cs-CZ" sz="2400" dirty="0" err="1" smtClean="0"/>
              <a:t>xlsm</a:t>
            </a:r>
            <a:r>
              <a:rPr lang="cs-CZ" sz="2400" dirty="0" smtClean="0"/>
              <a:t>, ke kterému je makro připojeno).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Funkce se od metody liší tím, že má definovánu nějakou návratovou hodnotu.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Makra nahraná pomocí záznamu maker v Excelu jsou automaticky považována za metody.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Funkce i metody se zadávají jako zdrojový kód psaný uživatelem nebo generovaný programem do okna kódu a uvozují se speciálními výrazy.</a:t>
            </a:r>
          </a:p>
        </p:txBody>
      </p:sp>
    </p:spTree>
    <p:extLst>
      <p:ext uri="{BB962C8B-B14F-4D97-AF65-F5344CB8AC3E}">
        <p14:creationId xmlns:p14="http://schemas.microsoft.com/office/powerpoint/2010/main" val="2822743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31837"/>
            <a:ext cx="7772400" cy="1384995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4</a:t>
            </a:r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.0. Opakování</a:t>
            </a:r>
            <a:br>
              <a:rPr lang="cs-CZ" sz="4200" dirty="0" smtClean="0">
                <a:solidFill>
                  <a:schemeClr val="accent1"/>
                </a:solidFill>
                <a:latin typeface="Arial" charset="0"/>
              </a:rPr>
            </a:br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Samostatná práce</a:t>
            </a:r>
            <a:endParaRPr lang="cs-CZ" sz="4200" dirty="0" smtClean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000" i="1" dirty="0"/>
              <a:t>Vytvořil Institut biostatistiky a analýz, Masarykova univerzita </a:t>
            </a:r>
            <a:br>
              <a:rPr lang="cs-CZ" sz="1000" i="1" dirty="0"/>
            </a:br>
            <a:r>
              <a:rPr lang="cs-CZ" sz="1000" i="1" dirty="0"/>
              <a:t>J. Jarkovský, L. Dušek, J. Kalina</a:t>
            </a:r>
          </a:p>
          <a:p>
            <a:pPr>
              <a:defRPr/>
            </a:pPr>
            <a:endParaRPr lang="cs-CZ" sz="1000" dirty="0"/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67485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 - funkce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Každá funkce je </a:t>
            </a:r>
            <a:r>
              <a:rPr lang="cs-CZ" sz="2400" dirty="0" err="1" smtClean="0"/>
              <a:t>uvozena</a:t>
            </a:r>
            <a:r>
              <a:rPr lang="cs-CZ" sz="2400" dirty="0" smtClean="0"/>
              <a:t> a uzavřena specifickými příkazy: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400" b="1" dirty="0" err="1" smtClean="0">
                <a:solidFill>
                  <a:srgbClr val="0070C0"/>
                </a:solidFill>
                <a:latin typeface="Courant" pitchFamily="49" charset="0"/>
              </a:rPr>
              <a:t>Function</a:t>
            </a: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  <a:latin typeface="Courant" pitchFamily="49" charset="0"/>
              </a:rPr>
              <a:t>nazev</a:t>
            </a: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_funkce(arg1, arg2,…) </a:t>
            </a:r>
            <a:r>
              <a:rPr lang="cs-CZ" sz="2400" b="1" dirty="0" smtClean="0">
                <a:solidFill>
                  <a:srgbClr val="00B0F0"/>
                </a:solidFill>
                <a:latin typeface="Courant" pitchFamily="49" charset="0"/>
              </a:rPr>
              <a:t>As typ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tělo funkce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400" b="1" dirty="0" err="1" smtClean="0">
                <a:solidFill>
                  <a:srgbClr val="0070C0"/>
                </a:solidFill>
                <a:latin typeface="Courant" pitchFamily="49" charset="0"/>
              </a:rPr>
              <a:t>End</a:t>
            </a: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  <a:latin typeface="Courant" pitchFamily="49" charset="0"/>
              </a:rPr>
              <a:t>Function</a:t>
            </a:r>
            <a:endParaRPr lang="cs-CZ" sz="2400" b="1" dirty="0" smtClean="0">
              <a:solidFill>
                <a:srgbClr val="0070C0"/>
              </a:solidFill>
              <a:latin typeface="Courant" pitchFamily="49" charset="0"/>
            </a:endParaRPr>
          </a:p>
          <a:p>
            <a:pPr marL="2730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alibri" pitchFamily="34" charset="0"/>
              <a:buChar char="●"/>
            </a:pPr>
            <a:r>
              <a:rPr lang="cs-CZ" sz="2400" dirty="0" smtClean="0"/>
              <a:t>Tělo funkce se skládá z operací, v nichž jsou pro výpočet využity proměnné specifikované na vstupu do funkce (argumenty z 1. řádku funkce) a funkce jazyka </a:t>
            </a:r>
            <a:r>
              <a:rPr lang="cs-CZ" sz="2400" dirty="0" err="1" smtClean="0"/>
              <a:t>Visual</a:t>
            </a:r>
            <a:r>
              <a:rPr lang="cs-CZ" sz="2400" dirty="0" smtClean="0"/>
              <a:t> Basic.</a:t>
            </a:r>
          </a:p>
          <a:p>
            <a:pPr marL="2730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alibri" pitchFamily="34" charset="0"/>
              <a:buChar char="●"/>
            </a:pPr>
            <a:r>
              <a:rPr lang="cs-CZ" sz="2400" dirty="0" smtClean="0"/>
              <a:t>Návratová hodnota funkce je určena přiřazením hodnoty do názvu funkce. </a:t>
            </a:r>
          </a:p>
          <a:p>
            <a:pPr marL="730250" lvl="2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400" b="1" dirty="0" err="1" smtClean="0">
                <a:solidFill>
                  <a:srgbClr val="0070C0"/>
                </a:solidFill>
                <a:latin typeface="Courant" pitchFamily="49" charset="0"/>
              </a:rPr>
              <a:t>nazev</a:t>
            </a: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_funkce = arg1 + arg2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lang="cs-CZ" sz="2400" b="1" dirty="0" smtClean="0">
              <a:solidFill>
                <a:srgbClr val="0070C0"/>
              </a:solidFill>
              <a:latin typeface="Courant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578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 - metody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Každá metoda je </a:t>
            </a:r>
            <a:r>
              <a:rPr lang="cs-CZ" sz="2400" dirty="0" err="1" smtClean="0"/>
              <a:t>uvozena</a:t>
            </a:r>
            <a:r>
              <a:rPr lang="cs-CZ" sz="2400" dirty="0" smtClean="0"/>
              <a:t> a uzavřena specifickými příkazy: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Sub </a:t>
            </a:r>
            <a:r>
              <a:rPr lang="cs-CZ" sz="2400" b="1" dirty="0" err="1" smtClean="0">
                <a:solidFill>
                  <a:srgbClr val="0070C0"/>
                </a:solidFill>
                <a:latin typeface="Courant" pitchFamily="49" charset="0"/>
              </a:rPr>
              <a:t>nazev</a:t>
            </a: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_metody(arg1, arg2,…)</a:t>
            </a:r>
            <a:endParaRPr lang="cs-CZ" sz="2400" b="1" dirty="0" smtClean="0">
              <a:solidFill>
                <a:srgbClr val="00B0F0"/>
              </a:solidFill>
              <a:latin typeface="Courant" pitchFamily="49" charset="0"/>
            </a:endParaRP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tělo metody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400" b="1" dirty="0" err="1" smtClean="0">
                <a:solidFill>
                  <a:srgbClr val="0070C0"/>
                </a:solidFill>
                <a:latin typeface="Courant" pitchFamily="49" charset="0"/>
              </a:rPr>
              <a:t>End</a:t>
            </a: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 Sub</a:t>
            </a:r>
          </a:p>
          <a:p>
            <a:pPr marL="2730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alibri" pitchFamily="34" charset="0"/>
              <a:buChar char="●"/>
            </a:pPr>
            <a:r>
              <a:rPr lang="cs-CZ" sz="2400" dirty="0" smtClean="0"/>
              <a:t>Tělo metody se skládá z operací, v nichž jsou pro výpočet využity proměnné specifikované na vstupu do metody a funkce jazyka </a:t>
            </a:r>
            <a:r>
              <a:rPr lang="cs-CZ" sz="2400" dirty="0" err="1" smtClean="0"/>
              <a:t>Visual</a:t>
            </a:r>
            <a:r>
              <a:rPr lang="cs-CZ" sz="2400" dirty="0" smtClean="0"/>
              <a:t> Basic.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lang="cs-CZ" sz="2400" b="1" dirty="0" smtClean="0">
              <a:solidFill>
                <a:srgbClr val="0070C0"/>
              </a:solidFill>
              <a:latin typeface="Courant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81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4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4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400" dirty="0" smtClean="0"/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323528" y="2204864"/>
          <a:ext cx="8424936" cy="4088313"/>
        </p:xfrm>
        <a:graphic>
          <a:graphicData uri="http://schemas.openxmlformats.org/drawingml/2006/table">
            <a:tbl>
              <a:tblPr/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1468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Jméno</a:t>
                      </a:r>
                    </a:p>
                  </a:txBody>
                  <a:tcPr marL="9279" marR="9279" marT="9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Popis</a:t>
                      </a:r>
                    </a:p>
                  </a:txBody>
                  <a:tcPr marL="9279" marR="9279" marT="9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Velikost</a:t>
                      </a:r>
                    </a:p>
                  </a:txBody>
                  <a:tcPr marL="9279" marR="9279" marT="9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Rozsah</a:t>
                      </a:r>
                    </a:p>
                  </a:txBody>
                  <a:tcPr marL="9279" marR="9279" marT="9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477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 err="1">
                          <a:solidFill>
                            <a:srgbClr val="C00000"/>
                          </a:solidFill>
                          <a:latin typeface="Calibri"/>
                        </a:rPr>
                        <a:t>Integer</a:t>
                      </a:r>
                      <a:endParaRPr lang="cs-CZ" sz="2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Celé číslo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 bitů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r>
                        <a:rPr lang="cs-CZ" sz="24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až 2</a:t>
                      </a:r>
                      <a:r>
                        <a:rPr lang="cs-CZ" sz="24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917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 err="1">
                          <a:solidFill>
                            <a:srgbClr val="C00000"/>
                          </a:solidFill>
                          <a:latin typeface="Calibri"/>
                        </a:rPr>
                        <a:t>Long</a:t>
                      </a:r>
                      <a:endParaRPr lang="cs-CZ" sz="2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Celé číslo, ale větší rozsah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 bitů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r>
                        <a:rPr lang="cs-CZ" sz="24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až 2</a:t>
                      </a:r>
                      <a:r>
                        <a:rPr lang="cs-CZ" sz="24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646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 err="1">
                          <a:solidFill>
                            <a:srgbClr val="C00000"/>
                          </a:solidFill>
                          <a:latin typeface="Calibri"/>
                        </a:rPr>
                        <a:t>Boolean</a:t>
                      </a:r>
                      <a:endParaRPr lang="cs-CZ" sz="2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Logická hodnota (pravda, nepravda)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bitů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nebo </a:t>
                      </a:r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917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 err="1">
                          <a:solidFill>
                            <a:srgbClr val="C00000"/>
                          </a:solidFill>
                          <a:latin typeface="Calibri"/>
                        </a:rPr>
                        <a:t>String</a:t>
                      </a:r>
                      <a:endParaRPr lang="cs-CZ" sz="2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Textová hodnota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 bitů pro každý znak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---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468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 err="1">
                          <a:solidFill>
                            <a:srgbClr val="C00000"/>
                          </a:solidFill>
                          <a:latin typeface="Calibri"/>
                        </a:rPr>
                        <a:t>Char</a:t>
                      </a:r>
                      <a:endParaRPr lang="cs-CZ" sz="2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Znak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 bitů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 až 2</a:t>
                      </a:r>
                      <a:r>
                        <a:rPr lang="cs-CZ" sz="2400" b="0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-16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445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Double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Desetinné číslo s dvojitou přesností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 bitů</a:t>
                      </a: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± 5 x 10</a:t>
                      </a:r>
                      <a:r>
                        <a:rPr lang="cs-CZ" sz="24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-324</a:t>
                      </a:r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až ± 1,7 x 10</a:t>
                      </a:r>
                      <a:r>
                        <a:rPr lang="cs-CZ" sz="24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308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79" marR="9279" marT="92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Primitivní datové typy jazyka </a:t>
            </a:r>
            <a:r>
              <a:rPr lang="cs-CZ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Basic</a:t>
            </a:r>
          </a:p>
        </p:txBody>
      </p:sp>
    </p:spTree>
    <p:extLst>
      <p:ext uri="{BB962C8B-B14F-4D97-AF65-F5344CB8AC3E}">
        <p14:creationId xmlns:p14="http://schemas.microsoft.com/office/powerpoint/2010/main" val="244161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512" y="1484784"/>
            <a:ext cx="878497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Některé užitečné funkce jazyka </a:t>
            </a:r>
            <a:r>
              <a:rPr lang="cs-CZ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Basic</a:t>
            </a:r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>
                <a:solidFill>
                  <a:srgbClr val="C00000"/>
                </a:solidFill>
              </a:rPr>
              <a:t>If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00B050"/>
                </a:solidFill>
              </a:rPr>
              <a:t>podmínka</a:t>
            </a:r>
            <a:r>
              <a:rPr lang="cs-CZ" sz="2400" dirty="0" smtClean="0"/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Then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00B050"/>
                </a:solidFill>
              </a:rPr>
              <a:t>příkaz (blok příkazů) </a:t>
            </a:r>
            <a:r>
              <a:rPr lang="cs-CZ" sz="2400" b="1" dirty="0" err="1" smtClean="0">
                <a:solidFill>
                  <a:srgbClr val="C00000"/>
                </a:solidFill>
              </a:rPr>
              <a:t>End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If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/>
              <a:t>(v případě bloku),</a:t>
            </a:r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>
                <a:solidFill>
                  <a:srgbClr val="C00000"/>
                </a:solidFill>
              </a:rPr>
              <a:t>While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>
                <a:solidFill>
                  <a:srgbClr val="00B050"/>
                </a:solidFill>
              </a:rPr>
              <a:t>podmínka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>
                <a:solidFill>
                  <a:srgbClr val="00B050"/>
                </a:solidFill>
              </a:rPr>
              <a:t>příkaz (blok příkazů) </a:t>
            </a:r>
            <a:r>
              <a:rPr lang="cs-CZ" sz="2400" b="1" dirty="0" err="1" smtClean="0">
                <a:solidFill>
                  <a:srgbClr val="C00000"/>
                </a:solidFill>
              </a:rPr>
              <a:t>Wend</a:t>
            </a:r>
            <a:endParaRPr lang="cs-CZ" sz="2400" b="1" dirty="0" smtClean="0">
              <a:solidFill>
                <a:srgbClr val="C00000"/>
              </a:solidFill>
            </a:endParaRPr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>
                <a:solidFill>
                  <a:srgbClr val="C00000"/>
                </a:solidFill>
              </a:rPr>
              <a:t>For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>
                <a:solidFill>
                  <a:srgbClr val="00B050"/>
                </a:solidFill>
              </a:rPr>
              <a:t>i</a:t>
            </a:r>
            <a:r>
              <a:rPr lang="cs-CZ" sz="2400" b="1" dirty="0" smtClean="0">
                <a:solidFill>
                  <a:srgbClr val="C00000"/>
                </a:solidFill>
              </a:rPr>
              <a:t> = </a:t>
            </a:r>
            <a:r>
              <a:rPr lang="cs-CZ" sz="2400" dirty="0" smtClean="0">
                <a:solidFill>
                  <a:srgbClr val="00B050"/>
                </a:solidFill>
              </a:rPr>
              <a:t>a</a:t>
            </a:r>
            <a:r>
              <a:rPr lang="cs-CZ" sz="2400" b="1" dirty="0" smtClean="0">
                <a:solidFill>
                  <a:srgbClr val="C00000"/>
                </a:solidFill>
              </a:rPr>
              <a:t> To </a:t>
            </a:r>
            <a:r>
              <a:rPr lang="cs-CZ" sz="2400" dirty="0" smtClean="0">
                <a:solidFill>
                  <a:srgbClr val="00B050"/>
                </a:solidFill>
              </a:rPr>
              <a:t>b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dirty="0">
                <a:solidFill>
                  <a:srgbClr val="00B050"/>
                </a:solidFill>
              </a:rPr>
              <a:t>příkaz </a:t>
            </a:r>
            <a:r>
              <a:rPr lang="cs-CZ" sz="2400" b="1" dirty="0" err="1" smtClean="0">
                <a:solidFill>
                  <a:srgbClr val="C00000"/>
                </a:solidFill>
              </a:rPr>
              <a:t>Next</a:t>
            </a:r>
            <a:r>
              <a:rPr lang="cs-CZ" sz="2400" dirty="0" smtClean="0"/>
              <a:t> – </a:t>
            </a:r>
            <a:r>
              <a:rPr lang="cs-CZ" sz="2400" dirty="0" err="1" smtClean="0"/>
              <a:t>for</a:t>
            </a:r>
            <a:r>
              <a:rPr lang="cs-CZ" sz="2400" dirty="0" smtClean="0"/>
              <a:t> cyklus pro předem daný počet kroků,</a:t>
            </a:r>
            <a:endParaRPr lang="cs-CZ" sz="2400" b="1" dirty="0" smtClean="0">
              <a:solidFill>
                <a:srgbClr val="C00000"/>
              </a:solidFill>
            </a:endParaRPr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>
                <a:solidFill>
                  <a:srgbClr val="C00000"/>
                </a:solidFill>
              </a:rPr>
              <a:t>Sheets</a:t>
            </a:r>
            <a:r>
              <a:rPr lang="cs-CZ" sz="2400" b="1" dirty="0" smtClean="0">
                <a:solidFill>
                  <a:srgbClr val="C00000"/>
                </a:solidFill>
              </a:rPr>
              <a:t>("</a:t>
            </a:r>
            <a:r>
              <a:rPr lang="cs-CZ" sz="2400" dirty="0" smtClean="0">
                <a:solidFill>
                  <a:srgbClr val="00B050"/>
                </a:solidFill>
              </a:rPr>
              <a:t>název listu</a:t>
            </a:r>
            <a:r>
              <a:rPr lang="cs-CZ" sz="2400" b="1" dirty="0" smtClean="0">
                <a:solidFill>
                  <a:srgbClr val="C00000"/>
                </a:solidFill>
              </a:rPr>
              <a:t>").</a:t>
            </a:r>
            <a:r>
              <a:rPr lang="cs-CZ" sz="2400" b="1" dirty="0" err="1" smtClean="0">
                <a:solidFill>
                  <a:srgbClr val="C00000"/>
                </a:solidFill>
              </a:rPr>
              <a:t>Select</a:t>
            </a:r>
            <a:r>
              <a:rPr lang="cs-CZ" sz="2400" dirty="0" smtClean="0"/>
              <a:t> – výběr označeného listu</a:t>
            </a:r>
            <a:r>
              <a:rPr lang="cs-CZ" sz="2400" dirty="0"/>
              <a:t>,</a:t>
            </a:r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>
                <a:solidFill>
                  <a:srgbClr val="C00000"/>
                </a:solidFill>
              </a:rPr>
              <a:t>Range</a:t>
            </a:r>
            <a:r>
              <a:rPr lang="cs-CZ" sz="2400" b="1" dirty="0">
                <a:solidFill>
                  <a:srgbClr val="C00000"/>
                </a:solidFill>
              </a:rPr>
              <a:t>("</a:t>
            </a:r>
            <a:r>
              <a:rPr lang="cs-CZ" sz="2400" dirty="0">
                <a:solidFill>
                  <a:srgbClr val="00B050"/>
                </a:solidFill>
              </a:rPr>
              <a:t>buňka1</a:t>
            </a:r>
            <a:r>
              <a:rPr lang="cs-CZ" sz="2400" b="1" dirty="0">
                <a:solidFill>
                  <a:srgbClr val="C00000"/>
                </a:solidFill>
              </a:rPr>
              <a:t>:</a:t>
            </a:r>
            <a:r>
              <a:rPr lang="cs-CZ" sz="2400" dirty="0">
                <a:solidFill>
                  <a:srgbClr val="00B050"/>
                </a:solidFill>
              </a:rPr>
              <a:t>buňka2</a:t>
            </a:r>
            <a:r>
              <a:rPr lang="cs-CZ" sz="2400" b="1" dirty="0">
                <a:solidFill>
                  <a:srgbClr val="C00000"/>
                </a:solidFill>
              </a:rPr>
              <a:t>").</a:t>
            </a:r>
            <a:r>
              <a:rPr lang="cs-CZ" sz="2400" b="1" dirty="0" err="1">
                <a:solidFill>
                  <a:srgbClr val="C00000"/>
                </a:solidFill>
              </a:rPr>
              <a:t>Select</a:t>
            </a:r>
            <a:r>
              <a:rPr lang="cs-CZ" sz="2400" dirty="0"/>
              <a:t> – výběr oblasti buněk,</a:t>
            </a:r>
            <a:endParaRPr lang="cs-CZ" sz="2400" dirty="0" smtClean="0"/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>
                <a:solidFill>
                  <a:srgbClr val="C00000"/>
                </a:solidFill>
              </a:rPr>
              <a:t>Range</a:t>
            </a:r>
            <a:r>
              <a:rPr lang="cs-CZ" sz="2400" b="1" dirty="0" smtClean="0">
                <a:solidFill>
                  <a:srgbClr val="C00000"/>
                </a:solidFill>
              </a:rPr>
              <a:t>(</a:t>
            </a:r>
            <a:r>
              <a:rPr lang="cs-CZ" sz="2400" dirty="0" smtClean="0">
                <a:solidFill>
                  <a:srgbClr val="00B050"/>
                </a:solidFill>
              </a:rPr>
              <a:t>buňka1</a:t>
            </a:r>
            <a:r>
              <a:rPr lang="cs-CZ" sz="2400" b="1" dirty="0" smtClean="0">
                <a:solidFill>
                  <a:srgbClr val="C00000"/>
                </a:solidFill>
              </a:rPr>
              <a:t>,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sz="2400" dirty="0" smtClean="0">
                <a:solidFill>
                  <a:srgbClr val="00B050"/>
                </a:solidFill>
              </a:rPr>
              <a:t>buňka2</a:t>
            </a:r>
            <a:r>
              <a:rPr lang="cs-CZ" sz="2400" b="1" dirty="0" smtClean="0">
                <a:solidFill>
                  <a:srgbClr val="C00000"/>
                </a:solidFill>
              </a:rPr>
              <a:t>).</a:t>
            </a:r>
            <a:r>
              <a:rPr lang="cs-CZ" sz="2400" b="1" dirty="0" err="1" smtClean="0">
                <a:solidFill>
                  <a:srgbClr val="C00000"/>
                </a:solidFill>
              </a:rPr>
              <a:t>Select</a:t>
            </a:r>
            <a:r>
              <a:rPr lang="cs-CZ" sz="2400" dirty="0" smtClean="0"/>
              <a:t> – totéž zadáno číselně,</a:t>
            </a:r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>
                <a:solidFill>
                  <a:srgbClr val="C00000"/>
                </a:solidFill>
              </a:rPr>
              <a:t>ActiveCell.Offset</a:t>
            </a:r>
            <a:r>
              <a:rPr lang="cs-CZ" sz="2400" b="1" dirty="0" smtClean="0">
                <a:solidFill>
                  <a:srgbClr val="C00000"/>
                </a:solidFill>
              </a:rPr>
              <a:t>(</a:t>
            </a:r>
            <a:r>
              <a:rPr lang="cs-CZ" sz="2400" dirty="0" err="1" smtClean="0">
                <a:solidFill>
                  <a:srgbClr val="00B050"/>
                </a:solidFill>
              </a:rPr>
              <a:t>radky</a:t>
            </a:r>
            <a:r>
              <a:rPr lang="cs-CZ" sz="2400" b="1" dirty="0" err="1" smtClean="0">
                <a:solidFill>
                  <a:srgbClr val="C00000"/>
                </a:solidFill>
              </a:rPr>
              <a:t>,</a:t>
            </a:r>
            <a:r>
              <a:rPr lang="cs-CZ" sz="2400" dirty="0" err="1" smtClean="0">
                <a:solidFill>
                  <a:srgbClr val="00B050"/>
                </a:solidFill>
              </a:rPr>
              <a:t>sloupce</a:t>
            </a:r>
            <a:r>
              <a:rPr lang="cs-CZ" sz="2400" b="1" dirty="0" smtClean="0">
                <a:solidFill>
                  <a:srgbClr val="C00000"/>
                </a:solidFill>
              </a:rPr>
              <a:t>)</a:t>
            </a:r>
            <a:r>
              <a:rPr lang="cs-CZ" sz="2400" dirty="0" smtClean="0"/>
              <a:t> – přesun do zadané buňky</a:t>
            </a:r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dirty="0" smtClean="0">
                <a:solidFill>
                  <a:srgbClr val="00B050"/>
                </a:solidFill>
              </a:rPr>
              <a:t>a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Mod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>
                <a:solidFill>
                  <a:srgbClr val="00B050"/>
                </a:solidFill>
              </a:rPr>
              <a:t>b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/>
              <a:t>– zbytek po celočíselném dělení čísla a číslem b,</a:t>
            </a:r>
          </a:p>
          <a:p>
            <a:pPr marL="266700" lvl="1" indent="-26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>
                <a:solidFill>
                  <a:srgbClr val="C00000"/>
                </a:solidFill>
              </a:rPr>
              <a:t>Sqr</a:t>
            </a:r>
            <a:r>
              <a:rPr lang="cs-CZ" sz="2400" b="1" dirty="0" smtClean="0">
                <a:solidFill>
                  <a:srgbClr val="C00000"/>
                </a:solidFill>
              </a:rPr>
              <a:t>(</a:t>
            </a:r>
            <a:r>
              <a:rPr lang="cs-CZ" sz="2400" dirty="0" smtClean="0">
                <a:solidFill>
                  <a:srgbClr val="00B050"/>
                </a:solidFill>
              </a:rPr>
              <a:t>a</a:t>
            </a:r>
            <a:r>
              <a:rPr lang="cs-CZ" sz="2400" b="1" dirty="0" smtClean="0">
                <a:solidFill>
                  <a:srgbClr val="C00000"/>
                </a:solidFill>
              </a:rPr>
              <a:t>) </a:t>
            </a:r>
            <a:r>
              <a:rPr lang="cs-CZ" sz="2400" dirty="0" smtClean="0"/>
              <a:t>– druhá odmocnina z čísla a,</a:t>
            </a:r>
          </a:p>
          <a:p>
            <a:pPr marL="6238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endParaRPr lang="cs-CZ" sz="24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840869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 – objekty a vlastnosti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Objektově orientované programování pracuje s objekty, které mají určité specifikované vlastnosti.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err="1" smtClean="0"/>
              <a:t>Visual</a:t>
            </a:r>
            <a:r>
              <a:rPr lang="cs-CZ" sz="2400" dirty="0" smtClean="0"/>
              <a:t> Basic považuje v Excelu za objekt celý soubor, list, buňku, graf, ovládací prvek (tlačítko, </a:t>
            </a:r>
            <a:r>
              <a:rPr lang="cs-CZ" sz="2400" dirty="0" err="1" smtClean="0"/>
              <a:t>zatržítko</a:t>
            </a:r>
            <a:r>
              <a:rPr lang="cs-CZ" sz="2400" dirty="0" smtClean="0"/>
              <a:t>, </a:t>
            </a:r>
            <a:r>
              <a:rPr lang="cs-CZ" sz="2400" dirty="0" err="1" smtClean="0"/>
              <a:t>fromulář</a:t>
            </a:r>
            <a:r>
              <a:rPr lang="cs-CZ" sz="2400" dirty="0" smtClean="0"/>
              <a:t> aj.).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V editoru IDE lze měnit vlastnosti objektů v okně </a:t>
            </a:r>
            <a:r>
              <a:rPr lang="cs-CZ" sz="2400" dirty="0" err="1" smtClean="0"/>
              <a:t>Properties</a:t>
            </a:r>
            <a:r>
              <a:rPr lang="cs-CZ" sz="2400" dirty="0" smtClean="0"/>
              <a:t> </a:t>
            </a:r>
            <a:r>
              <a:rPr lang="cs-CZ" sz="2400" dirty="0" err="1" smtClean="0"/>
              <a:t>window</a:t>
            </a:r>
            <a:r>
              <a:rPr lang="cs-CZ" sz="2400" dirty="0" smtClean="0"/>
              <a:t>; některé lze měnit také přímo v Excelu (např. pojmenování listu, vybarvení buňky) a také samotnými makry.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Vlastnost objektu lze odkazovat přes tečku ..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Např. nastavení barvy buňky A1 na červenou se provede následujícím příkazem:</a:t>
            </a:r>
          </a:p>
          <a:p>
            <a:pPr marL="449263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lang="cs-CZ" sz="2400" b="1" dirty="0" smtClean="0">
                <a:solidFill>
                  <a:srgbClr val="0070C0"/>
                </a:solidFill>
                <a:latin typeface="Courant" pitchFamily="49" charset="0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latin typeface="Courant" pitchFamily="49" charset="0"/>
              </a:rPr>
              <a:t>Range("A1").</a:t>
            </a:r>
            <a:r>
              <a:rPr lang="en-US" sz="2400" b="1" dirty="0" err="1" smtClean="0">
                <a:solidFill>
                  <a:srgbClr val="0070C0"/>
                </a:solidFill>
                <a:latin typeface="Courant" pitchFamily="49" charset="0"/>
              </a:rPr>
              <a:t>Interior.Color</a:t>
            </a:r>
            <a:r>
              <a:rPr lang="en-US" sz="2400" b="1" dirty="0" smtClean="0">
                <a:solidFill>
                  <a:srgbClr val="0070C0"/>
                </a:solidFill>
                <a:latin typeface="Courant" pitchFamily="49" charset="0"/>
              </a:rPr>
              <a:t> = </a:t>
            </a:r>
            <a:r>
              <a:rPr lang="cs-CZ" sz="2400" b="1" dirty="0" err="1" smtClean="0">
                <a:solidFill>
                  <a:srgbClr val="0070C0"/>
                </a:solidFill>
                <a:latin typeface="Courant" pitchFamily="49" charset="0"/>
              </a:rPr>
              <a:t>Red</a:t>
            </a:r>
            <a:endParaRPr lang="cs-CZ" sz="2400" b="1" dirty="0" smtClean="0">
              <a:solidFill>
                <a:srgbClr val="0070C0"/>
              </a:solidFill>
              <a:latin typeface="Courant" pitchFamily="49" charset="0"/>
            </a:endParaRP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400" b="1" dirty="0" smtClean="0">
              <a:solidFill>
                <a:srgbClr val="0070C0"/>
              </a:solidFill>
              <a:latin typeface="Courant" pitchFamily="49" charset="0"/>
            </a:endParaRP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lang="cs-CZ" sz="2400" b="1" dirty="0" smtClean="0">
              <a:solidFill>
                <a:srgbClr val="0070C0"/>
              </a:solidFill>
              <a:latin typeface="Courant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418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 – události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5292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Kromě vlastností se k objektu pojí také konkrétní události, které mohou být impulzem pro aktivaci funkce nebo metody.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Každý objekt má svoji specifickou sadu událostí, kterých jsou desítky.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>
                <a:latin typeface="+mj-lt"/>
              </a:rPr>
              <a:t>Důležité události mohou být např.: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/>
              <a:t>Activate</a:t>
            </a:r>
            <a:r>
              <a:rPr lang="cs-CZ" sz="2400" dirty="0" smtClean="0"/>
              <a:t> – aktivace sešitu (otevření uloženého souboru),</a:t>
            </a:r>
            <a:endParaRPr lang="cs-CZ" sz="2400" dirty="0" smtClean="0">
              <a:latin typeface="+mj-lt"/>
            </a:endParaRP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/>
              <a:t>SheetActivate</a:t>
            </a:r>
            <a:r>
              <a:rPr lang="cs-CZ" sz="2400" dirty="0" smtClean="0"/>
              <a:t> – aktivace požadovaného listu,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/>
              <a:t>Click</a:t>
            </a:r>
            <a:r>
              <a:rPr lang="cs-CZ" sz="2400" b="1" dirty="0" smtClean="0"/>
              <a:t> </a:t>
            </a:r>
            <a:r>
              <a:rPr lang="cs-CZ" sz="2400" dirty="0" smtClean="0"/>
              <a:t>– kliknutí na ovládací prvek,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/>
              <a:t>Change</a:t>
            </a:r>
            <a:r>
              <a:rPr lang="cs-CZ" sz="2400" b="1" dirty="0" smtClean="0"/>
              <a:t> </a:t>
            </a:r>
            <a:r>
              <a:rPr lang="cs-CZ" sz="2400" dirty="0" smtClean="0"/>
              <a:t>– změna hodnoty prvku,</a:t>
            </a:r>
            <a:endParaRPr lang="cs-CZ" sz="2400" b="1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smtClean="0"/>
              <a:t>Show </a:t>
            </a:r>
            <a:r>
              <a:rPr lang="cs-CZ" sz="2400" dirty="0" smtClean="0"/>
              <a:t>– zviditelnění prvku,</a:t>
            </a:r>
            <a:endParaRPr lang="cs-CZ" sz="2400" b="1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cs-CZ" sz="2400" b="1" dirty="0" err="1" smtClean="0"/>
              <a:t>Hide</a:t>
            </a:r>
            <a:r>
              <a:rPr lang="cs-CZ" sz="2400" b="1" dirty="0" smtClean="0"/>
              <a:t> </a:t>
            </a:r>
            <a:r>
              <a:rPr lang="cs-CZ" sz="2400" dirty="0" smtClean="0"/>
              <a:t>– zneviditelnění prvku.</a:t>
            </a:r>
            <a:endParaRPr lang="cs-CZ" sz="2400" b="1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endParaRPr lang="cs-CZ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879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Visual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Basic – kam dál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518457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err="1"/>
              <a:t>Visual</a:t>
            </a:r>
            <a:r>
              <a:rPr lang="cs-CZ" sz="2400" dirty="0"/>
              <a:t> Basic je plnohodnotný programovací jazyk, k jeho obsažení by nestačil ani celý předmět </a:t>
            </a:r>
            <a:r>
              <a:rPr lang="cs-CZ" sz="2400" dirty="0" smtClean="0"/>
              <a:t>MOF011,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400" dirty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existuje </a:t>
            </a:r>
            <a:r>
              <a:rPr lang="cs-CZ" sz="2400" dirty="0" smtClean="0"/>
              <a:t>celá řada elektronických i klasických učebnic ve všech jazycích,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4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dirty="0" smtClean="0"/>
              <a:t>řada </a:t>
            </a:r>
            <a:r>
              <a:rPr lang="cs-CZ" sz="2400" dirty="0" smtClean="0"/>
              <a:t>věcí je intuitivních a lze na ně přijít i bez odborného základu. </a:t>
            </a:r>
            <a:endParaRPr lang="cs-CZ" sz="2400" b="1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endParaRPr lang="cs-CZ" sz="2400" dirty="0" smtClean="0">
              <a:latin typeface="+mj-lt"/>
            </a:endParaRPr>
          </a:p>
        </p:txBody>
      </p:sp>
      <p:pic>
        <p:nvPicPr>
          <p:cNvPr id="1026" name="Picture 2" descr="http://www.computermedia.cz/knihy/programovani-ve-visual-basicu-2010-CD_bi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12776"/>
            <a:ext cx="2352675" cy="2781300"/>
          </a:xfrm>
          <a:prstGeom prst="rect">
            <a:avLst/>
          </a:prstGeom>
          <a:noFill/>
        </p:spPr>
      </p:pic>
      <p:pic>
        <p:nvPicPr>
          <p:cNvPr id="1028" name="Picture 4" descr="http://www.ucebnice.com/img/auto/138/0/K1611_nahledK1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996952"/>
            <a:ext cx="2406548" cy="324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0188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Shrnutí předchozí lekce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Grafy</a:t>
            </a:r>
            <a:endParaRPr lang="cs-CZ" dirty="0" smtClean="0"/>
          </a:p>
          <a:p>
            <a:pPr lvl="1"/>
            <a:r>
              <a:rPr lang="cs-CZ" dirty="0" smtClean="0"/>
              <a:t>Vytváření grafů</a:t>
            </a:r>
          </a:p>
          <a:p>
            <a:pPr lvl="2"/>
            <a:r>
              <a:rPr lang="cs-CZ" dirty="0" smtClean="0"/>
              <a:t>Graf se dvěma osami</a:t>
            </a:r>
            <a:endParaRPr lang="cs-CZ" dirty="0" smtClean="0"/>
          </a:p>
          <a:p>
            <a:pPr lvl="1"/>
            <a:r>
              <a:rPr lang="cs-CZ" dirty="0" smtClean="0"/>
              <a:t>Formátování grafů</a:t>
            </a:r>
            <a:endParaRPr lang="cs-CZ" dirty="0" smtClean="0"/>
          </a:p>
          <a:p>
            <a:pPr lvl="1"/>
            <a:r>
              <a:rPr lang="cs-CZ" dirty="0" err="1" smtClean="0"/>
              <a:t>Minigrafy</a:t>
            </a:r>
            <a:endParaRPr lang="cs-CZ" dirty="0" smtClean="0"/>
          </a:p>
          <a:p>
            <a:pPr lvl="1"/>
            <a:endParaRPr lang="cs-CZ" dirty="0" smtClean="0"/>
          </a:p>
          <a:p>
            <a:r>
              <a:rPr lang="cs-CZ" dirty="0" smtClean="0"/>
              <a:t>Funkce SVYHLEDAT()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341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Samostatné cvičení – úkoly 1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/>
              <a:t>Datové podklady:</a:t>
            </a:r>
          </a:p>
          <a:p>
            <a:pPr lvl="1"/>
            <a:r>
              <a:rPr lang="cs-CZ" dirty="0" smtClean="0"/>
              <a:t>4_data.xlsx</a:t>
            </a:r>
            <a:endParaRPr lang="cs-CZ" dirty="0"/>
          </a:p>
          <a:p>
            <a:endParaRPr lang="cs-CZ" sz="2000" dirty="0" smtClean="0"/>
          </a:p>
          <a:p>
            <a:r>
              <a:rPr lang="cs-CZ" dirty="0" smtClean="0"/>
              <a:t>Zadání: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/>
              <a:t>Vytvořte kopii listu </a:t>
            </a:r>
            <a:r>
              <a:rPr lang="cs-CZ" sz="1400" dirty="0" smtClean="0"/>
              <a:t>„</a:t>
            </a:r>
            <a:r>
              <a:rPr lang="cs-CZ" sz="1400" dirty="0" smtClean="0"/>
              <a:t>data“ </a:t>
            </a:r>
            <a:r>
              <a:rPr lang="cs-CZ" sz="1400" dirty="0"/>
              <a:t>a nazvěte ji </a:t>
            </a:r>
            <a:r>
              <a:rPr lang="cs-CZ" sz="1400" dirty="0" smtClean="0"/>
              <a:t>výsledky, nastavte </a:t>
            </a:r>
            <a:r>
              <a:rPr lang="cs-CZ" sz="1400" dirty="0" smtClean="0"/>
              <a:t>žlutou </a:t>
            </a:r>
            <a:r>
              <a:rPr lang="cs-CZ" sz="1400" dirty="0" smtClean="0"/>
              <a:t>barvu karty</a:t>
            </a:r>
            <a:endParaRPr lang="cs-CZ" sz="1400" dirty="0"/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en-US" sz="1400" dirty="0" smtClean="0"/>
              <a:t>U</a:t>
            </a:r>
            <a:r>
              <a:rPr lang="cs-CZ" sz="1400" dirty="0"/>
              <a:t>kotvěte </a:t>
            </a:r>
            <a:r>
              <a:rPr lang="cs-CZ" sz="1400" dirty="0" smtClean="0"/>
              <a:t>horní řádek tabulky</a:t>
            </a:r>
            <a:endParaRPr lang="cs-CZ" sz="1400" dirty="0" smtClean="0"/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Vytvořte proměnnou „</a:t>
            </a:r>
            <a:r>
              <a:rPr lang="cs-CZ" sz="1400" dirty="0" err="1" smtClean="0"/>
              <a:t>léčivo_nemocnice</a:t>
            </a:r>
            <a:r>
              <a:rPr lang="cs-CZ" sz="1400" dirty="0" smtClean="0"/>
              <a:t>“ jako spojení sloupců „Léčba“ a „Nemocnice“ (jako oddělovač využijte podtržítko)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Vytvořte sloupce </a:t>
            </a:r>
            <a:r>
              <a:rPr lang="cs-CZ" sz="1400" dirty="0"/>
              <a:t>„Linie </a:t>
            </a:r>
            <a:r>
              <a:rPr lang="cs-CZ" sz="1400" dirty="0" smtClean="0"/>
              <a:t>léčby“ </a:t>
            </a:r>
            <a:r>
              <a:rPr lang="cs-CZ" sz="1400" dirty="0"/>
              <a:t>a „</a:t>
            </a:r>
            <a:r>
              <a:rPr lang="cs-CZ" sz="1400" dirty="0" smtClean="0"/>
              <a:t>Mutace“ vždy za sloupce </a:t>
            </a:r>
            <a:r>
              <a:rPr lang="cs-CZ" sz="1400" dirty="0"/>
              <a:t>„Linie </a:t>
            </a:r>
            <a:r>
              <a:rPr lang="cs-CZ" sz="1400" dirty="0" err="1"/>
              <a:t>léčby_kód</a:t>
            </a:r>
            <a:r>
              <a:rPr lang="cs-CZ" sz="1400" dirty="0"/>
              <a:t>“ a „</a:t>
            </a:r>
            <a:r>
              <a:rPr lang="cs-CZ" sz="1400" dirty="0" err="1"/>
              <a:t>Mutace_kód</a:t>
            </a:r>
            <a:r>
              <a:rPr lang="cs-CZ" sz="1400" dirty="0"/>
              <a:t> “. </a:t>
            </a:r>
            <a:endParaRPr lang="cs-CZ" sz="1400" dirty="0" smtClean="0"/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Pomocí funkce SVYHLEDAT() nahraďte číselníky ve sloupcích „Linie </a:t>
            </a:r>
            <a:r>
              <a:rPr lang="cs-CZ" sz="1400" dirty="0" err="1" smtClean="0"/>
              <a:t>léčby_kód</a:t>
            </a:r>
            <a:r>
              <a:rPr lang="cs-CZ" sz="1400" dirty="0" smtClean="0"/>
              <a:t>“ a </a:t>
            </a:r>
            <a:r>
              <a:rPr lang="cs-CZ" sz="1400" dirty="0"/>
              <a:t>„</a:t>
            </a:r>
            <a:r>
              <a:rPr lang="cs-CZ" sz="1400" dirty="0" err="1"/>
              <a:t>Mutace_kód</a:t>
            </a:r>
            <a:r>
              <a:rPr lang="cs-CZ" sz="1400" dirty="0"/>
              <a:t> </a:t>
            </a:r>
            <a:r>
              <a:rPr lang="cs-CZ" sz="1400" dirty="0" smtClean="0"/>
              <a:t>“ do nově vzniklých proměnných v bodě IV.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Všechny buňky doplněné pomocí SVYHLEDAT() převeďte na hodnoty</a:t>
            </a:r>
            <a:endParaRPr lang="cs-CZ" sz="1400" dirty="0" smtClean="0"/>
          </a:p>
        </p:txBody>
      </p:sp>
    </p:spTree>
    <p:extLst>
      <p:ext uri="{BB962C8B-B14F-4D97-AF65-F5344CB8AC3E}">
        <p14:creationId xmlns:p14="http://schemas.microsoft.com/office/powerpoint/2010/main" val="62410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Samostatné cvičení – úkoly 2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494308"/>
            <a:ext cx="8534400" cy="4598988"/>
          </a:xfrm>
        </p:spPr>
        <p:txBody>
          <a:bodyPr/>
          <a:lstStyle/>
          <a:p>
            <a:r>
              <a:rPr lang="cs-CZ" dirty="0" smtClean="0"/>
              <a:t>Zadání </a:t>
            </a:r>
            <a:r>
              <a:rPr lang="cs-CZ" dirty="0" smtClean="0"/>
              <a:t>– pokračování</a:t>
            </a:r>
          </a:p>
          <a:p>
            <a:endParaRPr lang="cs-CZ" dirty="0" smtClean="0"/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 startAt="7"/>
            </a:pPr>
            <a:r>
              <a:rPr lang="cs-CZ" sz="1400" dirty="0" smtClean="0"/>
              <a:t>Vytvořte sloupec „První nebo druhá linie léčby“, do sloupce překódujte linii léčby (využijte sloupec „Linie </a:t>
            </a:r>
            <a:r>
              <a:rPr lang="cs-CZ" sz="1400" dirty="0"/>
              <a:t>léčby“ nebo „Linie </a:t>
            </a:r>
            <a:r>
              <a:rPr lang="cs-CZ" sz="1400" dirty="0" err="1" smtClean="0"/>
              <a:t>léčby_kód</a:t>
            </a:r>
            <a:r>
              <a:rPr lang="cs-CZ" sz="1400" dirty="0" smtClean="0"/>
              <a:t>“) </a:t>
            </a:r>
            <a:r>
              <a:rPr lang="cs-CZ" sz="1400" dirty="0" smtClean="0"/>
              <a:t>pomocí </a:t>
            </a:r>
            <a:r>
              <a:rPr lang="cs-CZ" sz="1400" dirty="0"/>
              <a:t>funkce „když“ následovně: </a:t>
            </a:r>
            <a:r>
              <a:rPr lang="cs-CZ" sz="1400" dirty="0" smtClean="0"/>
              <a:t>12 = 1./2. linie, 99 = bez ohledu na linii léčby.</a:t>
            </a:r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 startAt="7"/>
            </a:pPr>
            <a:r>
              <a:rPr lang="cs-CZ" sz="1400" dirty="0" smtClean="0"/>
              <a:t>Vytvořte list „Grafy“ – na list vložce následující grafy:</a:t>
            </a:r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 startAt="7"/>
            </a:pPr>
            <a:r>
              <a:rPr lang="cs-CZ" sz="1400" dirty="0" smtClean="0"/>
              <a:t>1. graf: </a:t>
            </a:r>
            <a:r>
              <a:rPr lang="cs-CZ" sz="1400" dirty="0" err="1" smtClean="0"/>
              <a:t>zesumarizujete</a:t>
            </a:r>
            <a:r>
              <a:rPr lang="cs-CZ" sz="1400" dirty="0" smtClean="0"/>
              <a:t> počty ve sloupci „Léčba“</a:t>
            </a:r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 startAt="7"/>
            </a:pPr>
            <a:r>
              <a:rPr lang="cs-CZ" sz="1400" dirty="0" smtClean="0"/>
              <a:t>2. graf: zobrazte vývoj </a:t>
            </a:r>
            <a:r>
              <a:rPr lang="cs-CZ" sz="1400" dirty="0"/>
              <a:t>sloupce „</a:t>
            </a:r>
            <a:r>
              <a:rPr lang="cs-CZ" sz="1400" dirty="0" err="1" smtClean="0"/>
              <a:t>Rok_léčba_začátek</a:t>
            </a:r>
            <a:r>
              <a:rPr lang="cs-CZ" sz="1400" dirty="0" smtClean="0"/>
              <a:t>“ jako trend v letech</a:t>
            </a:r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 startAt="7"/>
            </a:pPr>
            <a:r>
              <a:rPr lang="cs-CZ" sz="1400" dirty="0" smtClean="0"/>
              <a:t>Pomocí </a:t>
            </a:r>
            <a:r>
              <a:rPr lang="cs-CZ" sz="1400" dirty="0" err="1" smtClean="0"/>
              <a:t>minigrafů</a:t>
            </a:r>
            <a:r>
              <a:rPr lang="cs-CZ" sz="1400" dirty="0" smtClean="0"/>
              <a:t> se podívejte na vývoj </a:t>
            </a:r>
            <a:r>
              <a:rPr lang="cs-CZ" sz="1400" dirty="0"/>
              <a:t>ve sloupcích „ Počet pacientů na léčbě v roce 2016“ a „ Počet pacientů na léčbě v roce </a:t>
            </a:r>
            <a:r>
              <a:rPr lang="cs-CZ" sz="1400" dirty="0" smtClean="0"/>
              <a:t>2017“; obdobně na vývoj v </a:t>
            </a:r>
            <a:r>
              <a:rPr lang="cs-CZ" sz="1400" dirty="0"/>
              <a:t>rámci sloupců „Počet pacientů na léčbě v období  2016_01“ až „Počet pacientů na léčbě v období  </a:t>
            </a:r>
            <a:r>
              <a:rPr lang="cs-CZ" sz="1400" dirty="0" smtClean="0"/>
              <a:t>2016_01“ – v grafech zobrazte extrémy</a:t>
            </a:r>
            <a:endParaRPr lang="cs-CZ" sz="1400" dirty="0"/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 startAt="7"/>
            </a:pPr>
            <a:endParaRPr lang="cs-CZ" sz="1400" dirty="0"/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 startAt="7"/>
            </a:pPr>
            <a:endParaRPr lang="cs-CZ" sz="1400" dirty="0"/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 startAt="7"/>
            </a:pPr>
            <a:endParaRPr lang="cs-CZ" sz="1400" dirty="0" smtClean="0"/>
          </a:p>
          <a:p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4114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Samostatné cvičení – </a:t>
            </a:r>
            <a:r>
              <a:rPr lang="cs-CZ" dirty="0" smtClean="0"/>
              <a:t>hodnocení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494308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Hodnocení</a:t>
            </a:r>
          </a:p>
          <a:p>
            <a:endParaRPr lang="cs-CZ" dirty="0" smtClean="0"/>
          </a:p>
          <a:p>
            <a:pPr lvl="1"/>
            <a:r>
              <a:rPr lang="cs-CZ" dirty="0" smtClean="0"/>
              <a:t>Výsledný </a:t>
            </a:r>
            <a:r>
              <a:rPr lang="cs-CZ" dirty="0" err="1" smtClean="0"/>
              <a:t>excel</a:t>
            </a:r>
            <a:r>
              <a:rPr lang="cs-CZ" dirty="0" smtClean="0"/>
              <a:t> vložit do úschovny v IS</a:t>
            </a:r>
          </a:p>
          <a:p>
            <a:pPr lvl="1"/>
            <a:r>
              <a:rPr lang="cs-CZ" dirty="0" smtClean="0"/>
              <a:t>Část „maticové vzorce“ není povinná</a:t>
            </a:r>
          </a:p>
          <a:p>
            <a:pPr lvl="1"/>
            <a:r>
              <a:rPr lang="cs-CZ" dirty="0" smtClean="0"/>
              <a:t>Komentáře vkládat do speciálního listu „Komentář“</a:t>
            </a:r>
          </a:p>
          <a:p>
            <a:endParaRPr lang="cs-CZ" dirty="0" smtClean="0"/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 startAt="7"/>
            </a:pPr>
            <a:endParaRPr lang="cs-CZ" sz="1400" dirty="0" smtClean="0"/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 startAt="7"/>
            </a:pPr>
            <a:endParaRPr lang="cs-CZ" sz="1400" dirty="0" smtClean="0"/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 startAt="7"/>
            </a:pPr>
            <a:endParaRPr lang="cs-CZ" sz="1400" dirty="0" smtClean="0"/>
          </a:p>
          <a:p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70244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Podnadpis 2"/>
          <p:cNvSpPr>
            <a:spLocks noGrp="1"/>
          </p:cNvSpPr>
          <p:nvPr>
            <p:ph type="subTitle" idx="4294967295"/>
          </p:nvPr>
        </p:nvSpPr>
        <p:spPr>
          <a:xfrm>
            <a:off x="251520" y="3284984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cs-CZ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Funkce SVYHLEDAT().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Maticové (CSE) vzorce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.</a:t>
            </a:r>
            <a:endParaRPr lang="cs-CZ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96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1178168"/>
            <a:ext cx="7772400" cy="738664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4</a:t>
            </a:r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.1. </a:t>
            </a:r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Pokročilé </a:t>
            </a:r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vzorce</a:t>
            </a:r>
            <a:endParaRPr lang="cs-CZ" sz="4200" dirty="0" smtClean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000" i="1" dirty="0"/>
              <a:t>Vytvořil Institut biostatistiky a analýz, Masarykova univerzita </a:t>
            </a:r>
            <a:br>
              <a:rPr lang="cs-CZ" sz="1000" i="1" dirty="0"/>
            </a:br>
            <a:r>
              <a:rPr lang="cs-CZ" sz="1000" i="1" dirty="0"/>
              <a:t>J. Jarkovský, L. Dušek, J. Kalina</a:t>
            </a:r>
          </a:p>
          <a:p>
            <a:pPr>
              <a:defRPr/>
            </a:pPr>
            <a:endParaRPr lang="cs-CZ" sz="1000" dirty="0"/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89612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Maticové vzorce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536" y="1412776"/>
            <a:ext cx="8208912" cy="165618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400" dirty="0" smtClean="0"/>
              <a:t>Maticové vzorce umožňují počítat s pravoúhlými oblastmi na listech MS Excel jako s maticemi (sčítání, násobení apod.).</a:t>
            </a:r>
          </a:p>
          <a:p>
            <a:r>
              <a:rPr lang="cs-CZ" sz="2400" dirty="0" smtClean="0"/>
              <a:t>Říká se jim také CSE vzorce, protože se po zadání vzorce do řádku vzorců potvrzují klávesovou zkratkou </a:t>
            </a:r>
            <a:r>
              <a:rPr lang="cs-CZ" sz="2400" b="1" dirty="0" smtClean="0">
                <a:solidFill>
                  <a:srgbClr val="C00000"/>
                </a:solidFill>
              </a:rPr>
              <a:t>C</a:t>
            </a:r>
            <a:r>
              <a:rPr lang="cs-CZ" sz="2400" dirty="0" smtClean="0"/>
              <a:t>trl + </a:t>
            </a:r>
            <a:r>
              <a:rPr lang="cs-CZ" sz="2400" b="1" dirty="0" smtClean="0">
                <a:solidFill>
                  <a:srgbClr val="C00000"/>
                </a:solidFill>
              </a:rPr>
              <a:t>S</a:t>
            </a:r>
            <a:r>
              <a:rPr lang="cs-CZ" sz="2400" dirty="0" smtClean="0"/>
              <a:t>hift + </a:t>
            </a:r>
            <a:r>
              <a:rPr lang="cs-CZ" sz="2400" b="1" dirty="0" smtClean="0">
                <a:solidFill>
                  <a:srgbClr val="C00000"/>
                </a:solidFill>
              </a:rPr>
              <a:t>E</a:t>
            </a:r>
            <a:r>
              <a:rPr lang="cs-CZ" sz="2400" dirty="0" smtClean="0"/>
              <a:t>nter.</a:t>
            </a:r>
          </a:p>
          <a:p>
            <a:r>
              <a:rPr lang="cs-CZ" sz="2400" dirty="0" smtClean="0"/>
              <a:t>Maticový vzorec je celý uzavřen ve složené závorce.</a:t>
            </a:r>
          </a:p>
          <a:p>
            <a:endParaRPr lang="cs-CZ" sz="2400" dirty="0" smtClean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7253396" y="3933056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Složená závorka označuje, že jde o CSE vzorec.</a:t>
            </a:r>
            <a:endParaRPr lang="cs-CZ" sz="1400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051721" y="4460103"/>
            <a:ext cx="468052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600" b="1" dirty="0" smtClean="0">
                <a:solidFill>
                  <a:srgbClr val="0000FF"/>
                </a:solidFill>
              </a:rPr>
              <a:t>{=SUMA(A1:B2*D1:E2</a:t>
            </a:r>
            <a:r>
              <a:rPr lang="cs-CZ" sz="3600" b="1" dirty="0">
                <a:solidFill>
                  <a:srgbClr val="0000FF"/>
                </a:solidFill>
              </a:rPr>
              <a:t>)}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 rot="2893936">
            <a:off x="6794318" y="4118214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9877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6412</TotalTime>
  <Words>2195</Words>
  <Application>Microsoft Office PowerPoint</Application>
  <PresentationFormat>Předvádění na obrazovce (4:3)</PresentationFormat>
  <Paragraphs>351</Paragraphs>
  <Slides>36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Arial</vt:lpstr>
      <vt:lpstr>Calibri</vt:lpstr>
      <vt:lpstr>Courant</vt:lpstr>
      <vt:lpstr>Wingdings</vt:lpstr>
      <vt:lpstr>Wingdings 2</vt:lpstr>
      <vt:lpstr>01_Klin_dat_upravyM</vt:lpstr>
      <vt:lpstr>Aplikace MS Office</vt:lpstr>
      <vt:lpstr>Organizační informace</vt:lpstr>
      <vt:lpstr>4.0. Opakování Samostatná práce</vt:lpstr>
      <vt:lpstr>Shrnutí předchozí lekce</vt:lpstr>
      <vt:lpstr>Samostatné cvičení – úkoly 1</vt:lpstr>
      <vt:lpstr>Samostatné cvičení – úkoly 2</vt:lpstr>
      <vt:lpstr>Samostatné cvičení – hodnocení</vt:lpstr>
      <vt:lpstr>4.1. Pokročilé vzorce</vt:lpstr>
      <vt:lpstr>Maticové vzorce</vt:lpstr>
      <vt:lpstr>Maticové vzorce</vt:lpstr>
      <vt:lpstr>4.2. Kontingenční tabulky a grafy</vt:lpstr>
      <vt:lpstr>Kontingenční tabulka</vt:lpstr>
      <vt:lpstr>Ukázka kontingenční tabulky</vt:lpstr>
      <vt:lpstr>Kontingenční tabulky v Excelu: zdroj dat a příprava dat</vt:lpstr>
      <vt:lpstr>Vytvoření kontingenční tabulky v Excelu</vt:lpstr>
      <vt:lpstr>Kontingenční tabulky – rozvržení</vt:lpstr>
      <vt:lpstr>Kontingenční tabulky – nastavení II.</vt:lpstr>
      <vt:lpstr>Aktualizace dat v kontingenční tabulce</vt:lpstr>
      <vt:lpstr>Rozložení kontingenční tabulky</vt:lpstr>
      <vt:lpstr>4.3. Makra v MS Excel</vt:lpstr>
      <vt:lpstr>Z historie</vt:lpstr>
      <vt:lpstr>Visual Basic makro</vt:lpstr>
      <vt:lpstr>Záznam makra</vt:lpstr>
      <vt:lpstr>Záznam makra</vt:lpstr>
      <vt:lpstr>Záznam makra</vt:lpstr>
      <vt:lpstr>Záznam makra</vt:lpstr>
      <vt:lpstr>Visual Basic</vt:lpstr>
      <vt:lpstr>Visual Basic</vt:lpstr>
      <vt:lpstr>Visual Basic</vt:lpstr>
      <vt:lpstr>Visual Basic - funkce</vt:lpstr>
      <vt:lpstr>Visual Basic - metody</vt:lpstr>
      <vt:lpstr>Visual Basic</vt:lpstr>
      <vt:lpstr>Visual Basic</vt:lpstr>
      <vt:lpstr>Visual Basic – objekty a vlastnosti</vt:lpstr>
      <vt:lpstr>Visual Basic – události</vt:lpstr>
      <vt:lpstr>Visual Basic – kam dál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2_vzorce_excel</dc:title>
  <dc:creator>Kalina</dc:creator>
  <cp:lastModifiedBy>Chloupková Renata</cp:lastModifiedBy>
  <cp:revision>122</cp:revision>
  <dcterms:created xsi:type="dcterms:W3CDTF">2011-03-10T15:44:21Z</dcterms:created>
  <dcterms:modified xsi:type="dcterms:W3CDTF">2018-11-26T09:19:38Z</dcterms:modified>
</cp:coreProperties>
</file>