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73" r:id="rId10"/>
    <p:sldId id="274" r:id="rId11"/>
    <p:sldId id="275" r:id="rId12"/>
    <p:sldId id="262" r:id="rId13"/>
    <p:sldId id="269" r:id="rId14"/>
    <p:sldId id="270" r:id="rId15"/>
    <p:sldId id="263" r:id="rId16"/>
    <p:sldId id="278" r:id="rId17"/>
    <p:sldId id="279" r:id="rId18"/>
    <p:sldId id="280" r:id="rId19"/>
    <p:sldId id="264" r:id="rId20"/>
    <p:sldId id="265" r:id="rId21"/>
    <p:sldId id="268" r:id="rId22"/>
    <p:sldId id="271" r:id="rId23"/>
    <p:sldId id="272" r:id="rId24"/>
    <p:sldId id="266" r:id="rId25"/>
    <p:sldId id="26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20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68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92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95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0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6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67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2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08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62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F10B-1C69-4CB1-ACB5-0C8CE019DEB6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76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STzCDspYPlg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SLEDOVÁNÍ VYPRAZDŇOVÁNÍ </a:t>
            </a:r>
            <a:r>
              <a:rPr lang="cs-CZ" b="1" dirty="0"/>
              <a:t>NEMOCNÝCH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Vyprazdňování moči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74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P HeptaPhan 50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39952" y="260648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HEPTAPHAN-Test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slouží </a:t>
            </a:r>
            <a:r>
              <a:rPr lang="cs-CZ" dirty="0"/>
              <a:t>ke zjištění přítomnosti bílkoviny, glukosy, ketonů, </a:t>
            </a:r>
            <a:r>
              <a:rPr lang="cs-CZ" dirty="0" err="1"/>
              <a:t>urobilinogenu</a:t>
            </a:r>
            <a:r>
              <a:rPr lang="cs-CZ" dirty="0"/>
              <a:t>, krve a pH moče. </a:t>
            </a:r>
          </a:p>
          <a:p>
            <a:endParaRPr lang="cs-CZ" b="1" dirty="0" smtClean="0"/>
          </a:p>
          <a:p>
            <a:r>
              <a:rPr lang="cs-CZ" b="1" dirty="0" smtClean="0"/>
              <a:t>Charakteristika</a:t>
            </a:r>
            <a:r>
              <a:rPr lang="cs-CZ" dirty="0"/>
              <a:t>:</a:t>
            </a:r>
          </a:p>
          <a:p>
            <a:r>
              <a:rPr lang="cs-CZ" dirty="0"/>
              <a:t>DP </a:t>
            </a:r>
            <a:r>
              <a:rPr lang="cs-CZ" dirty="0" err="1"/>
              <a:t>HeptaPhan</a:t>
            </a:r>
            <a:r>
              <a:rPr lang="cs-CZ" dirty="0"/>
              <a:t> test se provádí pomocí proužku, který ponoříme po dobu 1-2s do vzorku moče. Odečtení testu se provádí zhruba po 1 minutě. pH- test je založen na reakci směsného acidobazického indikátoru s barevným přechodem z oranžové přes žlutou a zelenou do modré v rozmezí pH 5-9. Hodnotu pH moče lze odečíst s přesností 0,5 jednotky pH. </a:t>
            </a:r>
            <a:r>
              <a:rPr lang="cs-CZ" dirty="0" err="1"/>
              <a:t>Urobilinogen</a:t>
            </a:r>
            <a:r>
              <a:rPr lang="cs-CZ" dirty="0"/>
              <a:t>- test je specifický pro </a:t>
            </a:r>
            <a:r>
              <a:rPr lang="cs-CZ" dirty="0" err="1"/>
              <a:t>urobilinogen</a:t>
            </a:r>
            <a:r>
              <a:rPr lang="cs-CZ" dirty="0"/>
              <a:t> a </a:t>
            </a:r>
            <a:r>
              <a:rPr lang="cs-CZ" dirty="0" err="1"/>
              <a:t>sterkobilinogen</a:t>
            </a:r>
            <a:r>
              <a:rPr lang="cs-CZ" dirty="0"/>
              <a:t>. </a:t>
            </a:r>
          </a:p>
          <a:p>
            <a:endParaRPr lang="cs-CZ" b="1" dirty="0" smtClean="0"/>
          </a:p>
          <a:p>
            <a:r>
              <a:rPr lang="cs-CZ" b="1" dirty="0" smtClean="0"/>
              <a:t>Upozornění</a:t>
            </a:r>
            <a:r>
              <a:rPr lang="cs-CZ" dirty="0"/>
              <a:t>:</a:t>
            </a:r>
          </a:p>
          <a:p>
            <a:r>
              <a:rPr lang="cs-CZ" dirty="0"/>
              <a:t>Reakce není ovlivněna hodnotou pH moče. Vysoké koncentrace kyseliny askorbové mohou způsobit nižší až falešně negativní výsledky. Vyšetřovaný vzorek moče nesmí být vystaven přímému slunečnímu světlu, které vyvolává oxidaci </a:t>
            </a:r>
            <a:r>
              <a:rPr lang="cs-CZ" dirty="0" err="1"/>
              <a:t>urobilinogenu</a:t>
            </a:r>
            <a:r>
              <a:rPr lang="cs-CZ" dirty="0"/>
              <a:t> a způsob</a:t>
            </a:r>
          </a:p>
        </p:txBody>
      </p:sp>
    </p:spTree>
    <p:extLst>
      <p:ext uri="{BB962C8B-B14F-4D97-AF65-F5344CB8AC3E}">
        <p14:creationId xmlns:p14="http://schemas.microsoft.com/office/powerpoint/2010/main" val="368359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ecba-rakoviny.cz/dbpic/moc_papirky-f250_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4196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01.allegroimg.pl/photos/oryginal/27/02/64/69/27026469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3434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0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PORUCHY VYPRAZDŇOVÁNÍ MOČI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835292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Narušená </a:t>
            </a:r>
            <a:r>
              <a:rPr lang="cs-CZ" sz="2000" b="1" dirty="0">
                <a:solidFill>
                  <a:srgbClr val="0070C0"/>
                </a:solidFill>
              </a:rPr>
              <a:t>tvorba moči:</a:t>
            </a:r>
            <a:endParaRPr lang="cs-CZ" sz="2000" dirty="0" smtClean="0">
              <a:solidFill>
                <a:srgbClr val="0070C0"/>
              </a:solidFill>
              <a:effectLst/>
            </a:endParaRPr>
          </a:p>
          <a:p>
            <a:r>
              <a:rPr lang="cs-CZ" sz="2000" b="1" dirty="0"/>
              <a:t>POLYURIE-</a:t>
            </a:r>
            <a:r>
              <a:rPr lang="cs-CZ" sz="2000" dirty="0"/>
              <a:t> množství moči / 24 hod větší než 3000 ml</a:t>
            </a:r>
            <a:endParaRPr lang="cs-CZ" sz="2000" dirty="0" smtClean="0">
              <a:effectLst/>
            </a:endParaRPr>
          </a:p>
          <a:p>
            <a:r>
              <a:rPr lang="cs-CZ" sz="2000" b="1" dirty="0"/>
              <a:t>OLIGURIE</a:t>
            </a:r>
            <a:r>
              <a:rPr lang="cs-CZ" sz="2000" dirty="0"/>
              <a:t> - dtto kolísá od 100 do 500 ml</a:t>
            </a:r>
            <a:endParaRPr lang="cs-CZ" sz="2000" dirty="0" smtClean="0">
              <a:effectLst/>
            </a:endParaRPr>
          </a:p>
          <a:p>
            <a:r>
              <a:rPr lang="cs-CZ" sz="2000" b="1" dirty="0"/>
              <a:t>ANURIE</a:t>
            </a:r>
            <a:r>
              <a:rPr lang="cs-CZ" sz="2000" dirty="0"/>
              <a:t> - dtto menší než 100 </a:t>
            </a:r>
            <a:r>
              <a:rPr lang="cs-CZ" sz="2000" dirty="0" smtClean="0"/>
              <a:t>ml</a:t>
            </a:r>
            <a:endParaRPr lang="cs-CZ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471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Poruchy vylučování moči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RETENCE</a:t>
            </a:r>
            <a:r>
              <a:rPr lang="cs-CZ" dirty="0" smtClean="0"/>
              <a:t> – zadržení moči v močovém měchýři (tvoří se normálně, nemůže se vymočit)</a:t>
            </a:r>
          </a:p>
          <a:p>
            <a:r>
              <a:rPr lang="cs-CZ" b="1" dirty="0" smtClean="0">
                <a:solidFill>
                  <a:srgbClr val="7030A0"/>
                </a:solidFill>
                <a:effectLst/>
              </a:rPr>
              <a:t>MOČOVÉ REZIDUUM </a:t>
            </a:r>
            <a:r>
              <a:rPr lang="cs-CZ" dirty="0" smtClean="0">
                <a:effectLst/>
              </a:rPr>
              <a:t>– po vymočení zůstává část moči v měchýři</a:t>
            </a:r>
          </a:p>
          <a:p>
            <a:r>
              <a:rPr lang="cs-CZ" b="1" cap="all" dirty="0" smtClean="0">
                <a:solidFill>
                  <a:srgbClr val="7030A0"/>
                </a:solidFill>
              </a:rPr>
              <a:t>Urgentní</a:t>
            </a:r>
            <a:r>
              <a:rPr lang="cs-CZ" u="sng" cap="all" dirty="0" smtClean="0"/>
              <a:t> </a:t>
            </a:r>
            <a:r>
              <a:rPr lang="cs-CZ" b="1" cap="all" dirty="0" smtClean="0">
                <a:solidFill>
                  <a:srgbClr val="7030A0"/>
                </a:solidFill>
              </a:rPr>
              <a:t>mikce</a:t>
            </a:r>
            <a:r>
              <a:rPr lang="cs-CZ" cap="all" dirty="0" smtClean="0"/>
              <a:t>  - </a:t>
            </a:r>
            <a:r>
              <a:rPr lang="cs-CZ" dirty="0" smtClean="0"/>
              <a:t>je neodkladné nucení na močení až urgentní inkontinence moče</a:t>
            </a:r>
            <a:endParaRPr lang="cs-CZ" dirty="0" smtClean="0">
              <a:effectLst/>
            </a:endParaRPr>
          </a:p>
          <a:p>
            <a:r>
              <a:rPr lang="cs-CZ" b="1" dirty="0" smtClean="0">
                <a:solidFill>
                  <a:srgbClr val="7030A0"/>
                </a:solidFill>
              </a:rPr>
              <a:t>NYKTURIE</a:t>
            </a:r>
            <a:r>
              <a:rPr lang="cs-CZ" dirty="0" smtClean="0"/>
              <a:t> – noční močení (v noci se vyloučí více moči než ve dne)</a:t>
            </a:r>
            <a:endParaRPr lang="cs-CZ" dirty="0" smtClean="0">
              <a:effectLst/>
            </a:endParaRPr>
          </a:p>
          <a:p>
            <a:r>
              <a:rPr lang="cs-CZ" b="1" dirty="0" smtClean="0">
                <a:solidFill>
                  <a:srgbClr val="7030A0"/>
                </a:solidFill>
              </a:rPr>
              <a:t>DYSURIE</a:t>
            </a:r>
            <a:r>
              <a:rPr lang="cs-CZ" dirty="0" smtClean="0">
                <a:solidFill>
                  <a:srgbClr val="7030A0"/>
                </a:solidFill>
              </a:rPr>
              <a:t> – bolestivé močení</a:t>
            </a:r>
            <a:endParaRPr lang="cs-CZ" dirty="0" smtClean="0">
              <a:solidFill>
                <a:srgbClr val="7030A0"/>
              </a:solidFill>
              <a:effectLst/>
            </a:endParaRPr>
          </a:p>
          <a:p>
            <a:r>
              <a:rPr lang="cs-CZ" b="1" dirty="0" smtClean="0">
                <a:solidFill>
                  <a:srgbClr val="7030A0"/>
                </a:solidFill>
              </a:rPr>
              <a:t>ENURÉZA </a:t>
            </a:r>
            <a:r>
              <a:rPr lang="cs-CZ" dirty="0" smtClean="0"/>
              <a:t>– samovolné pomočování u dětí starších 5 let, vymočení ve spánku (</a:t>
            </a:r>
            <a:r>
              <a:rPr lang="cs-CZ" dirty="0" err="1" smtClean="0"/>
              <a:t>enuresis</a:t>
            </a:r>
            <a:r>
              <a:rPr lang="cs-CZ" dirty="0" smtClean="0"/>
              <a:t> </a:t>
            </a:r>
            <a:r>
              <a:rPr lang="cs-CZ" dirty="0" err="1" smtClean="0"/>
              <a:t>nocturna</a:t>
            </a:r>
            <a:r>
              <a:rPr lang="cs-CZ" dirty="0" smtClean="0"/>
              <a:t>), nebo nechtěné vymočení v bdělém </a:t>
            </a:r>
            <a:r>
              <a:rPr lang="cs-CZ" dirty="0" smtClean="0">
                <a:solidFill>
                  <a:srgbClr val="7030A0"/>
                </a:solidFill>
              </a:rPr>
              <a:t>stavu (denní enuréza). 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STRANGURIE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– řezání při močení</a:t>
            </a:r>
            <a:endParaRPr lang="cs-CZ" dirty="0" smtClean="0">
              <a:effectLst/>
            </a:endParaRPr>
          </a:p>
          <a:p>
            <a:r>
              <a:rPr lang="cs-CZ" b="1" dirty="0" smtClean="0">
                <a:solidFill>
                  <a:srgbClr val="7030A0"/>
                </a:solidFill>
              </a:rPr>
              <a:t>POLAKISURIE</a:t>
            </a:r>
            <a:r>
              <a:rPr lang="cs-CZ" dirty="0" smtClean="0"/>
              <a:t> – časté močení při nezvětšeném množství moči</a:t>
            </a:r>
          </a:p>
          <a:p>
            <a:r>
              <a:rPr lang="cs-CZ" b="1" cap="all" dirty="0" smtClean="0">
                <a:solidFill>
                  <a:srgbClr val="7030A0"/>
                </a:solidFill>
                <a:effectLst/>
              </a:rPr>
              <a:t>Inkontinence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67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PUNKCE MOČOVÉHO MĚCHÝŘE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4215" r="6789" b="14285"/>
          <a:stretch/>
        </p:blipFill>
        <p:spPr bwMode="auto">
          <a:xfrm>
            <a:off x="1043608" y="1508813"/>
            <a:ext cx="7200800" cy="523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Punkce měchýře musí být </a:t>
            </a:r>
            <a:r>
              <a:rPr lang="cs-CZ" b="1" dirty="0">
                <a:solidFill>
                  <a:srgbClr val="FF0000"/>
                </a:solidFill>
              </a:rPr>
              <a:t>vedena kolmo </a:t>
            </a:r>
            <a:r>
              <a:rPr lang="cs-CZ" dirty="0"/>
              <a:t>na stěnu podbřišku asi 2 cm nad sponou stydkou přesně ve střední čáře</a:t>
            </a:r>
          </a:p>
        </p:txBody>
      </p:sp>
    </p:spTree>
    <p:extLst>
      <p:ext uri="{BB962C8B-B14F-4D97-AF65-F5344CB8AC3E}">
        <p14:creationId xmlns:p14="http://schemas.microsoft.com/office/powerpoint/2010/main" val="332366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INKONTINENCE </a:t>
            </a:r>
            <a:br>
              <a:rPr lang="cs-CZ" b="1" dirty="0" smtClean="0"/>
            </a:br>
            <a:r>
              <a:rPr lang="cs-CZ" b="1" dirty="0" smtClean="0"/>
              <a:t>symptom, ne choroba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CELKOVÁ</a:t>
            </a:r>
            <a:r>
              <a:rPr lang="cs-CZ" b="1" dirty="0" smtClean="0"/>
              <a:t> INKONTINENCE</a:t>
            </a:r>
            <a:r>
              <a:rPr lang="cs-CZ" dirty="0" smtClean="0"/>
              <a:t> – kontinuální neočekávané vylučování moči (poranění vnějšího svěrače u muže nebo perineální oblasti u ženy)</a:t>
            </a:r>
            <a:endParaRPr lang="cs-CZ" dirty="0" smtClean="0">
              <a:effectLst/>
            </a:endParaRPr>
          </a:p>
          <a:p>
            <a:r>
              <a:rPr lang="cs-CZ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TLAKOVÁ</a:t>
            </a:r>
            <a:r>
              <a:rPr lang="cs-CZ" b="1" dirty="0" smtClean="0"/>
              <a:t> (</a:t>
            </a:r>
            <a:r>
              <a:rPr lang="cs-CZ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STRESOVÁ</a:t>
            </a:r>
            <a:r>
              <a:rPr lang="cs-CZ" b="1" dirty="0" smtClean="0"/>
              <a:t>) INKONTINENCE</a:t>
            </a:r>
            <a:r>
              <a:rPr lang="cs-CZ" dirty="0" smtClean="0"/>
              <a:t> – únik méně než 50 ml moči při náhlém zvýšení břišního tlaku (kašel, kýchání, námaha), často u žen s ochablým pánevním svalstvem</a:t>
            </a:r>
            <a:endParaRPr lang="cs-CZ" dirty="0" smtClean="0">
              <a:effectLst/>
            </a:endParaRPr>
          </a:p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URGENTNÍ</a:t>
            </a:r>
            <a:r>
              <a:rPr lang="cs-CZ" b="1" dirty="0" smtClean="0"/>
              <a:t> INKONTINENCE</a:t>
            </a:r>
            <a:r>
              <a:rPr lang="cs-CZ" dirty="0" smtClean="0"/>
              <a:t> – nastává po náhlém silném nucení na močení (označuje se jako nestabilní močový měchýř), kontrakce pánevních svalů jsou neočekávané a vyprazdňování nelze kontrolovat (cystitidy u žen, choroby moč. cest u mužů i žen).</a:t>
            </a:r>
            <a:endParaRPr lang="cs-CZ" dirty="0" smtClean="0">
              <a:effectLst/>
            </a:endParaRPr>
          </a:p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FUNKČNÍ</a:t>
            </a:r>
            <a:r>
              <a:rPr lang="cs-CZ" b="1" dirty="0" smtClean="0"/>
              <a:t> INKONTINENCE</a:t>
            </a:r>
            <a:r>
              <a:rPr lang="cs-CZ" dirty="0" smtClean="0"/>
              <a:t> – mimovolné nepředvídatelné vyloučení moči (není způsobena patologií moč. a </a:t>
            </a:r>
            <a:r>
              <a:rPr lang="cs-CZ" dirty="0" err="1" smtClean="0"/>
              <a:t>pohl</a:t>
            </a:r>
            <a:r>
              <a:rPr lang="cs-CZ" dirty="0" smtClean="0"/>
              <a:t>. ústrojí), přetrvává v důsledku tělesných, nebo duševních poruch, nebo faktorů okolí zabraňujících nemocnému dostat se na toaletu (porucha mobility).</a:t>
            </a:r>
            <a:endParaRPr lang="cs-CZ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3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Urinální</a:t>
            </a:r>
            <a:r>
              <a:rPr lang="cs-CZ" b="1" dirty="0"/>
              <a:t> kondomy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spolu </a:t>
            </a:r>
            <a:r>
              <a:rPr lang="cs-CZ" dirty="0"/>
              <a:t>se širokou nabídkou</a:t>
            </a:r>
            <a:r>
              <a:rPr lang="cs-CZ" b="1" dirty="0"/>
              <a:t> </a:t>
            </a:r>
            <a:r>
              <a:rPr lang="cs-CZ" b="1" dirty="0" smtClean="0"/>
              <a:t>močových </a:t>
            </a:r>
            <a:r>
              <a:rPr lang="cs-CZ" b="1" dirty="0"/>
              <a:t>sběrných</a:t>
            </a:r>
            <a:r>
              <a:rPr lang="cs-CZ" dirty="0"/>
              <a:t> sáčků tvoří ucelený a spolehlivý systém pro řešení mužské inkontinence. Díky dvěma provedením a řadě velikostí nabízejí možnost individuálního přizpůsobení potřebám každého pacienta, vysokou úroveň </a:t>
            </a:r>
            <a:r>
              <a:rPr lang="cs-CZ" dirty="0" smtClean="0"/>
              <a:t>komfortu </a:t>
            </a:r>
            <a:r>
              <a:rPr lang="cs-CZ" dirty="0"/>
              <a:t>a bezpečnosti.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Samolepící </a:t>
            </a:r>
            <a:r>
              <a:rPr lang="cs-CZ" b="1" dirty="0" err="1"/>
              <a:t>urinální</a:t>
            </a:r>
            <a:r>
              <a:rPr lang="cs-CZ" b="1" dirty="0"/>
              <a:t> kondomy </a:t>
            </a:r>
            <a:r>
              <a:rPr lang="cs-CZ" b="1" dirty="0" err="1"/>
              <a:t>Conveen</a:t>
            </a:r>
            <a:r>
              <a:rPr lang="cs-CZ" dirty="0"/>
              <a:t> - Speciální lepidlo na vnitřní straně udržuje kondom spolehlivě na místě, zajišťuje </a:t>
            </a:r>
            <a:r>
              <a:rPr lang="cs-CZ" dirty="0" smtClean="0"/>
              <a:t>komfort </a:t>
            </a:r>
            <a:r>
              <a:rPr lang="cs-CZ" dirty="0"/>
              <a:t>a bezpečí a zároveň dovoluje snadné sundávání při výměně.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err="1"/>
              <a:t>Urinální</a:t>
            </a:r>
            <a:r>
              <a:rPr lang="cs-CZ" b="1" dirty="0"/>
              <a:t> kondomy </a:t>
            </a:r>
            <a:r>
              <a:rPr lang="cs-CZ" b="1" dirty="0" err="1"/>
              <a:t>Conveen</a:t>
            </a:r>
            <a:r>
              <a:rPr lang="cs-CZ" b="1" dirty="0"/>
              <a:t> s lepícím proužkem</a:t>
            </a:r>
            <a:r>
              <a:rPr lang="cs-CZ" dirty="0"/>
              <a:t> - Tento typ kondomu se skládá ze dvou částí: </a:t>
            </a:r>
            <a:r>
              <a:rPr lang="cs-CZ" dirty="0" err="1"/>
              <a:t>oboustraně</a:t>
            </a:r>
            <a:r>
              <a:rPr lang="cs-CZ" dirty="0"/>
              <a:t> lepícího proužku a vlastního kondomu. Proužek vyrobený z </a:t>
            </a:r>
            <a:r>
              <a:rPr lang="cs-CZ" dirty="0" err="1"/>
              <a:t>hydrokoloidního</a:t>
            </a:r>
            <a:r>
              <a:rPr lang="cs-CZ" dirty="0"/>
              <a:t> materiálu je elastický, nezaškrcuje a spolehlivě brání prosakování moči.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Na </a:t>
            </a:r>
            <a:r>
              <a:rPr lang="cs-CZ" b="1" dirty="0" err="1"/>
              <a:t>urinální</a:t>
            </a:r>
            <a:r>
              <a:rPr lang="cs-CZ" b="1" dirty="0"/>
              <a:t> kondomy lze zapojit </a:t>
            </a:r>
            <a:r>
              <a:rPr lang="cs-CZ" b="1" dirty="0" err="1"/>
              <a:t>urinální</a:t>
            </a:r>
            <a:r>
              <a:rPr lang="cs-CZ" b="1" dirty="0"/>
              <a:t> sběrné sáčky.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10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r="19829"/>
          <a:stretch/>
        </p:blipFill>
        <p:spPr bwMode="auto">
          <a:xfrm>
            <a:off x="7521490" y="3789040"/>
            <a:ext cx="1226974" cy="162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80" y="5298763"/>
            <a:ext cx="18113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Pomůcky pro muže</a:t>
            </a:r>
            <a:endParaRPr lang="cs-CZ" dirty="0"/>
          </a:p>
        </p:txBody>
      </p:sp>
      <p:pic>
        <p:nvPicPr>
          <p:cNvPr id="2050" name="Picture 2" descr="http://www.sancebrno.cz/obrazky/inkontinence/kondomy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2" y="1772816"/>
            <a:ext cx="1456800" cy="168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rinální kondomy samolepíc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6" y="5239873"/>
            <a:ext cx="2169332" cy="13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ve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9619" r="9858" b="10980"/>
          <a:stretch/>
        </p:blipFill>
        <p:spPr bwMode="auto">
          <a:xfrm>
            <a:off x="971600" y="163090"/>
            <a:ext cx="144015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peedicath.cz/img/kondo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6" y="3822575"/>
            <a:ext cx="2169332" cy="14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19388" y="65141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8"/>
              </a:rPr>
              <a:t>http://</a:t>
            </a:r>
            <a:r>
              <a:rPr lang="cs-CZ" sz="1200" dirty="0" smtClean="0">
                <a:hlinkClick r:id="rId8"/>
              </a:rPr>
              <a:t>www.youtube.com/watch?v=STzCDspYPlg</a:t>
            </a:r>
            <a:endParaRPr lang="cs-CZ" sz="1200" dirty="0" smtClean="0"/>
          </a:p>
          <a:p>
            <a:endParaRPr lang="cs-CZ" sz="1200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38" y="1603250"/>
            <a:ext cx="6665912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 descr="http://www.rollimoden.de/WebRoot/StoreRC2/Shops/RolliCompany/4D52/A650/A202/955C/C4FB/57E6/3A63/3372/43854_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87373"/>
            <a:ext cx="1895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www.hartmann.de/images/Molifree_25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2622"/>
            <a:ext cx="2381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462"/>
            <a:ext cx="1858328" cy="141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26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www.kur-apotheke-wolter.de/images/tena-ladymini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94562"/>
            <a:ext cx="17621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Inkontinenční pomůcky pro ženy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392488" cy="263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hartmann.de/images/Molicare_Inkontinenzslip_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381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adultincontinencepants.com/photo/pl390002-washable_xl_adult_incontinence_products_with_soft_and_stretchable_garments_for_wom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4401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reha-aktiv-chemnitz.de/uploads/bilder/fachabteilungen/sanitaetshaus/c9e2b777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19" y="4500357"/>
            <a:ext cx="19526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www.eunaxis-medical.de/images/product_images/original_images/980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293298" cy="20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inkontinenzberater.de/Bilder/Baumwoll-einlag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68" y="5606179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s://encrypted-tbn2.gstatic.com/images?q=tbn:ANd9GcRe9pjpKJmZPu3vtuSkIXAToIAtgk3pE6hNeDBrSr5SBdJqaUR-o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4793"/>
            <a:ext cx="1700213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6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Močové vývody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Močový </a:t>
            </a:r>
            <a:r>
              <a:rPr lang="cs-CZ" dirty="0"/>
              <a:t>vývod je chirurgicky vytvořená vývodná cesta pro moč tvořenou v ledvinách.</a:t>
            </a:r>
            <a:endParaRPr lang="cs-CZ" dirty="0" smtClean="0">
              <a:effectLst/>
            </a:endParaRPr>
          </a:p>
          <a:p>
            <a:r>
              <a:rPr lang="cs-CZ" dirty="0" err="1"/>
              <a:t>Stomie</a:t>
            </a:r>
            <a:r>
              <a:rPr lang="cs-CZ" dirty="0"/>
              <a:t> je umělé vyústění ve stěně břicha.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b="1" dirty="0"/>
              <a:t>Vývody:</a:t>
            </a:r>
            <a:endParaRPr lang="cs-CZ" dirty="0" smtClean="0">
              <a:effectLst/>
            </a:endParaRPr>
          </a:p>
          <a:p>
            <a:pPr lvl="1"/>
            <a:r>
              <a:rPr lang="cs-CZ" b="1" dirty="0"/>
              <a:t>Dočasné </a:t>
            </a:r>
            <a:r>
              <a:rPr lang="cs-CZ" dirty="0"/>
              <a:t>– při částečné cystektomii, při poranění dolních močových cest, při těžkých </a:t>
            </a:r>
            <a:r>
              <a:rPr lang="cs-CZ" dirty="0" smtClean="0"/>
              <a:t>chronických </a:t>
            </a:r>
            <a:r>
              <a:rPr lang="cs-CZ" dirty="0"/>
              <a:t>infekcích</a:t>
            </a:r>
            <a:endParaRPr lang="cs-CZ" dirty="0" smtClean="0">
              <a:effectLst/>
            </a:endParaRPr>
          </a:p>
          <a:p>
            <a:pPr lvl="1"/>
            <a:r>
              <a:rPr lang="cs-CZ" b="1" dirty="0"/>
              <a:t>Trvalé</a:t>
            </a:r>
            <a:r>
              <a:rPr lang="cs-CZ" dirty="0"/>
              <a:t> – u pacientů s úplnou cystektomií např. při nádorech močového měchýře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b="1" dirty="0"/>
              <a:t>5 typů:</a:t>
            </a:r>
            <a:endParaRPr lang="cs-CZ" dirty="0" smtClean="0">
              <a:effectLst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cs-CZ" dirty="0" smtClean="0"/>
              <a:t>Kožní </a:t>
            </a:r>
            <a:r>
              <a:rPr lang="cs-CZ" dirty="0" err="1"/>
              <a:t>ureterostomie</a:t>
            </a:r>
            <a:r>
              <a:rPr lang="cs-CZ" dirty="0"/>
              <a:t> – močovody jsou vyvedeny na stěnu břicha nebo bok jednostranná nebo oboustranná</a:t>
            </a:r>
            <a:endParaRPr lang="cs-CZ" dirty="0" smtClean="0">
              <a:effectLst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cs-CZ" dirty="0" smtClean="0"/>
              <a:t>Vývody </a:t>
            </a:r>
            <a:r>
              <a:rPr lang="cs-CZ" dirty="0"/>
              <a:t>do ilea – část ilea se resekuje a použije jako váček (jedna strana se zašije a druhá </a:t>
            </a:r>
            <a:br>
              <a:rPr lang="cs-CZ" dirty="0"/>
            </a:br>
            <a:r>
              <a:rPr lang="cs-CZ" dirty="0"/>
              <a:t>vyvede na stěnu břicha), do váčku se implantují močovody, močový měchýř </a:t>
            </a:r>
            <a:br>
              <a:rPr lang="cs-CZ" dirty="0"/>
            </a:br>
            <a:r>
              <a:rPr lang="cs-CZ" dirty="0"/>
              <a:t>se zpravidla odstraní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smtClean="0"/>
              <a:t>Uzavírací </a:t>
            </a:r>
            <a:r>
              <a:rPr lang="cs-CZ" dirty="0" err="1" smtClean="0"/>
              <a:t>vezikostomie</a:t>
            </a:r>
            <a:r>
              <a:rPr lang="cs-CZ" dirty="0" smtClean="0"/>
              <a:t> </a:t>
            </a:r>
            <a:r>
              <a:rPr lang="cs-CZ" dirty="0"/>
              <a:t>– přední stěna močového měchýře se přišije k břišní stěně a </a:t>
            </a:r>
            <a:r>
              <a:rPr lang="cs-CZ" dirty="0" err="1" smtClean="0"/>
              <a:t>stomie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se vytvoří ze stěny močového měchýře, vývod do močové trubice</a:t>
            </a:r>
            <a:br>
              <a:rPr lang="cs-CZ" dirty="0"/>
            </a:br>
            <a:r>
              <a:rPr lang="cs-CZ" dirty="0"/>
              <a:t>se zašije, na vývodu se vytvoří chlopeň, moč vychází po zasunutí</a:t>
            </a:r>
            <a:br>
              <a:rPr lang="cs-CZ" dirty="0"/>
            </a:br>
            <a:r>
              <a:rPr lang="cs-CZ" dirty="0"/>
              <a:t>katétru přes </a:t>
            </a:r>
            <a:r>
              <a:rPr lang="cs-CZ" dirty="0" err="1" smtClean="0"/>
              <a:t>stomii</a:t>
            </a:r>
            <a:r>
              <a:rPr lang="cs-CZ" dirty="0" smtClean="0"/>
              <a:t> </a:t>
            </a:r>
            <a:r>
              <a:rPr lang="cs-CZ" dirty="0"/>
              <a:t>do močového měchýře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err="1" smtClean="0"/>
              <a:t>Ureterosigmoidostomie</a:t>
            </a:r>
            <a:r>
              <a:rPr lang="cs-CZ" dirty="0" smtClean="0"/>
              <a:t> </a:t>
            </a:r>
            <a:r>
              <a:rPr lang="cs-CZ" dirty="0"/>
              <a:t>– uměle vytvořený vývod, kterým se moč vylučuje přes konečník,</a:t>
            </a:r>
            <a:br>
              <a:rPr lang="cs-CZ" dirty="0"/>
            </a:br>
            <a:r>
              <a:rPr lang="cs-CZ" dirty="0"/>
              <a:t>hrozí pyelonefritida při refluxu fekálního obsahu do močovodů a</a:t>
            </a:r>
            <a:br>
              <a:rPr lang="cs-CZ" dirty="0"/>
            </a:br>
            <a:r>
              <a:rPr lang="cs-CZ" dirty="0"/>
              <a:t>ledvin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err="1" smtClean="0"/>
              <a:t>Ureteroileosigmoidostomie</a:t>
            </a:r>
            <a:r>
              <a:rPr lang="cs-CZ" dirty="0" smtClean="0"/>
              <a:t> </a:t>
            </a:r>
            <a:r>
              <a:rPr lang="cs-CZ" dirty="0"/>
              <a:t>– část ilea se přemístí a napojí na </a:t>
            </a:r>
            <a:r>
              <a:rPr lang="cs-CZ" dirty="0" err="1"/>
              <a:t>sigmoideum</a:t>
            </a:r>
            <a:r>
              <a:rPr lang="cs-CZ" dirty="0"/>
              <a:t>, uretery se pak</a:t>
            </a:r>
            <a:br>
              <a:rPr lang="cs-CZ" dirty="0"/>
            </a:br>
            <a:r>
              <a:rPr lang="cs-CZ" dirty="0"/>
              <a:t>implantují do tohoto váčku, výskyt pyelonefritidy je </a:t>
            </a:r>
            <a:r>
              <a:rPr lang="cs-CZ" dirty="0" smtClean="0"/>
              <a:t>menší.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51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pravidelné vyprazdňování je velmi důležité </a:t>
            </a:r>
            <a:endParaRPr lang="cs-CZ" dirty="0" smtClean="0">
              <a:effectLst/>
            </a:endParaRPr>
          </a:p>
          <a:p>
            <a:r>
              <a:rPr lang="cs-CZ" dirty="0"/>
              <a:t>chodící nemocní se vyprazdňují na klozetu, ležící nemocní používají podložní mísy (smaltované nebo z umělé hmoty, přizpůsobené anatomickým poměrům) a močové láhve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mísu přenášíme vždy zakrytou malou gumovou podložkou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podložní mísy z umělé hmoty jsou opatřeny víkem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nemocnému podkládáme vždy čistou a suchou mísu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mísu podkládáme za aktivní spolupráce nemocného (vyzveme ho aby se pomocí hrazdičky a v kolenou pokrčených nohou za naší pomoci nadzvedl), bezvládnému podkládáme mísu tak, že ho obrátíme na bok, k hýždím přiložíme mísu a přetočíme ho s mísou zpátky na záda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pacientovi zajistíme dostatek toaletního papíru a umožníme po použití mísy umytí rukou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obsah mísy před vylitím kontrolujeme, poté mechanicky vyčistíme a vydezinfikujeme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u mužů při vyprazdňování moči používáme ještě močové láhve (z umělé hmoty, opatřené zátkou) – pravidelně je čistíme a dezinfikujeme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před vylitím moči do klozetu se přesvědčíme, zda nebyl naordinován sběr moči na vyšetření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nemocný, který může sestoupit z lůžka použije pokojový klozet (židle s otvorem a kbelíkem z plastu)</a:t>
            </a:r>
            <a:r>
              <a:rPr lang="cs-CZ" dirty="0" smtClean="0">
                <a:effectLst/>
              </a:rPr>
              <a:t> 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221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SUPRAPUBICKÝ KATETR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Suprapubický</a:t>
            </a:r>
            <a:r>
              <a:rPr lang="cs-CZ" dirty="0" smtClean="0"/>
              <a:t> </a:t>
            </a:r>
            <a:r>
              <a:rPr lang="cs-CZ" dirty="0"/>
              <a:t>katétr se zavádí přes břišní stěnu do močového měchýře.</a:t>
            </a:r>
          </a:p>
          <a:p>
            <a:r>
              <a:rPr lang="cs-CZ" dirty="0" smtClean="0"/>
              <a:t>Lékař </a:t>
            </a:r>
            <a:r>
              <a:rPr lang="cs-CZ" dirty="0"/>
              <a:t>zavádí katétr po lokální anestezii nebo v celkové anestézii v průběhu operačního výkonu na močovém měchýři nebo vagíně.</a:t>
            </a:r>
          </a:p>
          <a:p>
            <a:r>
              <a:rPr lang="cs-CZ" dirty="0" smtClean="0"/>
              <a:t>Katétr </a:t>
            </a:r>
            <a:r>
              <a:rPr lang="cs-CZ" dirty="0"/>
              <a:t>se zajišťuje stehy, komerčním uzávěrem nebo obojím.</a:t>
            </a:r>
          </a:p>
          <a:p>
            <a:r>
              <a:rPr lang="cs-CZ" dirty="0" smtClean="0"/>
              <a:t>Katétr </a:t>
            </a:r>
            <a:r>
              <a:rPr lang="cs-CZ" dirty="0"/>
              <a:t>se napojí na uzavřený drenážní systém.</a:t>
            </a:r>
          </a:p>
          <a:p>
            <a:r>
              <a:rPr lang="cs-CZ" dirty="0" smtClean="0"/>
              <a:t>Po </a:t>
            </a:r>
            <a:r>
              <a:rPr lang="cs-CZ" dirty="0"/>
              <a:t>vyjmutí katétru se svaly močového měchýře stáhnou a otvor se uzavře.</a:t>
            </a:r>
          </a:p>
          <a:p>
            <a:pPr marL="0" indent="0">
              <a:buNone/>
            </a:pPr>
            <a:r>
              <a:rPr lang="cs-CZ" b="1" dirty="0"/>
              <a:t>Výhody </a:t>
            </a:r>
            <a:r>
              <a:rPr lang="cs-CZ" b="1" dirty="0" err="1"/>
              <a:t>suprapubického</a:t>
            </a:r>
            <a:r>
              <a:rPr lang="cs-CZ" b="1" dirty="0"/>
              <a:t> katétru:</a:t>
            </a:r>
            <a:endParaRPr lang="cs-CZ" dirty="0"/>
          </a:p>
          <a:p>
            <a:r>
              <a:rPr lang="cs-CZ" dirty="0" smtClean="0"/>
              <a:t>Nižší </a:t>
            </a:r>
            <a:r>
              <a:rPr lang="cs-CZ" dirty="0"/>
              <a:t>výskyt infekčních komplikací</a:t>
            </a:r>
          </a:p>
          <a:p>
            <a:r>
              <a:rPr lang="cs-CZ" dirty="0" smtClean="0"/>
              <a:t>Jsou </a:t>
            </a:r>
            <a:r>
              <a:rPr lang="cs-CZ" dirty="0"/>
              <a:t>pro pacienta pohodlnější</a:t>
            </a:r>
          </a:p>
          <a:p>
            <a:r>
              <a:rPr lang="cs-CZ" dirty="0" smtClean="0"/>
              <a:t>Poskytují </a:t>
            </a:r>
            <a:r>
              <a:rPr lang="cs-CZ" dirty="0"/>
              <a:t>možnost posoudit schopnost pacienta normálně močit. Pacient po vyjmutí </a:t>
            </a:r>
            <a:r>
              <a:rPr lang="cs-CZ" dirty="0" err="1"/>
              <a:t>suprapubického</a:t>
            </a:r>
            <a:r>
              <a:rPr lang="cs-CZ" dirty="0"/>
              <a:t> katétru může močit normálně.</a:t>
            </a:r>
          </a:p>
          <a:p>
            <a:r>
              <a:rPr lang="cs-CZ" dirty="0" smtClean="0"/>
              <a:t>Ulehčují </a:t>
            </a:r>
            <a:r>
              <a:rPr lang="cs-CZ" dirty="0"/>
              <a:t>posuzování rezidua moči.</a:t>
            </a:r>
          </a:p>
          <a:p>
            <a:r>
              <a:rPr lang="cs-CZ" dirty="0" smtClean="0"/>
              <a:t>Používáme </a:t>
            </a:r>
            <a:r>
              <a:rPr lang="cs-CZ" dirty="0"/>
              <a:t>katétry , které jsou na distálním konci rozšířené, což zamezuje vysunutí katétru z močového měchýře přes </a:t>
            </a:r>
            <a:r>
              <a:rPr lang="cs-CZ" dirty="0" err="1"/>
              <a:t>uretru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48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5894"/>
            <a:ext cx="6110329" cy="62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www.zelenahvezda.cz/img/datasheet/popis/600x600/jpg/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0980"/>
            <a:ext cx="3275856" cy="32758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rol.fnplzen.cz/sites/default/files/users/urol/epicys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94" y="-3675"/>
            <a:ext cx="5184576" cy="23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" y="980728"/>
            <a:ext cx="9047085" cy="42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0" y="28274"/>
            <a:ext cx="7452320" cy="68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Komplikace </a:t>
            </a:r>
            <a:r>
              <a:rPr lang="cs-CZ" b="1" dirty="0" err="1" smtClean="0"/>
              <a:t>suprapubického</a:t>
            </a:r>
            <a:r>
              <a:rPr lang="cs-CZ" b="1" dirty="0" smtClean="0"/>
              <a:t> katetru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Blokáda odtoku :</a:t>
            </a:r>
            <a:endParaRPr lang="cs-CZ" dirty="0"/>
          </a:p>
          <a:p>
            <a:r>
              <a:rPr lang="cs-CZ" dirty="0"/>
              <a:t>sedimentem</a:t>
            </a:r>
          </a:p>
          <a:p>
            <a:r>
              <a:rPr lang="cs-CZ" dirty="0"/>
              <a:t>krevními sraženinami </a:t>
            </a:r>
          </a:p>
          <a:p>
            <a:r>
              <a:rPr lang="cs-CZ" dirty="0"/>
              <a:t>obstrukcí</a:t>
            </a:r>
          </a:p>
          <a:p>
            <a:r>
              <a:rPr lang="cs-CZ" dirty="0"/>
              <a:t>konce katétru stěnou močového </a:t>
            </a:r>
            <a:r>
              <a:rPr lang="cs-CZ" dirty="0" smtClean="0"/>
              <a:t>měchýře</a:t>
            </a:r>
          </a:p>
          <a:p>
            <a:pPr marL="0" indent="0">
              <a:buNone/>
            </a:pPr>
            <a:r>
              <a:rPr lang="cs-CZ" b="1" dirty="0" smtClean="0"/>
              <a:t>Infekce</a:t>
            </a:r>
            <a:r>
              <a:rPr lang="cs-CZ" dirty="0" smtClean="0"/>
              <a:t> – okolí </a:t>
            </a:r>
            <a:r>
              <a:rPr lang="cs-CZ" smtClean="0"/>
              <a:t>vstupu </a:t>
            </a:r>
            <a:r>
              <a:rPr lang="cs-CZ" smtClean="0"/>
              <a:t>katetru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8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Péče o pacienty zahrnuje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pravidelné </a:t>
            </a:r>
            <a:r>
              <a:rPr lang="cs-CZ" dirty="0"/>
              <a:t>posuzování moči (barva, čirost, množství)</a:t>
            </a:r>
          </a:p>
          <a:p>
            <a:r>
              <a:rPr lang="cs-CZ" dirty="0" smtClean="0"/>
              <a:t>posuzování </a:t>
            </a:r>
            <a:r>
              <a:rPr lang="cs-CZ" dirty="0"/>
              <a:t>příjmu tekutin</a:t>
            </a:r>
          </a:p>
          <a:p>
            <a:r>
              <a:rPr lang="cs-CZ" dirty="0" smtClean="0"/>
              <a:t>hodnocení </a:t>
            </a:r>
            <a:r>
              <a:rPr lang="cs-CZ" dirty="0"/>
              <a:t>bolesti</a:t>
            </a:r>
          </a:p>
          <a:p>
            <a:r>
              <a:rPr lang="cs-CZ" dirty="0" smtClean="0"/>
              <a:t>udržování </a:t>
            </a:r>
            <a:r>
              <a:rPr lang="cs-CZ" dirty="0"/>
              <a:t>průchodnosti drenážního systému (obstrukce se projeví bolestí při tlaku na močový měchýř)</a:t>
            </a:r>
          </a:p>
          <a:p>
            <a:r>
              <a:rPr lang="cs-CZ" dirty="0" smtClean="0"/>
              <a:t>péče </a:t>
            </a:r>
            <a:r>
              <a:rPr lang="cs-CZ" dirty="0"/>
              <a:t>o kůži okolí místa zavedení</a:t>
            </a:r>
          </a:p>
          <a:p>
            <a:r>
              <a:rPr lang="cs-CZ" dirty="0" smtClean="0"/>
              <a:t>periodické </a:t>
            </a:r>
            <a:r>
              <a:rPr lang="cs-CZ" dirty="0"/>
              <a:t>uzavírání katétru jako přípravy na jeho vyjmutí (podle ordinace lékaře se uzavírá katétr po 48-72 hod na 3-4 hodiny)</a:t>
            </a:r>
          </a:p>
          <a:p>
            <a:r>
              <a:rPr lang="cs-CZ" b="1" dirty="0" smtClean="0"/>
              <a:t>měření </a:t>
            </a:r>
            <a:r>
              <a:rPr lang="cs-CZ" b="1" dirty="0"/>
              <a:t>reziduální moči </a:t>
            </a:r>
            <a:r>
              <a:rPr lang="cs-CZ" dirty="0"/>
              <a:t>– určujeme dostatečnost močení (na 2-4 hodiny uzavřeme katétr, potom pacient močí normální cestou, reziduální moč získáme vypuštěním moči do drenážního vaku po otevření katétru), vymočí-li 150 – 350 ml moči a reziduální moči je méně než 50 – 100 ml, katétr se odstraní</a:t>
            </a:r>
          </a:p>
          <a:p>
            <a:r>
              <a:rPr lang="cs-CZ" dirty="0" smtClean="0"/>
              <a:t>při </a:t>
            </a:r>
            <a:r>
              <a:rPr lang="cs-CZ" dirty="0"/>
              <a:t>vyjímání katétru postupujeme aseptickým způsobem (po odstranění obvazů a stehů vyjmeme katétr nepřerušovaným pohybem, místo vyvedení asepticky ošetříme a přiložíme elastickou bandáž)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0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SLEDOVÁNÍ </a:t>
            </a:r>
            <a:r>
              <a:rPr lang="cs-CZ" b="1" dirty="0" smtClean="0"/>
              <a:t>MOČI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Množství </a:t>
            </a:r>
            <a:r>
              <a:rPr lang="cs-CZ" dirty="0"/>
              <a:t>– závislé na druhu přijímané potravy, na teplotě prostředí, na stavu jedince, vliv mají i některé léky. Denní množství je 1000 – 2000 ml za 24 hodin.</a:t>
            </a:r>
            <a:endParaRPr lang="cs-CZ" dirty="0" smtClean="0">
              <a:effectLst/>
            </a:endParaRPr>
          </a:p>
          <a:p>
            <a:r>
              <a:rPr lang="cs-CZ" b="1" dirty="0"/>
              <a:t>Barvu</a:t>
            </a:r>
            <a:r>
              <a:rPr lang="cs-CZ" dirty="0"/>
              <a:t>- určují žlučová barviva, normálně žluté </a:t>
            </a:r>
            <a:r>
              <a:rPr lang="cs-CZ" dirty="0" smtClean="0"/>
              <a:t>zabarvení, je </a:t>
            </a:r>
            <a:r>
              <a:rPr lang="cs-CZ" dirty="0"/>
              <a:t>závislá na množství moči (koncentrovaná ztmavne, při nadměrném </a:t>
            </a:r>
            <a:r>
              <a:rPr lang="cs-CZ" dirty="0" smtClean="0"/>
              <a:t>množství </a:t>
            </a:r>
            <a:r>
              <a:rPr lang="cs-CZ" dirty="0"/>
              <a:t>je světlejší), ovlivněna i některými </a:t>
            </a:r>
            <a:r>
              <a:rPr lang="cs-CZ" dirty="0" smtClean="0"/>
              <a:t>léky, příměs </a:t>
            </a:r>
            <a:r>
              <a:rPr lang="cs-CZ" dirty="0"/>
              <a:t>krve (růžová až červená)</a:t>
            </a:r>
            <a:endParaRPr lang="cs-CZ" dirty="0" smtClean="0">
              <a:effectLst/>
            </a:endParaRPr>
          </a:p>
          <a:p>
            <a:r>
              <a:rPr lang="cs-CZ" b="1" dirty="0"/>
              <a:t>Zápach </a:t>
            </a:r>
            <a:r>
              <a:rPr lang="cs-CZ" dirty="0"/>
              <a:t>– je charakteristický, čerstvá moč aromatický </a:t>
            </a:r>
            <a:r>
              <a:rPr lang="cs-CZ" dirty="0" smtClean="0"/>
              <a:t>zápach, při </a:t>
            </a:r>
            <a:r>
              <a:rPr lang="cs-CZ" dirty="0"/>
              <a:t>delším stání ostrý, čpavý zápach </a:t>
            </a:r>
            <a:endParaRPr lang="cs-CZ" dirty="0" smtClean="0">
              <a:effectLst/>
            </a:endParaRPr>
          </a:p>
          <a:p>
            <a:r>
              <a:rPr lang="cs-CZ" b="1" dirty="0"/>
              <a:t>Hustota moči</a:t>
            </a:r>
            <a:r>
              <a:rPr lang="cs-CZ" dirty="0"/>
              <a:t> – ovlivněna množstvím vyloučené moči a přítomností </a:t>
            </a:r>
            <a:r>
              <a:rPr lang="cs-CZ" dirty="0" smtClean="0"/>
              <a:t>určitých látek </a:t>
            </a:r>
            <a:r>
              <a:rPr lang="cs-CZ" dirty="0"/>
              <a:t>v moči (hustota 1018 – 1026 </a:t>
            </a:r>
            <a:r>
              <a:rPr lang="cs-CZ" dirty="0" smtClean="0"/>
              <a:t>cm</a:t>
            </a:r>
            <a:r>
              <a:rPr lang="cs-CZ" baseline="30000" dirty="0" smtClean="0"/>
              <a:t>3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effectLst/>
              </a:rPr>
              <a:t>Příměsi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Sběr </a:t>
            </a:r>
            <a:r>
              <a:rPr lang="cs-CZ" b="1" dirty="0"/>
              <a:t>moči:</a:t>
            </a:r>
            <a:endParaRPr lang="cs-CZ" dirty="0" smtClean="0">
              <a:effectLst/>
            </a:endParaRPr>
          </a:p>
          <a:p>
            <a:r>
              <a:rPr lang="cs-CZ" b="1" dirty="0"/>
              <a:t>diuréza </a:t>
            </a:r>
            <a:r>
              <a:rPr lang="cs-CZ" dirty="0"/>
              <a:t>- denní množství vyloučené moči, moč se sbírá do sběrných </a:t>
            </a:r>
            <a:r>
              <a:rPr lang="cs-CZ" dirty="0" smtClean="0"/>
              <a:t>nádob (</a:t>
            </a:r>
            <a:r>
              <a:rPr lang="cs-CZ" dirty="0"/>
              <a:t>graduované nádoby s víkem</a:t>
            </a:r>
            <a:r>
              <a:rPr lang="cs-CZ" dirty="0" smtClean="0"/>
              <a:t>), 1 </a:t>
            </a:r>
            <a:r>
              <a:rPr lang="cs-CZ" dirty="0"/>
              <a:t>x za 24 hod (</a:t>
            </a:r>
            <a:r>
              <a:rPr lang="cs-CZ" dirty="0" err="1"/>
              <a:t>obv</a:t>
            </a:r>
            <a:r>
              <a:rPr lang="cs-CZ" dirty="0"/>
              <a:t>. ráno) měříme množství a hodnoty </a:t>
            </a:r>
            <a:r>
              <a:rPr lang="cs-CZ" dirty="0" smtClean="0"/>
              <a:t>zapisujeme do </a:t>
            </a:r>
            <a:r>
              <a:rPr lang="cs-CZ" dirty="0"/>
              <a:t>teplotní tabulky</a:t>
            </a:r>
            <a:endParaRPr lang="cs-CZ" dirty="0" smtClean="0">
              <a:effectLst/>
            </a:endParaRPr>
          </a:p>
          <a:p>
            <a:r>
              <a:rPr lang="cs-CZ" b="1" dirty="0"/>
              <a:t>bilance tekutin</a:t>
            </a:r>
            <a:r>
              <a:rPr lang="cs-CZ" dirty="0"/>
              <a:t> – </a:t>
            </a:r>
            <a:r>
              <a:rPr lang="cs-CZ" dirty="0" smtClean="0"/>
              <a:t>množství moči je součástí BT, kde sledujeme </a:t>
            </a:r>
            <a:r>
              <a:rPr lang="cs-CZ" dirty="0"/>
              <a:t>příjem a výdej tekutin za 24 hod 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771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Měření množství a hustoty moči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 </a:t>
            </a:r>
            <a:r>
              <a:rPr lang="cs-CZ" dirty="0"/>
              <a:t>x za 24 hod (většinou ráno)</a:t>
            </a:r>
            <a:endParaRPr lang="cs-CZ" dirty="0" smtClean="0">
              <a:effectLst/>
            </a:endParaRPr>
          </a:p>
          <a:p>
            <a:r>
              <a:rPr lang="cs-CZ" dirty="0" smtClean="0"/>
              <a:t>sběrnou </a:t>
            </a:r>
            <a:r>
              <a:rPr lang="cs-CZ" dirty="0"/>
              <a:t>nádobu postavíme na rovnou plochu, odečteme množství , provedeme zápis do </a:t>
            </a:r>
            <a:r>
              <a:rPr lang="cs-CZ" dirty="0" err="1" smtClean="0"/>
              <a:t>dekurzu</a:t>
            </a:r>
            <a:r>
              <a:rPr lang="cs-CZ" dirty="0" smtClean="0"/>
              <a:t>, </a:t>
            </a:r>
            <a:r>
              <a:rPr lang="cs-CZ" dirty="0"/>
              <a:t>nebo určeného tiskopisu</a:t>
            </a:r>
            <a:endParaRPr lang="cs-CZ" dirty="0" smtClean="0">
              <a:effectLst/>
            </a:endParaRPr>
          </a:p>
          <a:p>
            <a:r>
              <a:rPr lang="cs-CZ" dirty="0" smtClean="0"/>
              <a:t>k </a:t>
            </a:r>
            <a:r>
              <a:rPr lang="cs-CZ" dirty="0"/>
              <a:t>měření hustoty potřebujeme graduovaný válec a urometr</a:t>
            </a:r>
            <a:endParaRPr lang="cs-CZ" dirty="0" smtClean="0">
              <a:effectLst/>
            </a:endParaRPr>
          </a:p>
          <a:p>
            <a:r>
              <a:rPr lang="cs-CZ" dirty="0" smtClean="0"/>
              <a:t>moč </a:t>
            </a:r>
            <a:r>
              <a:rPr lang="cs-CZ" dirty="0"/>
              <a:t>nalijeme do válce (vytvoří-li se pěna, odsajeme buničinou) a poté do něj volně spustíme urometr (musí plavat, nesmí se dotýkat stěn)</a:t>
            </a:r>
            <a:endParaRPr lang="cs-CZ" dirty="0" smtClean="0">
              <a:effectLst/>
            </a:endParaRPr>
          </a:p>
          <a:p>
            <a:r>
              <a:rPr lang="cs-CZ" dirty="0" smtClean="0"/>
              <a:t>odečteme </a:t>
            </a:r>
            <a:r>
              <a:rPr lang="cs-CZ" dirty="0"/>
              <a:t>hodnotu na stupnici </a:t>
            </a:r>
            <a:r>
              <a:rPr lang="cs-CZ" dirty="0" smtClean="0"/>
              <a:t>urometru</a:t>
            </a:r>
          </a:p>
          <a:p>
            <a:r>
              <a:rPr lang="cs-CZ" dirty="0" smtClean="0"/>
              <a:t>Je-li moči málo, lze předem odměřené množství naředit 1:1 a hodnotu hustoty vynásobit dvěma </a:t>
            </a:r>
            <a:endParaRPr lang="cs-CZ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47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běrný sáček pro dě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2" b="25239"/>
          <a:stretch/>
        </p:blipFill>
        <p:spPr bwMode="auto">
          <a:xfrm>
            <a:off x="6286500" y="1844824"/>
            <a:ext cx="28575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 malých dětí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měříme </a:t>
            </a:r>
            <a:r>
              <a:rPr lang="cs-CZ" b="1" dirty="0"/>
              <a:t>diurézu 2 způsoby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cs-CZ" dirty="0" smtClean="0"/>
              <a:t>pro </a:t>
            </a:r>
            <a:r>
              <a:rPr lang="cs-CZ" dirty="0"/>
              <a:t>přibližné sledování vážíme pleny (rozdíl v hmotnosti = vyloučená moč)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získané údaje za 24 hod sečteme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/>
              <a:t>přesnou diurézu zjistíme připevněním sběrného </a:t>
            </a:r>
            <a:r>
              <a:rPr lang="cs-CZ" dirty="0" smtClean="0"/>
              <a:t>sáčku s odvodnou </a:t>
            </a:r>
            <a:r>
              <a:rPr lang="cs-CZ" dirty="0"/>
              <a:t>hadičkou na genitál </a:t>
            </a:r>
            <a:r>
              <a:rPr lang="cs-CZ" dirty="0" smtClean="0"/>
              <a:t>dítěte</a:t>
            </a:r>
            <a:r>
              <a:rPr lang="cs-CZ" dirty="0"/>
              <a:t>.</a:t>
            </a:r>
            <a:endParaRPr lang="cs-CZ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29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</a:t>
            </a:r>
            <a:r>
              <a:rPr lang="cs-CZ" b="1" dirty="0" smtClean="0"/>
              <a:t>ěření </a:t>
            </a:r>
            <a:r>
              <a:rPr lang="cs-CZ" b="1" dirty="0"/>
              <a:t>reziduální moči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určujeme </a:t>
            </a:r>
            <a:r>
              <a:rPr lang="cs-CZ" dirty="0"/>
              <a:t>dostatečnost močení </a:t>
            </a:r>
            <a:endParaRPr lang="cs-CZ" dirty="0" smtClean="0"/>
          </a:p>
          <a:p>
            <a:pPr lvl="1"/>
            <a:r>
              <a:rPr lang="cs-CZ" dirty="0" smtClean="0"/>
              <a:t>Pacient přijde s naplněným močovým měchýřem, vymočí se do WC a jednorázovou katetrizací se zjistí reziduum.</a:t>
            </a:r>
          </a:p>
          <a:p>
            <a:r>
              <a:rPr lang="cs-CZ" dirty="0" smtClean="0"/>
              <a:t>Nebezpečí v případě rezidua: roztažení stěny močového měchýře, infekce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043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61" y="0"/>
            <a:ext cx="2818656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Záznamy v </a:t>
            </a:r>
            <a:r>
              <a:rPr lang="cs-CZ" dirty="0" err="1" smtClean="0"/>
              <a:t>dekursu</a:t>
            </a:r>
            <a:endParaRPr lang="cs-CZ" dirty="0"/>
          </a:p>
        </p:txBody>
      </p:sp>
      <p:pic>
        <p:nvPicPr>
          <p:cNvPr id="1026" name="Picture 2" descr=".bi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32" y="908720"/>
            <a:ext cx="6719268" cy="56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6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Zkoušky moči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zjišťujeme </a:t>
            </a:r>
            <a:r>
              <a:rPr lang="cs-CZ" dirty="0"/>
              <a:t>přítomnost různých látek (choroboplodné zárodky, krev, hnis, bílkoviny, cukr, </a:t>
            </a:r>
            <a:r>
              <a:rPr lang="cs-CZ" dirty="0" smtClean="0"/>
              <a:t>aceton),</a:t>
            </a:r>
            <a:endParaRPr lang="cs-CZ" dirty="0" smtClean="0">
              <a:effectLst/>
            </a:endParaRPr>
          </a:p>
          <a:p>
            <a:r>
              <a:rPr lang="cs-CZ" dirty="0" smtClean="0"/>
              <a:t>používáme </a:t>
            </a:r>
            <a:r>
              <a:rPr lang="cs-CZ" dirty="0"/>
              <a:t>diagnostické </a:t>
            </a:r>
            <a:r>
              <a:rPr lang="cs-CZ" dirty="0" smtClean="0"/>
              <a:t>papírky,</a:t>
            </a:r>
            <a:endParaRPr lang="cs-CZ" dirty="0" smtClean="0">
              <a:effectLst/>
            </a:endParaRPr>
          </a:p>
          <a:p>
            <a:r>
              <a:rPr lang="cs-CZ" dirty="0" smtClean="0"/>
              <a:t>diagnostický </a:t>
            </a:r>
            <a:r>
              <a:rPr lang="cs-CZ" dirty="0"/>
              <a:t>papírek namočíme do moči, chvíli počkáme a výsledek odečítáme podle přiložené barevné </a:t>
            </a:r>
            <a:r>
              <a:rPr lang="cs-CZ" dirty="0" smtClean="0"/>
              <a:t>škály.</a:t>
            </a:r>
            <a:endParaRPr lang="cs-CZ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20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P HexaPhan 50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016261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P DiaPhan 50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8582"/>
            <a:ext cx="2328193" cy="17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P DekaPHAN leuco 50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64" y="160630"/>
            <a:ext cx="2069920" cy="22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4766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80312" y="16063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Moč. cesty, ledviny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510082" y="5541039"/>
            <a:ext cx="1526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pH, bílkoviny, glukóza, </a:t>
            </a:r>
            <a:r>
              <a:rPr lang="cs-CZ" dirty="0" err="1"/>
              <a:t>urobilinogen</a:t>
            </a:r>
            <a:r>
              <a:rPr lang="cs-CZ" dirty="0"/>
              <a:t>, ketony, krev. </a:t>
            </a:r>
          </a:p>
        </p:txBody>
      </p:sp>
      <p:pic>
        <p:nvPicPr>
          <p:cNvPr id="3082" name="Picture 10" descr="DP PentaPhan 50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5092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7544" y="30321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Lze stanovovat až </a:t>
            </a:r>
            <a:r>
              <a:rPr lang="cs-CZ" dirty="0" smtClean="0"/>
              <a:t>11 </a:t>
            </a:r>
            <a:r>
              <a:rPr lang="cs-CZ" dirty="0"/>
              <a:t>klinicky významných analytů- </a:t>
            </a:r>
            <a:r>
              <a:rPr lang="cs-CZ" b="1" dirty="0"/>
              <a:t>glukóza, pH, bilirubin, </a:t>
            </a:r>
            <a:r>
              <a:rPr lang="cs-CZ" b="1" dirty="0" err="1"/>
              <a:t>urobilinogen</a:t>
            </a:r>
            <a:r>
              <a:rPr lang="cs-CZ" b="1" dirty="0"/>
              <a:t>, bílkoviny, dusitany, SG, leukocyty, ketony, krev a kyselina askorbová </a:t>
            </a:r>
            <a:r>
              <a:rPr lang="cs-CZ" dirty="0"/>
              <a:t>(vitamin C) objektivním i vizuálním postupem. Diagnostické proužky PHAN umožňují efektivní </a:t>
            </a:r>
            <a:r>
              <a:rPr lang="cs-CZ" dirty="0" err="1"/>
              <a:t>screening</a:t>
            </a:r>
            <a:r>
              <a:rPr lang="cs-CZ" dirty="0"/>
              <a:t> </a:t>
            </a:r>
            <a:r>
              <a:rPr lang="cs-CZ" dirty="0" err="1"/>
              <a:t>pň</a:t>
            </a:r>
            <a:r>
              <a:rPr lang="cs-CZ" dirty="0"/>
              <a:t> rutinním vyšetření pacienta a monitorování následné léčby. Hlavní oblasti, kde proužky PHAN odhalí počáteční příznaky, jsou onemocnění ledvin a urogenitálního traktu, onemocnění jater, metabolické a hemolytické poruchy</a:t>
            </a:r>
            <a:r>
              <a:rPr lang="cs-CZ" dirty="0" smtClean="0"/>
              <a:t>. (1-2 min.)</a:t>
            </a:r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>
            <a:off x="3275856" y="2564904"/>
            <a:ext cx="288032" cy="467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266439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ial Black" pitchFamily="34" charset="0"/>
              </a:rPr>
              <a:t>PentaPhan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524328" y="52611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ial Black" pitchFamily="34" charset="0"/>
              </a:rPr>
              <a:t>HexaPhan</a:t>
            </a:r>
            <a:endParaRPr lang="cs-CZ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35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1487</Words>
  <Application>Microsoft Office PowerPoint</Application>
  <PresentationFormat>Předvádění na obrazovce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Motiv systému Office</vt:lpstr>
      <vt:lpstr>SLEDOVÁNÍ VYPRAZDŇOVÁNÍ NEMOCNÝCH</vt:lpstr>
      <vt:lpstr>Prezentace aplikace PowerPoint</vt:lpstr>
      <vt:lpstr>SLEDOVÁNÍ MOČI</vt:lpstr>
      <vt:lpstr>Měření množství a hustoty moči</vt:lpstr>
      <vt:lpstr>U malých dětí  měříme diurézu 2 způsoby</vt:lpstr>
      <vt:lpstr>Měření reziduální moči </vt:lpstr>
      <vt:lpstr>Záznamy v dekursu</vt:lpstr>
      <vt:lpstr>Zkoušky moči</vt:lpstr>
      <vt:lpstr>Prezentace aplikace PowerPoint</vt:lpstr>
      <vt:lpstr>Prezentace aplikace PowerPoint</vt:lpstr>
      <vt:lpstr>Prezentace aplikace PowerPoint</vt:lpstr>
      <vt:lpstr>PORUCHY VYPRAZDŇOVÁNÍ MOČI </vt:lpstr>
      <vt:lpstr>Poruchy vylučování moči</vt:lpstr>
      <vt:lpstr>PUNKCE MOČOVÉHO MĚCHÝŘE</vt:lpstr>
      <vt:lpstr>INKONTINENCE  symptom, ne choroba</vt:lpstr>
      <vt:lpstr>Urinální kondomy </vt:lpstr>
      <vt:lpstr>Pomůcky pro muže</vt:lpstr>
      <vt:lpstr>Inkontinenční pomůcky pro ženy</vt:lpstr>
      <vt:lpstr>Močové vývody</vt:lpstr>
      <vt:lpstr>SUPRAPUBICKÝ KATETR</vt:lpstr>
      <vt:lpstr>Prezentace aplikace PowerPoint</vt:lpstr>
      <vt:lpstr>Prezentace aplikace PowerPoint</vt:lpstr>
      <vt:lpstr>Prezentace aplikace PowerPoint</vt:lpstr>
      <vt:lpstr>Komplikace suprapubického katetru</vt:lpstr>
      <vt:lpstr>Péče o pacienty zahrnuje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PÉČE O HYGIENICKÉ VYPRAZDŇOVÁNÍ NEMOCNÝCH</dc:title>
  <dc:creator>Liana Greiffeneggová</dc:creator>
  <cp:lastModifiedBy>Blanka Trojanová</cp:lastModifiedBy>
  <cp:revision>23</cp:revision>
  <dcterms:created xsi:type="dcterms:W3CDTF">2012-10-11T07:14:03Z</dcterms:created>
  <dcterms:modified xsi:type="dcterms:W3CDTF">2018-10-15T12:07:59Z</dcterms:modified>
</cp:coreProperties>
</file>