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58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56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59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9612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911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3325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463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282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477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21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01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76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4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9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08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04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24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379A3-6B6A-489C-B530-B61FE9DFAE02}" type="datetimeFigureOut">
              <a:rPr lang="cs-CZ" smtClean="0"/>
              <a:t>9.1.2017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80F91C-CDBA-47DA-9FBE-43903EB27A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69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Infuzní </a:t>
            </a:r>
            <a:r>
              <a:rPr lang="cs-CZ" smtClean="0"/>
              <a:t>terapie II.- </a:t>
            </a:r>
            <a:r>
              <a:rPr lang="cs-CZ" dirty="0" smtClean="0"/>
              <a:t>doplňky.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86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12035"/>
            <a:ext cx="8596668" cy="1718365"/>
          </a:xfrm>
        </p:spPr>
        <p:txBody>
          <a:bodyPr/>
          <a:lstStyle/>
          <a:p>
            <a:r>
              <a:rPr lang="cs-CZ" dirty="0" smtClean="0"/>
              <a:t>Komplikace infuze - místní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27652"/>
            <a:ext cx="8596668" cy="5113711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Extravazace</a:t>
            </a:r>
            <a:r>
              <a:rPr lang="cs-CZ" sz="2400" dirty="0" smtClean="0"/>
              <a:t> (prosakování) – projev: bolest, otok, linka nevede, při prostříknutí kanyly cítíme odpor.  Pozor u cytostatik – hrozí </a:t>
            </a:r>
            <a:r>
              <a:rPr lang="cs-CZ" sz="2400" dirty="0" err="1" smtClean="0"/>
              <a:t>nekrotizace</a:t>
            </a:r>
            <a:r>
              <a:rPr lang="cs-CZ" sz="2400" dirty="0" smtClean="0"/>
              <a:t> tkáně. PP - zastavit infuzi, vyjmout katetr, končetinu </a:t>
            </a:r>
            <a:r>
              <a:rPr lang="cs-CZ" sz="2400" dirty="0" err="1" smtClean="0"/>
              <a:t>elevovat</a:t>
            </a:r>
            <a:r>
              <a:rPr lang="cs-CZ" sz="2400" dirty="0" smtClean="0"/>
              <a:t> a místo zahřát. U cytostatik odsát infuzní roztok z okolního </a:t>
            </a:r>
            <a:r>
              <a:rPr lang="cs-CZ" sz="2400" dirty="0" err="1" smtClean="0"/>
              <a:t>intersticia</a:t>
            </a:r>
            <a:r>
              <a:rPr lang="cs-CZ" sz="2400" dirty="0" smtClean="0"/>
              <a:t>!!!!!!!!</a:t>
            </a:r>
          </a:p>
          <a:p>
            <a:r>
              <a:rPr lang="cs-CZ" sz="2400" b="1" dirty="0" smtClean="0"/>
              <a:t>Flebitida </a:t>
            </a:r>
            <a:r>
              <a:rPr lang="cs-CZ" sz="2400" dirty="0" smtClean="0"/>
              <a:t>– způsobena: nízkým i vysokým pH roztoku, osmolalita nad 800 </a:t>
            </a:r>
            <a:r>
              <a:rPr lang="cs-CZ" sz="2400" dirty="0" err="1" smtClean="0"/>
              <a:t>mosmol</a:t>
            </a:r>
            <a:r>
              <a:rPr lang="cs-CZ" sz="2400" dirty="0" smtClean="0"/>
              <a:t>/l (někdy nad 600 </a:t>
            </a:r>
            <a:r>
              <a:rPr lang="cs-CZ" sz="2400" dirty="0" err="1" smtClean="0"/>
              <a:t>mosmol</a:t>
            </a:r>
            <a:r>
              <a:rPr lang="cs-CZ" sz="2400" dirty="0" smtClean="0"/>
              <a:t>/l, G 20%)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     Riziko flebitidy v místě vstupu snižuje  přidání Heparinu    	do </a:t>
            </a:r>
            <a:r>
              <a:rPr lang="cs-CZ" sz="2400" dirty="0" err="1" smtClean="0">
                <a:solidFill>
                  <a:srgbClr val="FF0000"/>
                </a:solidFill>
              </a:rPr>
              <a:t>inf</a:t>
            </a:r>
            <a:r>
              <a:rPr lang="cs-CZ" sz="2400" dirty="0" smtClean="0">
                <a:solidFill>
                  <a:srgbClr val="FF0000"/>
                </a:solidFill>
              </a:rPr>
              <a:t>. roztoku (1 j. na 1 ml roztoku).</a:t>
            </a:r>
          </a:p>
          <a:p>
            <a:r>
              <a:rPr lang="cs-CZ" sz="2400" b="1" dirty="0" smtClean="0"/>
              <a:t>Partikulární kontaminace </a:t>
            </a:r>
            <a:r>
              <a:rPr lang="cs-CZ" sz="2400" dirty="0" err="1" smtClean="0"/>
              <a:t>inf</a:t>
            </a:r>
            <a:r>
              <a:rPr lang="cs-CZ" sz="2400" dirty="0" smtClean="0"/>
              <a:t>. roztoku – ze skleněných ampulí, gumových zátek, krystaly ATB. Řešení – filtry v infuzní lince.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875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65043"/>
            <a:ext cx="8596668" cy="1665357"/>
          </a:xfrm>
        </p:spPr>
        <p:txBody>
          <a:bodyPr/>
          <a:lstStyle/>
          <a:p>
            <a:r>
              <a:rPr lang="cs-CZ" dirty="0" smtClean="0"/>
              <a:t>Komplikace infuze - celkové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67410"/>
            <a:ext cx="8596668" cy="4345084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Alergická reakce </a:t>
            </a:r>
            <a:r>
              <a:rPr lang="cs-CZ" sz="2000" dirty="0" smtClean="0"/>
              <a:t>– projev vyrážka, svědění, dušnost, </a:t>
            </a:r>
            <a:r>
              <a:rPr lang="cs-CZ" sz="2000" dirty="0" err="1" smtClean="0"/>
              <a:t>subfebrílie</a:t>
            </a:r>
            <a:r>
              <a:rPr lang="cs-CZ" sz="2000" dirty="0" smtClean="0"/>
              <a:t>, kolaps, zástavou srdce. PP – zastavit </a:t>
            </a:r>
            <a:r>
              <a:rPr lang="cs-CZ" sz="2000" dirty="0" err="1" smtClean="0"/>
              <a:t>inf</a:t>
            </a:r>
            <a:r>
              <a:rPr lang="cs-CZ" sz="2000" dirty="0" smtClean="0"/>
              <a:t>, přivolat lékaře, FF, resuscitace.</a:t>
            </a:r>
          </a:p>
          <a:p>
            <a:r>
              <a:rPr lang="cs-CZ" sz="2000" b="1" dirty="0" smtClean="0"/>
              <a:t>Oběhová reakce </a:t>
            </a:r>
            <a:r>
              <a:rPr lang="cs-CZ" sz="2000" dirty="0" smtClean="0"/>
              <a:t>– při rychlé aplikaci či velkém objemu roztoku. Projev – tachykardie, přeplnění krčních žil, cyanóza, kašel, bolest na hrudi, dušnost. PP – zastavit </a:t>
            </a:r>
            <a:r>
              <a:rPr lang="cs-CZ" sz="2000" dirty="0" err="1" smtClean="0"/>
              <a:t>inf</a:t>
            </a:r>
            <a:r>
              <a:rPr lang="cs-CZ" sz="2000" dirty="0" smtClean="0"/>
              <a:t>, </a:t>
            </a:r>
            <a:r>
              <a:rPr lang="cs-CZ" sz="2000" dirty="0" err="1" smtClean="0"/>
              <a:t>Fowlerova</a:t>
            </a:r>
            <a:r>
              <a:rPr lang="cs-CZ" sz="2000" dirty="0" smtClean="0"/>
              <a:t> poloha, FF, volat lékaře. </a:t>
            </a:r>
          </a:p>
          <a:p>
            <a:r>
              <a:rPr lang="cs-CZ" sz="2000" b="1" dirty="0" smtClean="0"/>
              <a:t>Sepse</a:t>
            </a:r>
            <a:r>
              <a:rPr lang="cs-CZ" sz="2000" dirty="0" smtClean="0"/>
              <a:t> – častěji u CŽK. Projev – horečka, střídání hypotermie s hypertermií, zimnice, tachykardie, </a:t>
            </a:r>
            <a:r>
              <a:rPr lang="cs-CZ" sz="2000" dirty="0" err="1" smtClean="0"/>
              <a:t>unava</a:t>
            </a:r>
            <a:r>
              <a:rPr lang="cs-CZ" sz="2000" dirty="0" smtClean="0"/>
              <a:t>, nevolnost, bolest </a:t>
            </a:r>
            <a:r>
              <a:rPr lang="cs-CZ" sz="2000" dirty="0" err="1" smtClean="0"/>
              <a:t>halvy</a:t>
            </a:r>
            <a:r>
              <a:rPr lang="cs-CZ" sz="2000" dirty="0" smtClean="0"/>
              <a:t>. PP u podezření – </a:t>
            </a:r>
            <a:r>
              <a:rPr lang="cs-CZ" sz="2000" dirty="0" err="1" smtClean="0"/>
              <a:t>přepich</a:t>
            </a:r>
            <a:r>
              <a:rPr lang="cs-CZ" sz="2000" dirty="0" smtClean="0"/>
              <a:t> vstupu, výměna setu, odběr stěru na K/C dle ordinace.</a:t>
            </a:r>
          </a:p>
          <a:p>
            <a:r>
              <a:rPr lang="cs-CZ" sz="2000" b="1" dirty="0" smtClean="0"/>
              <a:t>Vzduchová embolie </a:t>
            </a:r>
            <a:r>
              <a:rPr lang="cs-CZ" sz="2000" dirty="0" smtClean="0"/>
              <a:t>– vzácná, u periferních kanyl pokud je v žíle negativní tlak (místo punkce leží nad úrovní srdce, nebo při přetlakové </a:t>
            </a:r>
            <a:r>
              <a:rPr lang="cs-CZ" sz="2000" dirty="0" err="1" smtClean="0"/>
              <a:t>inf</a:t>
            </a:r>
            <a:r>
              <a:rPr lang="cs-CZ" sz="2000" dirty="0" smtClean="0"/>
              <a:t>. Projev – dušnost, bolest na hrudi, ztráta vědomí. PP – zastavit </a:t>
            </a:r>
            <a:r>
              <a:rPr lang="cs-CZ" sz="2000" dirty="0" err="1" smtClean="0"/>
              <a:t>inf</a:t>
            </a:r>
            <a:r>
              <a:rPr lang="cs-CZ" sz="2000" smtClean="0"/>
              <a:t>., volat </a:t>
            </a:r>
            <a:r>
              <a:rPr lang="cs-CZ" sz="2000" dirty="0" smtClean="0"/>
              <a:t>lékaře, FF, pacienta otočit na levý bok. 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5531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185530"/>
            <a:ext cx="8864231" cy="174487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Krystaloidy – </a:t>
            </a:r>
            <a:r>
              <a:rPr lang="cs-CZ" sz="2400" dirty="0" smtClean="0"/>
              <a:t>nízkomolekulární roztoky,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700" dirty="0" smtClean="0"/>
              <a:t>jsou buď plné (1/1), poloviční (1/2), 1/3, 1/5. Část roztoku je nahrazena 5% G.</a:t>
            </a:r>
            <a:br>
              <a:rPr lang="cs-CZ" sz="2700" dirty="0" smtClean="0"/>
            </a:br>
            <a:r>
              <a:rPr lang="cs-CZ" sz="2700" dirty="0" smtClean="0"/>
              <a:t>Např. 1/3 roztok obsahuje 1/3 iontového roztoku a 2/3 G.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288" y="2107094"/>
            <a:ext cx="10429460" cy="40154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Krystaloidy jsou roztoky solí v </a:t>
            </a:r>
            <a:r>
              <a:rPr lang="cs-CZ" sz="2400" dirty="0" err="1" smtClean="0"/>
              <a:t>bezpyrogenní</a:t>
            </a:r>
            <a:r>
              <a:rPr lang="cs-CZ" sz="2400" dirty="0" smtClean="0"/>
              <a:t> vodě</a:t>
            </a:r>
          </a:p>
          <a:p>
            <a:r>
              <a:rPr lang="cs-CZ" sz="2400" dirty="0" smtClean="0"/>
              <a:t>F 1/1 - 0,9% roztok </a:t>
            </a:r>
            <a:r>
              <a:rPr lang="cs-CZ" sz="2400" dirty="0" err="1" smtClean="0"/>
              <a:t>NaCl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D 1/1 </a:t>
            </a:r>
            <a:r>
              <a:rPr lang="cs-CZ" sz="2400" dirty="0" err="1" smtClean="0"/>
              <a:t>Darrowův</a:t>
            </a:r>
            <a:r>
              <a:rPr lang="cs-CZ" sz="2400" dirty="0" smtClean="0"/>
              <a:t> roztok – obsahuje </a:t>
            </a:r>
            <a:r>
              <a:rPr lang="cs-CZ" sz="2400" dirty="0" err="1" smtClean="0"/>
              <a:t>NaCl</a:t>
            </a:r>
            <a:r>
              <a:rPr lang="cs-CZ" sz="2400" dirty="0" smtClean="0"/>
              <a:t>, </a:t>
            </a:r>
            <a:r>
              <a:rPr lang="cs-CZ" sz="2400" dirty="0" err="1" smtClean="0"/>
              <a:t>KCl</a:t>
            </a:r>
            <a:r>
              <a:rPr lang="cs-CZ" sz="2400" dirty="0" smtClean="0"/>
              <a:t>, Na laktát, </a:t>
            </a:r>
            <a:r>
              <a:rPr lang="cs-CZ" sz="2400" dirty="0" err="1" smtClean="0"/>
              <a:t>aqua</a:t>
            </a:r>
            <a:endParaRPr lang="cs-CZ" sz="2400" dirty="0" smtClean="0"/>
          </a:p>
          <a:p>
            <a:r>
              <a:rPr lang="cs-CZ" sz="2400" dirty="0" smtClean="0"/>
              <a:t>H 1/1 Hartmannův roztok - </a:t>
            </a:r>
            <a:r>
              <a:rPr lang="cs-CZ" sz="2400" dirty="0"/>
              <a:t>obsahuje </a:t>
            </a:r>
            <a:r>
              <a:rPr lang="cs-CZ" sz="2400" dirty="0" err="1" smtClean="0"/>
              <a:t>NaCl</a:t>
            </a:r>
            <a:r>
              <a:rPr lang="cs-CZ" sz="2400" dirty="0"/>
              <a:t>, </a:t>
            </a:r>
            <a:r>
              <a:rPr lang="cs-CZ" sz="2400" dirty="0" err="1" smtClean="0"/>
              <a:t>KCl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FF0000"/>
                </a:solidFill>
              </a:rPr>
              <a:t>CaCl2,</a:t>
            </a:r>
            <a:r>
              <a:rPr lang="cs-CZ" sz="2400" dirty="0" smtClean="0"/>
              <a:t> </a:t>
            </a:r>
            <a:r>
              <a:rPr lang="cs-CZ" sz="2400" dirty="0"/>
              <a:t>Na laktát, </a:t>
            </a:r>
            <a:r>
              <a:rPr lang="cs-CZ" sz="2400" dirty="0" err="1"/>
              <a:t>aqua</a:t>
            </a:r>
            <a:endParaRPr lang="cs-CZ" sz="2400" dirty="0"/>
          </a:p>
          <a:p>
            <a:r>
              <a:rPr lang="cs-CZ" sz="2400" dirty="0" smtClean="0"/>
              <a:t>R 1/1 </a:t>
            </a:r>
            <a:r>
              <a:rPr lang="cs-CZ" sz="2400" dirty="0" err="1" smtClean="0"/>
              <a:t>Ringerův</a:t>
            </a:r>
            <a:r>
              <a:rPr lang="cs-CZ" sz="2400" dirty="0" smtClean="0"/>
              <a:t> roztok - </a:t>
            </a:r>
            <a:r>
              <a:rPr lang="cs-CZ" sz="2400" dirty="0"/>
              <a:t>obsahuje </a:t>
            </a:r>
            <a:r>
              <a:rPr lang="cs-CZ" sz="2400" dirty="0" err="1"/>
              <a:t>NaCl</a:t>
            </a:r>
            <a:r>
              <a:rPr lang="cs-CZ" sz="2400" dirty="0"/>
              <a:t>, </a:t>
            </a:r>
            <a:r>
              <a:rPr lang="cs-CZ" sz="2400" dirty="0" err="1"/>
              <a:t>KCl</a:t>
            </a:r>
            <a:r>
              <a:rPr lang="cs-CZ" sz="2400" dirty="0"/>
              <a:t>, CaCl2</a:t>
            </a:r>
            <a:r>
              <a:rPr lang="cs-CZ" sz="2400" dirty="0" smtClean="0"/>
              <a:t>, </a:t>
            </a:r>
            <a:r>
              <a:rPr lang="cs-CZ" sz="2400" strike="sngStrike" dirty="0" smtClean="0">
                <a:solidFill>
                  <a:srgbClr val="FF0000"/>
                </a:solidFill>
              </a:rPr>
              <a:t>Na laktát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err="1" smtClean="0"/>
              <a:t>aqua</a:t>
            </a:r>
            <a:endParaRPr lang="cs-CZ" sz="2400" dirty="0" smtClean="0"/>
          </a:p>
          <a:p>
            <a:r>
              <a:rPr lang="cs-CZ" sz="2400" dirty="0" err="1" smtClean="0"/>
              <a:t>Plasmalyte</a:t>
            </a:r>
            <a:r>
              <a:rPr lang="cs-CZ" sz="2400" dirty="0" smtClean="0"/>
              <a:t> - </a:t>
            </a:r>
            <a:r>
              <a:rPr lang="cs-CZ" sz="2400" dirty="0"/>
              <a:t>obsahuje </a:t>
            </a:r>
            <a:r>
              <a:rPr lang="cs-CZ" sz="2400" dirty="0" err="1"/>
              <a:t>NaCl</a:t>
            </a:r>
            <a:r>
              <a:rPr lang="cs-CZ" sz="2400" dirty="0"/>
              <a:t>, </a:t>
            </a:r>
            <a:r>
              <a:rPr lang="cs-CZ" sz="2400" dirty="0" err="1" smtClean="0"/>
              <a:t>KCl</a:t>
            </a:r>
            <a:r>
              <a:rPr lang="cs-CZ" sz="2400" dirty="0" smtClean="0"/>
              <a:t>, </a:t>
            </a:r>
            <a:r>
              <a:rPr lang="cs-CZ" sz="2400" dirty="0" err="1" smtClean="0"/>
              <a:t>hexahydrát</a:t>
            </a:r>
            <a:r>
              <a:rPr lang="cs-CZ" sz="2400" dirty="0" smtClean="0"/>
              <a:t> chloridu hořečnatého, </a:t>
            </a:r>
            <a:r>
              <a:rPr lang="cs-CZ" sz="2400" dirty="0" err="1" smtClean="0"/>
              <a:t>trihydrát</a:t>
            </a:r>
            <a:r>
              <a:rPr lang="cs-CZ" sz="2400" dirty="0" smtClean="0"/>
              <a:t> octanu sodného, </a:t>
            </a:r>
            <a:r>
              <a:rPr lang="cs-CZ" sz="2400" dirty="0" err="1" smtClean="0"/>
              <a:t>glukonát</a:t>
            </a:r>
            <a:r>
              <a:rPr lang="cs-CZ" sz="2400" dirty="0" smtClean="0"/>
              <a:t> sodný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62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Koloidy  - vysokomolekulární roztoky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Želatinové roztoky (</a:t>
            </a:r>
            <a:r>
              <a:rPr lang="cs-CZ" sz="2400" dirty="0" err="1" smtClean="0"/>
              <a:t>Hemaccel</a:t>
            </a:r>
            <a:r>
              <a:rPr lang="cs-CZ" sz="2400" dirty="0" smtClean="0"/>
              <a:t>, </a:t>
            </a:r>
            <a:r>
              <a:rPr lang="cs-CZ" sz="2400" dirty="0" err="1" smtClean="0"/>
              <a:t>Gelaspan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Hydroxyetylškroby</a:t>
            </a:r>
            <a:r>
              <a:rPr lang="cs-CZ" sz="2400" dirty="0" smtClean="0"/>
              <a:t> (HAES, </a:t>
            </a:r>
            <a:r>
              <a:rPr lang="cs-CZ" sz="2400" dirty="0" err="1" smtClean="0"/>
              <a:t>Voluven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Dextrany (Dextran, </a:t>
            </a:r>
            <a:r>
              <a:rPr lang="cs-CZ" sz="2400" dirty="0" err="1" smtClean="0"/>
              <a:t>Reodextran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512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roztoků podle osmotického tlaku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Izotonické – roztok má přibližně stejnou osmolalitu jako plasma (F 1/1, R 1/1, </a:t>
            </a:r>
            <a:r>
              <a:rPr lang="cs-CZ" sz="2800" smtClean="0"/>
              <a:t>H </a:t>
            </a:r>
            <a:r>
              <a:rPr lang="cs-CZ" sz="2800" smtClean="0"/>
              <a:t>1/1)</a:t>
            </a:r>
            <a:endParaRPr lang="cs-CZ" sz="2800" dirty="0" smtClean="0"/>
          </a:p>
          <a:p>
            <a:r>
              <a:rPr lang="cs-CZ" sz="2800" dirty="0" smtClean="0"/>
              <a:t>Hypertonické – vyšší osmolalita než má plasma (</a:t>
            </a:r>
            <a:r>
              <a:rPr lang="cs-CZ" sz="2800" dirty="0" err="1" smtClean="0"/>
              <a:t>Manitol</a:t>
            </a:r>
            <a:r>
              <a:rPr lang="cs-CZ" sz="2800" dirty="0" smtClean="0"/>
              <a:t>)</a:t>
            </a:r>
            <a:endParaRPr lang="cs-CZ" sz="2800" dirty="0" smtClean="0"/>
          </a:p>
          <a:p>
            <a:r>
              <a:rPr lang="cs-CZ" sz="2800" dirty="0" smtClean="0"/>
              <a:t>Hypotonické – nižší osmolalita než má plasma (1/2, 1/3 a 1/5 roztoky) 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082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Roztoky k úpravě acidobazické rovnováhy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 úpravě acidózy – 8,4% nebo 4,2% bikarbonát sodný (NaHCO3)</a:t>
            </a:r>
          </a:p>
          <a:p>
            <a:r>
              <a:rPr lang="cs-CZ" sz="2400" dirty="0" smtClean="0"/>
              <a:t>K úpravě alkalózy – F 1/1, 5,35%  chlorid amonný (NH4Cl)</a:t>
            </a:r>
          </a:p>
          <a:p>
            <a:r>
              <a:rPr lang="cs-CZ" sz="2400" dirty="0" smtClean="0"/>
              <a:t>K úpravě </a:t>
            </a:r>
            <a:r>
              <a:rPr lang="cs-CZ" sz="2400" dirty="0" err="1" smtClean="0"/>
              <a:t>dysbalance</a:t>
            </a:r>
            <a:r>
              <a:rPr lang="cs-CZ" sz="2400" dirty="0" smtClean="0"/>
              <a:t> elektrolytů – 5,85% </a:t>
            </a:r>
            <a:r>
              <a:rPr lang="cs-CZ" sz="2400" dirty="0" err="1" smtClean="0"/>
              <a:t>NaCl</a:t>
            </a:r>
            <a:r>
              <a:rPr lang="cs-CZ" sz="2400" dirty="0" smtClean="0"/>
              <a:t>, 7,45% </a:t>
            </a:r>
            <a:r>
              <a:rPr lang="cs-CZ" sz="2400" dirty="0" err="1" smtClean="0"/>
              <a:t>KCl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Pozor! KCL se nikdy nesmí být podáno samostatně, nebo v bolusu!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8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Infuze jako nosič léků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 1/1 </a:t>
            </a:r>
          </a:p>
          <a:p>
            <a:r>
              <a:rPr lang="cs-CZ" sz="3200" dirty="0" smtClean="0"/>
              <a:t>5% G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204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během infúze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Celkový stav klienta – FF, příjem/výdej tekutin, otoky, kožní turgor, …</a:t>
            </a:r>
          </a:p>
          <a:p>
            <a:r>
              <a:rPr lang="cs-CZ" sz="2800" dirty="0" smtClean="0"/>
              <a:t>Místo vpichu – otok (u </a:t>
            </a:r>
            <a:r>
              <a:rPr lang="cs-CZ" sz="2800" dirty="0" err="1" smtClean="0"/>
              <a:t>paravenózní</a:t>
            </a:r>
            <a:r>
              <a:rPr lang="cs-CZ" sz="2800" dirty="0" smtClean="0"/>
              <a:t> aplikace), hematom (u propíchnutí žíly), alergická reakce kůže, známky zánětu.</a:t>
            </a:r>
          </a:p>
          <a:p>
            <a:r>
              <a:rPr lang="cs-CZ" sz="2800" dirty="0" smtClean="0"/>
              <a:t>Infuzi – jak linka vede, barevné změny roztoků (interakce léků).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01180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Výměna infuzní linky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63757"/>
            <a:ext cx="8596668" cy="447760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Dle standardů, obvykle nejdéle po 24 hodinách</a:t>
            </a:r>
          </a:p>
          <a:p>
            <a:r>
              <a:rPr lang="cs-CZ" sz="2800" dirty="0" smtClean="0"/>
              <a:t>i.v. katetr se mění po 72 hodinách</a:t>
            </a:r>
          </a:p>
          <a:p>
            <a:r>
              <a:rPr lang="cs-CZ" sz="2800" dirty="0" smtClean="0"/>
              <a:t>Linka u CŽK se mění po 96 hodinách za předpokladu, že používáme uzavřený set</a:t>
            </a:r>
          </a:p>
          <a:p>
            <a:r>
              <a:rPr lang="cs-CZ" sz="2800" dirty="0" smtClean="0"/>
              <a:t>Okamžitá výměna linky při znečištění linky, či inkompatibilitě (změna vzhledu roztoku)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74355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816" y="251791"/>
            <a:ext cx="8596668" cy="1086680"/>
          </a:xfrm>
        </p:spPr>
        <p:txBody>
          <a:bodyPr/>
          <a:lstStyle/>
          <a:p>
            <a:r>
              <a:rPr lang="cs-CZ" dirty="0" smtClean="0"/>
              <a:t>Ukončení infúze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07166"/>
            <a:ext cx="8596668" cy="5406886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sz="2800" dirty="0" smtClean="0"/>
              <a:t>Úplné </a:t>
            </a:r>
            <a:r>
              <a:rPr lang="cs-CZ" sz="2800" b="1" dirty="0" smtClean="0"/>
              <a:t>ukončení</a:t>
            </a:r>
            <a:r>
              <a:rPr lang="cs-CZ" sz="2800" dirty="0" smtClean="0"/>
              <a:t> infúze – zastavení infúze tlačkou a odpojení od žilního vstupu. Ten zajistíme dle standardů pracoviště např. fyziologickým roztokem, heparinovou zátkou, </a:t>
            </a:r>
            <a:r>
              <a:rPr lang="cs-CZ" sz="2800" dirty="0" err="1" smtClean="0"/>
              <a:t>mandrénem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Při </a:t>
            </a:r>
            <a:r>
              <a:rPr lang="cs-CZ" sz="2800" b="1" dirty="0" smtClean="0"/>
              <a:t>přerušení </a:t>
            </a:r>
            <a:r>
              <a:rPr lang="cs-CZ" sz="2800" dirty="0" err="1" smtClean="0"/>
              <a:t>infúzní</a:t>
            </a:r>
            <a:r>
              <a:rPr lang="cs-CZ" sz="2800" dirty="0" smtClean="0"/>
              <a:t> terapie se o žilní vstup staráme stejně, konec setu se zajistí sterilní jehlou, nebo zátkou („zakolíčkovat“). Jehla i zátka se nesmí používat opakovaně!!! Set se nechává k použití 24 hodin!! </a:t>
            </a:r>
          </a:p>
          <a:p>
            <a:r>
              <a:rPr lang="cs-CZ" sz="2800" dirty="0" smtClean="0"/>
              <a:t>U CŽK lze přerušit infuzi tak, že je snaha nerozpojovat soustavu. Lze např. uzavřít infuzní set tlačkou, </a:t>
            </a:r>
            <a:r>
              <a:rPr lang="cs-CZ" sz="2800" dirty="0" err="1" smtClean="0"/>
              <a:t>perfuzorový</a:t>
            </a:r>
            <a:r>
              <a:rPr lang="cs-CZ" sz="2800" dirty="0" smtClean="0"/>
              <a:t> set peánem a CŽK tlačkou. U kriticky ohrožených pacientů se v infuzní terapii pokračuje i např. při vyšetření.  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5839891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6990</TotalTime>
  <Words>700</Words>
  <Application>Microsoft Office PowerPoint</Application>
  <PresentationFormat>Širokoúhlá obrazovka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Faseta</vt:lpstr>
      <vt:lpstr>Infuzní terapie II.- doplňky.</vt:lpstr>
      <vt:lpstr>Krystaloidy – nízkomolekulární roztoky, jsou buď plné (1/1), poloviční (1/2), 1/3, 1/5. Část roztoku je nahrazena 5% G. Např. 1/3 roztok obsahuje 1/3 iontového roztoku a 2/3 G.</vt:lpstr>
      <vt:lpstr>Koloidy  - vysokomolekulární roztoky </vt:lpstr>
      <vt:lpstr>Dělení roztoků podle osmotického tlaku</vt:lpstr>
      <vt:lpstr>Roztoky k úpravě acidobazické rovnováhy</vt:lpstr>
      <vt:lpstr>Infuze jako nosič léků</vt:lpstr>
      <vt:lpstr>Kontrola během infúze</vt:lpstr>
      <vt:lpstr>Výměna infuzní linky</vt:lpstr>
      <vt:lpstr>Ukončení infúze</vt:lpstr>
      <vt:lpstr>Komplikace infuze - místní</vt:lpstr>
      <vt:lpstr>Komplikace infuze - celkové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Inf.</dc:title>
  <dc:creator>Blanka Trojanová</dc:creator>
  <cp:lastModifiedBy>Blanka Trojanová</cp:lastModifiedBy>
  <cp:revision>27</cp:revision>
  <dcterms:created xsi:type="dcterms:W3CDTF">2016-11-03T12:07:50Z</dcterms:created>
  <dcterms:modified xsi:type="dcterms:W3CDTF">2017-01-09T10:05:45Z</dcterms:modified>
</cp:coreProperties>
</file>