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371" r:id="rId6"/>
    <p:sldId id="377" r:id="rId7"/>
    <p:sldId id="373" r:id="rId8"/>
    <p:sldId id="376" r:id="rId9"/>
    <p:sldId id="374" r:id="rId10"/>
    <p:sldId id="261" r:id="rId11"/>
    <p:sldId id="336" r:id="rId12"/>
    <p:sldId id="306" r:id="rId13"/>
    <p:sldId id="342" r:id="rId14"/>
    <p:sldId id="365" r:id="rId15"/>
    <p:sldId id="366" r:id="rId16"/>
    <p:sldId id="348" r:id="rId17"/>
    <p:sldId id="349" r:id="rId18"/>
    <p:sldId id="367" r:id="rId19"/>
    <p:sldId id="344" r:id="rId20"/>
    <p:sldId id="345" r:id="rId21"/>
    <p:sldId id="346" r:id="rId22"/>
    <p:sldId id="347" r:id="rId23"/>
    <p:sldId id="350" r:id="rId24"/>
    <p:sldId id="351" r:id="rId25"/>
    <p:sldId id="272" r:id="rId26"/>
    <p:sldId id="355" r:id="rId27"/>
    <p:sldId id="354" r:id="rId28"/>
    <p:sldId id="356" r:id="rId29"/>
    <p:sldId id="353" r:id="rId30"/>
    <p:sldId id="352" r:id="rId31"/>
    <p:sldId id="357" r:id="rId32"/>
    <p:sldId id="284" r:id="rId33"/>
    <p:sldId id="358" r:id="rId34"/>
    <p:sldId id="359" r:id="rId35"/>
    <p:sldId id="360" r:id="rId36"/>
    <p:sldId id="361" r:id="rId37"/>
    <p:sldId id="315" r:id="rId38"/>
    <p:sldId id="363" r:id="rId39"/>
    <p:sldId id="364" r:id="rId40"/>
    <p:sldId id="370" r:id="rId41"/>
    <p:sldId id="368" r:id="rId42"/>
    <p:sldId id="369" r:id="rId43"/>
    <p:sldId id="337" r:id="rId44"/>
  </p:sldIdLst>
  <p:sldSz cx="12192000" cy="6858000"/>
  <p:notesSz cx="6858000" cy="9144000"/>
  <p:embeddedFontLst>
    <p:embeddedFont>
      <p:font typeface="Century Schoolbook" panose="02040604050505020304" pitchFamily="18" charset="0"/>
      <p:regular r:id="rId46"/>
      <p:bold r:id="rId47"/>
      <p:italic r:id="rId48"/>
      <p:boldItalic r:id="rId49"/>
    </p:embeddedFont>
    <p:embeddedFont>
      <p:font typeface="Segoe UI" panose="020B0502040204020203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MS PGothic" panose="020B0600070205080204" pitchFamily="34" charset="-128"/>
      <p:regular r:id="rId60"/>
    </p:embeddedFont>
    <p:embeddedFont>
      <p:font typeface="Segoe UI Black" panose="020B0A02040204020203" pitchFamily="34" charset="0"/>
      <p:bold r:id="rId61"/>
      <p:boldItalic r:id="rId6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2D9C0"/>
    <a:srgbClr val="E9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9BD6E-FC43-43B1-954D-6FD7DFCB7989}" v="479" dt="2018-09-19T19:53:16.96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4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D4937F42-CB2F-4FDC-B397-223685B972C8}"/>
  </pc:docChgLst>
  <pc:docChgLst>
    <pc:chgData name="Martin Krobot" userId="8edb803b-cac4-4c2b-8b5f-c391bf30afed" providerId="ADAL" clId="{A9890B02-8126-4A46-8A84-E13CCD411CD8}"/>
  </pc:docChgLst>
  <pc:docChgLst>
    <pc:chgData name="Martin Krobot" userId="8edb803b-cac4-4c2b-8b5f-c391bf30afed" providerId="ADAL" clId="{8520F299-6D63-4CDA-AFF9-AECAF612C0E2}"/>
  </pc:docChgLst>
  <pc:docChgLst>
    <pc:chgData clId="Web-{F1CFD839-D3CA-45AC-9B97-92D7A0315DAC}"/>
  </pc:docChgLst>
  <pc:docChgLst>
    <pc:chgData name="Martin Krobot" userId="8edb803b-cac4-4c2b-8b5f-c391bf30afed" providerId="ADAL" clId="{F3B9BD6E-FC43-43B1-954D-6FD7DFCB7989}"/>
    <pc:docChg chg="custSel addSld modSld">
      <pc:chgData name="Martin Krobot" userId="8edb803b-cac4-4c2b-8b5f-c391bf30afed" providerId="ADAL" clId="{F3B9BD6E-FC43-43B1-954D-6FD7DFCB7989}" dt="2018-09-19T19:53:16.969" v="475"/>
      <pc:docMkLst>
        <pc:docMk/>
      </pc:docMkLst>
      <pc:sldChg chg="modSp modAnim">
        <pc:chgData name="Martin Krobot" userId="8edb803b-cac4-4c2b-8b5f-c391bf30afed" providerId="ADAL" clId="{F3B9BD6E-FC43-43B1-954D-6FD7DFCB7989}" dt="2018-09-19T19:53:16.969" v="475"/>
        <pc:sldMkLst>
          <pc:docMk/>
          <pc:sldMk cId="2733489888" sldId="259"/>
        </pc:sldMkLst>
        <pc:spChg chg="mod">
          <ac:chgData name="Martin Krobot" userId="8edb803b-cac4-4c2b-8b5f-c391bf30afed" providerId="ADAL" clId="{F3B9BD6E-FC43-43B1-954D-6FD7DFCB7989}" dt="2018-09-19T19:40:21.622" v="179" actId="403"/>
          <ac:spMkLst>
            <pc:docMk/>
            <pc:sldMk cId="2733489888" sldId="259"/>
            <ac:spMk id="3" creationId="{00000000-0000-0000-0000-000000000000}"/>
          </ac:spMkLst>
        </pc:spChg>
      </pc:sldChg>
      <pc:sldChg chg="addSp delSp modSp add">
        <pc:chgData name="Martin Krobot" userId="8edb803b-cac4-4c2b-8b5f-c391bf30afed" providerId="ADAL" clId="{F3B9BD6E-FC43-43B1-954D-6FD7DFCB7989}" dt="2018-09-19T19:29:14.814" v="26" actId="12788"/>
        <pc:sldMkLst>
          <pc:docMk/>
          <pc:sldMk cId="4003544305" sldId="262"/>
        </pc:sldMkLst>
        <pc:spChg chg="mod">
          <ac:chgData name="Martin Krobot" userId="8edb803b-cac4-4c2b-8b5f-c391bf30afed" providerId="ADAL" clId="{F3B9BD6E-FC43-43B1-954D-6FD7DFCB7989}" dt="2018-09-19T19:28:47.156" v="20" actId="20577"/>
          <ac:spMkLst>
            <pc:docMk/>
            <pc:sldMk cId="4003544305" sldId="262"/>
            <ac:spMk id="2" creationId="{970C4273-3555-4BCA-B5DB-82FB0875263B}"/>
          </ac:spMkLst>
        </pc:spChg>
        <pc:spChg chg="del">
          <ac:chgData name="Martin Krobot" userId="8edb803b-cac4-4c2b-8b5f-c391bf30afed" providerId="ADAL" clId="{F3B9BD6E-FC43-43B1-954D-6FD7DFCB7989}" dt="2018-09-19T19:28:50.663" v="21" actId="478"/>
          <ac:spMkLst>
            <pc:docMk/>
            <pc:sldMk cId="4003544305" sldId="262"/>
            <ac:spMk id="3" creationId="{B0CA4210-D2AC-4844-BCC2-A51C4C11D2CB}"/>
          </ac:spMkLst>
        </pc:spChg>
        <pc:picChg chg="add mod">
          <ac:chgData name="Martin Krobot" userId="8edb803b-cac4-4c2b-8b5f-c391bf30afed" providerId="ADAL" clId="{F3B9BD6E-FC43-43B1-954D-6FD7DFCB7989}" dt="2018-09-19T19:29:14.814" v="26" actId="12788"/>
          <ac:picMkLst>
            <pc:docMk/>
            <pc:sldMk cId="4003544305" sldId="262"/>
            <ac:picMk id="6" creationId="{878EBB6C-8ADD-408A-BA5F-D71301609A91}"/>
          </ac:picMkLst>
        </pc:picChg>
      </pc:sldChg>
      <pc:sldChg chg="modSp add">
        <pc:chgData name="Martin Krobot" userId="8edb803b-cac4-4c2b-8b5f-c391bf30afed" providerId="ADAL" clId="{F3B9BD6E-FC43-43B1-954D-6FD7DFCB7989}" dt="2018-09-19T19:46:28.647" v="212" actId="20577"/>
        <pc:sldMkLst>
          <pc:docMk/>
          <pc:sldMk cId="966184239" sldId="272"/>
        </pc:sldMkLst>
        <pc:spChg chg="mod">
          <ac:chgData name="Martin Krobot" userId="8edb803b-cac4-4c2b-8b5f-c391bf30afed" providerId="ADAL" clId="{F3B9BD6E-FC43-43B1-954D-6FD7DFCB7989}" dt="2018-09-19T19:46:28.647" v="212" actId="20577"/>
          <ac:spMkLst>
            <pc:docMk/>
            <pc:sldMk cId="966184239" sldId="272"/>
            <ac:spMk id="2" creationId="{00000000-0000-0000-0000-000000000000}"/>
          </ac:spMkLst>
        </pc:spChg>
      </pc:sldChg>
      <pc:sldChg chg="modSp add">
        <pc:chgData name="Martin Krobot" userId="8edb803b-cac4-4c2b-8b5f-c391bf30afed" providerId="ADAL" clId="{F3B9BD6E-FC43-43B1-954D-6FD7DFCB7989}" dt="2018-09-19T19:46:52.095" v="241" actId="20577"/>
        <pc:sldMkLst>
          <pc:docMk/>
          <pc:sldMk cId="3968030041" sldId="284"/>
        </pc:sldMkLst>
        <pc:spChg chg="mod">
          <ac:chgData name="Martin Krobot" userId="8edb803b-cac4-4c2b-8b5f-c391bf30afed" providerId="ADAL" clId="{F3B9BD6E-FC43-43B1-954D-6FD7DFCB7989}" dt="2018-09-19T19:46:52.095" v="241" actId="20577"/>
          <ac:spMkLst>
            <pc:docMk/>
            <pc:sldMk cId="3968030041" sldId="284"/>
            <ac:spMk id="2" creationId="{00000000-0000-0000-0000-000000000000}"/>
          </ac:spMkLst>
        </pc:spChg>
      </pc:sldChg>
      <pc:sldChg chg="modSp add">
        <pc:chgData name="Martin Krobot" userId="8edb803b-cac4-4c2b-8b5f-c391bf30afed" providerId="ADAL" clId="{F3B9BD6E-FC43-43B1-954D-6FD7DFCB7989}" dt="2018-09-19T19:46:09.392" v="191" actId="20577"/>
        <pc:sldMkLst>
          <pc:docMk/>
          <pc:sldMk cId="1926020654" sldId="306"/>
        </pc:sldMkLst>
        <pc:spChg chg="mod">
          <ac:chgData name="Martin Krobot" userId="8edb803b-cac4-4c2b-8b5f-c391bf30afed" providerId="ADAL" clId="{F3B9BD6E-FC43-43B1-954D-6FD7DFCB7989}" dt="2018-09-19T19:46:09.392" v="191" actId="20577"/>
          <ac:spMkLst>
            <pc:docMk/>
            <pc:sldMk cId="1926020654" sldId="306"/>
            <ac:spMk id="2" creationId="{00000000-0000-0000-0000-000000000000}"/>
          </ac:spMkLst>
        </pc:spChg>
      </pc:sldChg>
      <pc:sldChg chg="modSp add">
        <pc:chgData name="Martin Krobot" userId="8edb803b-cac4-4c2b-8b5f-c391bf30afed" providerId="ADAL" clId="{F3B9BD6E-FC43-43B1-954D-6FD7DFCB7989}" dt="2018-09-19T19:47:29.574" v="293" actId="20577"/>
        <pc:sldMkLst>
          <pc:docMk/>
          <pc:sldMk cId="2454444057" sldId="315"/>
        </pc:sldMkLst>
        <pc:spChg chg="mod">
          <ac:chgData name="Martin Krobot" userId="8edb803b-cac4-4c2b-8b5f-c391bf30afed" providerId="ADAL" clId="{F3B9BD6E-FC43-43B1-954D-6FD7DFCB7989}" dt="2018-09-19T19:47:29.574" v="293" actId="20577"/>
          <ac:spMkLst>
            <pc:docMk/>
            <pc:sldMk cId="2454444057" sldId="315"/>
            <ac:spMk id="2" creationId="{00000000-0000-0000-0000-000000000000}"/>
          </ac:spMkLst>
        </pc:spChg>
      </pc:sldChg>
      <pc:sldChg chg="delSp modSp add">
        <pc:chgData name="Martin Krobot" userId="8edb803b-cac4-4c2b-8b5f-c391bf30afed" providerId="ADAL" clId="{F3B9BD6E-FC43-43B1-954D-6FD7DFCB7989}" dt="2018-09-19T19:48:01.021" v="310" actId="478"/>
        <pc:sldMkLst>
          <pc:docMk/>
          <pc:sldMk cId="2323364233" sldId="335"/>
        </pc:sldMkLst>
        <pc:spChg chg="mod">
          <ac:chgData name="Martin Krobot" userId="8edb803b-cac4-4c2b-8b5f-c391bf30afed" providerId="ADAL" clId="{F3B9BD6E-FC43-43B1-954D-6FD7DFCB7989}" dt="2018-09-19T19:47:54.523" v="309" actId="20577"/>
          <ac:spMkLst>
            <pc:docMk/>
            <pc:sldMk cId="2323364233" sldId="335"/>
            <ac:spMk id="2" creationId="{00000000-0000-0000-0000-000000000000}"/>
          </ac:spMkLst>
        </pc:spChg>
        <pc:spChg chg="del">
          <ac:chgData name="Martin Krobot" userId="8edb803b-cac4-4c2b-8b5f-c391bf30afed" providerId="ADAL" clId="{F3B9BD6E-FC43-43B1-954D-6FD7DFCB7989}" dt="2018-09-19T19:48:01.021" v="310" actId="478"/>
          <ac:spMkLst>
            <pc:docMk/>
            <pc:sldMk cId="2323364233" sldId="335"/>
            <ac:spMk id="3" creationId="{00000000-0000-0000-0000-000000000000}"/>
          </ac:spMkLst>
        </pc:spChg>
      </pc:sldChg>
      <pc:sldChg chg="modSp add">
        <pc:chgData name="Martin Krobot" userId="8edb803b-cac4-4c2b-8b5f-c391bf30afed" providerId="ADAL" clId="{F3B9BD6E-FC43-43B1-954D-6FD7DFCB7989}" dt="2018-09-19T19:48:54.760" v="341" actId="20577"/>
        <pc:sldMkLst>
          <pc:docMk/>
          <pc:sldMk cId="2907025071" sldId="336"/>
        </pc:sldMkLst>
        <pc:spChg chg="mod">
          <ac:chgData name="Martin Krobot" userId="8edb803b-cac4-4c2b-8b5f-c391bf30afed" providerId="ADAL" clId="{F3B9BD6E-FC43-43B1-954D-6FD7DFCB7989}" dt="2018-09-19T19:48:54.760" v="341" actId="20577"/>
          <ac:spMkLst>
            <pc:docMk/>
            <pc:sldMk cId="2907025071" sldId="336"/>
            <ac:spMk id="2" creationId="{00000000-0000-0000-0000-000000000000}"/>
          </ac:spMkLst>
        </pc:spChg>
      </pc:sldChg>
      <pc:sldChg chg="modSp add">
        <pc:chgData name="Martin Krobot" userId="8edb803b-cac4-4c2b-8b5f-c391bf30afed" providerId="ADAL" clId="{F3B9BD6E-FC43-43B1-954D-6FD7DFCB7989}" dt="2018-09-19T19:49:16.115" v="344" actId="20577"/>
        <pc:sldMkLst>
          <pc:docMk/>
          <pc:sldMk cId="1241458852" sldId="337"/>
        </pc:sldMkLst>
        <pc:spChg chg="mod">
          <ac:chgData name="Martin Krobot" userId="8edb803b-cac4-4c2b-8b5f-c391bf30afed" providerId="ADAL" clId="{F3B9BD6E-FC43-43B1-954D-6FD7DFCB7989}" dt="2018-09-19T19:49:16.115" v="344" actId="20577"/>
          <ac:spMkLst>
            <pc:docMk/>
            <pc:sldMk cId="1241458852" sldId="337"/>
            <ac:spMk id="6" creationId="{00000000-0000-0000-0000-000000000000}"/>
          </ac:spMkLst>
        </pc:spChg>
      </pc:sldChg>
      <pc:sldChg chg="modSp add">
        <pc:chgData name="Martin Krobot" userId="8edb803b-cac4-4c2b-8b5f-c391bf30afed" providerId="ADAL" clId="{F3B9BD6E-FC43-43B1-954D-6FD7DFCB7989}" dt="2018-09-19T19:51:45.150" v="474" actId="20577"/>
        <pc:sldMkLst>
          <pc:docMk/>
          <pc:sldMk cId="592854243" sldId="338"/>
        </pc:sldMkLst>
        <pc:spChg chg="mod">
          <ac:chgData name="Martin Krobot" userId="8edb803b-cac4-4c2b-8b5f-c391bf30afed" providerId="ADAL" clId="{F3B9BD6E-FC43-43B1-954D-6FD7DFCB7989}" dt="2018-09-19T19:51:45.150" v="474" actId="20577"/>
          <ac:spMkLst>
            <pc:docMk/>
            <pc:sldMk cId="592854243" sldId="338"/>
            <ac:spMk id="2" creationId="{FECF5A95-0696-4FD2-9A47-34AFAD108C58}"/>
          </ac:spMkLst>
        </pc:spChg>
        <pc:spChg chg="mod">
          <ac:chgData name="Martin Krobot" userId="8edb803b-cac4-4c2b-8b5f-c391bf30afed" providerId="ADAL" clId="{F3B9BD6E-FC43-43B1-954D-6FD7DFCB7989}" dt="2018-09-19T19:51:00.988" v="450" actId="20577"/>
          <ac:spMkLst>
            <pc:docMk/>
            <pc:sldMk cId="592854243" sldId="338"/>
            <ac:spMk id="3" creationId="{324ED23D-C118-4604-A691-C1F0064AA9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Obsah živin v jablku</c:v>
                </c:pt>
              </c:strCache>
            </c:strRef>
          </c:tx>
          <c:dPt>
            <c:idx val="0"/>
            <c:bubble3D val="0"/>
            <c:spPr>
              <a:solidFill>
                <a:srgbClr val="66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1D-4984-8804-26C3482A6D8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B1D-4984-8804-26C3482A6D8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1D-4984-8804-26C3482A6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A3-4A50-9A1A-489D18F05E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A3-4A50-9A1A-489D18F05E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voda</c:v>
                </c:pt>
                <c:pt idx="1">
                  <c:v>sacharidy</c:v>
                </c:pt>
                <c:pt idx="2">
                  <c:v>bílkoviny</c:v>
                </c:pt>
                <c:pt idx="3">
                  <c:v>tuky</c:v>
                </c:pt>
                <c:pt idx="4">
                  <c:v>bioaktivní složky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85.56</c:v>
                </c:pt>
                <c:pt idx="1">
                  <c:v>13.81</c:v>
                </c:pt>
                <c:pt idx="2">
                  <c:v>0.26</c:v>
                </c:pt>
                <c:pt idx="3">
                  <c:v>0.17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D-4984-8804-26C3482A6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0572-23D1-4DC6-B92A-C71750FB391D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9CF3-3309-4B38-B262-528A8985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29CF3-3309-4B38-B262-528A89859F5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3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78007-684B-4CF4-B980-E64D3D1E8E5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18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78007-684B-4CF4-B980-E64D3D1E8E5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7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CD1120-005C-400A-8563-616520F0D7B8}" type="slidenum">
              <a:rPr lang="en-US" altLang="cs-CZ">
                <a:latin typeface="Calibri" panose="020F0502020204030204" pitchFamily="34" charset="0"/>
              </a:rPr>
              <a:pPr/>
              <a:t>37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1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C34FB3-B66E-4D61-8E03-C9D238627CC2}" type="slidenum">
              <a:rPr lang="en-US" altLang="cs-CZ">
                <a:latin typeface="Calibri" panose="020F0502020204030204" pitchFamily="34" charset="0"/>
              </a:rPr>
              <a:pPr/>
              <a:t>38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3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CD1120-005C-400A-8563-616520F0D7B8}" type="slidenum">
              <a:rPr lang="en-US" altLang="cs-CZ">
                <a:latin typeface="Calibri" panose="020F0502020204030204" pitchFamily="34" charset="0"/>
              </a:rPr>
              <a:pPr/>
              <a:t>39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78007-684B-4CF4-B980-E64D3D1E8E58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66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8F91B0-6A1D-4410-B957-C467FE1260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99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7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9E23-7E1A-DB42-A6FB-BD85079EADE2}" type="datetimeFigureOut">
              <a:rPr lang="cs-CZ" smtClean="0"/>
              <a:pPr/>
              <a:t>14.11.2018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A0FCB-6828-364D-A5FC-9CF18A9EE6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7025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Základy výživy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6057900"/>
          </a:xfrm>
        </p:spPr>
        <p:txBody>
          <a:bodyPr anchor="ctr" anchorCtr="0">
            <a:normAutofit/>
          </a:bodyPr>
          <a:lstStyle>
            <a:lvl1pPr algn="ctr">
              <a:defRPr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86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7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1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3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lang="cs-CZ" sz="1800" b="1" kern="120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rgbClr val="F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46455" y="0"/>
            <a:ext cx="7743825" cy="685800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905" y="4884763"/>
            <a:ext cx="5282417" cy="1973238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ochrany a podpory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BZNT031 – Nutriční terapie a výživa člověka</a:t>
            </a:r>
          </a:p>
          <a:p>
            <a:pPr algn="l">
              <a:spcBef>
                <a:spcPts val="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BPKV031 – Výživa v porodní asistenci</a:t>
            </a:r>
          </a:p>
          <a:p>
            <a:pPr algn="l"/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2018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4008" y="277754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ZÁKLADY VÝŽIVY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sacharidy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tuky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bílkoviny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r>
              <a:rPr lang="cs-CZ" sz="24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potravinová pyramida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14" y="1794409"/>
            <a:ext cx="4903773" cy="3269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ovéPole 5"/>
          <p:cNvSpPr txBox="1"/>
          <p:nvPr/>
        </p:nvSpPr>
        <p:spPr>
          <a:xfrm>
            <a:off x="6570734" y="3105834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 min</a:t>
            </a:r>
            <a:endParaRPr lang="cs-CZ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98223" y="2243423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Brainstorming</a:t>
            </a:r>
            <a:endParaRPr lang="cs-CZ" sz="11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Potravinové skupiny</a:t>
            </a:r>
          </a:p>
        </p:txBody>
      </p:sp>
    </p:spTree>
    <p:extLst>
      <p:ext uri="{BB962C8B-B14F-4D97-AF65-F5344CB8AC3E}">
        <p14:creationId xmlns:p14="http://schemas.microsoft.com/office/powerpoint/2010/main" val="29070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800100"/>
            <a:ext cx="9486900" cy="52578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143000" y="76200"/>
            <a:ext cx="9925050" cy="66770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OBILOVINY</a:t>
            </a:r>
          </a:p>
        </p:txBody>
      </p:sp>
      <p:pic>
        <p:nvPicPr>
          <p:cNvPr id="1026" name="Picture 2" descr="http://files.nutricniterapeut.webnode.cz/200000005-ab9d6ac973/pyram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18" y="4612865"/>
            <a:ext cx="22764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101831" y="4398182"/>
            <a:ext cx="1842447" cy="18454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Obiloviny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668754" cy="438073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veškeré potraviny z pšenice, žita, ječmene, ovsa, rýže, kukuřice a </a:t>
            </a:r>
            <a:r>
              <a:rPr lang="cs-CZ" sz="2000" dirty="0" err="1" smtClean="0"/>
              <a:t>pseudoobilovin</a:t>
            </a:r>
            <a:endParaRPr lang="cs-CZ" sz="2000" dirty="0" smtClean="0"/>
          </a:p>
          <a:p>
            <a:r>
              <a:rPr lang="cs-CZ" sz="2000" b="1" dirty="0" smtClean="0"/>
              <a:t>3–6 porcí denně</a:t>
            </a:r>
            <a:endParaRPr lang="cs-CZ" sz="2000" b="1" dirty="0"/>
          </a:p>
          <a:p>
            <a:pPr lvl="1"/>
            <a:r>
              <a:rPr lang="cs-CZ" sz="1600" dirty="0" smtClean="0"/>
              <a:t>1 porce = 1 krajíc chleba (60 g), 1 rohlík, 1 kopeček vařené rýže/těstovin (125 g), 1 miska snídaňových cereálií</a:t>
            </a:r>
            <a:endParaRPr lang="cs-CZ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					</a:t>
            </a:r>
            <a:r>
              <a:rPr lang="cs-CZ" sz="1900" dirty="0"/>
              <a:t>	</a:t>
            </a:r>
            <a:r>
              <a:rPr lang="cs-CZ" sz="1900" dirty="0" smtClean="0"/>
              <a:t>										</a:t>
            </a:r>
            <a:r>
              <a:rPr lang="cs-CZ" sz="2000" b="1" dirty="0" smtClean="0"/>
              <a:t>sacharidy </a:t>
            </a:r>
            <a:r>
              <a:rPr lang="cs-CZ" sz="1900" dirty="0" smtClean="0">
                <a:latin typeface="Century Schoolbook" panose="02040604050505020304" pitchFamily="18" charset="0"/>
              </a:rPr>
              <a:t>→</a:t>
            </a:r>
            <a:r>
              <a:rPr lang="cs-CZ" sz="1900" dirty="0" smtClean="0"/>
              <a:t> energie </a:t>
            </a:r>
            <a:r>
              <a:rPr lang="cs-CZ" sz="1900" dirty="0" smtClean="0">
                <a:latin typeface="Century Schoolbook" panose="02040604050505020304" pitchFamily="18" charset="0"/>
              </a:rPr>
              <a:t>→ </a:t>
            </a:r>
            <a:r>
              <a:rPr lang="cs-CZ" sz="1900" dirty="0" smtClean="0"/>
              <a:t>1 g = 17 </a:t>
            </a:r>
            <a:r>
              <a:rPr lang="cs-CZ" sz="1900" dirty="0" err="1" smtClean="0"/>
              <a:t>kJ</a:t>
            </a:r>
            <a:r>
              <a:rPr lang="cs-CZ" sz="1900" dirty="0" smtClean="0"/>
              <a:t> (4 kcal)</a:t>
            </a:r>
          </a:p>
          <a:p>
            <a:pPr marL="0" indent="0">
              <a:buNone/>
            </a:pPr>
            <a:r>
              <a:rPr lang="cs-CZ" sz="1900" dirty="0" smtClean="0"/>
              <a:t>					</a:t>
            </a:r>
            <a:r>
              <a:rPr lang="cs-CZ" sz="2000" dirty="0" smtClean="0"/>
              <a:t>vláknina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vit. skupiny B (</a:t>
            </a:r>
            <a:r>
              <a:rPr lang="cs-CZ" sz="2000" dirty="0" err="1" smtClean="0"/>
              <a:t>thiamin</a:t>
            </a:r>
            <a:r>
              <a:rPr lang="cs-CZ" sz="2000" dirty="0"/>
              <a:t>, </a:t>
            </a:r>
            <a:r>
              <a:rPr lang="cs-CZ" sz="2000" dirty="0" smtClean="0"/>
              <a:t>niacin)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minerální látky (hořčík)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bílkoviny – </a:t>
            </a:r>
            <a:r>
              <a:rPr lang="cs-CZ" sz="2000" b="1" dirty="0" smtClean="0"/>
              <a:t>neplnohodnotné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0" y="3295488"/>
            <a:ext cx="2971942" cy="294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879" y="4493088"/>
            <a:ext cx="1463543" cy="13590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01" y="4849502"/>
            <a:ext cx="3128834" cy="1162111"/>
          </a:xfrm>
          <a:prstGeom prst="rect">
            <a:avLst/>
          </a:prstGeom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11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energie</a:t>
            </a:r>
          </a:p>
          <a:p>
            <a:r>
              <a:rPr lang="cs-CZ" dirty="0"/>
              <a:t>zásobní látky</a:t>
            </a:r>
          </a:p>
          <a:p>
            <a:r>
              <a:rPr lang="cs-CZ" dirty="0"/>
              <a:t>stavební materiál (chitin)</a:t>
            </a:r>
          </a:p>
          <a:p>
            <a:r>
              <a:rPr lang="cs-CZ" dirty="0"/>
              <a:t>struktura (NA, koenzymy, glykoproteiny atd.)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5400" b="1" dirty="0"/>
              <a:t>1 g = 4 kcal = 17 </a:t>
            </a:r>
            <a:r>
              <a:rPr lang="cs-CZ" sz="5400" b="1" dirty="0" err="1"/>
              <a:t>kJ</a:t>
            </a:r>
            <a:endParaRPr lang="cs-CZ" sz="54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Sacharidy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monosacharidy</a:t>
            </a:r>
          </a:p>
          <a:p>
            <a:pPr lvl="1"/>
            <a:r>
              <a:rPr lang="cs-CZ" dirty="0" smtClean="0"/>
              <a:t>glukóza, fruktóza, galaktóza aj.</a:t>
            </a:r>
          </a:p>
          <a:p>
            <a:r>
              <a:rPr lang="cs-CZ" dirty="0" smtClean="0"/>
              <a:t>disacharidy</a:t>
            </a:r>
          </a:p>
          <a:p>
            <a:pPr lvl="1"/>
            <a:r>
              <a:rPr lang="cs-CZ" dirty="0" smtClean="0"/>
              <a:t>sacharóza, laktóza, maltóza aj.</a:t>
            </a:r>
          </a:p>
          <a:p>
            <a:r>
              <a:rPr lang="cs-CZ" dirty="0" smtClean="0"/>
              <a:t>oligosacharidy</a:t>
            </a:r>
          </a:p>
          <a:p>
            <a:pPr lvl="1"/>
            <a:r>
              <a:rPr lang="cs-CZ" dirty="0" smtClean="0"/>
              <a:t>např. rafinóza</a:t>
            </a:r>
          </a:p>
          <a:p>
            <a:pPr lvl="1"/>
            <a:r>
              <a:rPr lang="cs-CZ" dirty="0" smtClean="0"/>
              <a:t>některé způsobují trávicí obtíže</a:t>
            </a:r>
          </a:p>
          <a:p>
            <a:r>
              <a:rPr lang="cs-CZ" dirty="0" smtClean="0"/>
              <a:t>polysacharidy</a:t>
            </a:r>
          </a:p>
          <a:p>
            <a:pPr lvl="1"/>
            <a:r>
              <a:rPr lang="cs-CZ" dirty="0" smtClean="0"/>
              <a:t>škrob, glykogen, celulóza aj.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Celorznné</a:t>
            </a:r>
            <a:r>
              <a:rPr lang="cs-CZ" dirty="0" smtClean="0"/>
              <a:t> vs. </a:t>
            </a:r>
            <a:r>
              <a:rPr lang="cs-CZ" dirty="0" err="1" smtClean="0"/>
              <a:t>vícezrnné</a:t>
            </a:r>
            <a:r>
              <a:rPr lang="cs-CZ" dirty="0" smtClean="0"/>
              <a:t> vs. x-zrnné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16" y="1751040"/>
            <a:ext cx="6727769" cy="4038073"/>
          </a:xfrm>
          <a:prstGeom prst="rect">
            <a:avLst/>
          </a:prstGeom>
        </p:spPr>
      </p:pic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Celorznné</a:t>
            </a:r>
            <a:r>
              <a:rPr lang="cs-CZ" dirty="0"/>
              <a:t> vs. </a:t>
            </a:r>
            <a:r>
              <a:rPr lang="cs-CZ" dirty="0" err="1"/>
              <a:t>vícezrnné</a:t>
            </a:r>
            <a:r>
              <a:rPr lang="cs-CZ" dirty="0"/>
              <a:t> vs. x-zrnné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celozrnné</a:t>
            </a:r>
            <a:r>
              <a:rPr lang="cs-CZ" dirty="0" smtClean="0"/>
              <a:t> – alespoň 80 % celozrnné mouky</a:t>
            </a:r>
          </a:p>
          <a:p>
            <a:r>
              <a:rPr lang="cs-CZ" b="1" dirty="0" err="1" smtClean="0"/>
              <a:t>vícezrnné</a:t>
            </a:r>
            <a:r>
              <a:rPr lang="cs-CZ" dirty="0" smtClean="0"/>
              <a:t> – alespoň 5 % něčeho jiného než pšenice a žita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4000" b="1" dirty="0" err="1" smtClean="0"/>
              <a:t>Pětizrnné</a:t>
            </a:r>
            <a:r>
              <a:rPr lang="cs-CZ" sz="4000" b="1" dirty="0" smtClean="0"/>
              <a:t>, </a:t>
            </a:r>
            <a:r>
              <a:rPr lang="cs-CZ" sz="4000" b="1" dirty="0" err="1" smtClean="0"/>
              <a:t>sedmizrnné</a:t>
            </a:r>
            <a:r>
              <a:rPr lang="cs-CZ" sz="4000" b="1" dirty="0" smtClean="0"/>
              <a:t>?</a:t>
            </a:r>
          </a:p>
          <a:p>
            <a:pPr marL="0" indent="0" algn="ctr">
              <a:buNone/>
            </a:pPr>
            <a:r>
              <a:rPr lang="cs-CZ" sz="4000" b="1" dirty="0" smtClean="0"/>
              <a:t>Cereální?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C4273-3555-4BCA-B5DB-82FB0875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Glykemický index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4266CA-29E6-4EE3-A13A-D2CE760F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Základy výživy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1D4CA5-6CFE-49CA-97CB-062BC197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8EBB6C-8ADD-408A-BA5F-D71301609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28" y="1511317"/>
            <a:ext cx="4653544" cy="4653544"/>
          </a:xfrm>
          <a:prstGeom prst="rect">
            <a:avLst/>
          </a:prstGeom>
        </p:spPr>
      </p:pic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31" y="1735781"/>
            <a:ext cx="3516139" cy="4327556"/>
          </a:xfrm>
          <a:prstGeom prst="rect">
            <a:avLst/>
          </a:prstGeom>
        </p:spPr>
      </p:pic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předmětu</a:t>
            </a:r>
          </a:p>
        </p:txBody>
      </p:sp>
    </p:spTree>
    <p:extLst>
      <p:ext uri="{BB962C8B-B14F-4D97-AF65-F5344CB8AC3E}">
        <p14:creationId xmlns:p14="http://schemas.microsoft.com/office/powerpoint/2010/main" val="30090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prolaminy</a:t>
            </a:r>
            <a:endParaRPr lang="cs-CZ" dirty="0"/>
          </a:p>
          <a:p>
            <a:pPr lvl="1"/>
            <a:r>
              <a:rPr lang="cs-CZ" dirty="0" smtClean="0"/>
              <a:t>pšenice – gliadin + </a:t>
            </a:r>
            <a:r>
              <a:rPr lang="cs-CZ" dirty="0" err="1" smtClean="0"/>
              <a:t>glutenin</a:t>
            </a:r>
            <a:endParaRPr lang="cs-CZ" dirty="0" smtClean="0"/>
          </a:p>
          <a:p>
            <a:pPr lvl="1"/>
            <a:r>
              <a:rPr lang="cs-CZ" dirty="0" smtClean="0"/>
              <a:t>žito – </a:t>
            </a:r>
            <a:r>
              <a:rPr lang="cs-CZ" dirty="0" err="1" smtClean="0"/>
              <a:t>secalin</a:t>
            </a:r>
            <a:endParaRPr lang="cs-CZ" dirty="0" smtClean="0"/>
          </a:p>
          <a:p>
            <a:pPr lvl="1"/>
            <a:r>
              <a:rPr lang="cs-CZ" dirty="0" smtClean="0"/>
              <a:t>ječmen – </a:t>
            </a:r>
            <a:r>
              <a:rPr lang="cs-CZ" dirty="0" err="1" smtClean="0"/>
              <a:t>hordein</a:t>
            </a:r>
            <a:endParaRPr lang="cs-CZ" dirty="0" smtClean="0"/>
          </a:p>
          <a:p>
            <a:pPr lvl="1"/>
            <a:r>
              <a:rPr lang="cs-CZ" dirty="0" smtClean="0"/>
              <a:t>oves – </a:t>
            </a:r>
            <a:r>
              <a:rPr lang="cs-CZ" dirty="0" err="1" smtClean="0"/>
              <a:t>avenin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56813" y="3323899"/>
            <a:ext cx="49150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CELIAKIE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vs.</a:t>
            </a:r>
          </a:p>
          <a:p>
            <a:pPr algn="ctr"/>
            <a:r>
              <a:rPr lang="cs-CZ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ALERGIE NA LEPEK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latin typeface="Segoe UI" panose="020B0502040204020203" pitchFamily="34" charset="0"/>
                <a:cs typeface="Segoe UI" panose="020B0502040204020203" pitchFamily="34" charset="0"/>
              </a:rPr>
              <a:t>vs.</a:t>
            </a:r>
          </a:p>
          <a:p>
            <a:pPr algn="ctr"/>
            <a:r>
              <a:rPr lang="cs-CZ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NECELIAKÁLNÍ GLUTENOVÁ</a:t>
            </a:r>
            <a:br>
              <a:rPr lang="cs-CZ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SENZITIVITA</a:t>
            </a:r>
            <a:endParaRPr lang="cs-CZ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24" y="1723081"/>
            <a:ext cx="1312177" cy="1358042"/>
          </a:xfrm>
          <a:prstGeom prst="rect">
            <a:avLst/>
          </a:prstGeom>
        </p:spPr>
      </p:pic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b="1" dirty="0" smtClean="0"/>
          </a:p>
          <a:p>
            <a:pPr marL="0" indent="0" algn="ctr">
              <a:buNone/>
            </a:pPr>
            <a:endParaRPr lang="cs-CZ" sz="5400" b="1" dirty="0"/>
          </a:p>
          <a:p>
            <a:pPr marL="0" indent="0" algn="ctr">
              <a:buNone/>
            </a:pPr>
            <a:r>
              <a:rPr lang="cs-CZ" sz="5400" b="1" dirty="0" smtClean="0"/>
              <a:t>Bezlepkové suroviny?</a:t>
            </a:r>
            <a:endParaRPr lang="cs-CZ" sz="54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Bezlepkové suroviny?</a:t>
            </a:r>
          </a:p>
          <a:p>
            <a:pPr marL="0" indent="0" algn="ctr">
              <a:buNone/>
            </a:pPr>
            <a:endParaRPr lang="cs-CZ" sz="5400" b="1" dirty="0"/>
          </a:p>
          <a:p>
            <a:pPr marL="0" indent="0" algn="ctr">
              <a:buNone/>
            </a:pPr>
            <a:r>
              <a:rPr lang="cs-CZ" sz="4400" dirty="0" smtClean="0"/>
              <a:t>Pohanka, </a:t>
            </a:r>
            <a:r>
              <a:rPr lang="cs-CZ" sz="4400" dirty="0" err="1" smtClean="0"/>
              <a:t>jáhly</a:t>
            </a:r>
            <a:r>
              <a:rPr lang="cs-CZ" sz="4400" dirty="0" smtClean="0"/>
              <a:t>, rýže, kukuřice, </a:t>
            </a:r>
            <a:r>
              <a:rPr lang="cs-CZ" sz="4400" dirty="0" err="1" smtClean="0"/>
              <a:t>quinoa</a:t>
            </a:r>
            <a:r>
              <a:rPr lang="cs-CZ" sz="4400" dirty="0" smtClean="0"/>
              <a:t>, amarant aj.</a:t>
            </a:r>
            <a:endParaRPr lang="cs-CZ" sz="4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Beta-</a:t>
            </a:r>
            <a:r>
              <a:rPr lang="cs-CZ" dirty="0" err="1" smtClean="0"/>
              <a:t>glukany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výživová tvrzení</a:t>
            </a:r>
          </a:p>
          <a:p>
            <a:pPr lvl="1"/>
            <a:r>
              <a:rPr lang="cs-CZ" dirty="0" smtClean="0"/>
              <a:t>Beta-</a:t>
            </a:r>
            <a:r>
              <a:rPr lang="cs-CZ" dirty="0" err="1" smtClean="0"/>
              <a:t>glukany</a:t>
            </a:r>
            <a:r>
              <a:rPr lang="cs-CZ" dirty="0" smtClean="0"/>
              <a:t> přispívají k udržení normální hladiny cholesterolu v krvi.</a:t>
            </a:r>
          </a:p>
          <a:p>
            <a:pPr lvl="1"/>
            <a:r>
              <a:rPr lang="cs-CZ" dirty="0"/>
              <a:t>Konzumace beta-</a:t>
            </a:r>
            <a:r>
              <a:rPr lang="cs-CZ" dirty="0" err="1"/>
              <a:t>glukanů</a:t>
            </a:r>
            <a:r>
              <a:rPr lang="cs-CZ" dirty="0"/>
              <a:t> z ovsa nebo ječmene jakožto součásti jídla přispívá k omezení nárůstu hladiny glukózy v krvi po tomto </a:t>
            </a:r>
            <a:r>
              <a:rPr lang="cs-CZ" dirty="0" smtClean="0"/>
              <a:t>jídle.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7913" y="3602388"/>
            <a:ext cx="4956174" cy="2399167"/>
          </a:xfrm>
          <a:prstGeom prst="rect">
            <a:avLst/>
          </a:prstGeom>
        </p:spPr>
      </p:pic>
      <p:sp>
        <p:nvSpPr>
          <p:cNvPr id="11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Cukr v „cereáliích“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14" y="2038846"/>
            <a:ext cx="4903773" cy="3269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6652216" y="3350271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</a:t>
            </a:r>
            <a:r>
              <a:rPr lang="cs-CZ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min</a:t>
            </a:r>
            <a:endParaRPr lang="cs-CZ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Obiloviny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ralaayurveda.biz/sites/default/files/Here%E2%80%99s_why_Ayurveda_says_we_should_eat_more_fruits_and_veggies!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43" y="518119"/>
            <a:ext cx="8729915" cy="58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53912" y="164690"/>
            <a:ext cx="9925050" cy="66770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OVOCE A</a:t>
            </a:r>
            <a:br>
              <a:rPr lang="cs-CZ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ZELENINA</a:t>
            </a:r>
          </a:p>
        </p:txBody>
      </p:sp>
      <p:pic>
        <p:nvPicPr>
          <p:cNvPr id="5" name="Picture 2" descr="http://files.nutricniterapeut.webnode.cz/200000005-ab9d6ac973/pyrami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37402" y="4612865"/>
            <a:ext cx="214269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073450" y="4490113"/>
            <a:ext cx="1842447" cy="123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0037402" y="6204873"/>
            <a:ext cx="2093529" cy="6368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Obsah živin – jablko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26</a:t>
            </a:fld>
            <a:endParaRPr lang="cs-CZ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718249569"/>
              </p:ext>
            </p:extLst>
          </p:nvPr>
        </p:nvGraphicFramePr>
        <p:xfrm>
          <a:off x="2599899" y="1482957"/>
          <a:ext cx="6992203" cy="483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Ovoce a zelenina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3–5 </a:t>
            </a:r>
            <a:r>
              <a:rPr lang="cs-CZ" b="1" noProof="0" dirty="0" smtClean="0"/>
              <a:t>porcí</a:t>
            </a:r>
            <a:r>
              <a:rPr lang="en-GB" noProof="0" dirty="0" smtClean="0"/>
              <a:t>; </a:t>
            </a:r>
            <a:r>
              <a:rPr lang="cs-CZ" noProof="0" dirty="0" smtClean="0"/>
              <a:t>porce je</a:t>
            </a:r>
            <a:r>
              <a:rPr lang="en-GB" noProof="0" dirty="0" smtClean="0"/>
              <a:t>…</a:t>
            </a:r>
            <a:endParaRPr lang="en-GB" noProof="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noProof="0" dirty="0" smtClean="0"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rPr>
              <a:t>OVOCE</a:t>
            </a:r>
            <a:endParaRPr lang="en-GB" b="1" noProof="0" dirty="0" smtClean="0">
              <a:latin typeface="Segoe UI Black" panose="020B0604020202020204" charset="0"/>
              <a:ea typeface="Segoe UI Black" panose="020B0604020202020204" charset="0"/>
              <a:cs typeface="Segoe UI Black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cs-CZ" noProof="0" dirty="0" smtClean="0"/>
              <a:t>banán, jablko, pomeranč</a:t>
            </a:r>
            <a:r>
              <a:rPr lang="en-GB" noProof="0" dirty="0" smtClean="0"/>
              <a:t> – 1x 100 g	</a:t>
            </a:r>
          </a:p>
          <a:p>
            <a:pPr>
              <a:lnSpc>
                <a:spcPct val="100000"/>
              </a:lnSpc>
            </a:pPr>
            <a:r>
              <a:rPr lang="cs-CZ" noProof="0" dirty="0" smtClean="0"/>
              <a:t>bobuloviny</a:t>
            </a:r>
            <a:r>
              <a:rPr lang="en-GB" noProof="0" dirty="0" smtClean="0"/>
              <a:t> – </a:t>
            </a:r>
            <a:r>
              <a:rPr lang="cs-CZ" noProof="0" dirty="0" smtClean="0"/>
              <a:t>miska </a:t>
            </a:r>
            <a:r>
              <a:rPr lang="en-GB" noProof="0" dirty="0" smtClean="0"/>
              <a:t>150–200 ml </a:t>
            </a:r>
          </a:p>
          <a:p>
            <a:pPr>
              <a:lnSpc>
                <a:spcPct val="100000"/>
              </a:lnSpc>
            </a:pPr>
            <a:r>
              <a:rPr lang="cs-CZ" noProof="0" dirty="0" smtClean="0"/>
              <a:t>šťáva</a:t>
            </a:r>
            <a:r>
              <a:rPr lang="en-GB" noProof="0" dirty="0" smtClean="0"/>
              <a:t> – 250–300 ml, </a:t>
            </a:r>
            <a:r>
              <a:rPr lang="cs-CZ" noProof="0" dirty="0" smtClean="0"/>
              <a:t>neředěná</a:t>
            </a:r>
            <a:endParaRPr lang="en-GB" noProof="0" dirty="0" smtClean="0"/>
          </a:p>
          <a:p>
            <a:pPr marL="0" indent="0">
              <a:buNone/>
            </a:pPr>
            <a:endParaRPr lang="en-GB" noProof="0" dirty="0" smtClean="0"/>
          </a:p>
          <a:p>
            <a:pPr marL="0" indent="0">
              <a:buNone/>
            </a:pPr>
            <a:r>
              <a:rPr lang="cs-CZ" b="1" noProof="0" dirty="0" smtClean="0"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rPr>
              <a:t>ZELENINA</a:t>
            </a:r>
            <a:endParaRPr lang="en-GB" b="1" noProof="0" dirty="0" smtClean="0">
              <a:latin typeface="Segoe UI Black" panose="020B0604020202020204" charset="0"/>
              <a:ea typeface="Segoe UI Black" panose="020B0604020202020204" charset="0"/>
              <a:cs typeface="Segoe UI Black" panose="020B0604020202020204" charset="0"/>
            </a:endParaRPr>
          </a:p>
          <a:p>
            <a:pPr>
              <a:lnSpc>
                <a:spcPct val="100000"/>
              </a:lnSpc>
            </a:pPr>
            <a:r>
              <a:rPr lang="cs-CZ" noProof="0" dirty="0" smtClean="0"/>
              <a:t>mrkev, paprika, středně velké rajče </a:t>
            </a:r>
            <a:r>
              <a:rPr lang="en-GB" noProof="0" dirty="0" smtClean="0"/>
              <a:t>– 1 </a:t>
            </a:r>
            <a:r>
              <a:rPr lang="cs-CZ" noProof="0" dirty="0" smtClean="0"/>
              <a:t>kus</a:t>
            </a:r>
            <a:endParaRPr lang="en-GB" noProof="0" dirty="0" smtClean="0"/>
          </a:p>
          <a:p>
            <a:pPr>
              <a:lnSpc>
                <a:spcPct val="100000"/>
              </a:lnSpc>
            </a:pPr>
            <a:r>
              <a:rPr lang="cs-CZ" noProof="0" dirty="0" smtClean="0"/>
              <a:t>syrová listová zelenina </a:t>
            </a:r>
            <a:r>
              <a:rPr lang="en-GB" noProof="0" dirty="0" smtClean="0"/>
              <a:t>– </a:t>
            </a:r>
            <a:r>
              <a:rPr lang="cs-CZ" noProof="0" dirty="0" smtClean="0"/>
              <a:t>miska </a:t>
            </a:r>
            <a:r>
              <a:rPr lang="en-GB" noProof="0" dirty="0" smtClean="0"/>
              <a:t>150–200 ml</a:t>
            </a:r>
          </a:p>
          <a:p>
            <a:pPr>
              <a:lnSpc>
                <a:spcPct val="100000"/>
              </a:lnSpc>
            </a:pPr>
            <a:r>
              <a:rPr lang="cs-CZ" b="1" noProof="0" dirty="0" smtClean="0"/>
              <a:t>vařená</a:t>
            </a:r>
            <a:r>
              <a:rPr lang="en-GB" noProof="0" dirty="0" smtClean="0"/>
              <a:t>, </a:t>
            </a:r>
            <a:r>
              <a:rPr lang="cs-CZ" noProof="0" dirty="0" smtClean="0"/>
              <a:t>včetně</a:t>
            </a:r>
            <a:r>
              <a:rPr lang="en-GB" noProof="0" dirty="0" smtClean="0"/>
              <a:t> </a:t>
            </a:r>
            <a:r>
              <a:rPr lang="cs-CZ" b="1" noProof="0" dirty="0" smtClean="0"/>
              <a:t>brambor</a:t>
            </a:r>
            <a:r>
              <a:rPr lang="en-GB" noProof="0" dirty="0" smtClean="0"/>
              <a:t> – 125 g</a:t>
            </a:r>
          </a:p>
          <a:p>
            <a:pPr>
              <a:lnSpc>
                <a:spcPct val="100000"/>
              </a:lnSpc>
            </a:pPr>
            <a:r>
              <a:rPr lang="cs-CZ" noProof="0" dirty="0" smtClean="0"/>
              <a:t>šťáva</a:t>
            </a:r>
            <a:r>
              <a:rPr lang="en-GB" noProof="0" dirty="0" smtClean="0"/>
              <a:t> – 250–300 ml, </a:t>
            </a:r>
            <a:r>
              <a:rPr lang="cs-CZ" noProof="0" dirty="0" smtClean="0"/>
              <a:t>neředěná</a:t>
            </a:r>
            <a:endParaRPr lang="en-GB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Ovoce a zelenina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Pro lepší představu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1028" name="Picture 4" descr="http://www.semena-rostliny.cz/img/cms/miska%20mal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35" y="3860093"/>
            <a:ext cx="2300242" cy="18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5154115" y="2440622"/>
            <a:ext cx="1349802" cy="134980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http://www.dunajostrava.cz/portals/38/Sys30/fotoShort/172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86" y="1529864"/>
            <a:ext cx="2904540" cy="21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rnst-prigge.de/media/catalog/product/cache/1/image/365x/9df78eab33525d08d6e5fb8d27136e95/g/e/gemuese_paprika_ro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7788" y="3952260"/>
            <a:ext cx="1801079" cy="19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.ce-tescoassets.com/assets/CZ/010/288010/ShotType1_328x3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283" y="3952260"/>
            <a:ext cx="1924869" cy="19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recepty.cz/system/images/9193/full.20080204233721%21Pea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8" y="1744955"/>
            <a:ext cx="1718176" cy="24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Ovoce a zelenina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z2.staticac.cz/foto/vyrobky/1479500/1479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00" y="1958459"/>
            <a:ext cx="2189275" cy="34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60908"/>
              </p:ext>
            </p:extLst>
          </p:nvPr>
        </p:nvGraphicFramePr>
        <p:xfrm>
          <a:off x="5055314" y="2083871"/>
          <a:ext cx="5677282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8641">
                  <a:extLst>
                    <a:ext uri="{9D8B030D-6E8A-4147-A177-3AD203B41FA5}">
                      <a16:colId xmlns:a16="http://schemas.microsoft.com/office/drawing/2014/main" val="2456375958"/>
                    </a:ext>
                  </a:extLst>
                </a:gridCol>
                <a:gridCol w="2838641">
                  <a:extLst>
                    <a:ext uri="{9D8B030D-6E8A-4147-A177-3AD203B41FA5}">
                      <a16:colId xmlns:a16="http://schemas.microsoft.com/office/drawing/2014/main" val="2585535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Živina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Hodnoty na 100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1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Energie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47 kcal / 200 kJ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7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Tuk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0,2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30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     z toho SAFA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Sacharidy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10,1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2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     z toho cukry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8,3</a:t>
                      </a:r>
                      <a:r>
                        <a:rPr lang="cs-CZ" sz="2000" baseline="0" dirty="0" smtClean="0"/>
                        <a:t>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4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Bílkoviny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35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Sůl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0,9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825731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Porce zeleniny! </a:t>
            </a:r>
            <a:r>
              <a:rPr lang="cs-CZ" noProof="0" dirty="0" err="1" smtClean="0"/>
              <a:t>Wait</a:t>
            </a:r>
            <a:r>
              <a:rPr lang="cs-CZ" noProof="0" dirty="0" smtClean="0"/>
              <a:t>…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11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Ovoce a zelenina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prezence – 2 absence</a:t>
            </a:r>
          </a:p>
          <a:p>
            <a:r>
              <a:rPr lang="cs-CZ" dirty="0"/>
              <a:t>praktický úkol</a:t>
            </a:r>
          </a:p>
          <a:p>
            <a:r>
              <a:rPr lang="cs-CZ" dirty="0"/>
              <a:t>zkouškový/kolokviální test</a:t>
            </a:r>
          </a:p>
          <a:p>
            <a:pPr lvl="1"/>
            <a:r>
              <a:rPr lang="cs-CZ" dirty="0"/>
              <a:t>30 otázek, min. 20 správných odpovědí</a:t>
            </a:r>
          </a:p>
          <a:p>
            <a:pPr lvl="1"/>
            <a:r>
              <a:rPr lang="cs-CZ" dirty="0"/>
              <a:t>1 odpověď správná</a:t>
            </a:r>
          </a:p>
          <a:p>
            <a:pPr lvl="1"/>
            <a:r>
              <a:rPr lang="cs-CZ" dirty="0"/>
              <a:t>test v IS – zkoušení v PC učebně na kampusu – termíny (?)</a:t>
            </a:r>
          </a:p>
          <a:p>
            <a:pPr lvl="1"/>
            <a:endParaRPr lang="cs-CZ" dirty="0"/>
          </a:p>
          <a:p>
            <a:r>
              <a:rPr lang="cs-CZ" dirty="0"/>
              <a:t>PA – </a:t>
            </a:r>
            <a:r>
              <a:rPr lang="cs-CZ" b="1" dirty="0" err="1"/>
              <a:t>zk</a:t>
            </a:r>
            <a:endParaRPr lang="cs-CZ" dirty="0"/>
          </a:p>
          <a:p>
            <a:r>
              <a:rPr lang="cs-CZ" dirty="0"/>
              <a:t>ZZ – </a:t>
            </a:r>
            <a:r>
              <a:rPr lang="cs-CZ" b="1" dirty="0"/>
              <a:t>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Základy výživy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Ovoce nebo džus</a:t>
            </a:r>
            <a:r>
              <a:rPr lang="en-GB" noProof="0" dirty="0" smtClean="0"/>
              <a:t>?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30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11288"/>
              </p:ext>
            </p:extLst>
          </p:nvPr>
        </p:nvGraphicFramePr>
        <p:xfrm>
          <a:off x="4097628" y="1991161"/>
          <a:ext cx="7256172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2850">
                  <a:extLst>
                    <a:ext uri="{9D8B030D-6E8A-4147-A177-3AD203B41FA5}">
                      <a16:colId xmlns:a16="http://schemas.microsoft.com/office/drawing/2014/main" val="2456375958"/>
                    </a:ext>
                  </a:extLst>
                </a:gridCol>
                <a:gridCol w="1687774">
                  <a:extLst>
                    <a:ext uri="{9D8B030D-6E8A-4147-A177-3AD203B41FA5}">
                      <a16:colId xmlns:a16="http://schemas.microsoft.com/office/drawing/2014/main" val="2585535757"/>
                    </a:ext>
                  </a:extLst>
                </a:gridCol>
                <a:gridCol w="168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665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Živina</a:t>
                      </a:r>
                      <a:endParaRPr lang="cs-CZ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Hodnoty na 100 g</a:t>
                      </a:r>
                      <a:endParaRPr lang="cs-CZ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14612"/>
                  </a:ext>
                </a:extLst>
              </a:tr>
              <a:tr h="302193">
                <a:tc v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POMERANČ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SMOOTHIE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DŽUS</a:t>
                      </a:r>
                      <a:endParaRPr lang="cs-CZ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Energie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49 kcal / 205 kJ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56 kcal / 235 </a:t>
                      </a:r>
                      <a:r>
                        <a:rPr lang="cs-CZ" sz="1800" dirty="0" err="1" smtClean="0"/>
                        <a:t>kJ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43 kcal / 180 </a:t>
                      </a:r>
                      <a:r>
                        <a:rPr lang="cs-CZ" sz="1800" dirty="0" err="1" smtClean="0"/>
                        <a:t>kJ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78638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Tuk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 g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307498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Sacharidy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10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14,4</a:t>
                      </a:r>
                      <a:r>
                        <a:rPr lang="cs-CZ" sz="1800" baseline="0" dirty="0" smtClean="0"/>
                        <a:t>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9 g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925279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     z toho cukry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7,3</a:t>
                      </a:r>
                      <a:r>
                        <a:rPr lang="cs-CZ" sz="1800" baseline="0" dirty="0" smtClean="0"/>
                        <a:t>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12,1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9 g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449975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Bílkoviny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0,9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0,6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0,7 g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354487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Vláknina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1,7 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0,1 g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825731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Vitamin C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50,7</a:t>
                      </a:r>
                      <a:r>
                        <a:rPr lang="cs-CZ" sz="1800" baseline="0" dirty="0" smtClean="0"/>
                        <a:t> mg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41 mg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30 mg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Antioxidanty</a:t>
                      </a:r>
                      <a:r>
                        <a:rPr lang="cs-CZ" sz="1800" baseline="0" dirty="0" smtClean="0"/>
                        <a:t> (ORAC)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2 103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1 566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900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6" name="Picture 2" descr="http://www.howtomakeorangejuice.com/files/photos/Orange_Juice_Recipes_Copyright_2012.jpg?w=62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010" y="2280721"/>
            <a:ext cx="250507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Ovoce a zelenina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C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31</a:t>
            </a:fld>
            <a:endParaRPr lang="cs-CZ"/>
          </a:p>
        </p:txBody>
      </p:sp>
      <p:graphicFrame>
        <p:nvGraphicFramePr>
          <p:cNvPr id="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05246"/>
              </p:ext>
            </p:extLst>
          </p:nvPr>
        </p:nvGraphicFramePr>
        <p:xfrm>
          <a:off x="3029243" y="1838181"/>
          <a:ext cx="6133514" cy="39600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7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40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Potravina</a:t>
                      </a:r>
                      <a:endParaRPr lang="en-US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</a:t>
                      </a:r>
                      <a:r>
                        <a:rPr lang="cs-CZ" sz="20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itamin</a:t>
                      </a:r>
                      <a:r>
                        <a:rPr lang="en-US" sz="2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 (100</a:t>
                      </a:r>
                      <a:r>
                        <a:rPr lang="en-US" sz="20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cs-CZ" sz="20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g)</a:t>
                      </a:r>
                      <a:endParaRPr lang="en-US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Paprika </a:t>
                      </a:r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červená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191 mg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Rybíz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černý</a:t>
                      </a:r>
                      <a:endParaRPr lang="en-US" sz="18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166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Brokolice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 mg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Kapusta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růžičková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hlávková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 mg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Kiwi 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93 mg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Květák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 mg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Jahody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 mg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Zelí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červené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 mg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2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Pomeranč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citróny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cca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Ovoce a zelenina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9"/>
          <a:stretch/>
        </p:blipFill>
        <p:spPr>
          <a:xfrm>
            <a:off x="976312" y="492919"/>
            <a:ext cx="10239375" cy="587216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143000" y="76200"/>
            <a:ext cx="9925050" cy="66770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8487"/>
            <a:ext cx="10515600" cy="6057900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MLÉKO A</a:t>
            </a:r>
            <a:br>
              <a:rPr lang="cs-CZ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MLÉČNÉ VÝROBKY</a:t>
            </a:r>
          </a:p>
        </p:txBody>
      </p:sp>
      <p:pic>
        <p:nvPicPr>
          <p:cNvPr id="5" name="Picture 2" descr="http://files.nutricniterapeut.webnode.cz/200000005-ab9d6ac973/pyrami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34472" y="122752"/>
            <a:ext cx="214269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070519" y="0"/>
            <a:ext cx="1842447" cy="69603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021286" y="1205398"/>
            <a:ext cx="2093529" cy="11462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1068050" y="696036"/>
            <a:ext cx="970456" cy="5093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0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Mléčné výrobky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2–3 porce denně</a:t>
            </a:r>
            <a:endParaRPr lang="cs-CZ" sz="2400" b="1" dirty="0"/>
          </a:p>
          <a:p>
            <a:pPr lvl="1"/>
            <a:r>
              <a:rPr lang="cs-CZ" sz="1600" dirty="0" smtClean="0"/>
              <a:t>1 porce = 1 sklenice mléka (250 ml), 1 kelímek jogurtu (200 ml), 55 g tvrdého sýra</a:t>
            </a:r>
          </a:p>
          <a:p>
            <a:pPr lvl="1"/>
            <a:endParaRPr lang="cs-CZ" sz="1600" dirty="0"/>
          </a:p>
          <a:p>
            <a:pPr lvl="1"/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					</a:t>
            </a:r>
            <a:r>
              <a:rPr lang="cs-CZ" sz="1900" dirty="0"/>
              <a:t>	</a:t>
            </a:r>
            <a:r>
              <a:rPr lang="cs-CZ" sz="1900" dirty="0" smtClean="0"/>
              <a:t>										</a:t>
            </a:r>
          </a:p>
          <a:p>
            <a:pPr marL="0" indent="0">
              <a:buNone/>
            </a:pPr>
            <a:r>
              <a:rPr lang="cs-CZ" sz="1900" b="1" dirty="0" smtClean="0"/>
              <a:t>					</a:t>
            </a:r>
            <a:r>
              <a:rPr lang="cs-CZ" sz="2000" b="1" dirty="0" smtClean="0"/>
              <a:t>bílkoviny </a:t>
            </a:r>
            <a:r>
              <a:rPr lang="cs-CZ" sz="1900" dirty="0" smtClean="0">
                <a:latin typeface="Century Schoolbook" panose="02040604050505020304" pitchFamily="18" charset="0"/>
              </a:rPr>
              <a:t>→</a:t>
            </a:r>
            <a:r>
              <a:rPr lang="cs-CZ" sz="1900" dirty="0" smtClean="0"/>
              <a:t> 1 g = 17 </a:t>
            </a:r>
            <a:r>
              <a:rPr lang="cs-CZ" sz="1900" dirty="0" err="1" smtClean="0"/>
              <a:t>kJ</a:t>
            </a:r>
            <a:r>
              <a:rPr lang="cs-CZ" sz="1900" dirty="0" smtClean="0"/>
              <a:t> (4 kcal)</a:t>
            </a:r>
          </a:p>
          <a:p>
            <a:pPr marL="0" indent="0">
              <a:buNone/>
            </a:pPr>
            <a:r>
              <a:rPr lang="cs-CZ" sz="1900" dirty="0" smtClean="0"/>
              <a:t>					</a:t>
            </a:r>
            <a:r>
              <a:rPr lang="cs-CZ" sz="2000" dirty="0" smtClean="0"/>
              <a:t>vápník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vit. skupiny B (riboflavin, kobalamin)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vit. D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</a:t>
            </a:r>
            <a:endParaRPr lang="cs-CZ" sz="2000" b="1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35" y="3262473"/>
            <a:ext cx="2971942" cy="294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6911" y="2941526"/>
            <a:ext cx="1463543" cy="1359071"/>
          </a:xfrm>
          <a:prstGeom prst="rect">
            <a:avLst/>
          </a:prstGeom>
        </p:spPr>
      </p:pic>
      <p:sp>
        <p:nvSpPr>
          <p:cNvPr id="11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Mléčné výrobky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Vápník z mléka nebo z rostlin?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vyšší míra absorpce vs. nižší absolutní obsah</a:t>
            </a:r>
            <a:endParaRPr lang="cs-CZ" dirty="0" smtClean="0"/>
          </a:p>
          <a:p>
            <a:pPr lvl="1"/>
            <a:r>
              <a:rPr lang="cs-CZ" dirty="0" smtClean="0"/>
              <a:t>např. brokolice</a:t>
            </a:r>
          </a:p>
          <a:p>
            <a:r>
              <a:rPr lang="cs-CZ" b="1" dirty="0" smtClean="0"/>
              <a:t>nižší míra absorpce vs. vyšší absolutní obsah</a:t>
            </a:r>
          </a:p>
          <a:p>
            <a:pPr lvl="1"/>
            <a:r>
              <a:rPr lang="cs-CZ" dirty="0" smtClean="0"/>
              <a:t>např. mák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6" name="Picture 2" descr="C:\Documents and Settings\Verunka\Dokumenty\Dropbox\UNKA\UNKA\PROJEKTY\VIP\foto-všec\BROŽURA\várka_první\foto-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72" y="3588607"/>
            <a:ext cx="3734456" cy="249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Mléčné výrobky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Bezmléčná dieta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Laktózová intolerance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5400" dirty="0" smtClean="0"/>
              <a:t>vs.</a:t>
            </a:r>
          </a:p>
          <a:p>
            <a:pPr marL="0" indent="0" algn="ctr">
              <a:buNone/>
            </a:pPr>
            <a:r>
              <a:rPr lang="cs-CZ" sz="5400" b="1" dirty="0" smtClean="0"/>
              <a:t>Alergie na bílkovinu KM</a:t>
            </a:r>
            <a:endParaRPr lang="cs-CZ" sz="54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Mléčné výrobky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Slazené či bílé?</a:t>
            </a:r>
            <a:endParaRPr lang="cs-CZ" dirty="0"/>
          </a:p>
        </p:txBody>
      </p:sp>
      <p:pic>
        <p:nvPicPr>
          <p:cNvPr id="65" name="Obrázek 6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37841" y="1416482"/>
            <a:ext cx="1916730" cy="2516014"/>
          </a:xfrm>
          <a:prstGeom prst="rect">
            <a:avLst/>
          </a:prstGeom>
          <a:ln>
            <a:noFill/>
          </a:ln>
        </p:spPr>
      </p:pic>
      <p:pic>
        <p:nvPicPr>
          <p:cNvPr id="66" name="Obrázek 6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01870" y="1416482"/>
            <a:ext cx="2085248" cy="2581332"/>
          </a:xfrm>
          <a:prstGeom prst="rect">
            <a:avLst/>
          </a:prstGeom>
          <a:ln>
            <a:noFill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36</a:t>
            </a:fld>
            <a:endParaRPr lang="cs-CZ" dirty="0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13717"/>
              </p:ext>
            </p:extLst>
          </p:nvPr>
        </p:nvGraphicFramePr>
        <p:xfrm>
          <a:off x="3111795" y="3997814"/>
          <a:ext cx="5968410" cy="198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18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962">
                  <a:extLst>
                    <a:ext uri="{9D8B030D-6E8A-4147-A177-3AD203B41FA5}">
                      <a16:colId xmlns:a16="http://schemas.microsoft.com/office/drawing/2014/main" val="2456375958"/>
                    </a:ext>
                  </a:extLst>
                </a:gridCol>
                <a:gridCol w="2074962">
                  <a:extLst>
                    <a:ext uri="{9D8B030D-6E8A-4147-A177-3AD203B41FA5}">
                      <a16:colId xmlns:a16="http://schemas.microsoft.com/office/drawing/2014/main" val="2585535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Živina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Slazené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Bílé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1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Energie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69 kcal / 290 </a:t>
                      </a:r>
                      <a:r>
                        <a:rPr lang="cs-CZ" sz="2000" b="1" dirty="0" err="1" smtClean="0"/>
                        <a:t>kJ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40 kcal / 170 </a:t>
                      </a:r>
                      <a:r>
                        <a:rPr lang="cs-CZ" sz="2000" b="1" dirty="0" err="1" smtClean="0"/>
                        <a:t>kJ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7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Tuky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30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Bílkoviny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Sacharidy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12 g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4,4 g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25279"/>
                  </a:ext>
                </a:extLst>
              </a:tr>
            </a:tbl>
          </a:graphicData>
        </a:graphic>
      </p:graphicFrame>
      <p:sp>
        <p:nvSpPr>
          <p:cNvPr id="14" name="Zástupný symbol pro zápatí 3"/>
          <p:cNvSpPr txBox="1">
            <a:spLocks/>
          </p:cNvSpPr>
          <p:nvPr/>
        </p:nvSpPr>
        <p:spPr>
          <a:xfrm>
            <a:off x="3802902" y="6421078"/>
            <a:ext cx="2902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Mléčné výrobky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816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3801"/>
          <a:stretch>
            <a:fillRect/>
          </a:stretch>
        </p:blipFill>
        <p:spPr>
          <a:xfrm>
            <a:off x="0" y="4763"/>
            <a:ext cx="7480300" cy="3225800"/>
          </a:xfrm>
        </p:spPr>
      </p:pic>
      <p:pic>
        <p:nvPicPr>
          <p:cNvPr id="2051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08" y="1"/>
            <a:ext cx="6857794" cy="2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41" y="4795596"/>
            <a:ext cx="3158706" cy="18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3085040"/>
            <a:ext cx="3444545" cy="171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52" y="3263708"/>
            <a:ext cx="5076023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MASO, RYBY,</a:t>
            </a:r>
            <a:br>
              <a:rPr lang="cs-CZ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VEJCE, OŘECHY,</a:t>
            </a:r>
            <a:br>
              <a:rPr lang="cs-CZ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SEMENA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http://files.nutricniterapeut.webnode.cz/200000005-ab9d6ac973/pyramid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33" y="4624387"/>
            <a:ext cx="214269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25580" y="4501635"/>
            <a:ext cx="1842447" cy="69603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6347" y="5707033"/>
            <a:ext cx="2093529" cy="11462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52655" y="5197671"/>
            <a:ext cx="970456" cy="5093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4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360689"/>
              </p:ext>
            </p:extLst>
          </p:nvPr>
        </p:nvGraphicFramePr>
        <p:xfrm>
          <a:off x="367146" y="266700"/>
          <a:ext cx="11457708" cy="63246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082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984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Energie</a:t>
                      </a:r>
                      <a:endParaRPr kumimoji="0" lang="cs-CZ" sz="19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kJ</a:t>
                      </a: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/100 g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Voda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g/100 g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Bílkoviny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g/100 g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Tuky</a:t>
                      </a: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SFA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g/100 g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Sach</a:t>
                      </a:r>
                      <a:r>
                        <a:rPr kumimoji="0" lang="cs-CZ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g/100 g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5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VEJCE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kumimoji="0" lang="cs-CZ" sz="1900" u="none" strike="noStrike" cap="none" normalizeH="0" baseline="0" dirty="0" smtClean="0">
                        <a:ln>
                          <a:noFill/>
                        </a:ln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Vejce slepičí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575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76,1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12,5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9,2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(2,5)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1,3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MASO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kumimoji="0" lang="cs-CZ" sz="1900" u="none" strike="noStrike" cap="none" normalizeH="0" baseline="0" dirty="0" smtClean="0">
                        <a:ln>
                          <a:noFill/>
                        </a:ln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Hovězí zadní syrové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Hovězí zadní dušené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823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73,3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55,9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36,9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1,3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(0,6)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5,3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(2,3)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5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RYBY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Tuňák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69,5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23,7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5,6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(1,3)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LUŠTĚNINY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Čočka syrová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Čočka vařená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1372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466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62,4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69,6</a:t>
                      </a:r>
                      <a:endParaRPr kumimoji="0" lang="en-US" sz="1900" u="none" strike="noStrike" cap="none" normalizeH="0" baseline="0" dirty="0" smtClean="0">
                        <a:ln>
                          <a:noFill/>
                        </a:ln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,6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0,4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48,5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5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OŘECHY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Mandle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2520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4,7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20,2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52,7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7,3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5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SEMENA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Sezam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2380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3,2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24,5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45,9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(8,5)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13,9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MS PGothic" pitchFamily="34" charset="-128"/>
                        <a:cs typeface="Segoe UI" panose="020B0502040204020203" pitchFamily="34" charset="0"/>
                      </a:endParaRPr>
                    </a:p>
                  </a:txBody>
                  <a:tcPr marL="134636" marR="134636"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32" name="TextBox 6"/>
          <p:cNvSpPr txBox="1">
            <a:spLocks noChangeArrowheads="1"/>
          </p:cNvSpPr>
          <p:nvPr/>
        </p:nvSpPr>
        <p:spPr bwMode="auto">
          <a:xfrm>
            <a:off x="10131716" y="6543250"/>
            <a:ext cx="26352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s-CZ" sz="1600" dirty="0">
                <a:latin typeface="Calibri" panose="020F0502020204030204" pitchFamily="34" charset="0"/>
              </a:rPr>
              <a:t>www.nutridatabaze.cz</a:t>
            </a:r>
          </a:p>
        </p:txBody>
      </p:sp>
      <p:pic>
        <p:nvPicPr>
          <p:cNvPr id="3133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417" y="1390652"/>
            <a:ext cx="103293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76" y="2289849"/>
            <a:ext cx="990600" cy="6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861" y="3287184"/>
            <a:ext cx="1405467" cy="56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816" y="4157999"/>
            <a:ext cx="1490133" cy="7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909" y="5219566"/>
            <a:ext cx="872067" cy="43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511" y="5946103"/>
            <a:ext cx="891116" cy="59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3801"/>
          <a:stretch>
            <a:fillRect/>
          </a:stretch>
        </p:blipFill>
        <p:spPr>
          <a:xfrm>
            <a:off x="0" y="4763"/>
            <a:ext cx="7480300" cy="3225800"/>
          </a:xfrm>
        </p:spPr>
      </p:pic>
      <p:pic>
        <p:nvPicPr>
          <p:cNvPr id="2051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08" y="1"/>
            <a:ext cx="6857794" cy="2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41" y="4795596"/>
            <a:ext cx="3158706" cy="18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3085040"/>
            <a:ext cx="3444545" cy="171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52" y="3263708"/>
            <a:ext cx="5076023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BÍLKOVINNÉ</a:t>
            </a:r>
            <a:b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POTRAVINY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2" descr="http://files.nutricniterapeut.webnode.cz/200000005-ab9d6ac973/pyramid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33" y="4624387"/>
            <a:ext cx="214269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25580" y="4501635"/>
            <a:ext cx="1842447" cy="69603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6347" y="5707033"/>
            <a:ext cx="2093529" cy="11462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52655" y="5197671"/>
            <a:ext cx="970456" cy="5093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1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živiny</a:t>
            </a:r>
          </a:p>
        </p:txBody>
      </p:sp>
    </p:spTree>
    <p:extLst>
      <p:ext uri="{BB962C8B-B14F-4D97-AF65-F5344CB8AC3E}">
        <p14:creationId xmlns:p14="http://schemas.microsoft.com/office/powerpoint/2010/main" val="3244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„Bílkovinné“ potraviny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1–2 porce denně</a:t>
            </a:r>
            <a:endParaRPr lang="cs-CZ" sz="2000" b="1" dirty="0"/>
          </a:p>
          <a:p>
            <a:pPr lvl="1"/>
            <a:r>
              <a:rPr lang="cs-CZ" sz="1600" dirty="0" smtClean="0"/>
              <a:t>1 porce = 80 g vařeného masa, 2 vejce, 100 g vařených luštěnin</a:t>
            </a:r>
            <a:endParaRPr lang="cs-CZ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					</a:t>
            </a:r>
            <a:r>
              <a:rPr lang="cs-CZ" sz="1900" dirty="0"/>
              <a:t>	</a:t>
            </a:r>
            <a:r>
              <a:rPr lang="cs-CZ" sz="1900" dirty="0" smtClean="0"/>
              <a:t>										</a:t>
            </a:r>
          </a:p>
          <a:p>
            <a:pPr marL="0" indent="0">
              <a:buNone/>
            </a:pPr>
            <a:r>
              <a:rPr lang="cs-CZ" sz="1900" b="1" dirty="0"/>
              <a:t>	</a:t>
            </a:r>
            <a:r>
              <a:rPr lang="cs-CZ" sz="1900" b="1" dirty="0" smtClean="0"/>
              <a:t>				</a:t>
            </a:r>
            <a:r>
              <a:rPr lang="cs-CZ" sz="2000" b="1" dirty="0" smtClean="0"/>
              <a:t>bílkoviny </a:t>
            </a:r>
            <a:r>
              <a:rPr lang="cs-CZ" sz="1900" dirty="0" smtClean="0">
                <a:latin typeface="Century Schoolbook" panose="02040604050505020304" pitchFamily="18" charset="0"/>
              </a:rPr>
              <a:t>→</a:t>
            </a:r>
            <a:r>
              <a:rPr lang="cs-CZ" sz="1900" dirty="0" smtClean="0"/>
              <a:t> 1 g = 17 </a:t>
            </a:r>
            <a:r>
              <a:rPr lang="cs-CZ" sz="1900" dirty="0" err="1" smtClean="0"/>
              <a:t>kJ</a:t>
            </a:r>
            <a:r>
              <a:rPr lang="cs-CZ" sz="1900" dirty="0" smtClean="0"/>
              <a:t> (4 kcal)</a:t>
            </a:r>
          </a:p>
          <a:p>
            <a:pPr marL="0" indent="0">
              <a:buNone/>
            </a:pPr>
            <a:r>
              <a:rPr lang="cs-CZ" sz="1900" dirty="0"/>
              <a:t>	</a:t>
            </a:r>
            <a:r>
              <a:rPr lang="cs-CZ" sz="1900" dirty="0" smtClean="0"/>
              <a:t>				</a:t>
            </a:r>
            <a:r>
              <a:rPr lang="cs-CZ" sz="1900" b="1" dirty="0" smtClean="0"/>
              <a:t>tuky </a:t>
            </a:r>
            <a:r>
              <a:rPr lang="cs-CZ" sz="1900" dirty="0">
                <a:latin typeface="Century Schoolbook" panose="02040604050505020304" pitchFamily="18" charset="0"/>
              </a:rPr>
              <a:t>→</a:t>
            </a:r>
            <a:r>
              <a:rPr lang="cs-CZ" sz="1900" dirty="0"/>
              <a:t> 1 g = </a:t>
            </a:r>
            <a:r>
              <a:rPr lang="cs-CZ" sz="1900" dirty="0" smtClean="0"/>
              <a:t>39 </a:t>
            </a:r>
            <a:r>
              <a:rPr lang="cs-CZ" sz="1900" dirty="0" err="1"/>
              <a:t>kJ</a:t>
            </a:r>
            <a:r>
              <a:rPr lang="cs-CZ" sz="1900" dirty="0"/>
              <a:t> </a:t>
            </a:r>
            <a:r>
              <a:rPr lang="cs-CZ" sz="1900" dirty="0" smtClean="0"/>
              <a:t>(9 </a:t>
            </a:r>
            <a:r>
              <a:rPr lang="cs-CZ" sz="1900" dirty="0"/>
              <a:t>kcal</a:t>
            </a:r>
            <a:r>
              <a:rPr lang="cs-CZ" sz="1900" dirty="0" smtClean="0"/>
              <a:t>)</a:t>
            </a:r>
          </a:p>
          <a:p>
            <a:pPr marL="0" indent="0">
              <a:buNone/>
            </a:pPr>
            <a:r>
              <a:rPr lang="cs-CZ" sz="1900" dirty="0" smtClean="0"/>
              <a:t>					</a:t>
            </a:r>
            <a:r>
              <a:rPr lang="cs-CZ" sz="2000" dirty="0" smtClean="0"/>
              <a:t>vláknina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vit. A, D, skupiny B (</a:t>
            </a:r>
            <a:r>
              <a:rPr lang="cs-CZ" sz="2000" dirty="0" err="1" smtClean="0"/>
              <a:t>thiamin</a:t>
            </a:r>
            <a:r>
              <a:rPr lang="cs-CZ" sz="2000" dirty="0"/>
              <a:t>, </a:t>
            </a:r>
            <a:r>
              <a:rPr lang="cs-CZ" sz="2000" dirty="0" smtClean="0"/>
              <a:t>niacin)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minerální látky (</a:t>
            </a:r>
            <a:r>
              <a:rPr lang="cs-CZ" sz="2000" dirty="0" err="1" smtClean="0"/>
              <a:t>Fe</a:t>
            </a:r>
            <a:r>
              <a:rPr lang="cs-CZ" sz="2000" dirty="0" smtClean="0"/>
              <a:t>, </a:t>
            </a:r>
            <a:r>
              <a:rPr lang="cs-CZ" sz="2000" dirty="0" err="1" smtClean="0"/>
              <a:t>Zn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			</a:t>
            </a:r>
            <a:endParaRPr lang="cs-CZ" sz="2000" b="1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výživy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40</a:t>
            </a:fld>
            <a:endParaRPr lang="cs-CZ" dirty="0"/>
          </a:p>
        </p:txBody>
      </p:sp>
      <p:pic>
        <p:nvPicPr>
          <p:cNvPr id="4" name="Picture 2" descr="http://www.ulekare.cz/dbpic/potravinova_pyramida_n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0" y="3295488"/>
            <a:ext cx="2971942" cy="294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691" y="3052712"/>
            <a:ext cx="1463543" cy="1359071"/>
          </a:xfrm>
          <a:prstGeom prst="rect">
            <a:avLst/>
          </a:prstGeom>
        </p:spPr>
      </p:pic>
      <p:sp>
        <p:nvSpPr>
          <p:cNvPr id="11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Bílkovinné potraviny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stavební materiál</a:t>
            </a:r>
          </a:p>
          <a:p>
            <a:r>
              <a:rPr lang="cs-CZ" dirty="0" smtClean="0"/>
              <a:t>receptory</a:t>
            </a:r>
          </a:p>
          <a:p>
            <a:r>
              <a:rPr lang="cs-CZ" dirty="0" smtClean="0"/>
              <a:t>protilátky atd. atd. atd.</a:t>
            </a:r>
          </a:p>
          <a:p>
            <a:r>
              <a:rPr lang="cs-CZ" dirty="0" smtClean="0"/>
              <a:t>energie (?)</a:t>
            </a:r>
          </a:p>
          <a:p>
            <a:endParaRPr lang="cs-CZ" dirty="0" smtClean="0"/>
          </a:p>
          <a:p>
            <a:endParaRPr lang="cs-CZ" dirty="0"/>
          </a:p>
          <a:p>
            <a:pPr marL="0" indent="0" algn="r">
              <a:buNone/>
            </a:pPr>
            <a:r>
              <a:rPr lang="cs-CZ" sz="5400" b="1" dirty="0"/>
              <a:t>1 g = 4 kcal = 17 </a:t>
            </a:r>
            <a:r>
              <a:rPr lang="cs-CZ" sz="5400" b="1" dirty="0" err="1"/>
              <a:t>kJ</a:t>
            </a:r>
            <a:endParaRPr lang="cs-CZ" sz="5400" b="1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Bílkovinné potraviny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plnohodnotné vs. neplnohodnotné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esenciální aminokyseliny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vs.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42</a:t>
            </a:fld>
            <a:endParaRPr lang="cs-CZ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776" y="2861191"/>
            <a:ext cx="2455884" cy="161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43015"/>
            <a:ext cx="1620757" cy="95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32" y="3306704"/>
            <a:ext cx="2585709" cy="11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9463" y="4677823"/>
            <a:ext cx="1894680" cy="108657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15" y="4860811"/>
            <a:ext cx="2118938" cy="117435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83" y="3553294"/>
            <a:ext cx="1739635" cy="107236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95" y="4969797"/>
            <a:ext cx="1234035" cy="95637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400611" y="4190648"/>
            <a:ext cx="66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41094" y="5606300"/>
            <a:ext cx="130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808716" y="3968480"/>
            <a:ext cx="802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0577338" y="5664564"/>
            <a:ext cx="63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ástupný symbol pro zápatí 3"/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Bílkovinné potraviny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5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14" y="1794409"/>
            <a:ext cx="4903773" cy="3269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ovéPole 5"/>
          <p:cNvSpPr txBox="1"/>
          <p:nvPr/>
        </p:nvSpPr>
        <p:spPr>
          <a:xfrm>
            <a:off x="6570734" y="3105834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 min</a:t>
            </a:r>
            <a:endParaRPr lang="cs-CZ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85399" y="2265456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Řazení potravin</a:t>
            </a:r>
            <a:endParaRPr lang="cs-CZ" sz="105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plnohodnotné</a:t>
            </a:r>
          </a:p>
          <a:p>
            <a:pPr lvl="1"/>
            <a:r>
              <a:rPr lang="cs-CZ" dirty="0" smtClean="0"/>
              <a:t>obsahují všechny esenciální aminokyseliny</a:t>
            </a:r>
          </a:p>
          <a:p>
            <a:pPr lvl="1"/>
            <a:r>
              <a:rPr lang="cs-CZ" dirty="0" smtClean="0"/>
              <a:t>převážně živočišného původu + sója</a:t>
            </a:r>
          </a:p>
          <a:p>
            <a:r>
              <a:rPr lang="cs-CZ" b="1" dirty="0" smtClean="0"/>
              <a:t>neplnohodnotné</a:t>
            </a:r>
            <a:endParaRPr lang="cs-CZ" dirty="0" smtClean="0"/>
          </a:p>
          <a:p>
            <a:pPr lvl="1"/>
            <a:r>
              <a:rPr lang="cs-CZ" b="1" dirty="0" smtClean="0"/>
              <a:t>limitující AMK</a:t>
            </a:r>
            <a:r>
              <a:rPr lang="cs-CZ" dirty="0" smtClean="0"/>
              <a:t> – esenciální AMK, jejíž obsah je nedostatečný</a:t>
            </a:r>
          </a:p>
          <a:p>
            <a:pPr lvl="2"/>
            <a:r>
              <a:rPr lang="cs-CZ" dirty="0" smtClean="0"/>
              <a:t>obiloviny – lysin</a:t>
            </a:r>
          </a:p>
          <a:p>
            <a:pPr lvl="2"/>
            <a:r>
              <a:rPr lang="cs-CZ" dirty="0" smtClean="0"/>
              <a:t>rýže – lysin, </a:t>
            </a:r>
            <a:r>
              <a:rPr lang="cs-CZ" dirty="0" err="1" smtClean="0"/>
              <a:t>threonin</a:t>
            </a:r>
            <a:endParaRPr lang="cs-CZ" dirty="0" smtClean="0"/>
          </a:p>
          <a:p>
            <a:pPr lvl="2"/>
            <a:r>
              <a:rPr lang="cs-CZ" dirty="0" smtClean="0"/>
              <a:t>kukuřice – tryptofan</a:t>
            </a:r>
          </a:p>
          <a:p>
            <a:pPr lvl="2"/>
            <a:r>
              <a:rPr lang="cs-CZ" dirty="0" smtClean="0"/>
              <a:t>luštěniny – </a:t>
            </a:r>
            <a:r>
              <a:rPr lang="cs-CZ" dirty="0" err="1" smtClean="0"/>
              <a:t>methionin</a:t>
            </a:r>
            <a:endParaRPr lang="cs-CZ" dirty="0" smtClean="0"/>
          </a:p>
          <a:p>
            <a:pPr lvl="1"/>
            <a:r>
              <a:rPr lang="cs-CZ" dirty="0" smtClean="0"/>
              <a:t>převážně rostlinného původu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5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energie</a:t>
            </a:r>
          </a:p>
          <a:p>
            <a:r>
              <a:rPr lang="cs-CZ" dirty="0"/>
              <a:t>zásobní látky</a:t>
            </a:r>
          </a:p>
          <a:p>
            <a:r>
              <a:rPr lang="cs-CZ" dirty="0"/>
              <a:t>stavební materiál (chitin)</a:t>
            </a:r>
          </a:p>
          <a:p>
            <a:r>
              <a:rPr lang="cs-CZ" dirty="0"/>
              <a:t>struktura (NA, koenzymy, glykoproteiny atd.)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5400" b="1" dirty="0"/>
              <a:t>1 g = 4 kcal = 17 </a:t>
            </a:r>
            <a:r>
              <a:rPr lang="cs-CZ" sz="5400" b="1" dirty="0" err="1"/>
              <a:t>kJ</a:t>
            </a:r>
            <a:endParaRPr lang="cs-CZ" sz="54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7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významný zdroj energie (1 g = 38 </a:t>
            </a:r>
            <a:r>
              <a:rPr lang="cs-CZ" dirty="0" err="1" smtClean="0"/>
              <a:t>kJ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 většině případů </a:t>
            </a:r>
            <a:r>
              <a:rPr lang="cs-CZ" b="1" dirty="0" smtClean="0"/>
              <a:t>glycerol + 3 mastné kyseliny</a:t>
            </a:r>
          </a:p>
          <a:p>
            <a:r>
              <a:rPr lang="cs-CZ" dirty="0" smtClean="0"/>
              <a:t>složení MK ovlivňuje </a:t>
            </a:r>
            <a:r>
              <a:rPr lang="cs-CZ" b="1" dirty="0" smtClean="0"/>
              <a:t>vliv tuku na zdraví </a:t>
            </a:r>
            <a:r>
              <a:rPr lang="cs-CZ" dirty="0" smtClean="0"/>
              <a:t>člověka</a:t>
            </a:r>
          </a:p>
          <a:p>
            <a:endParaRPr lang="cs-CZ" dirty="0"/>
          </a:p>
          <a:p>
            <a:r>
              <a:rPr lang="cs-CZ" b="1" dirty="0" smtClean="0"/>
              <a:t>MK nasycené, </a:t>
            </a:r>
            <a:r>
              <a:rPr lang="cs-CZ" b="1" dirty="0" err="1" smtClean="0"/>
              <a:t>mononenasycené</a:t>
            </a:r>
            <a:r>
              <a:rPr lang="cs-CZ" b="1" dirty="0" smtClean="0"/>
              <a:t>, polynenasycené</a:t>
            </a:r>
          </a:p>
          <a:p>
            <a:pPr lvl="1"/>
            <a:r>
              <a:rPr lang="cs-CZ" dirty="0" smtClean="0"/>
              <a:t>zdroje a funkce viz Výživa v prevenci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95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2" y="0"/>
            <a:ext cx="11989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Trojpoměr</a:t>
            </a:r>
            <a:r>
              <a:rPr lang="cs-CZ" dirty="0" smtClean="0"/>
              <a:t> živin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Podíl jednotlivých živin na přívodu energie by se měl</a:t>
            </a:r>
            <a:br>
              <a:rPr lang="cs-CZ" dirty="0" smtClean="0"/>
            </a:br>
            <a:r>
              <a:rPr lang="cs-CZ" dirty="0" smtClean="0"/>
              <a:t>u zdravého člověka pohybovat okolo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b="1" dirty="0" smtClean="0"/>
              <a:t>B : T : S</a:t>
            </a:r>
          </a:p>
          <a:p>
            <a:pPr marL="0" indent="0" algn="ctr">
              <a:buNone/>
            </a:pPr>
            <a:r>
              <a:rPr lang="cs-CZ" sz="6000" b="1" dirty="0" smtClean="0"/>
              <a:t>15 : 30 : 55</a:t>
            </a:r>
            <a:endParaRPr lang="cs-CZ" sz="6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018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1028</Words>
  <Application>Microsoft Office PowerPoint</Application>
  <PresentationFormat>Širokoúhlá obrazovka</PresentationFormat>
  <Paragraphs>435</Paragraphs>
  <Slides>43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Wingdings</vt:lpstr>
      <vt:lpstr>Arial</vt:lpstr>
      <vt:lpstr>Century Schoolbook</vt:lpstr>
      <vt:lpstr>Segoe UI</vt:lpstr>
      <vt:lpstr>Calibri Light</vt:lpstr>
      <vt:lpstr>Calibri</vt:lpstr>
      <vt:lpstr>MS PGothic</vt:lpstr>
      <vt:lpstr>Segoe UI Black</vt:lpstr>
      <vt:lpstr>Motiv Office</vt:lpstr>
      <vt:lpstr>ZÁKLADY VÝŽIVY     • sacharidy • tuky • bílkoviny • • potravinová pyramida • </vt:lpstr>
      <vt:lpstr>Ukončení předmětu</vt:lpstr>
      <vt:lpstr>Podmínky ukončení předmětu</vt:lpstr>
      <vt:lpstr>Základní živiny</vt:lpstr>
      <vt:lpstr>Bílkoviny</vt:lpstr>
      <vt:lpstr>Sacharidy</vt:lpstr>
      <vt:lpstr>Tuky</vt:lpstr>
      <vt:lpstr>Prezentace aplikace PowerPoint</vt:lpstr>
      <vt:lpstr>Trojpoměr živin</vt:lpstr>
      <vt:lpstr>Prezentace aplikace PowerPoint</vt:lpstr>
      <vt:lpstr>Potravinové skupiny</vt:lpstr>
      <vt:lpstr>OBILOVINY</vt:lpstr>
      <vt:lpstr>Obiloviny</vt:lpstr>
      <vt:lpstr>Sacharidy</vt:lpstr>
      <vt:lpstr>Sacharidy</vt:lpstr>
      <vt:lpstr>Celorznné vs. vícezrnné vs. x-zrnné</vt:lpstr>
      <vt:lpstr>Celorznné vs. vícezrnné vs. x-zrnné</vt:lpstr>
      <vt:lpstr>Glykemický index</vt:lpstr>
      <vt:lpstr>Lepek</vt:lpstr>
      <vt:lpstr>Lepek</vt:lpstr>
      <vt:lpstr>Lepek</vt:lpstr>
      <vt:lpstr>Lepek</vt:lpstr>
      <vt:lpstr>Beta-glukany</vt:lpstr>
      <vt:lpstr>Cukr v „cereáliích“</vt:lpstr>
      <vt:lpstr>OVOCE A ZELENINA</vt:lpstr>
      <vt:lpstr>Obsah živin – jablko</vt:lpstr>
      <vt:lpstr>3–5 porcí; porce je…</vt:lpstr>
      <vt:lpstr>Pro lepší představu</vt:lpstr>
      <vt:lpstr>Porce zeleniny! Wait…</vt:lpstr>
      <vt:lpstr>Ovoce nebo džus?</vt:lpstr>
      <vt:lpstr>Vitamin C</vt:lpstr>
      <vt:lpstr>MLÉKO A MLÉČNÉ VÝROBKY</vt:lpstr>
      <vt:lpstr>Mléčné výrobky</vt:lpstr>
      <vt:lpstr>Vápník z mléka nebo z rostlin?</vt:lpstr>
      <vt:lpstr>Bezmléčná dieta</vt:lpstr>
      <vt:lpstr>Slazené či bílé?</vt:lpstr>
      <vt:lpstr>MASO, RYBY, VEJCE, OŘECHY, SEMENA</vt:lpstr>
      <vt:lpstr>Prezentace aplikace PowerPoint</vt:lpstr>
      <vt:lpstr>BÍLKOVINNÉ POTRAVINY</vt:lpstr>
      <vt:lpstr>„Bílkovinné“ potraviny</vt:lpstr>
      <vt:lpstr>Bílkoviny</vt:lpstr>
      <vt:lpstr>Bílkoviny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DĚTÍ    • podpora kojení • výživa kojenců a batolat •  • růstové grafy • sociální pediatrie •</dc:title>
  <dc:creator>Martin Krobot</dc:creator>
  <cp:lastModifiedBy>Martin Krobot</cp:lastModifiedBy>
  <cp:revision>52</cp:revision>
  <dcterms:modified xsi:type="dcterms:W3CDTF">2018-11-14T09:11:17Z</dcterms:modified>
</cp:coreProperties>
</file>