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9" r:id="rId3"/>
    <p:sldId id="261" r:id="rId4"/>
    <p:sldId id="267" r:id="rId5"/>
    <p:sldId id="268" r:id="rId6"/>
    <p:sldId id="271" r:id="rId7"/>
    <p:sldId id="280" r:id="rId8"/>
    <p:sldId id="281" r:id="rId9"/>
    <p:sldId id="284" r:id="rId10"/>
    <p:sldId id="289" r:id="rId11"/>
    <p:sldId id="290" r:id="rId12"/>
    <p:sldId id="292" r:id="rId13"/>
    <p:sldId id="291" r:id="rId14"/>
    <p:sldId id="296" r:id="rId15"/>
    <p:sldId id="286" r:id="rId16"/>
    <p:sldId id="287" r:id="rId17"/>
    <p:sldId id="288" r:id="rId18"/>
    <p:sldId id="279" r:id="rId19"/>
  </p:sldIdLst>
  <p:sldSz cx="9144000" cy="6858000" type="screen4x3"/>
  <p:notesSz cx="6858000" cy="99456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133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6133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BDB287FC-5B48-4E18-8B72-7B03DD4AD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45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689"/>
            <a:ext cx="5486400" cy="447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133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6133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E8323CB4-A20A-4EFB-A3C0-769CBBF510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883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FBEB98-F661-4088-AB19-E5C634635177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cs-CZ" smtClean="0"/>
              <a:t>UNFPA, the United Nations Population Fund, delivers a world where every pregnancy is wanted, every birth is safe, every young person's potential is fulfilled.</a:t>
            </a:r>
            <a:endParaRPr lang="cs-CZ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632E49-9912-4EC1-8C68-9D84BF4AA5DC}" type="slidenum">
              <a:rPr lang="cs-CZ" altLang="cs-CZ" smtClean="0"/>
              <a:pPr eaLnBrk="1" hangingPunct="1"/>
              <a:t>17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5EDA2F5-382E-4E37-8D0E-73F300DFF385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2941738-4E62-489B-A25C-7C82AF5E762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C35338-C583-4BA7-8829-E44476464590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6D4FD-B883-458A-8B27-D31BBFB737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A266CFC4-FC93-4384-A8CD-2033328532E8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2797AF60-0CEE-46F3-A2DE-B61D85C886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9304C-717E-497F-B5F2-F7B7D7BB5E82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B832AD-578F-4001-9CCE-E198389DCB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08CB33-76D4-4F08-AF1D-F4C5C3FD882D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BC64F99-D48D-4535-9686-9FFC5F16806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5A34A274-DE9F-44ED-BF0E-8ECAA7298FAE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9AB7297A-22FD-4A1B-AB06-93690176825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6F79AD22-3090-4A85-95D9-2E855B03CB8E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9B9F9D09-C9D7-489D-94DE-8087E2476F0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391B2E-987E-4ED6-A848-484B0444E67F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FA62E1-A73D-4CE0-9708-2020D3E2A6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A446B6-6693-4DD2-B723-1C8C018F62A6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2EEA5E9-4455-45A9-868D-83A1D5A17D5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223296-5411-4826-8421-1F8AF6B26164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5FCF119-851E-401B-A592-936F4B0769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EB684451-9119-4A96-869C-989161B5C243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574C33A2-54C5-4EBB-8130-CED778D1DA8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6DCABB-87F1-41E4-B657-7B3C9E769454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0B2E42-5F01-49F3-9829-BA2466277F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ckzp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uzp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ternationalmidwives.org/" TargetMode="External"/><Relationship Id="rId3" Type="http://schemas.openxmlformats.org/officeDocument/2006/relationships/hyperlink" Target="http://www.cnna.cz/" TargetMode="External"/><Relationship Id="rId7" Type="http://schemas.openxmlformats.org/officeDocument/2006/relationships/hyperlink" Target="http://www.europeanmidwives.eu/index.php" TargetMode="External"/><Relationship Id="rId2" Type="http://schemas.openxmlformats.org/officeDocument/2006/relationships/hyperlink" Target="http://cs.wikipedia.org/wiki/Profesn%C3%AD_sdru%C5%BEen%C3%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kpa.cz/" TargetMode="External"/><Relationship Id="rId5" Type="http://schemas.openxmlformats.org/officeDocument/2006/relationships/hyperlink" Target="http://www.pdcap.cz/Texty/PA/CKPA.html" TargetMode="External"/><Relationship Id="rId10" Type="http://schemas.openxmlformats.org/officeDocument/2006/relationships/hyperlink" Target="http://www.pouzp.cz/?lang=cs" TargetMode="External"/><Relationship Id="rId4" Type="http://schemas.openxmlformats.org/officeDocument/2006/relationships/hyperlink" Target="http://www.unipa.cz/" TargetMode="External"/><Relationship Id="rId9" Type="http://schemas.openxmlformats.org/officeDocument/2006/relationships/hyperlink" Target="http://asistentky.porodnice.cz/ceska-spolecnost-porodnich-asistente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na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0"/>
            <a:ext cx="7772400" cy="3933825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000" b="0" dirty="0" smtClean="0">
                <a:solidFill>
                  <a:schemeClr val="tx1"/>
                </a:solidFill>
              </a:rPr>
              <a:t>Lékařská fakulta MU v Brně</a:t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>Katedra porodní </a:t>
            </a:r>
            <a:r>
              <a:rPr lang="cs-CZ" sz="2000" b="0" dirty="0" smtClean="0">
                <a:solidFill>
                  <a:schemeClr val="tx1"/>
                </a:solidFill>
              </a:rPr>
              <a:t>asistence a zdravotnických záchranářů</a:t>
            </a: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3200" b="0" dirty="0" smtClean="0">
                <a:solidFill>
                  <a:schemeClr val="tx1"/>
                </a:solidFill>
              </a:rPr>
              <a:t/>
            </a:r>
            <a:br>
              <a:rPr lang="cs-CZ" sz="3200" b="0" dirty="0" smtClean="0">
                <a:solidFill>
                  <a:schemeClr val="tx1"/>
                </a:solidFill>
              </a:rPr>
            </a:br>
            <a:r>
              <a:rPr lang="cs-CZ" sz="3200" b="0" dirty="0" smtClean="0">
                <a:solidFill>
                  <a:schemeClr val="tx1"/>
                </a:solidFill>
              </a:rPr>
              <a:t/>
            </a:r>
            <a:br>
              <a:rPr lang="cs-CZ" sz="3200" b="0" dirty="0" smtClean="0">
                <a:solidFill>
                  <a:schemeClr val="tx1"/>
                </a:solidFill>
              </a:rPr>
            </a:br>
            <a:r>
              <a:rPr lang="en-GB" dirty="0" err="1" smtClean="0">
                <a:solidFill>
                  <a:schemeClr val="tx1"/>
                </a:solidFill>
              </a:rPr>
              <a:t>Profesn</a:t>
            </a:r>
            <a:r>
              <a:rPr lang="cs-CZ" dirty="0" smtClean="0">
                <a:solidFill>
                  <a:schemeClr val="tx1"/>
                </a:solidFill>
              </a:rPr>
              <a:t>í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organizace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5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5B2CEED-2ED6-486C-8846-C09FF50C8C6A}" type="datetime1">
              <a:rPr lang="cs-CZ" altLang="cs-CZ" smtClean="0"/>
              <a:pPr eaLnBrk="1" hangingPunct="1"/>
              <a:t>6.1.2019</a:t>
            </a:fld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4000" dirty="0" smtClean="0">
                <a:solidFill>
                  <a:schemeClr val="tx1"/>
                </a:solidFill>
              </a:rPr>
              <a:t>Česká </a:t>
            </a:r>
            <a:r>
              <a:rPr lang="en-GB" sz="4000" dirty="0" err="1" smtClean="0">
                <a:solidFill>
                  <a:schemeClr val="tx1"/>
                </a:solidFill>
              </a:rPr>
              <a:t>komora</a:t>
            </a:r>
            <a:r>
              <a:rPr lang="en-GB" sz="4000" dirty="0" smtClean="0">
                <a:solidFill>
                  <a:schemeClr val="tx1"/>
                </a:solidFill>
              </a:rPr>
              <a:t> </a:t>
            </a:r>
            <a:r>
              <a:rPr lang="en-GB" sz="4000" dirty="0" err="1" smtClean="0">
                <a:solidFill>
                  <a:schemeClr val="tx1"/>
                </a:solidFill>
              </a:rPr>
              <a:t>zdravotnick</a:t>
            </a:r>
            <a:r>
              <a:rPr lang="cs-CZ" sz="4000" dirty="0" smtClean="0">
                <a:solidFill>
                  <a:schemeClr val="tx1"/>
                </a:solidFill>
              </a:rPr>
              <a:t>ý</a:t>
            </a:r>
            <a:r>
              <a:rPr lang="en-GB" sz="4000" dirty="0" err="1" smtClean="0">
                <a:solidFill>
                  <a:schemeClr val="tx1"/>
                </a:solidFill>
              </a:rPr>
              <a:t>ch</a:t>
            </a:r>
            <a:r>
              <a:rPr lang="en-GB" sz="4000" dirty="0" smtClean="0">
                <a:solidFill>
                  <a:schemeClr val="tx1"/>
                </a:solidFill>
              </a:rPr>
              <a:t> </a:t>
            </a:r>
            <a:r>
              <a:rPr lang="en-GB" sz="4000" dirty="0" err="1" smtClean="0">
                <a:solidFill>
                  <a:schemeClr val="tx1"/>
                </a:solidFill>
              </a:rPr>
              <a:t>pracovn</a:t>
            </a:r>
            <a:r>
              <a:rPr lang="cs-CZ" sz="4000" dirty="0" err="1" smtClean="0">
                <a:solidFill>
                  <a:schemeClr val="tx1"/>
                </a:solidFill>
              </a:rPr>
              <a:t>íků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1638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797F73-9FD3-4C6D-A143-4489CE24E21A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071688"/>
            <a:ext cx="8229600" cy="4054475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Přípravný výbor České komory zdravotnických pracovníků</a:t>
            </a:r>
          </a:p>
          <a:p>
            <a:endParaRPr lang="cs-CZ" altLang="cs-CZ" sz="2800" dirty="0" smtClean="0"/>
          </a:p>
          <a:p>
            <a:r>
              <a:rPr lang="cs-CZ" altLang="cs-CZ" sz="2800" dirty="0" smtClean="0">
                <a:hlinkClick r:id="rId2"/>
              </a:rPr>
              <a:t>http://www.ckzp.cz</a:t>
            </a:r>
            <a:r>
              <a:rPr lang="cs-CZ" altLang="cs-CZ" sz="2800" dirty="0" smtClean="0">
                <a:hlinkClick r:id="rId2"/>
              </a:rPr>
              <a:t>/</a:t>
            </a:r>
            <a:endParaRPr lang="cs-CZ" altLang="cs-CZ" sz="2800" dirty="0" smtClean="0"/>
          </a:p>
          <a:p>
            <a:endParaRPr lang="cs-CZ" altLang="cs-CZ" sz="2800" dirty="0"/>
          </a:p>
          <a:p>
            <a:r>
              <a:rPr lang="cs-CZ" sz="2800" dirty="0" smtClean="0"/>
              <a:t>Předseda Mgr</a:t>
            </a:r>
            <a:r>
              <a:rPr lang="cs-CZ" sz="2800" dirty="0"/>
              <a:t>. Petr Máca. </a:t>
            </a:r>
            <a:endParaRPr lang="cs-CZ" altLang="cs-CZ" sz="2800" dirty="0" smtClean="0"/>
          </a:p>
        </p:txBody>
      </p:sp>
      <p:pic>
        <p:nvPicPr>
          <p:cNvPr id="16389" name="Obrázek 5" descr="ckzp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88640"/>
            <a:ext cx="2400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dirty="0" smtClean="0">
                <a:solidFill>
                  <a:schemeClr val="tx1"/>
                </a:solidFill>
              </a:rPr>
              <a:t>P</a:t>
            </a:r>
            <a:r>
              <a:rPr lang="cs-CZ" altLang="cs-CZ" dirty="0" smtClean="0">
                <a:solidFill>
                  <a:schemeClr val="tx1"/>
                </a:solidFill>
              </a:rPr>
              <a:t>OUZP</a:t>
            </a:r>
            <a:endParaRPr lang="en-US" altLang="cs-CZ" dirty="0" smtClean="0">
              <a:solidFill>
                <a:schemeClr val="tx1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700808"/>
            <a:ext cx="8229600" cy="4958755"/>
          </a:xfrm>
        </p:spPr>
        <p:txBody>
          <a:bodyPr/>
          <a:lstStyle/>
          <a:p>
            <a:r>
              <a:rPr lang="cs-CZ" altLang="cs-CZ" sz="2800" dirty="0" smtClean="0"/>
              <a:t>Profesní a odborová unie zdravotnických pracovníků.</a:t>
            </a:r>
          </a:p>
          <a:p>
            <a:r>
              <a:rPr lang="cs-CZ" altLang="cs-CZ" sz="2800" dirty="0" smtClean="0"/>
              <a:t>V</a:t>
            </a:r>
            <a:r>
              <a:rPr lang="en-US" altLang="cs-CZ" sz="2800" dirty="0" err="1" smtClean="0"/>
              <a:t>znikla</a:t>
            </a:r>
            <a:r>
              <a:rPr lang="en-US" altLang="cs-CZ" sz="2800" dirty="0" smtClean="0"/>
              <a:t> v </a:t>
            </a:r>
            <a:r>
              <a:rPr lang="en-US" altLang="cs-CZ" sz="2800" dirty="0" err="1" smtClean="0"/>
              <a:t>roce</a:t>
            </a:r>
            <a:r>
              <a:rPr lang="en-US" altLang="cs-CZ" sz="2800" dirty="0" smtClean="0"/>
              <a:t> 1990 </a:t>
            </a:r>
            <a:r>
              <a:rPr lang="en-US" altLang="cs-CZ" sz="2800" dirty="0" err="1" smtClean="0"/>
              <a:t>jako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profesní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organizace</a:t>
            </a:r>
            <a:r>
              <a:rPr lang="cs-CZ" altLang="cs-CZ" sz="2800" dirty="0" smtClean="0"/>
              <a:t>.</a:t>
            </a:r>
            <a:endParaRPr lang="en-US" altLang="cs-CZ" sz="2800" dirty="0" smtClean="0"/>
          </a:p>
          <a:p>
            <a:r>
              <a:rPr lang="en-US" altLang="cs-CZ" sz="2800" dirty="0" smtClean="0"/>
              <a:t>V </a:t>
            </a:r>
            <a:r>
              <a:rPr lang="en-US" altLang="cs-CZ" sz="2800" dirty="0" err="1" smtClean="0"/>
              <a:t>roce</a:t>
            </a:r>
            <a:r>
              <a:rPr lang="en-US" altLang="cs-CZ" sz="2800" dirty="0" smtClean="0"/>
              <a:t> 1991 </a:t>
            </a:r>
            <a:r>
              <a:rPr lang="en-US" altLang="cs-CZ" sz="2800" dirty="0" err="1" smtClean="0"/>
              <a:t>přidala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ke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svému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názvu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titul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odborová</a:t>
            </a:r>
            <a:r>
              <a:rPr lang="cs-CZ" altLang="cs-CZ" sz="2800" dirty="0" smtClean="0"/>
              <a:t>.</a:t>
            </a:r>
          </a:p>
          <a:p>
            <a:r>
              <a:rPr lang="en-US" altLang="cs-CZ" sz="2800" dirty="0" err="1" smtClean="0"/>
              <a:t>Sdružuje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zdravotnické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pracovníky</a:t>
            </a:r>
            <a:r>
              <a:rPr lang="en-US" altLang="cs-CZ" sz="2800" dirty="0" smtClean="0"/>
              <a:t> k </a:t>
            </a:r>
            <a:r>
              <a:rPr lang="en-US" altLang="cs-CZ" sz="2800" dirty="0" err="1" smtClean="0"/>
              <a:t>obhajobě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jejich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profesních</a:t>
            </a:r>
            <a:r>
              <a:rPr lang="en-US" altLang="cs-CZ" sz="2800" dirty="0" smtClean="0"/>
              <a:t>, </a:t>
            </a:r>
            <a:r>
              <a:rPr lang="en-US" altLang="cs-CZ" sz="2800" dirty="0" err="1" smtClean="0"/>
              <a:t>odborových</a:t>
            </a:r>
            <a:r>
              <a:rPr lang="en-US" altLang="cs-CZ" sz="2800" dirty="0" smtClean="0"/>
              <a:t>, </a:t>
            </a:r>
            <a:r>
              <a:rPr lang="en-US" altLang="cs-CZ" sz="2800" dirty="0" err="1" smtClean="0"/>
              <a:t>ekonomických</a:t>
            </a:r>
            <a:r>
              <a:rPr lang="en-US" altLang="cs-CZ" sz="2800" dirty="0" smtClean="0"/>
              <a:t> a </a:t>
            </a:r>
            <a:r>
              <a:rPr lang="en-US" altLang="cs-CZ" sz="2800" dirty="0" err="1" smtClean="0"/>
              <a:t>sociálních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práv</a:t>
            </a:r>
            <a:r>
              <a:rPr lang="cs-CZ" altLang="cs-CZ" sz="2800" dirty="0" smtClean="0"/>
              <a:t>, </a:t>
            </a:r>
            <a:r>
              <a:rPr lang="en-US" altLang="cs-CZ" sz="2800" dirty="0" err="1" smtClean="0"/>
              <a:t>kompetence</a:t>
            </a:r>
            <a:r>
              <a:rPr lang="en-US" altLang="cs-CZ" sz="2800" dirty="0" smtClean="0"/>
              <a:t> k </a:t>
            </a:r>
            <a:r>
              <a:rPr lang="en-US" altLang="cs-CZ" sz="2800" dirty="0" err="1" smtClean="0"/>
              <a:t>připomínkování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zákonů</a:t>
            </a:r>
            <a:r>
              <a:rPr lang="cs-CZ" altLang="cs-CZ" sz="2800" dirty="0" smtClean="0"/>
              <a:t>.</a:t>
            </a:r>
          </a:p>
          <a:p>
            <a:endParaRPr lang="en-US" altLang="cs-CZ" sz="2800" dirty="0" smtClean="0">
              <a:solidFill>
                <a:srgbClr val="FFFF00"/>
              </a:solidFill>
            </a:endParaRPr>
          </a:p>
        </p:txBody>
      </p:sp>
      <p:pic>
        <p:nvPicPr>
          <p:cNvPr id="36868" name="Picture 4" descr="pouz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7" y="1"/>
            <a:ext cx="1800200" cy="143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dirty="0" smtClean="0">
                <a:solidFill>
                  <a:schemeClr val="tx1"/>
                </a:solidFill>
              </a:rPr>
              <a:t>P</a:t>
            </a:r>
            <a:r>
              <a:rPr lang="cs-CZ" altLang="cs-CZ" dirty="0" smtClean="0">
                <a:solidFill>
                  <a:schemeClr val="tx1"/>
                </a:solidFill>
              </a:rPr>
              <a:t>OUZP</a:t>
            </a:r>
            <a:endParaRPr lang="en-US" altLang="cs-CZ" dirty="0" smtClean="0">
              <a:solidFill>
                <a:schemeClr val="tx1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2800" dirty="0" smtClean="0"/>
              <a:t>Předseda Bc. Tomáš Válek.</a:t>
            </a:r>
          </a:p>
          <a:p>
            <a:pPr>
              <a:buFontTx/>
              <a:buNone/>
            </a:pPr>
            <a:endParaRPr lang="cs-CZ" altLang="cs-CZ" sz="2800" dirty="0" smtClean="0">
              <a:solidFill>
                <a:srgbClr val="FFFF00"/>
              </a:solidFill>
            </a:endParaRPr>
          </a:p>
          <a:p>
            <a:r>
              <a:rPr lang="cs-CZ" altLang="cs-CZ" sz="2800" dirty="0" smtClean="0">
                <a:hlinkClick r:id="rId2"/>
              </a:rPr>
              <a:t>www.pouzp.cz</a:t>
            </a:r>
            <a:endParaRPr lang="cs-CZ" altLang="cs-CZ" sz="2800" dirty="0" smtClean="0"/>
          </a:p>
          <a:p>
            <a:pPr>
              <a:buFontTx/>
              <a:buNone/>
            </a:pPr>
            <a:endParaRPr lang="en-US" altLang="cs-CZ" sz="2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smtClean="0">
                <a:solidFill>
                  <a:schemeClr val="tx1"/>
                </a:solidFill>
              </a:rPr>
              <a:t>ČSPA</a:t>
            </a:r>
            <a:endParaRPr lang="en-US" altLang="cs-CZ" dirty="0" smtClean="0">
              <a:solidFill>
                <a:schemeClr val="tx1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/>
              <a:t>Česká společnost porodních asistentek.</a:t>
            </a:r>
          </a:p>
          <a:p>
            <a:r>
              <a:rPr lang="cs-CZ" altLang="cs-CZ" sz="2800" dirty="0" smtClean="0"/>
              <a:t>Vznikla v prosinci 2013.</a:t>
            </a:r>
          </a:p>
          <a:p>
            <a:r>
              <a:rPr lang="cs-CZ" altLang="cs-CZ" sz="2800" dirty="0" smtClean="0"/>
              <a:t>Předsedkyně Mgr. Ludmila Lukešová</a:t>
            </a:r>
          </a:p>
          <a:p>
            <a:endParaRPr lang="cs-CZ" altLang="cs-CZ" sz="2800" dirty="0" smtClean="0"/>
          </a:p>
          <a:p>
            <a:r>
              <a:rPr lang="cs-CZ" altLang="cs-CZ" sz="2800" dirty="0"/>
              <a:t>http://www.porodniasistentky.info/</a:t>
            </a:r>
            <a:endParaRPr lang="en-US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ČKSaPA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9304C-717E-497F-B5F2-F7B7D7BB5E82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Česká komora sester a porodních </a:t>
            </a:r>
            <a:r>
              <a:rPr lang="cs-CZ" sz="2800" dirty="0" smtClean="0"/>
              <a:t>asistentek.</a:t>
            </a:r>
          </a:p>
          <a:p>
            <a:r>
              <a:rPr lang="cs-CZ" sz="2800" dirty="0" smtClean="0"/>
              <a:t>Vznikla koncem roku 2018.</a:t>
            </a:r>
          </a:p>
          <a:p>
            <a:r>
              <a:rPr lang="cs-CZ" sz="2800" dirty="0" smtClean="0"/>
              <a:t>Předseda - Bc</a:t>
            </a:r>
            <a:r>
              <a:rPr lang="cs-CZ" sz="2800" dirty="0"/>
              <a:t>. Tomáš Válek, </a:t>
            </a:r>
            <a:r>
              <a:rPr lang="cs-CZ" sz="2800" dirty="0" err="1" smtClean="0"/>
              <a:t>DiS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75106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EMA</a:t>
            </a:r>
          </a:p>
        </p:txBody>
      </p:sp>
      <p:sp>
        <p:nvSpPr>
          <p:cNvPr id="1741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84FCA9-B3F5-41C6-AB56-8DE7529D312C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 err="1" smtClean="0"/>
              <a:t>European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Midwives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Association</a:t>
            </a:r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nezisková, nevládní organizace reprezentující organizace a asociace porodních asistentek z členských států EU, členů Evropské rady, Evropské ekonomické oblasti (EEA) a zemí žadatelů o členství v EU</a:t>
            </a:r>
          </a:p>
          <a:p>
            <a:pPr eaLnBrk="1" hangingPunct="1"/>
            <a:r>
              <a:rPr lang="cs-CZ" altLang="cs-CZ" sz="2800" dirty="0" smtClean="0"/>
              <a:t>prezidentkou je </a:t>
            </a:r>
            <a:r>
              <a:rPr lang="cs-CZ" altLang="cs-CZ" sz="2800" dirty="0" err="1" smtClean="0"/>
              <a:t>Mervi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Jokinen</a:t>
            </a:r>
            <a:endParaRPr lang="cs-CZ" altLang="cs-CZ" sz="2800" dirty="0" smtClean="0"/>
          </a:p>
        </p:txBody>
      </p:sp>
      <p:pic>
        <p:nvPicPr>
          <p:cNvPr id="17413" name="Obrázek 4" descr="EM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7" y="1"/>
            <a:ext cx="3347863" cy="104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EMA</a:t>
            </a:r>
          </a:p>
        </p:txBody>
      </p:sp>
      <p:sp>
        <p:nvSpPr>
          <p:cNvPr id="18434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5B7FCFB-4651-4AA4-9D7D-9308D052F265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poskytuje fórum pro evropské PA, kde se diskutují problémy týkající se porodnictví a zdraví žen</a:t>
            </a:r>
          </a:p>
          <a:p>
            <a:pPr eaLnBrk="1" hangingPunct="1"/>
            <a:r>
              <a:rPr lang="cs-CZ" altLang="cs-CZ" sz="2800" dirty="0" smtClean="0"/>
              <a:t>vytváří minimální standardy pro vzdělávání a praxi PA </a:t>
            </a:r>
          </a:p>
          <a:p>
            <a:pPr eaLnBrk="1" hangingPunct="1"/>
            <a:r>
              <a:rPr lang="cs-CZ" altLang="cs-CZ" sz="2800" dirty="0" smtClean="0"/>
              <a:t>upozorňuje a přispívá k řešení problému týkajících se zdravotní politiky a porodnictví v rámci EU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ICM</a:t>
            </a:r>
          </a:p>
        </p:txBody>
      </p:sp>
      <p:sp>
        <p:nvSpPr>
          <p:cNvPr id="1945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6FBEE0A-32EB-4D85-8663-8F0EA7F5BA4C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844824"/>
            <a:ext cx="7467600" cy="462912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dirty="0" smtClean="0"/>
              <a:t>International </a:t>
            </a:r>
            <a:r>
              <a:rPr lang="cs-CZ" altLang="cs-CZ" dirty="0" err="1" smtClean="0"/>
              <a:t>Council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Midwives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založena roku 1919 v Belgii</a:t>
            </a:r>
          </a:p>
          <a:p>
            <a:pPr eaLnBrk="1" hangingPunct="1"/>
            <a:r>
              <a:rPr lang="cs-CZ" altLang="cs-CZ" dirty="0" smtClean="0"/>
              <a:t>nezisková, nevládní organizace</a:t>
            </a:r>
          </a:p>
          <a:p>
            <a:pPr eaLnBrk="1" hangingPunct="1"/>
            <a:r>
              <a:rPr lang="cs-CZ" altLang="cs-CZ" dirty="0" smtClean="0"/>
              <a:t>zastřešuje profesní organizace jednotlivých zemí</a:t>
            </a:r>
          </a:p>
          <a:p>
            <a:pPr eaLnBrk="1" hangingPunct="1"/>
            <a:r>
              <a:rPr lang="cs-CZ" altLang="cs-CZ" dirty="0" smtClean="0"/>
              <a:t>úzce spolupracuje s WHO, UNFPA, UNICEF, JHPIEGO</a:t>
            </a:r>
          </a:p>
          <a:p>
            <a:pPr eaLnBrk="1" hangingPunct="1"/>
            <a:r>
              <a:rPr lang="cs-CZ" altLang="cs-CZ" dirty="0" smtClean="0"/>
              <a:t>nyní 108 členů z celého světa</a:t>
            </a:r>
          </a:p>
          <a:p>
            <a:pPr eaLnBrk="1" hangingPunct="1"/>
            <a:r>
              <a:rPr lang="cs-CZ" altLang="cs-CZ" dirty="0" smtClean="0"/>
              <a:t>prezidentkou je Franka </a:t>
            </a:r>
            <a:r>
              <a:rPr lang="cs-CZ" altLang="cs-CZ" dirty="0" err="1" smtClean="0"/>
              <a:t>Cadeé</a:t>
            </a:r>
            <a:endParaRPr lang="cs-CZ" altLang="cs-CZ" dirty="0" smtClean="0"/>
          </a:p>
          <a:p>
            <a:pPr eaLnBrk="1" hangingPunct="1"/>
            <a:endParaRPr lang="cs-CZ" altLang="cs-CZ" dirty="0"/>
          </a:p>
          <a:p>
            <a:r>
              <a:rPr lang="cs-CZ" altLang="cs-CZ" dirty="0"/>
              <a:t>http://www.internationalmidwives.org/</a:t>
            </a:r>
            <a:endParaRPr lang="cs-CZ" altLang="cs-CZ" dirty="0" smtClean="0"/>
          </a:p>
        </p:txBody>
      </p:sp>
      <p:pic>
        <p:nvPicPr>
          <p:cNvPr id="19461" name="Obrázek 5" descr="ICM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53" y="0"/>
            <a:ext cx="1895475" cy="1643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Zdroje</a:t>
            </a:r>
          </a:p>
        </p:txBody>
      </p:sp>
      <p:sp>
        <p:nvSpPr>
          <p:cNvPr id="2048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8629CC-D3B4-4AC3-909C-1042F621E4F3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hlinkClick r:id="rId2"/>
              </a:rPr>
              <a:t>http://cs.wikipedia.org/wiki/Profesn%C3%AD_sdru%C5%BEen%C3%AD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hlinkClick r:id="rId3"/>
              </a:rPr>
              <a:t>http://www.cnna.cz/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hlinkClick r:id="rId4"/>
              </a:rPr>
              <a:t>http://www.unipa.cz/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hlinkClick r:id="rId5"/>
              </a:rPr>
              <a:t>http://www.pdcap.cz/Texty/PA/CKPA.html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hlinkClick r:id="rId6"/>
              </a:rPr>
              <a:t>http://www.ckpa.cz/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hlinkClick r:id="rId7"/>
              </a:rPr>
              <a:t>http://www.europeanmidwives.eu/index.php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hlinkClick r:id="rId8"/>
              </a:rPr>
              <a:t>http://www.internationalmidwives.org/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hlinkClick r:id="rId9"/>
              </a:rPr>
              <a:t>http://asistentky.porodnice.cz/ceska-spolecnost-porodnich-asistentek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hlinkClick r:id="rId10"/>
              </a:rPr>
              <a:t>http://www.pouzp.cz/?lang=cs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Profesní organizace</a:t>
            </a:r>
          </a:p>
        </p:txBody>
      </p:sp>
      <p:sp>
        <p:nvSpPr>
          <p:cNvPr id="3074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1CC159-4EF7-46FE-BF42-813C7A9FACC0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nezávislé, zpravidla neziskové, sdružení  příslušníků - fyzických anebo právnických osob - nějaké profese,</a:t>
            </a:r>
          </a:p>
          <a:p>
            <a:pPr eaLnBrk="1" hangingPunct="1"/>
            <a:r>
              <a:rPr lang="cs-CZ" altLang="cs-CZ" sz="2800" dirty="0" smtClean="0"/>
              <a:t>cílem je sledovat a zastupovat společné profesní, kulturní a ekonomické zájmy dané profese, </a:t>
            </a:r>
          </a:p>
          <a:p>
            <a:pPr eaLnBrk="1" hangingPunct="1"/>
            <a:r>
              <a:rPr lang="cs-CZ" altLang="cs-CZ" sz="2800" dirty="0" smtClean="0"/>
              <a:t>nejsou odborovou organizací,</a:t>
            </a:r>
          </a:p>
          <a:p>
            <a:pPr eaLnBrk="1" hangingPunct="1"/>
            <a:r>
              <a:rPr lang="cs-CZ" altLang="cs-CZ" sz="2800" dirty="0" smtClean="0"/>
              <a:t>pro profesní sdružení se někdy používá označení komora.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Profesní organizace</a:t>
            </a:r>
          </a:p>
        </p:txBody>
      </p:sp>
      <p:sp>
        <p:nvSpPr>
          <p:cNvPr id="409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CFE469-AB75-41F3-978F-378CDE0C9E57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zakládají se za účelem podpory zájmů členů dané profese, poskytovaní výměny informací mezi členy</a:t>
            </a:r>
          </a:p>
          <a:p>
            <a:pPr eaLnBrk="1" hangingPunct="1"/>
            <a:r>
              <a:rPr lang="cs-CZ" altLang="cs-CZ" sz="2800" dirty="0" smtClean="0"/>
              <a:t>u některých profesí je povinné členství v určeném sdružení (např. lékaři, farmaceuti, advokáti, exekutoři apod.)</a:t>
            </a:r>
          </a:p>
          <a:p>
            <a:pPr eaLnBrk="1" hangingPunct="1"/>
            <a:r>
              <a:rPr lang="cs-CZ" altLang="cs-CZ" sz="2800" dirty="0" smtClean="0"/>
              <a:t>profesní sdružení je založeno přímo zákonem nebo zákon existenci sdružení předpokládá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Česká asociace sester</a:t>
            </a:r>
          </a:p>
        </p:txBody>
      </p:sp>
      <p:sp>
        <p:nvSpPr>
          <p:cNvPr id="512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7DE8DD-B75E-4534-9559-0C267D9CDBB4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odborná, stavovská dobrovolná, nezisková, nepolitická organizace s právní subjektivitou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největší odborná profesní organizace sester a jiných odborných pracovníků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nejvyšším orgánem je Fórum delegátů, které se skládá z členů ČAS. Fórum delegátů volí devíti členné prezidium a revizní komisi</a:t>
            </a:r>
          </a:p>
        </p:txBody>
      </p:sp>
      <p:pic>
        <p:nvPicPr>
          <p:cNvPr id="5125" name="Obrázek 4" descr="ČA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63" y="0"/>
            <a:ext cx="15716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Česká asociace sester</a:t>
            </a:r>
          </a:p>
        </p:txBody>
      </p:sp>
      <p:sp>
        <p:nvSpPr>
          <p:cNvPr id="6146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A4E1EC-115F-4417-AF09-FC2785B4C16F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členem se může stát každá sestra, porodní asistentka, laborant, farmaceutický asistent, asistent hygienické služby nebo jiný </a:t>
            </a:r>
            <a:r>
              <a:rPr lang="cs-CZ" altLang="cs-CZ" sz="2800" dirty="0" err="1" smtClean="0"/>
              <a:t>nelékař</a:t>
            </a:r>
            <a:r>
              <a:rPr lang="cs-CZ" altLang="cs-CZ" sz="2800" dirty="0" smtClean="0"/>
              <a:t>, který vykonává, nebo vykonával své povolání dle platných předpisů.</a:t>
            </a:r>
          </a:p>
          <a:p>
            <a:pPr eaLnBrk="1" hangingPunct="1"/>
            <a:r>
              <a:rPr lang="cs-CZ" altLang="cs-CZ" sz="2800" dirty="0" smtClean="0"/>
              <a:t>tvořena sekcemi (</a:t>
            </a:r>
            <a:r>
              <a:rPr lang="cs-CZ" altLang="cs-CZ" sz="2800" dirty="0" err="1" smtClean="0"/>
              <a:t>gyn</a:t>
            </a:r>
            <a:r>
              <a:rPr lang="cs-CZ" altLang="cs-CZ" sz="2800" dirty="0" smtClean="0"/>
              <a:t>.-por., anesteziologie, resuscitace a intenzivní péče)</a:t>
            </a:r>
          </a:p>
          <a:p>
            <a:pPr eaLnBrk="1" hangingPunct="1"/>
            <a:r>
              <a:rPr lang="cs-CZ" altLang="cs-CZ" sz="2800" dirty="0" smtClean="0"/>
              <a:t>členem </a:t>
            </a:r>
            <a:r>
              <a:rPr lang="en-US" altLang="cs-CZ" sz="2800" dirty="0" smtClean="0"/>
              <a:t>ICN (The International Council of Nurses)</a:t>
            </a:r>
            <a:endParaRPr lang="cs-CZ" altLang="cs-CZ" sz="2800" dirty="0" smtClean="0"/>
          </a:p>
          <a:p>
            <a:r>
              <a:rPr lang="cs-CZ" altLang="cs-CZ" sz="2800" dirty="0"/>
              <a:t>prezidentka </a:t>
            </a:r>
            <a:r>
              <a:rPr lang="cs-CZ" sz="2800" dirty="0"/>
              <a:t>PhDr. Martina </a:t>
            </a:r>
            <a:r>
              <a:rPr lang="cs-CZ" sz="2800" dirty="0" err="1"/>
              <a:t>Šochmanová</a:t>
            </a:r>
            <a:r>
              <a:rPr lang="cs-CZ" sz="2800" dirty="0"/>
              <a:t>, MBA</a:t>
            </a:r>
            <a:endParaRPr lang="cs-CZ" altLang="cs-CZ" sz="2800" dirty="0" smtClean="0"/>
          </a:p>
          <a:p>
            <a:r>
              <a:rPr lang="cs-CZ" altLang="cs-CZ" sz="2800" dirty="0">
                <a:hlinkClick r:id="rId2"/>
              </a:rPr>
              <a:t>http://www.cnna.cz</a:t>
            </a:r>
            <a:r>
              <a:rPr lang="cs-CZ" altLang="cs-CZ" sz="2800" dirty="0" smtClean="0">
                <a:hlinkClick r:id="rId2"/>
              </a:rPr>
              <a:t>/</a:t>
            </a:r>
            <a:endParaRPr lang="cs-CZ" altLang="cs-CZ" sz="2800" dirty="0" smtClean="0"/>
          </a:p>
          <a:p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ČAPA</a:t>
            </a:r>
          </a:p>
        </p:txBody>
      </p:sp>
      <p:sp>
        <p:nvSpPr>
          <p:cNvPr id="921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0CD787-A900-4AAE-8BFE-1800BF628326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Česká asociace porodních asistentek</a:t>
            </a:r>
          </a:p>
          <a:p>
            <a:pPr eaLnBrk="1" hangingPunct="1"/>
            <a:r>
              <a:rPr lang="cs-CZ" altLang="cs-CZ" sz="2800" dirty="0" smtClean="0"/>
              <a:t>samostatná autonomní organizace pro PA</a:t>
            </a:r>
          </a:p>
          <a:p>
            <a:pPr eaLnBrk="1" hangingPunct="1"/>
            <a:r>
              <a:rPr lang="cs-CZ" altLang="cs-CZ" sz="2800" dirty="0" smtClean="0"/>
              <a:t>vznikla r.1996</a:t>
            </a:r>
          </a:p>
          <a:p>
            <a:pPr eaLnBrk="1" hangingPunct="1"/>
            <a:r>
              <a:rPr lang="cs-CZ" altLang="cs-CZ" sz="2800" dirty="0" smtClean="0"/>
              <a:t>byla členem ICM (International </a:t>
            </a:r>
            <a:r>
              <a:rPr lang="cs-CZ" altLang="cs-CZ" sz="2800" dirty="0" err="1" smtClean="0"/>
              <a:t>Council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Midwives</a:t>
            </a:r>
            <a:r>
              <a:rPr lang="cs-CZ" altLang="cs-CZ" sz="2800" dirty="0" smtClean="0"/>
              <a:t>)</a:t>
            </a:r>
          </a:p>
          <a:p>
            <a:pPr eaLnBrk="1" hangingPunct="1"/>
            <a:r>
              <a:rPr lang="cs-CZ" altLang="cs-CZ" sz="2800" dirty="0" smtClean="0"/>
              <a:t>zánik r. 2006 po dlouhé krizi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ČKPA</a:t>
            </a:r>
          </a:p>
        </p:txBody>
      </p:sp>
      <p:sp>
        <p:nvSpPr>
          <p:cNvPr id="1024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360A1A-C063-4A8C-9C69-1CEF6F1BFF2A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vznikla r.2006 ze zaniklé ČAPA</a:t>
            </a:r>
          </a:p>
          <a:p>
            <a:pPr eaLnBrk="1" hangingPunct="1"/>
            <a:r>
              <a:rPr lang="cs-CZ" altLang="cs-CZ" sz="2800" dirty="0" smtClean="0"/>
              <a:t>je demokratickou profesní organizací, která na principu dobrovolného kolektivního členství sdružuje a zastřešuje jednotlivá profesní sdružení fyzických osob - porodních asistentek v ČR</a:t>
            </a:r>
          </a:p>
          <a:p>
            <a:pPr eaLnBrk="1" hangingPunct="1"/>
            <a:r>
              <a:rPr lang="cs-CZ" altLang="cs-CZ" sz="2800" dirty="0" smtClean="0"/>
              <a:t>členy jsou sdružení PA jednotlivých krajů</a:t>
            </a:r>
          </a:p>
          <a:p>
            <a:pPr eaLnBrk="1" hangingPunct="1"/>
            <a:r>
              <a:rPr lang="cs-CZ" altLang="cs-CZ" sz="2800" dirty="0" smtClean="0"/>
              <a:t>prezidentka </a:t>
            </a:r>
            <a:r>
              <a:rPr lang="cs-CZ" altLang="cs-CZ" sz="2800" dirty="0" smtClean="0"/>
              <a:t>Mgr. Alena Frýdlová</a:t>
            </a:r>
          </a:p>
          <a:p>
            <a:pPr eaLnBrk="1" hangingPunct="1"/>
            <a:r>
              <a:rPr lang="cs-CZ" altLang="cs-CZ" sz="2800" dirty="0" smtClean="0"/>
              <a:t>od r. 2016 změna názvu na Česká komora porodních asistentek, </a:t>
            </a:r>
            <a:r>
              <a:rPr lang="cs-CZ" altLang="cs-CZ" sz="2800" dirty="0" err="1" smtClean="0"/>
              <a:t>z.s</a:t>
            </a:r>
            <a:r>
              <a:rPr lang="cs-CZ" altLang="cs-CZ" sz="2800" dirty="0" smtClean="0"/>
              <a:t>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1"/>
            <a:ext cx="1314075" cy="1340767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431" y="0"/>
            <a:ext cx="1242073" cy="134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ČKPA</a:t>
            </a:r>
          </a:p>
        </p:txBody>
      </p:sp>
      <p:sp>
        <p:nvSpPr>
          <p:cNvPr id="11266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113A12-CA3B-4256-A397-37763CF2267D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členem Mezinárodní konfederace porodních asistentek - International </a:t>
            </a:r>
            <a:r>
              <a:rPr lang="cs-CZ" altLang="cs-CZ" sz="2800" dirty="0" err="1" smtClean="0"/>
              <a:t>Confederation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Midwives</a:t>
            </a:r>
            <a:r>
              <a:rPr lang="cs-CZ" altLang="cs-CZ" sz="2800" dirty="0" smtClean="0"/>
              <a:t> (ICM), Evropské asociace porodních asistentek (EMA), Národní koalice zdravotnických pracovníků - nelékařských profesí (NKZP), České ženské loby (ČŽL)</a:t>
            </a:r>
          </a:p>
          <a:p>
            <a:pPr eaLnBrk="1" hangingPunct="1"/>
            <a:endParaRPr lang="cs-CZ" altLang="cs-CZ" sz="2800" dirty="0"/>
          </a:p>
          <a:p>
            <a:pPr eaLnBrk="1" hangingPunct="1"/>
            <a:r>
              <a:rPr lang="cs-CZ" altLang="cs-CZ" sz="2800" dirty="0" smtClean="0"/>
              <a:t>cíle ČKPA viz. www.ckpa.cz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UNIPA</a:t>
            </a:r>
          </a:p>
        </p:txBody>
      </p:sp>
      <p:sp>
        <p:nvSpPr>
          <p:cNvPr id="1433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42B7350-5D34-4C2E-8475-F9940C3932D9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dirty="0" smtClean="0"/>
              <a:t>sdružuje porodní asistentky na základě individuálního členství</a:t>
            </a:r>
          </a:p>
          <a:p>
            <a:pPr eaLnBrk="1" hangingPunct="1"/>
            <a:r>
              <a:rPr lang="cs-CZ" altLang="cs-CZ" dirty="0" smtClean="0"/>
              <a:t>členkami se mohou stát PA, které pracují ve státních i nestátních zdravotnických zařízeních, soukromé porodní asistentky, studentky oboru porodní asistence i porodní asistentky na MD</a:t>
            </a:r>
          </a:p>
          <a:p>
            <a:pPr eaLnBrk="1" hangingPunct="1"/>
            <a:r>
              <a:rPr lang="cs-CZ" altLang="cs-CZ" dirty="0" smtClean="0"/>
              <a:t>prezidentka Ivana </a:t>
            </a:r>
            <a:r>
              <a:rPr lang="cs-CZ" altLang="cs-CZ" dirty="0" err="1" smtClean="0"/>
              <a:t>Königsmarková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členem České ženské lobby (ČŽL) a Asociace veřejně prospěšných organizací (AVPO).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cíle UNIPA viz. www.unipa.cz</a:t>
            </a:r>
          </a:p>
        </p:txBody>
      </p:sp>
      <p:pic>
        <p:nvPicPr>
          <p:cNvPr id="14341" name="Obrázek 4" descr="UNIP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72" y="0"/>
            <a:ext cx="32258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675</TotalTime>
  <Words>692</Words>
  <Application>Microsoft Office PowerPoint</Application>
  <PresentationFormat>Předvádění na obrazovce (4:3)</PresentationFormat>
  <Paragraphs>117</Paragraphs>
  <Slides>18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Medián</vt:lpstr>
      <vt:lpstr>Lékařská fakulta MU v Brně Katedra porodní asistence a zdravotnických záchranářů     Profesní organizace</vt:lpstr>
      <vt:lpstr>Profesní organizace</vt:lpstr>
      <vt:lpstr>Profesní organizace</vt:lpstr>
      <vt:lpstr>Česká asociace sester</vt:lpstr>
      <vt:lpstr>Česká asociace sester</vt:lpstr>
      <vt:lpstr>ČAPA</vt:lpstr>
      <vt:lpstr>ČKPA</vt:lpstr>
      <vt:lpstr>ČKPA</vt:lpstr>
      <vt:lpstr>UNIPA</vt:lpstr>
      <vt:lpstr>Česká komora zdravotnických pracovníků</vt:lpstr>
      <vt:lpstr>POUZP</vt:lpstr>
      <vt:lpstr>POUZP</vt:lpstr>
      <vt:lpstr>ČSPA</vt:lpstr>
      <vt:lpstr>ČKSaPA</vt:lpstr>
      <vt:lpstr>EMA</vt:lpstr>
      <vt:lpstr>EMA</vt:lpstr>
      <vt:lpstr>ICM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Windows User</cp:lastModifiedBy>
  <cp:revision>55</cp:revision>
  <cp:lastPrinted>2014-12-04T09:44:30Z</cp:lastPrinted>
  <dcterms:created xsi:type="dcterms:W3CDTF">2008-09-14T17:29:12Z</dcterms:created>
  <dcterms:modified xsi:type="dcterms:W3CDTF">2019-01-06T17:13:16Z</dcterms:modified>
</cp:coreProperties>
</file>