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16" r:id="rId12"/>
    <p:sldId id="317" r:id="rId13"/>
    <p:sldId id="318" r:id="rId14"/>
    <p:sldId id="319" r:id="rId15"/>
    <p:sldId id="302" r:id="rId16"/>
    <p:sldId id="304" r:id="rId17"/>
    <p:sldId id="305" r:id="rId18"/>
    <p:sldId id="306" r:id="rId19"/>
    <p:sldId id="303" r:id="rId20"/>
    <p:sldId id="307" r:id="rId21"/>
    <p:sldId id="309" r:id="rId22"/>
    <p:sldId id="310" r:id="rId23"/>
    <p:sldId id="311" r:id="rId24"/>
    <p:sldId id="312" r:id="rId25"/>
    <p:sldId id="314" r:id="rId26"/>
    <p:sldId id="315" r:id="rId27"/>
    <p:sldId id="313" r:id="rId28"/>
    <p:sldId id="292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Ab1TytgTsc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CMpzQeFKrY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837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pic>
        <p:nvPicPr>
          <p:cNvPr id="2051" name="Obrázek 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0"/>
            <a:ext cx="28797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Proč si s pacientem (ne)rozumíme</a:t>
            </a:r>
          </a:p>
          <a:p>
            <a:endParaRPr lang="cs-CZ" sz="2800" b="1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 err="1">
                <a:latin typeface="Segoe UI" pitchFamily="34" charset="0"/>
                <a:cs typeface="Segoe UI" pitchFamily="34" charset="0"/>
              </a:rPr>
              <a:t>dotomas</a:t>
            </a:r>
            <a:r>
              <a:rPr lang="cs-CZ" sz="2200" dirty="0">
                <a:latin typeface="Segoe UI" pitchFamily="34" charset="0"/>
                <a:cs typeface="Segoe UI" pitchFamily="34" charset="0"/>
              </a:rPr>
              <a:t>@mail.</a:t>
            </a:r>
            <a:r>
              <a:rPr lang="cs-CZ" sz="2200" dirty="0" err="1">
                <a:latin typeface="Segoe UI" pitchFamily="34" charset="0"/>
                <a:cs typeface="Segoe UI" pitchFamily="34" charset="0"/>
              </a:rPr>
              <a:t>muni.cz</a:t>
            </a:r>
            <a:endParaRPr lang="cs-CZ" sz="2200" dirty="0">
              <a:latin typeface="Segoe UI" pitchFamily="34" charset="0"/>
              <a:cs typeface="Segoe UI" pitchFamily="34" charset="0"/>
            </a:endParaRP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je pro nás zajímavé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nás baví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nás přitahuje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čemu rozumíme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co považujeme za důležité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jak jsme schopni komunikovat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</p:txBody>
      </p:sp>
    </p:spTree>
    <p:extLst>
      <p:ext uri="{BB962C8B-B14F-4D97-AF65-F5344CB8AC3E}">
        <p14:creationId xmlns:p14="http://schemas.microsoft.com/office/powerpoint/2010/main" val="324879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</p:txBody>
      </p:sp>
    </p:spTree>
    <p:extLst>
      <p:ext uri="{BB962C8B-B14F-4D97-AF65-F5344CB8AC3E}">
        <p14:creationId xmlns:p14="http://schemas.microsoft.com/office/powerpoint/2010/main" val="23001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Medicína je nástroj, který mi rychle pomůže (opravit) tělo</a:t>
            </a:r>
          </a:p>
        </p:txBody>
      </p:sp>
    </p:spTree>
    <p:extLst>
      <p:ext uri="{BB962C8B-B14F-4D97-AF65-F5344CB8AC3E}">
        <p14:creationId xmlns:p14="http://schemas.microsoft.com/office/powerpoint/2010/main" val="3992070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určitým habitem (nízký kulturní kapitál) oceňují jen funkci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Jídlo je zdroj energie, nikoliv kulinářský zážitek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Medicína je nástroj, který mi rychle pomůže (opravit) tělo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Škola je nástroj, který má moje děti vzdělat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7339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Učitelé mají vysoký kulturní kapitál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Děti z rodin, kde je vysoký kulturní kapitál, s nimi umí lépe komunikovat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Školství oceňuje rodinné pozadí a tváří se, že oceňuje znalosti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Jazykové kódy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Omezený jazykový kód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malá slovní zásoba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jednoduché gramatické struktury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problém s abstraktním myšlením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Jazykové kódy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Omezený jazykový kód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Rozvinutý jazykový kód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schopnost komunikovat se „vzdělanými“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(učitelé, státní úředníci, lékaři…)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Basil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Bernstein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Habitus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Vrozené dispozice vkusu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Mezigenerační reprodukce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Transformace kapitálů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 -</a:t>
            </a:r>
            <a:r>
              <a:rPr 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&gt;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Kulturní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Kulturní -</a:t>
            </a:r>
            <a:r>
              <a:rPr lang="en-US" dirty="0">
                <a:latin typeface="Segoe UI" pitchFamily="34" charset="0"/>
                <a:ea typeface="Segoe UI" pitchFamily="34" charset="0"/>
                <a:cs typeface="Segoe UI" pitchFamily="34" charset="0"/>
              </a:rPr>
              <a:t>&gt; </a:t>
            </a:r>
            <a:r>
              <a:rPr lang="en-US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Ekonomick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lidé jednají zrovna takto?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https://www.youtube.com/watch?v=0Ab1TytgTsc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má pravdu?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8B002E8-B1D7-4F3C-9BD4-07B6CC72A3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335805"/>
            <a:ext cx="6934200" cy="552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958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Kdo má pravdu?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Každá věc vypadá z různých pohledů různě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Všechny pohledy jsou správné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Jak se pozná, kde kdo stojí?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014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Karl Mannheim: Ideologie a utopie (zač. 20. století)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Demokratizace a rozšiřování volebního práva poprvé promíchali různé vrstvy obyvatelstva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Zjistilo se, že každá skupina má jiné vnímání, jiné uvažování, jiné cíle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6911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Falešné vědomí: způsob vnímání pravdy určitou skupinou obyvatel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Ideologie: falešné vědomí prosazované jako pravda vládnoucí třídou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014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Sociálně podmíněná pravda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uprostřed pšeničného pole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bez medikace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do vody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s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dulou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nejlepší porod je v nemocnici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92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 toho ven?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Můžeme poznat, co je skutečná pravda?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1215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z toho ven?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Sociálně nezakotvená inteligence</a:t>
            </a:r>
          </a:p>
          <a:p>
            <a:pPr marL="0" indent="0"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Směs lidí z různých sociálních skupin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Díky vzdělání se z těchto skupin odpoutávají</a:t>
            </a:r>
          </a:p>
          <a:p>
            <a:pPr marL="0" indent="0"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Díky vzdělání schopni nahlédnout různé pohledy a odhalit skutečnou pravdu</a:t>
            </a: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472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Sociologie vědění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existují způsoby myšlení, které nelze </a:t>
            </a:r>
          </a:p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pochopit, dokud neznáme jejich </a:t>
            </a:r>
          </a:p>
          <a:p>
            <a:pPr marL="0" indent="0" algn="ctr">
              <a:buNone/>
            </a:pPr>
            <a:r>
              <a:rPr lang="cs-CZ" dirty="0">
                <a:latin typeface="Segoe UI" panose="020B0502040204020203" pitchFamily="34" charset="0"/>
                <a:cs typeface="Segoe UI" panose="020B0502040204020203" pitchFamily="34" charset="0"/>
              </a:rPr>
              <a:t>společenský původ</a:t>
            </a:r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endParaRPr lang="cs-CZ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323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Dotazy a připomínky?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			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dotomas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@mail.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muni.cz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Proč lidé jednají zrovna takto?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Primární socializace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probíhá v rodině v prvních letech života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základní normy chování, hodnoty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Sekundární socializace</a:t>
            </a:r>
          </a:p>
          <a:p>
            <a:pPr>
              <a:buNone/>
            </a:pP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probíhá ve společnosti (škola, práce)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vliv okolí, spolužáků, televize…</a:t>
            </a:r>
          </a:p>
          <a:p>
            <a:pPr>
              <a:buNone/>
            </a:pPr>
            <a:endParaRPr lang="cs-CZ" b="1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povlečení, hrnce, buchty v ranci, peníze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26" name="Picture 2" descr="http://www.m-journal.cz/files/daniela%20marketing%20journal/rijen/loajalita-stehovani_560x37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0816" y="2780928"/>
            <a:ext cx="6137528" cy="4077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sociální: vazby a kontakty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Každej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 je něčí </a:t>
            </a:r>
            <a:r>
              <a:rPr lang="cs-CZ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známej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!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</a:t>
            </a: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  <a:hlinkClick r:id="rId2"/>
              </a:rPr>
              <a:t>https://youtu.be/CMpzQeFKrYc</a:t>
            </a: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si odnášíme z rodiny?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Kapitál (</a:t>
            </a:r>
            <a:r>
              <a:rPr lang="cs-CZ" b="1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Pierre</a:t>
            </a:r>
            <a:r>
              <a:rPr lang="cs-CZ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 Bourdieu)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ekonomický: peníze a majetek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sociální: vazby a kontakty</a:t>
            </a:r>
          </a:p>
          <a:p>
            <a:pPr>
              <a:buNone/>
            </a:pPr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	kulturní: vzdělání v širším smyslu</a:t>
            </a:r>
          </a:p>
          <a:p>
            <a:pPr>
              <a:buNone/>
            </a:pPr>
            <a:endParaRPr lang="cs-CZ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tvoří shluky (distinktivní řezy)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Sociální pole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19"/>
          </a:xfrm>
        </p:spPr>
        <p:txBody>
          <a:bodyPr/>
          <a:lstStyle/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Je strukturované podle jednotlivých kapitálů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tvoří shluky (distinktivní řezy)</a:t>
            </a:r>
          </a:p>
          <a:p>
            <a:r>
              <a:rPr lang="cs-CZ" dirty="0">
                <a:latin typeface="Segoe UI" pitchFamily="34" charset="0"/>
                <a:ea typeface="Segoe UI" pitchFamily="34" charset="0"/>
                <a:cs typeface="Segoe UI" pitchFamily="34" charset="0"/>
              </a:rPr>
              <a:t>Lidé s podobným kapitálem se podobně chovají – mají stejný habitus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457</Words>
  <Application>Microsoft Office PowerPoint</Application>
  <PresentationFormat>Předvádění na obrazovce (4:3)</PresentationFormat>
  <Paragraphs>132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Proč lidé jednají zrovna takto?</vt:lpstr>
      <vt:lpstr>Proč lidé jednají zrovna takto?</vt:lpstr>
      <vt:lpstr>Co si odnášíme z rodiny?</vt:lpstr>
      <vt:lpstr>Co si odnášíme z rodiny?</vt:lpstr>
      <vt:lpstr>Co si odnášíme z rodiny?</vt:lpstr>
      <vt:lpstr>Co si odnášíme z rodiny?</vt:lpstr>
      <vt:lpstr>Sociální pole</vt:lpstr>
      <vt:lpstr>Sociální pole</vt:lpstr>
      <vt:lpstr>Habitus</vt:lpstr>
      <vt:lpstr>Habitus</vt:lpstr>
      <vt:lpstr>Habitus</vt:lpstr>
      <vt:lpstr>Habitus</vt:lpstr>
      <vt:lpstr>Habitus</vt:lpstr>
      <vt:lpstr>Habitus</vt:lpstr>
      <vt:lpstr>Habitus</vt:lpstr>
      <vt:lpstr>Jazykové kódy</vt:lpstr>
      <vt:lpstr>Jazykové kódy</vt:lpstr>
      <vt:lpstr>Habitus</vt:lpstr>
      <vt:lpstr>Kdo má pravdu?</vt:lpstr>
      <vt:lpstr>Kdo má pravdu?</vt:lpstr>
      <vt:lpstr>Sociálně podmíněná pravda</vt:lpstr>
      <vt:lpstr>Sociálně podmíněná pravda</vt:lpstr>
      <vt:lpstr>Sociálně podmíněná pravda</vt:lpstr>
      <vt:lpstr>Jak z toho ven?</vt:lpstr>
      <vt:lpstr>Jak z toho ven?</vt:lpstr>
      <vt:lpstr>Sociologie vědění</vt:lpstr>
      <vt:lpstr>Dotazy a připomínky?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224</cp:revision>
  <dcterms:created xsi:type="dcterms:W3CDTF">2006-09-04T06:54:07Z</dcterms:created>
  <dcterms:modified xsi:type="dcterms:W3CDTF">2018-09-07T20:46:46Z</dcterms:modified>
</cp:coreProperties>
</file>