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 id="260" r:id="rId6"/>
    <p:sldId id="261" r:id="rId7"/>
    <p:sldId id="266" r:id="rId8"/>
    <p:sldId id="268" r:id="rId9"/>
    <p:sldId id="269" r:id="rId10"/>
    <p:sldId id="270" r:id="rId11"/>
    <p:sldId id="271" r:id="rId12"/>
    <p:sldId id="262" r:id="rId13"/>
    <p:sldId id="267" r:id="rId14"/>
    <p:sldId id="274" r:id="rId15"/>
    <p:sldId id="275"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6" d="100"/>
          <a:sy n="116" d="100"/>
        </p:scale>
        <p:origin x="138" y="36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cs-CZ" smtClean="0"/>
              <a:t>Kliknutím lze upravit styl.</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smtClean="0"/>
              <a:t>Kliknutím můžete upravit styl předlohy.</a:t>
            </a:r>
            <a:endParaRPr lang="en-US" dirty="0"/>
          </a:p>
        </p:txBody>
      </p:sp>
      <p:sp>
        <p:nvSpPr>
          <p:cNvPr id="4" name="Date Placeholder 3"/>
          <p:cNvSpPr>
            <a:spLocks noGrp="1"/>
          </p:cNvSpPr>
          <p:nvPr>
            <p:ph type="dt" sz="half" idx="10"/>
          </p:nvPr>
        </p:nvSpPr>
        <p:spPr/>
        <p:txBody>
          <a:bodyPr/>
          <a:lstStyle/>
          <a:p>
            <a:fld id="{909A02A0-9214-4AA7-BF8C-3B0E613BAB16}" type="datetimeFigureOut">
              <a:rPr lang="cs-CZ" smtClean="0"/>
              <a:t>23.10.2017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65D43ED-B628-4BA9-ADE8-F8E466B89925}" type="slidenum">
              <a:rPr lang="cs-CZ" smtClean="0"/>
              <a:t>‹#›</a:t>
            </a:fld>
            <a:endParaRPr lang="cs-CZ"/>
          </a:p>
        </p:txBody>
      </p:sp>
    </p:spTree>
    <p:extLst>
      <p:ext uri="{BB962C8B-B14F-4D97-AF65-F5344CB8AC3E}">
        <p14:creationId xmlns:p14="http://schemas.microsoft.com/office/powerpoint/2010/main" val="546770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ncho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909A02A0-9214-4AA7-BF8C-3B0E613BAB16}" type="datetimeFigureOut">
              <a:rPr lang="cs-CZ" smtClean="0"/>
              <a:t>23.10.2017</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365D43ED-B628-4BA9-ADE8-F8E466B89925}" type="slidenum">
              <a:rPr lang="cs-CZ" smtClean="0"/>
              <a:t>‹#›</a:t>
            </a:fld>
            <a:endParaRPr lang="cs-CZ"/>
          </a:p>
        </p:txBody>
      </p:sp>
    </p:spTree>
    <p:extLst>
      <p:ext uri="{BB962C8B-B14F-4D97-AF65-F5344CB8AC3E}">
        <p14:creationId xmlns:p14="http://schemas.microsoft.com/office/powerpoint/2010/main" val="1643162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909A02A0-9214-4AA7-BF8C-3B0E613BAB16}" type="datetimeFigureOut">
              <a:rPr lang="cs-CZ" smtClean="0"/>
              <a:t>23.10.2017</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365D43ED-B628-4BA9-ADE8-F8E466B89925}" type="slidenum">
              <a:rPr lang="cs-CZ" smtClean="0"/>
              <a:t>‹#›</a:t>
            </a:fld>
            <a:endParaRPr lang="cs-CZ"/>
          </a:p>
        </p:txBody>
      </p:sp>
    </p:spTree>
    <p:extLst>
      <p:ext uri="{BB962C8B-B14F-4D97-AF65-F5344CB8AC3E}">
        <p14:creationId xmlns:p14="http://schemas.microsoft.com/office/powerpoint/2010/main" val="1211909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909A02A0-9214-4AA7-BF8C-3B0E613BAB16}" type="datetimeFigureOut">
              <a:rPr lang="cs-CZ" smtClean="0"/>
              <a:t>23.10.2017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65D43ED-B628-4BA9-ADE8-F8E466B89925}" type="slidenum">
              <a:rPr lang="cs-CZ" smtClean="0"/>
              <a:t>‹#›</a:t>
            </a:fld>
            <a:endParaRPr lang="cs-CZ"/>
          </a:p>
        </p:txBody>
      </p:sp>
    </p:spTree>
    <p:extLst>
      <p:ext uri="{BB962C8B-B14F-4D97-AF65-F5344CB8AC3E}">
        <p14:creationId xmlns:p14="http://schemas.microsoft.com/office/powerpoint/2010/main" val="184939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cs-CZ" smtClean="0"/>
              <a:t>Kliknutím lze upravit styl.</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909A02A0-9214-4AA7-BF8C-3B0E613BAB16}" type="datetimeFigureOut">
              <a:rPr lang="cs-CZ" smtClean="0"/>
              <a:t>23.10.2017</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365D43ED-B628-4BA9-ADE8-F8E466B89925}" type="slidenum">
              <a:rPr lang="cs-CZ" smtClean="0"/>
              <a:t>‹#›</a:t>
            </a:fld>
            <a:endParaRPr lang="cs-CZ"/>
          </a:p>
        </p:txBody>
      </p:sp>
    </p:spTree>
    <p:extLst>
      <p:ext uri="{BB962C8B-B14F-4D97-AF65-F5344CB8AC3E}">
        <p14:creationId xmlns:p14="http://schemas.microsoft.com/office/powerpoint/2010/main" val="18290733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8" name="Date Placeholder 7"/>
          <p:cNvSpPr>
            <a:spLocks noGrp="1"/>
          </p:cNvSpPr>
          <p:nvPr>
            <p:ph type="dt" sz="half" idx="10"/>
          </p:nvPr>
        </p:nvSpPr>
        <p:spPr/>
        <p:txBody>
          <a:bodyPr/>
          <a:lstStyle/>
          <a:p>
            <a:fld id="{909A02A0-9214-4AA7-BF8C-3B0E613BAB16}" type="datetimeFigureOut">
              <a:rPr lang="cs-CZ" smtClean="0"/>
              <a:t>23.10.2017</a:t>
            </a:fld>
            <a:endParaRPr lang="cs-CZ"/>
          </a:p>
        </p:txBody>
      </p:sp>
      <p:sp>
        <p:nvSpPr>
          <p:cNvPr id="9" name="Footer Placeholder 8"/>
          <p:cNvSpPr>
            <a:spLocks noGrp="1"/>
          </p:cNvSpPr>
          <p:nvPr>
            <p:ph type="ftr" sz="quarter" idx="11"/>
          </p:nvPr>
        </p:nvSpPr>
        <p:spPr/>
        <p:txBody>
          <a:bodyPr/>
          <a:lstStyle/>
          <a:p>
            <a:endParaRPr lang="cs-CZ"/>
          </a:p>
        </p:txBody>
      </p:sp>
      <p:sp>
        <p:nvSpPr>
          <p:cNvPr id="10" name="Slide Number Placeholder 9"/>
          <p:cNvSpPr>
            <a:spLocks noGrp="1"/>
          </p:cNvSpPr>
          <p:nvPr>
            <p:ph type="sldNum" sz="quarter" idx="12"/>
          </p:nvPr>
        </p:nvSpPr>
        <p:spPr/>
        <p:txBody>
          <a:bodyPr/>
          <a:lstStyle/>
          <a:p>
            <a:fld id="{365D43ED-B628-4BA9-ADE8-F8E466B89925}" type="slidenum">
              <a:rPr lang="cs-CZ" smtClean="0"/>
              <a:t>‹#›</a:t>
            </a:fld>
            <a:endParaRPr lang="cs-CZ"/>
          </a:p>
        </p:txBody>
      </p:sp>
    </p:spTree>
    <p:extLst>
      <p:ext uri="{BB962C8B-B14F-4D97-AF65-F5344CB8AC3E}">
        <p14:creationId xmlns:p14="http://schemas.microsoft.com/office/powerpoint/2010/main" val="3205050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smtClean="0"/>
              <a:t>Kliknutím lze upravit styl.</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2" name="Date Placeholder 1"/>
          <p:cNvSpPr>
            <a:spLocks noGrp="1"/>
          </p:cNvSpPr>
          <p:nvPr>
            <p:ph type="dt" sz="half" idx="10"/>
          </p:nvPr>
        </p:nvSpPr>
        <p:spPr/>
        <p:txBody>
          <a:bodyPr/>
          <a:lstStyle/>
          <a:p>
            <a:fld id="{909A02A0-9214-4AA7-BF8C-3B0E613BAB16}" type="datetimeFigureOut">
              <a:rPr lang="cs-CZ" smtClean="0"/>
              <a:t>23.10.2017</a:t>
            </a:fld>
            <a:endParaRPr lang="cs-CZ"/>
          </a:p>
        </p:txBody>
      </p:sp>
      <p:sp>
        <p:nvSpPr>
          <p:cNvPr id="11" name="Footer Placeholder 10"/>
          <p:cNvSpPr>
            <a:spLocks noGrp="1"/>
          </p:cNvSpPr>
          <p:nvPr>
            <p:ph type="ftr" sz="quarter" idx="11"/>
          </p:nvPr>
        </p:nvSpPr>
        <p:spPr/>
        <p:txBody>
          <a:bodyPr/>
          <a:lstStyle/>
          <a:p>
            <a:endParaRPr lang="cs-CZ"/>
          </a:p>
        </p:txBody>
      </p:sp>
      <p:sp>
        <p:nvSpPr>
          <p:cNvPr id="12" name="Slide Number Placeholder 11"/>
          <p:cNvSpPr>
            <a:spLocks noGrp="1"/>
          </p:cNvSpPr>
          <p:nvPr>
            <p:ph type="sldNum" sz="quarter" idx="12"/>
          </p:nvPr>
        </p:nvSpPr>
        <p:spPr/>
        <p:txBody>
          <a:bodyPr/>
          <a:lstStyle/>
          <a:p>
            <a:fld id="{365D43ED-B628-4BA9-ADE8-F8E466B89925}" type="slidenum">
              <a:rPr lang="cs-CZ" smtClean="0"/>
              <a:t>‹#›</a:t>
            </a:fld>
            <a:endParaRPr lang="cs-CZ"/>
          </a:p>
        </p:txBody>
      </p:sp>
    </p:spTree>
    <p:extLst>
      <p:ext uri="{BB962C8B-B14F-4D97-AF65-F5344CB8AC3E}">
        <p14:creationId xmlns:p14="http://schemas.microsoft.com/office/powerpoint/2010/main" val="2406792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cs-CZ" smtClean="0"/>
              <a:t>Kliknutím lze upravit styl.</a:t>
            </a:r>
            <a:endParaRPr lang="en-US" dirty="0"/>
          </a:p>
        </p:txBody>
      </p:sp>
      <p:sp>
        <p:nvSpPr>
          <p:cNvPr id="2" name="Date Placeholder 1"/>
          <p:cNvSpPr>
            <a:spLocks noGrp="1"/>
          </p:cNvSpPr>
          <p:nvPr>
            <p:ph type="dt" sz="half" idx="10"/>
          </p:nvPr>
        </p:nvSpPr>
        <p:spPr/>
        <p:txBody>
          <a:bodyPr/>
          <a:lstStyle/>
          <a:p>
            <a:fld id="{909A02A0-9214-4AA7-BF8C-3B0E613BAB16}" type="datetimeFigureOut">
              <a:rPr lang="cs-CZ" smtClean="0"/>
              <a:t>23.10.2017</a:t>
            </a:fld>
            <a:endParaRPr lang="cs-CZ"/>
          </a:p>
        </p:txBody>
      </p:sp>
      <p:sp>
        <p:nvSpPr>
          <p:cNvPr id="7" name="Footer Placeholder 6"/>
          <p:cNvSpPr>
            <a:spLocks noGrp="1"/>
          </p:cNvSpPr>
          <p:nvPr>
            <p:ph type="ftr" sz="quarter" idx="11"/>
          </p:nvPr>
        </p:nvSpPr>
        <p:spPr/>
        <p:txBody>
          <a:bodyPr/>
          <a:lstStyle/>
          <a:p>
            <a:endParaRPr lang="cs-CZ"/>
          </a:p>
        </p:txBody>
      </p:sp>
      <p:sp>
        <p:nvSpPr>
          <p:cNvPr id="8" name="Slide Number Placeholder 7"/>
          <p:cNvSpPr>
            <a:spLocks noGrp="1"/>
          </p:cNvSpPr>
          <p:nvPr>
            <p:ph type="sldNum" sz="quarter" idx="12"/>
          </p:nvPr>
        </p:nvSpPr>
        <p:spPr/>
        <p:txBody>
          <a:bodyPr/>
          <a:lstStyle/>
          <a:p>
            <a:fld id="{365D43ED-B628-4BA9-ADE8-F8E466B89925}" type="slidenum">
              <a:rPr lang="cs-CZ" smtClean="0"/>
              <a:t>‹#›</a:t>
            </a:fld>
            <a:endParaRPr lang="cs-CZ"/>
          </a:p>
        </p:txBody>
      </p:sp>
    </p:spTree>
    <p:extLst>
      <p:ext uri="{BB962C8B-B14F-4D97-AF65-F5344CB8AC3E}">
        <p14:creationId xmlns:p14="http://schemas.microsoft.com/office/powerpoint/2010/main" val="1934774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909A02A0-9214-4AA7-BF8C-3B0E613BAB16}" type="datetimeFigureOut">
              <a:rPr lang="cs-CZ" smtClean="0"/>
              <a:t>23.10.2017</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365D43ED-B628-4BA9-ADE8-F8E466B89925}" type="slidenum">
              <a:rPr lang="cs-CZ" smtClean="0"/>
              <a:t>‹#›</a:t>
            </a:fld>
            <a:endParaRPr lang="cs-CZ"/>
          </a:p>
        </p:txBody>
      </p:sp>
    </p:spTree>
    <p:extLst>
      <p:ext uri="{BB962C8B-B14F-4D97-AF65-F5344CB8AC3E}">
        <p14:creationId xmlns:p14="http://schemas.microsoft.com/office/powerpoint/2010/main" val="1355057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cs-CZ" smtClean="0"/>
              <a:t>Kliknutím lze upravit styl.</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8" name="Date Placeholder 7"/>
          <p:cNvSpPr>
            <a:spLocks noGrp="1"/>
          </p:cNvSpPr>
          <p:nvPr>
            <p:ph type="dt" sz="half" idx="10"/>
          </p:nvPr>
        </p:nvSpPr>
        <p:spPr/>
        <p:txBody>
          <a:bodyPr/>
          <a:lstStyle/>
          <a:p>
            <a:fld id="{909A02A0-9214-4AA7-BF8C-3B0E613BAB16}" type="datetimeFigureOut">
              <a:rPr lang="cs-CZ" smtClean="0"/>
              <a:t>23.10.2017</a:t>
            </a:fld>
            <a:endParaRPr lang="cs-CZ"/>
          </a:p>
        </p:txBody>
      </p:sp>
      <p:sp>
        <p:nvSpPr>
          <p:cNvPr id="9" name="Footer Placeholder 8"/>
          <p:cNvSpPr>
            <a:spLocks noGrp="1"/>
          </p:cNvSpPr>
          <p:nvPr>
            <p:ph type="ftr" sz="quarter" idx="11"/>
          </p:nvPr>
        </p:nvSpPr>
        <p:spPr/>
        <p:txBody>
          <a:bodyPr/>
          <a:lstStyle/>
          <a:p>
            <a:endParaRPr lang="cs-CZ"/>
          </a:p>
        </p:txBody>
      </p:sp>
      <p:sp>
        <p:nvSpPr>
          <p:cNvPr id="10" name="Slide Number Placeholder 9"/>
          <p:cNvSpPr>
            <a:spLocks noGrp="1"/>
          </p:cNvSpPr>
          <p:nvPr>
            <p:ph type="sldNum" sz="quarter" idx="12"/>
          </p:nvPr>
        </p:nvSpPr>
        <p:spPr/>
        <p:txBody>
          <a:bodyPr/>
          <a:lstStyle/>
          <a:p>
            <a:fld id="{365D43ED-B628-4BA9-ADE8-F8E466B89925}" type="slidenum">
              <a:rPr lang="cs-CZ" smtClean="0"/>
              <a:t>‹#›</a:t>
            </a:fld>
            <a:endParaRPr lang="cs-CZ"/>
          </a:p>
        </p:txBody>
      </p:sp>
    </p:spTree>
    <p:extLst>
      <p:ext uri="{BB962C8B-B14F-4D97-AF65-F5344CB8AC3E}">
        <p14:creationId xmlns:p14="http://schemas.microsoft.com/office/powerpoint/2010/main" val="80272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8" name="Date Placeholder 7"/>
          <p:cNvSpPr>
            <a:spLocks noGrp="1"/>
          </p:cNvSpPr>
          <p:nvPr>
            <p:ph type="dt" sz="half" idx="10"/>
          </p:nvPr>
        </p:nvSpPr>
        <p:spPr/>
        <p:txBody>
          <a:bodyPr/>
          <a:lstStyle/>
          <a:p>
            <a:fld id="{909A02A0-9214-4AA7-BF8C-3B0E613BAB16}" type="datetimeFigureOut">
              <a:rPr lang="cs-CZ" smtClean="0"/>
              <a:t>23.10.2017</a:t>
            </a:fld>
            <a:endParaRPr lang="cs-CZ"/>
          </a:p>
        </p:txBody>
      </p:sp>
      <p:sp>
        <p:nvSpPr>
          <p:cNvPr id="9" name="Footer Placeholder 8"/>
          <p:cNvSpPr>
            <a:spLocks noGrp="1"/>
          </p:cNvSpPr>
          <p:nvPr>
            <p:ph type="ftr" sz="quarter" idx="11"/>
          </p:nvPr>
        </p:nvSpPr>
        <p:spPr>
          <a:xfrm>
            <a:off x="3499101" y="6356350"/>
            <a:ext cx="5911517" cy="365125"/>
          </a:xfrm>
        </p:spPr>
        <p:txBody>
          <a:bodyPr/>
          <a:lstStyle/>
          <a:p>
            <a:endParaRPr lang="cs-CZ"/>
          </a:p>
        </p:txBody>
      </p:sp>
      <p:sp>
        <p:nvSpPr>
          <p:cNvPr id="10" name="Slide Number Placeholder 9"/>
          <p:cNvSpPr>
            <a:spLocks noGrp="1"/>
          </p:cNvSpPr>
          <p:nvPr>
            <p:ph type="sldNum" sz="quarter" idx="12"/>
          </p:nvPr>
        </p:nvSpPr>
        <p:spPr/>
        <p:txBody>
          <a:bodyPr/>
          <a:lstStyle/>
          <a:p>
            <a:fld id="{365D43ED-B628-4BA9-ADE8-F8E466B89925}" type="slidenum">
              <a:rPr lang="cs-CZ" smtClean="0"/>
              <a:t>‹#›</a:t>
            </a:fld>
            <a:endParaRPr lang="cs-CZ"/>
          </a:p>
        </p:txBody>
      </p:sp>
    </p:spTree>
    <p:extLst>
      <p:ext uri="{BB962C8B-B14F-4D97-AF65-F5344CB8AC3E}">
        <p14:creationId xmlns:p14="http://schemas.microsoft.com/office/powerpoint/2010/main" val="653171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909A02A0-9214-4AA7-BF8C-3B0E613BAB16}" type="datetimeFigureOut">
              <a:rPr lang="cs-CZ" smtClean="0"/>
              <a:t>23.10.2017</a:t>
            </a:fld>
            <a:endParaRPr lang="cs-CZ"/>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cs-CZ"/>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365D43ED-B628-4BA9-ADE8-F8E466B89925}" type="slidenum">
              <a:rPr lang="cs-CZ" smtClean="0"/>
              <a:t>‹#›</a:t>
            </a:fld>
            <a:endParaRPr lang="cs-CZ"/>
          </a:p>
        </p:txBody>
      </p:sp>
    </p:spTree>
    <p:extLst>
      <p:ext uri="{BB962C8B-B14F-4D97-AF65-F5344CB8AC3E}">
        <p14:creationId xmlns:p14="http://schemas.microsoft.com/office/powerpoint/2010/main" val="4719886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pPr algn="ctr"/>
            <a:r>
              <a:rPr lang="cs-CZ" dirty="0" smtClean="0"/>
              <a:t>Hygiena zdravotnických zařízení</a:t>
            </a:r>
            <a:br>
              <a:rPr lang="cs-CZ" dirty="0" smtClean="0"/>
            </a:br>
            <a:r>
              <a:rPr lang="cs-CZ" dirty="0" smtClean="0">
                <a:solidFill>
                  <a:srgbClr val="FF0000"/>
                </a:solidFill>
              </a:rPr>
              <a:t>Úvod do legislativy</a:t>
            </a:r>
            <a:endParaRPr lang="cs-CZ" dirty="0">
              <a:solidFill>
                <a:srgbClr val="FF0000"/>
              </a:solidFill>
            </a:endParaRPr>
          </a:p>
        </p:txBody>
      </p:sp>
      <p:sp>
        <p:nvSpPr>
          <p:cNvPr id="3" name="Podnadpis 2"/>
          <p:cNvSpPr>
            <a:spLocks noGrp="1"/>
          </p:cNvSpPr>
          <p:nvPr>
            <p:ph type="subTitle" idx="1"/>
          </p:nvPr>
        </p:nvSpPr>
        <p:spPr/>
        <p:txBody>
          <a:bodyPr/>
          <a:lstStyle/>
          <a:p>
            <a:pPr algn="ctr"/>
            <a:r>
              <a:rPr lang="cs-CZ" dirty="0" smtClean="0"/>
              <a:t>MUDr. Bohdana Rezková, Ph.D.</a:t>
            </a:r>
          </a:p>
          <a:p>
            <a:pPr algn="ctr"/>
            <a:r>
              <a:rPr lang="cs-CZ" dirty="0" smtClean="0"/>
              <a:t>Ústav ochrany a podpory zdraví LF MU</a:t>
            </a:r>
          </a:p>
          <a:p>
            <a:endParaRPr lang="cs-CZ" dirty="0"/>
          </a:p>
        </p:txBody>
      </p:sp>
    </p:spTree>
    <p:extLst>
      <p:ext uri="{BB962C8B-B14F-4D97-AF65-F5344CB8AC3E}">
        <p14:creationId xmlns:p14="http://schemas.microsoft.com/office/powerpoint/2010/main" val="24654985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Legislativní požadavky v oblasti hygieny</a:t>
            </a:r>
            <a:br>
              <a:rPr lang="cs-CZ" dirty="0"/>
            </a:br>
            <a:r>
              <a:rPr lang="cs-CZ" dirty="0"/>
              <a:t>I</a:t>
            </a:r>
            <a:br>
              <a:rPr lang="cs-CZ" dirty="0"/>
            </a:br>
            <a:r>
              <a:rPr lang="cs-CZ" dirty="0">
                <a:solidFill>
                  <a:srgbClr val="FF0000"/>
                </a:solidFill>
              </a:rPr>
              <a:t>Zákon č. 258/2000 Sb. </a:t>
            </a:r>
            <a:br>
              <a:rPr lang="cs-CZ" dirty="0">
                <a:solidFill>
                  <a:srgbClr val="FF0000"/>
                </a:solidFill>
              </a:rPr>
            </a:br>
            <a:r>
              <a:rPr lang="cs-CZ" dirty="0">
                <a:solidFill>
                  <a:schemeClr val="bg1"/>
                </a:solidFill>
              </a:rPr>
              <a:t>o ochraně veřejného zdraví</a:t>
            </a:r>
            <a:endParaRPr lang="cs-CZ" dirty="0"/>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smtClean="0"/>
              <a:t>     § </a:t>
            </a:r>
            <a:r>
              <a:rPr lang="cs-CZ" dirty="0"/>
              <a:t>18</a:t>
            </a:r>
          </a:p>
          <a:p>
            <a:r>
              <a:rPr lang="cs-CZ" dirty="0"/>
              <a:t>(1) Osoba poskytující péči a osoba provozující prádelnu jsou povinny </a:t>
            </a:r>
            <a:r>
              <a:rPr lang="cs-CZ" b="1" dirty="0">
                <a:solidFill>
                  <a:srgbClr val="FF0000"/>
                </a:solidFill>
              </a:rPr>
              <a:t>zdravotnické prádlo</a:t>
            </a:r>
            <a:r>
              <a:rPr lang="cs-CZ" dirty="0"/>
              <a:t>17a) ze zdravotnického zařízení nebo zařízení sociálních služeb uvedeného v § 15 odst. 1 ukládat podle povahy </a:t>
            </a:r>
            <a:r>
              <a:rPr lang="cs-CZ" dirty="0" err="1"/>
              <a:t>znečitění</a:t>
            </a:r>
            <a:r>
              <a:rPr lang="cs-CZ" dirty="0"/>
              <a:t>, převážet, prát ho a zacházet s ním způsobem upraveným prováděcím právním předpisem. Osoba provozující prádelnu, ve které se pere zdravotnické prádlo17a) ze zdravotnického zařízení nebo ústavu sociální péče, je povinna tuto prádelnu vybavit způsobem upraveným prováděcím právním předpisem.</a:t>
            </a:r>
          </a:p>
          <a:p>
            <a:r>
              <a:rPr lang="cs-CZ" dirty="0"/>
              <a:t>(2) Osoba poskytující péči je povinna ve zdravotnickém zařízení a v zařízení sociálních služeb uvedeném v § 15 odst. 1 používat vodu, která má </a:t>
            </a:r>
            <a:r>
              <a:rPr lang="cs-CZ" b="1" dirty="0">
                <a:solidFill>
                  <a:srgbClr val="FF0000"/>
                </a:solidFill>
              </a:rPr>
              <a:t>jakost vody pitné</a:t>
            </a:r>
            <a:r>
              <a:rPr lang="cs-CZ" dirty="0"/>
              <a:t>, pokud druh poskytované péče nevyžaduje nebo neumožňuje užití vody jiné jakosti. </a:t>
            </a:r>
            <a:r>
              <a:rPr lang="cs-CZ" sz="1500" dirty="0"/>
              <a:t>K užití vody jiné jakosti, nejde-li o teplou vodu podle § 3 odst. 3, je třeba povolení </a:t>
            </a:r>
            <a:r>
              <a:rPr lang="cs-CZ" sz="1500" dirty="0" err="1"/>
              <a:t>přísluného</a:t>
            </a:r>
            <a:r>
              <a:rPr lang="cs-CZ" sz="1500" dirty="0"/>
              <a:t> orgánu ochrany veřejného zdraví. V žádosti osoba poskytující péči uvede mikrobiologické, biologické, fyzikální, organoleptické a chemické ukazatele vody, jejich hodnoty a způsob zabezpečení dodržování hodnot těchto ukazatelů s ohledem na způsob užití vody.</a:t>
            </a:r>
          </a:p>
          <a:p>
            <a:r>
              <a:rPr lang="cs-CZ" sz="1600" dirty="0"/>
              <a:t>(3) Pro provoz bazénu nebo sauny jako součásti léčebně rehabilitační péče nebo lázeňské léčebně rehabilitační péče poskytované osobou poskytující péči se použijí § 6a, § 6b odst. 2 a § 6c odst. 1 písm. a) až d), pokud upravují hygienické požadavky na umělá </a:t>
            </a:r>
            <a:r>
              <a:rPr lang="cs-CZ" sz="1600" dirty="0" err="1"/>
              <a:t>koupalitě</a:t>
            </a:r>
            <a:r>
              <a:rPr lang="cs-CZ" sz="1600" dirty="0"/>
              <a:t> nebo sauny, obdobně. To neplatí, pokud osoba uvedená ve větě první přivádí do bazénu vodu z přírodního léčivého zdroje. Při použití vody z přírodního léčivého zdroje musí osoba uvedená ve větě první zajistit dodržení hygienických limitů mikrobiologických, fyzikálních a chemických ukazatelů jakosti stanovené prováděcím právním předpisem; pro kontrolu jakosti této vody se použijí § 6c odst. 1 písm. a) až d) obdobně.</a:t>
            </a:r>
          </a:p>
        </p:txBody>
      </p:sp>
    </p:spTree>
    <p:extLst>
      <p:ext uri="{BB962C8B-B14F-4D97-AF65-F5344CB8AC3E}">
        <p14:creationId xmlns:p14="http://schemas.microsoft.com/office/powerpoint/2010/main" val="7089631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dirty="0"/>
              <a:t>Legislativní požadavky v oblasti hygieny</a:t>
            </a:r>
            <a:br>
              <a:rPr lang="cs-CZ" dirty="0"/>
            </a:br>
            <a:r>
              <a:rPr lang="cs-CZ" dirty="0"/>
              <a:t>I</a:t>
            </a:r>
            <a:br>
              <a:rPr lang="cs-CZ" dirty="0"/>
            </a:br>
            <a:r>
              <a:rPr lang="cs-CZ" dirty="0" smtClean="0">
                <a:solidFill>
                  <a:srgbClr val="FF0000"/>
                </a:solidFill>
              </a:rPr>
              <a:t>Vyhláška </a:t>
            </a:r>
            <a:br>
              <a:rPr lang="cs-CZ" dirty="0" smtClean="0">
                <a:solidFill>
                  <a:srgbClr val="FF0000"/>
                </a:solidFill>
              </a:rPr>
            </a:br>
            <a:r>
              <a:rPr lang="cs-CZ" dirty="0" smtClean="0">
                <a:solidFill>
                  <a:srgbClr val="FF0000"/>
                </a:solidFill>
              </a:rPr>
              <a:t>č. 306/2012 Sb.</a:t>
            </a:r>
            <a:r>
              <a:rPr lang="cs-CZ" dirty="0">
                <a:solidFill>
                  <a:srgbClr val="FF0000"/>
                </a:solidFill>
              </a:rPr>
              <a:t/>
            </a:r>
            <a:br>
              <a:rPr lang="cs-CZ" dirty="0">
                <a:solidFill>
                  <a:srgbClr val="FF0000"/>
                </a:solidFill>
              </a:rPr>
            </a:br>
            <a:r>
              <a:rPr lang="cs-CZ" sz="2200" dirty="0">
                <a:solidFill>
                  <a:schemeClr val="bg1"/>
                </a:solidFill>
              </a:rPr>
              <a:t>o podmínkách předcházení vzniku a šíření infekčních onemocnění a o hygienických požadavcích na provoz zdravotnických zařízení a ústavů sociální péče </a:t>
            </a:r>
          </a:p>
        </p:txBody>
      </p:sp>
      <p:sp>
        <p:nvSpPr>
          <p:cNvPr id="3" name="Zástupný symbol pro obsah 2"/>
          <p:cNvSpPr>
            <a:spLocks noGrp="1"/>
          </p:cNvSpPr>
          <p:nvPr>
            <p:ph idx="1"/>
          </p:nvPr>
        </p:nvSpPr>
        <p:spPr/>
        <p:txBody>
          <a:bodyPr>
            <a:normAutofit fontScale="92500" lnSpcReduction="20000"/>
          </a:bodyPr>
          <a:lstStyle/>
          <a:p>
            <a:r>
              <a:rPr lang="cs-CZ" b="1" dirty="0">
                <a:solidFill>
                  <a:srgbClr val="FF0000"/>
                </a:solidFill>
              </a:rPr>
              <a:t>§ 1</a:t>
            </a:r>
            <a:r>
              <a:rPr lang="cs-CZ" dirty="0"/>
              <a:t> Způsob a rozsah </a:t>
            </a:r>
            <a:r>
              <a:rPr lang="cs-CZ" dirty="0">
                <a:solidFill>
                  <a:srgbClr val="FF0000"/>
                </a:solidFill>
              </a:rPr>
              <a:t>hlášení infekčních onemocnění </a:t>
            </a:r>
            <a:r>
              <a:rPr lang="cs-CZ" dirty="0"/>
              <a:t>s výjimkou </a:t>
            </a:r>
            <a:r>
              <a:rPr lang="cs-CZ" dirty="0" smtClean="0"/>
              <a:t>   nemocničních </a:t>
            </a:r>
            <a:r>
              <a:rPr lang="cs-CZ" dirty="0"/>
              <a:t>nákaz </a:t>
            </a:r>
            <a:endParaRPr lang="cs-CZ" dirty="0" smtClean="0"/>
          </a:p>
          <a:p>
            <a:r>
              <a:rPr lang="cs-CZ" b="1" dirty="0">
                <a:solidFill>
                  <a:srgbClr val="FF0000"/>
                </a:solidFill>
              </a:rPr>
              <a:t>§ 2</a:t>
            </a:r>
            <a:r>
              <a:rPr lang="cs-CZ" dirty="0"/>
              <a:t> Způsob hlášení </a:t>
            </a:r>
            <a:r>
              <a:rPr lang="cs-CZ" dirty="0">
                <a:solidFill>
                  <a:srgbClr val="FF0000"/>
                </a:solidFill>
              </a:rPr>
              <a:t>nemocničních nákaz</a:t>
            </a:r>
            <a:r>
              <a:rPr lang="cs-CZ" dirty="0"/>
              <a:t> </a:t>
            </a:r>
            <a:endParaRPr lang="cs-CZ" dirty="0" smtClean="0"/>
          </a:p>
          <a:p>
            <a:r>
              <a:rPr lang="cs-CZ" b="1" dirty="0"/>
              <a:t>§ 3</a:t>
            </a:r>
            <a:r>
              <a:rPr lang="cs-CZ" dirty="0"/>
              <a:t> Seznam infekčních onemocnění, při nichž se nařizuje izolace ve zdravotnických zařízeních lůžkové péče, </a:t>
            </a:r>
            <a:r>
              <a:rPr lang="cs-CZ" dirty="0">
                <a:solidFill>
                  <a:srgbClr val="FF0000"/>
                </a:solidFill>
              </a:rPr>
              <a:t>a nemocí, jejichž léčení je povinné </a:t>
            </a:r>
            <a:endParaRPr lang="cs-CZ" dirty="0" smtClean="0">
              <a:solidFill>
                <a:srgbClr val="FF0000"/>
              </a:solidFill>
            </a:endParaRPr>
          </a:p>
          <a:p>
            <a:r>
              <a:rPr lang="cs-CZ" b="1" dirty="0">
                <a:solidFill>
                  <a:srgbClr val="FF0000"/>
                </a:solidFill>
              </a:rPr>
              <a:t>§ 4</a:t>
            </a:r>
            <a:r>
              <a:rPr lang="cs-CZ" dirty="0"/>
              <a:t> Lékařské prohlídky u fyzických osob vykonávajících činnosti epidemiologicky závažné </a:t>
            </a:r>
            <a:endParaRPr lang="cs-CZ" dirty="0" smtClean="0"/>
          </a:p>
          <a:p>
            <a:r>
              <a:rPr lang="cs-CZ" b="1" dirty="0">
                <a:solidFill>
                  <a:srgbClr val="FF0000"/>
                </a:solidFill>
              </a:rPr>
              <a:t>§ 5 </a:t>
            </a:r>
            <a:r>
              <a:rPr lang="cs-CZ" dirty="0"/>
              <a:t>Zásady pro </a:t>
            </a:r>
            <a:r>
              <a:rPr lang="cs-CZ" dirty="0">
                <a:solidFill>
                  <a:srgbClr val="FF0000"/>
                </a:solidFill>
              </a:rPr>
              <a:t>odběr a vyšetření biologického materiálu</a:t>
            </a:r>
            <a:r>
              <a:rPr lang="cs-CZ" dirty="0"/>
              <a:t> a náležitosti žádanky </a:t>
            </a:r>
            <a:endParaRPr lang="cs-CZ" dirty="0" smtClean="0"/>
          </a:p>
          <a:p>
            <a:r>
              <a:rPr lang="cs-CZ" b="1" dirty="0">
                <a:solidFill>
                  <a:srgbClr val="FF0000"/>
                </a:solidFill>
              </a:rPr>
              <a:t>§ 6 </a:t>
            </a:r>
            <a:r>
              <a:rPr lang="cs-CZ" dirty="0"/>
              <a:t>Požadavky na umístění a přístrojové a materiálové vybavení laboratoře provádějící laboratorní vyšetření na virus lidského imunodeficitu </a:t>
            </a:r>
            <a:endParaRPr lang="cs-CZ" dirty="0" smtClean="0"/>
          </a:p>
          <a:p>
            <a:r>
              <a:rPr lang="cs-CZ" b="1" dirty="0">
                <a:solidFill>
                  <a:srgbClr val="FF0000"/>
                </a:solidFill>
              </a:rPr>
              <a:t>§ 7 </a:t>
            </a:r>
            <a:r>
              <a:rPr lang="cs-CZ" dirty="0">
                <a:solidFill>
                  <a:srgbClr val="FF0000"/>
                </a:solidFill>
              </a:rPr>
              <a:t>Příjem a ošetřování fyzických o</a:t>
            </a:r>
            <a:r>
              <a:rPr lang="cs-CZ" dirty="0"/>
              <a:t>sob ve zdravotnických zařízeních a ústavech sociální péče </a:t>
            </a:r>
            <a:endParaRPr lang="cs-CZ" dirty="0" smtClean="0"/>
          </a:p>
          <a:p>
            <a:r>
              <a:rPr lang="cs-CZ" b="1" dirty="0">
                <a:solidFill>
                  <a:srgbClr val="FF0000"/>
                </a:solidFill>
              </a:rPr>
              <a:t>§ 8 </a:t>
            </a:r>
            <a:r>
              <a:rPr lang="cs-CZ" dirty="0">
                <a:solidFill>
                  <a:srgbClr val="FF0000"/>
                </a:solidFill>
              </a:rPr>
              <a:t>Sterilizace, vyšší stupeň dezinfekce, dezinfekce </a:t>
            </a:r>
            <a:endParaRPr lang="cs-CZ" dirty="0" smtClean="0">
              <a:solidFill>
                <a:srgbClr val="FF0000"/>
              </a:solidFill>
            </a:endParaRPr>
          </a:p>
          <a:p>
            <a:r>
              <a:rPr lang="cs-CZ" b="1" dirty="0">
                <a:solidFill>
                  <a:srgbClr val="FF0000"/>
                </a:solidFill>
              </a:rPr>
              <a:t>§ 9 </a:t>
            </a:r>
            <a:r>
              <a:rPr lang="cs-CZ" dirty="0" smtClean="0"/>
              <a:t>Manipulace </a:t>
            </a:r>
            <a:r>
              <a:rPr lang="cs-CZ" dirty="0"/>
              <a:t>s </a:t>
            </a:r>
            <a:r>
              <a:rPr lang="cs-CZ" dirty="0" smtClean="0">
                <a:solidFill>
                  <a:srgbClr val="FF0000"/>
                </a:solidFill>
              </a:rPr>
              <a:t>prádlem</a:t>
            </a:r>
          </a:p>
          <a:p>
            <a:r>
              <a:rPr lang="cs-CZ" b="1" dirty="0">
                <a:solidFill>
                  <a:srgbClr val="FF0000"/>
                </a:solidFill>
              </a:rPr>
              <a:t>§ 10 </a:t>
            </a:r>
            <a:r>
              <a:rPr lang="cs-CZ" dirty="0" smtClean="0"/>
              <a:t>Hygienické </a:t>
            </a:r>
            <a:r>
              <a:rPr lang="cs-CZ" dirty="0"/>
              <a:t>požadavky na </a:t>
            </a:r>
            <a:r>
              <a:rPr lang="cs-CZ" dirty="0">
                <a:solidFill>
                  <a:srgbClr val="FF0000"/>
                </a:solidFill>
              </a:rPr>
              <a:t>úklid  </a:t>
            </a:r>
          </a:p>
        </p:txBody>
      </p:sp>
    </p:spTree>
    <p:extLst>
      <p:ext uri="{BB962C8B-B14F-4D97-AF65-F5344CB8AC3E}">
        <p14:creationId xmlns:p14="http://schemas.microsoft.com/office/powerpoint/2010/main" val="308060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dirty="0" smtClean="0"/>
              <a:t/>
            </a:r>
            <a:br>
              <a:rPr lang="cs-CZ" dirty="0" smtClean="0"/>
            </a:br>
            <a:r>
              <a:rPr lang="cs-CZ" dirty="0" smtClean="0"/>
              <a:t>Legislativní požadavky v oblasti hygieny</a:t>
            </a:r>
            <a:br>
              <a:rPr lang="cs-CZ" dirty="0" smtClean="0"/>
            </a:br>
            <a:r>
              <a:rPr lang="cs-CZ" dirty="0" smtClean="0"/>
              <a:t>II</a:t>
            </a:r>
            <a:br>
              <a:rPr lang="cs-CZ" dirty="0" smtClean="0"/>
            </a:br>
            <a:r>
              <a:rPr lang="cs-CZ" dirty="0" smtClean="0"/>
              <a:t/>
            </a:r>
            <a:br>
              <a:rPr lang="cs-CZ" dirty="0" smtClean="0"/>
            </a:br>
            <a:r>
              <a:rPr lang="cs-CZ" dirty="0" smtClean="0">
                <a:solidFill>
                  <a:srgbClr val="FF0000"/>
                </a:solidFill>
              </a:rPr>
              <a:t>Zákon č. 372/2011 Sb.</a:t>
            </a:r>
            <a:br>
              <a:rPr lang="cs-CZ" dirty="0" smtClean="0">
                <a:solidFill>
                  <a:srgbClr val="FF0000"/>
                </a:solidFill>
              </a:rPr>
            </a:br>
            <a:r>
              <a:rPr lang="cs-CZ" dirty="0" smtClean="0"/>
              <a:t>o zdravotních službách a jejich poskytování</a:t>
            </a:r>
            <a:endParaRPr lang="cs-CZ" dirty="0"/>
          </a:p>
        </p:txBody>
      </p:sp>
      <p:sp>
        <p:nvSpPr>
          <p:cNvPr id="3" name="Zástupný symbol pro obsah 2"/>
          <p:cNvSpPr>
            <a:spLocks noGrp="1"/>
          </p:cNvSpPr>
          <p:nvPr>
            <p:ph idx="1"/>
          </p:nvPr>
        </p:nvSpPr>
        <p:spPr>
          <a:xfrm>
            <a:off x="3997605" y="1124727"/>
            <a:ext cx="7315200" cy="5120640"/>
          </a:xfrm>
        </p:spPr>
        <p:txBody>
          <a:bodyPr>
            <a:normAutofit/>
          </a:bodyPr>
          <a:lstStyle/>
          <a:p>
            <a:r>
              <a:rPr lang="cs-CZ" b="1" dirty="0" smtClean="0">
                <a:solidFill>
                  <a:srgbClr val="FF0000"/>
                </a:solidFill>
              </a:rPr>
              <a:t>§ 16</a:t>
            </a:r>
            <a:r>
              <a:rPr lang="cs-CZ" dirty="0">
                <a:solidFill>
                  <a:srgbClr val="FF0000"/>
                </a:solidFill>
              </a:rPr>
              <a:t> </a:t>
            </a:r>
            <a:r>
              <a:rPr lang="cs-CZ" b="1" dirty="0" smtClean="0"/>
              <a:t>Podmínky </a:t>
            </a:r>
            <a:r>
              <a:rPr lang="cs-CZ" b="1" dirty="0"/>
              <a:t>udělení oprávnění k poskytování zdravotních </a:t>
            </a:r>
            <a:r>
              <a:rPr lang="cs-CZ" b="1" dirty="0" smtClean="0"/>
              <a:t>služeb</a:t>
            </a:r>
          </a:p>
          <a:p>
            <a:pPr marL="0" indent="0">
              <a:buNone/>
            </a:pPr>
            <a:r>
              <a:rPr lang="cs-CZ" b="1" dirty="0" smtClean="0"/>
              <a:t>    …..</a:t>
            </a:r>
            <a:endParaRPr lang="cs-CZ" dirty="0"/>
          </a:p>
          <a:p>
            <a:r>
              <a:rPr lang="cs-CZ" b="1" dirty="0"/>
              <a:t>i)</a:t>
            </a:r>
            <a:r>
              <a:rPr lang="cs-CZ" dirty="0"/>
              <a:t> </a:t>
            </a:r>
            <a:r>
              <a:rPr lang="cs-CZ" dirty="0">
                <a:solidFill>
                  <a:srgbClr val="FF0000"/>
                </a:solidFill>
              </a:rPr>
              <a:t>orgán ochrany veřejného zdraví schválil </a:t>
            </a:r>
            <a:r>
              <a:rPr lang="cs-CZ" b="1" dirty="0">
                <a:solidFill>
                  <a:srgbClr val="FF0000"/>
                </a:solidFill>
              </a:rPr>
              <a:t>provozní řád </a:t>
            </a:r>
            <a:r>
              <a:rPr lang="cs-CZ" dirty="0"/>
              <a:t>zdravotnického zařízení podle zákona o ochraně veřejného </a:t>
            </a:r>
            <a:r>
              <a:rPr lang="cs-CZ" dirty="0" smtClean="0"/>
              <a:t>zdraví,</a:t>
            </a:r>
            <a:endParaRPr lang="cs-CZ" dirty="0"/>
          </a:p>
          <a:p>
            <a:endParaRPr lang="cs-CZ" dirty="0"/>
          </a:p>
          <a:p>
            <a:r>
              <a:rPr lang="cs-CZ" b="1" dirty="0">
                <a:solidFill>
                  <a:srgbClr val="FF0000"/>
                </a:solidFill>
              </a:rPr>
              <a:t>§ </a:t>
            </a:r>
            <a:r>
              <a:rPr lang="cs-CZ" b="1" dirty="0" smtClean="0">
                <a:solidFill>
                  <a:srgbClr val="FF0000"/>
                </a:solidFill>
              </a:rPr>
              <a:t>47</a:t>
            </a:r>
            <a:r>
              <a:rPr lang="cs-CZ" dirty="0">
                <a:solidFill>
                  <a:srgbClr val="FF0000"/>
                </a:solidFill>
              </a:rPr>
              <a:t> </a:t>
            </a:r>
            <a:r>
              <a:rPr lang="cs-CZ" b="1" dirty="0" smtClean="0"/>
              <a:t>(4</a:t>
            </a:r>
            <a:r>
              <a:rPr lang="cs-CZ" b="1" dirty="0"/>
              <a:t>)</a:t>
            </a:r>
            <a:r>
              <a:rPr lang="cs-CZ" dirty="0"/>
              <a:t> Poskytovatel lůžkové péče je povinen v rámci prevence a kontroly infekcí zpracovat </a:t>
            </a:r>
            <a:r>
              <a:rPr lang="cs-CZ" b="1" dirty="0">
                <a:solidFill>
                  <a:srgbClr val="FF0000"/>
                </a:solidFill>
              </a:rPr>
              <a:t>program pro prevenci a kontrolu infekcí spojených se zdravotní péčí a zajistit jeho činnost</a:t>
            </a:r>
            <a:r>
              <a:rPr lang="cs-CZ" dirty="0">
                <a:solidFill>
                  <a:srgbClr val="FF0000"/>
                </a:solidFill>
              </a:rPr>
              <a:t>. </a:t>
            </a:r>
            <a:r>
              <a:rPr lang="cs-CZ" dirty="0"/>
              <a:t>Zaměření tohoto programu musí odpovídat charakteru poskytované zdravotní péče a musí vycházet z průběhu hodnocení rizika vzniku infekcí spojených se zdravotní péčí v konkrétních podmínkách daného poskytovatele.</a:t>
            </a:r>
          </a:p>
          <a:p>
            <a:endParaRPr lang="cs-CZ" dirty="0"/>
          </a:p>
        </p:txBody>
      </p:sp>
    </p:spTree>
    <p:extLst>
      <p:ext uri="{BB962C8B-B14F-4D97-AF65-F5344CB8AC3E}">
        <p14:creationId xmlns:p14="http://schemas.microsoft.com/office/powerpoint/2010/main" val="1371780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Legislativní požadavky v oblasti hygieny</a:t>
            </a:r>
            <a:br>
              <a:rPr lang="cs-CZ" dirty="0" smtClean="0"/>
            </a:br>
            <a:r>
              <a:rPr lang="cs-CZ" dirty="0" smtClean="0"/>
              <a:t>III</a:t>
            </a:r>
            <a:br>
              <a:rPr lang="cs-CZ" dirty="0" smtClean="0"/>
            </a:br>
            <a:r>
              <a:rPr lang="cs-CZ" dirty="0" smtClean="0">
                <a:solidFill>
                  <a:srgbClr val="FF0000"/>
                </a:solidFill>
              </a:rPr>
              <a:t>Související</a:t>
            </a:r>
            <a:r>
              <a:rPr lang="cs-CZ" dirty="0" smtClean="0"/>
              <a:t/>
            </a:r>
            <a:br>
              <a:rPr lang="cs-CZ" dirty="0" smtClean="0"/>
            </a:br>
            <a:r>
              <a:rPr lang="cs-CZ" dirty="0" smtClean="0">
                <a:solidFill>
                  <a:srgbClr val="FF0000"/>
                </a:solidFill>
              </a:rPr>
              <a:t>legislativa</a:t>
            </a:r>
            <a:br>
              <a:rPr lang="cs-CZ" dirty="0" smtClean="0">
                <a:solidFill>
                  <a:srgbClr val="FF0000"/>
                </a:solidFill>
              </a:rPr>
            </a:br>
            <a:r>
              <a:rPr lang="cs-CZ" dirty="0" smtClean="0">
                <a:solidFill>
                  <a:srgbClr val="FF0000"/>
                </a:solidFill>
              </a:rPr>
              <a:t/>
            </a:r>
            <a:br>
              <a:rPr lang="cs-CZ" dirty="0" smtClean="0">
                <a:solidFill>
                  <a:srgbClr val="FF0000"/>
                </a:solidFill>
              </a:rPr>
            </a:br>
            <a:r>
              <a:rPr lang="cs-CZ" dirty="0" smtClean="0">
                <a:solidFill>
                  <a:schemeClr val="bg1"/>
                </a:solidFill>
              </a:rPr>
              <a:t>Epidemiologie</a:t>
            </a:r>
            <a:endParaRPr lang="cs-CZ" dirty="0">
              <a:solidFill>
                <a:schemeClr val="bg1"/>
              </a:solidFill>
            </a:endParaRPr>
          </a:p>
        </p:txBody>
      </p:sp>
      <p:sp>
        <p:nvSpPr>
          <p:cNvPr id="3" name="Zástupný symbol pro obsah 2"/>
          <p:cNvSpPr>
            <a:spLocks noGrp="1"/>
          </p:cNvSpPr>
          <p:nvPr>
            <p:ph idx="1"/>
          </p:nvPr>
        </p:nvSpPr>
        <p:spPr/>
        <p:txBody>
          <a:bodyPr>
            <a:normAutofit/>
          </a:bodyPr>
          <a:lstStyle/>
          <a:p>
            <a:r>
              <a:rPr lang="cs-CZ" sz="1800" dirty="0" smtClean="0"/>
              <a:t>Vyhláška č.537/2006 Sb., </a:t>
            </a:r>
            <a:r>
              <a:rPr lang="cs-CZ" b="1" dirty="0" smtClean="0">
                <a:solidFill>
                  <a:srgbClr val="FF0000"/>
                </a:solidFill>
              </a:rPr>
              <a:t>o </a:t>
            </a:r>
            <a:r>
              <a:rPr lang="cs-CZ" b="1" dirty="0">
                <a:solidFill>
                  <a:srgbClr val="FF0000"/>
                </a:solidFill>
              </a:rPr>
              <a:t>očkování proti infekčním nemocem</a:t>
            </a:r>
            <a:r>
              <a:rPr lang="cs-CZ" dirty="0"/>
              <a:t>, ve znění pozdějších předpisů </a:t>
            </a:r>
          </a:p>
          <a:p>
            <a:r>
              <a:rPr lang="cs-CZ" sz="1800" dirty="0"/>
              <a:t>Metodický pokyn MZ ČR </a:t>
            </a:r>
            <a:r>
              <a:rPr lang="cs-CZ" b="1" dirty="0">
                <a:solidFill>
                  <a:srgbClr val="FF0000"/>
                </a:solidFill>
              </a:rPr>
              <a:t>Prevence virového zánětu jater </a:t>
            </a:r>
            <a:r>
              <a:rPr lang="cs-CZ" dirty="0"/>
              <a:t>A (VHA), B (VHB), C (VHC), E (VHE), Věst.MZ ČR č.2/2008 </a:t>
            </a:r>
          </a:p>
          <a:p>
            <a:r>
              <a:rPr lang="cs-CZ" sz="1800" dirty="0" smtClean="0"/>
              <a:t>Věstník </a:t>
            </a:r>
            <a:r>
              <a:rPr lang="cs-CZ" sz="1800" dirty="0"/>
              <a:t>MZ ČR č.10/2006 </a:t>
            </a:r>
            <a:r>
              <a:rPr lang="cs-CZ" dirty="0"/>
              <a:t>Standard efektivní klinické péče – </a:t>
            </a:r>
            <a:r>
              <a:rPr lang="cs-CZ" b="1" dirty="0">
                <a:solidFill>
                  <a:srgbClr val="FF0000"/>
                </a:solidFill>
              </a:rPr>
              <a:t>invazivní meningokoková onemocnění </a:t>
            </a:r>
          </a:p>
          <a:p>
            <a:r>
              <a:rPr lang="cs-CZ" sz="1800" dirty="0" smtClean="0"/>
              <a:t>Metodický </a:t>
            </a:r>
            <a:r>
              <a:rPr lang="cs-CZ" sz="1800" dirty="0"/>
              <a:t>návod MZ ČR č. 5/2001</a:t>
            </a:r>
            <a:r>
              <a:rPr lang="cs-CZ" dirty="0"/>
              <a:t>, </a:t>
            </a:r>
            <a:r>
              <a:rPr lang="cs-CZ" b="1" dirty="0">
                <a:solidFill>
                  <a:srgbClr val="FF0000"/>
                </a:solidFill>
              </a:rPr>
              <a:t>nakládání s odpadem </a:t>
            </a:r>
            <a:r>
              <a:rPr lang="cs-CZ" dirty="0"/>
              <a:t>ve zdravotnických zařízeních </a:t>
            </a:r>
          </a:p>
          <a:p>
            <a:r>
              <a:rPr lang="cs-CZ" dirty="0" smtClean="0"/>
              <a:t>Vyhláška </a:t>
            </a:r>
            <a:r>
              <a:rPr lang="cs-CZ" dirty="0"/>
              <a:t>č. 473/2008 Sb., o systému </a:t>
            </a:r>
            <a:r>
              <a:rPr lang="cs-CZ" b="1" dirty="0">
                <a:solidFill>
                  <a:srgbClr val="FF0000"/>
                </a:solidFill>
              </a:rPr>
              <a:t>epidemiologické bdělosti </a:t>
            </a:r>
            <a:r>
              <a:rPr lang="cs-CZ" dirty="0"/>
              <a:t>pro vybrané infekce </a:t>
            </a:r>
          </a:p>
          <a:p>
            <a:r>
              <a:rPr lang="cs-CZ" dirty="0"/>
              <a:t>Metodický návod – </a:t>
            </a:r>
            <a:r>
              <a:rPr lang="cs-CZ" b="1" dirty="0">
                <a:solidFill>
                  <a:srgbClr val="FF0000"/>
                </a:solidFill>
              </a:rPr>
              <a:t>hygiena rukou </a:t>
            </a:r>
            <a:r>
              <a:rPr lang="cs-CZ" dirty="0"/>
              <a:t>při poskytování zdravotní péče, Věst.MZ ČR 5/2012 </a:t>
            </a:r>
          </a:p>
          <a:p>
            <a:r>
              <a:rPr lang="cs-CZ" dirty="0"/>
              <a:t>Metodický návod č. 5/2003, Věstník </a:t>
            </a:r>
            <a:r>
              <a:rPr lang="cs-CZ" dirty="0" smtClean="0"/>
              <a:t>MZ </a:t>
            </a:r>
            <a:r>
              <a:rPr lang="cs-CZ" dirty="0"/>
              <a:t>č. 8/2003: Řešení problematiky infekce </a:t>
            </a:r>
            <a:r>
              <a:rPr lang="cs-CZ" b="1" dirty="0">
                <a:solidFill>
                  <a:srgbClr val="FF0000"/>
                </a:solidFill>
              </a:rPr>
              <a:t>HIV/AIDS</a:t>
            </a:r>
            <a:r>
              <a:rPr lang="cs-CZ" dirty="0"/>
              <a:t> v ČR </a:t>
            </a:r>
          </a:p>
        </p:txBody>
      </p:sp>
    </p:spTree>
    <p:extLst>
      <p:ext uri="{BB962C8B-B14F-4D97-AF65-F5344CB8AC3E}">
        <p14:creationId xmlns:p14="http://schemas.microsoft.com/office/powerpoint/2010/main" val="18840410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Legislativní požadavky v oblasti hygieny</a:t>
            </a:r>
            <a:br>
              <a:rPr lang="cs-CZ" dirty="0"/>
            </a:br>
            <a:r>
              <a:rPr lang="cs-CZ" dirty="0"/>
              <a:t>III</a:t>
            </a:r>
            <a:br>
              <a:rPr lang="cs-CZ" dirty="0"/>
            </a:br>
            <a:r>
              <a:rPr lang="cs-CZ" dirty="0">
                <a:solidFill>
                  <a:srgbClr val="FF0000"/>
                </a:solidFill>
              </a:rPr>
              <a:t>Související</a:t>
            </a:r>
            <a:r>
              <a:rPr lang="cs-CZ" dirty="0"/>
              <a:t/>
            </a:r>
            <a:br>
              <a:rPr lang="cs-CZ" dirty="0"/>
            </a:br>
            <a:r>
              <a:rPr lang="cs-CZ" dirty="0" smtClean="0">
                <a:solidFill>
                  <a:srgbClr val="FF0000"/>
                </a:solidFill>
              </a:rPr>
              <a:t>legislativa</a:t>
            </a:r>
            <a:br>
              <a:rPr lang="cs-CZ" dirty="0" smtClean="0">
                <a:solidFill>
                  <a:srgbClr val="FF0000"/>
                </a:solidFill>
              </a:rPr>
            </a:br>
            <a:r>
              <a:rPr lang="cs-CZ" dirty="0" smtClean="0">
                <a:solidFill>
                  <a:schemeClr val="bg1"/>
                </a:solidFill>
              </a:rPr>
              <a:t>Hygiena výživy a komunální hygiena</a:t>
            </a:r>
            <a:endParaRPr lang="cs-CZ" dirty="0">
              <a:solidFill>
                <a:schemeClr val="bg1"/>
              </a:solidFill>
            </a:endParaRPr>
          </a:p>
        </p:txBody>
      </p:sp>
      <p:sp>
        <p:nvSpPr>
          <p:cNvPr id="3" name="Zástupný symbol pro obsah 2"/>
          <p:cNvSpPr>
            <a:spLocks noGrp="1"/>
          </p:cNvSpPr>
          <p:nvPr>
            <p:ph idx="1"/>
          </p:nvPr>
        </p:nvSpPr>
        <p:spPr/>
        <p:txBody>
          <a:bodyPr>
            <a:normAutofit fontScale="92500" lnSpcReduction="20000"/>
          </a:bodyPr>
          <a:lstStyle/>
          <a:p>
            <a:r>
              <a:rPr lang="cs-CZ" dirty="0" err="1" smtClean="0"/>
              <a:t>Vyhl.č</a:t>
            </a:r>
            <a:r>
              <a:rPr lang="cs-CZ" dirty="0"/>
              <a:t>. 137/2004 Sb., o </a:t>
            </a:r>
            <a:r>
              <a:rPr lang="cs-CZ" dirty="0">
                <a:solidFill>
                  <a:srgbClr val="FF0000"/>
                </a:solidFill>
              </a:rPr>
              <a:t>hygienických požadavcích na stravovací služby </a:t>
            </a:r>
            <a:r>
              <a:rPr lang="cs-CZ" dirty="0"/>
              <a:t>a o zásadách osobní a provozní hygieny při činnostech epidemiologicky závažných, v platném </a:t>
            </a:r>
            <a:r>
              <a:rPr lang="cs-CZ" dirty="0" smtClean="0"/>
              <a:t>znění</a:t>
            </a:r>
          </a:p>
          <a:p>
            <a:r>
              <a:rPr lang="cs-CZ" dirty="0" smtClean="0"/>
              <a:t>Evropské nařízení č. 852/2004 </a:t>
            </a:r>
            <a:r>
              <a:rPr lang="cs-CZ" dirty="0" smtClean="0">
                <a:solidFill>
                  <a:srgbClr val="FF0000"/>
                </a:solidFill>
              </a:rPr>
              <a:t>o hygieně potravin</a:t>
            </a:r>
          </a:p>
          <a:p>
            <a:r>
              <a:rPr lang="cs-CZ" dirty="0"/>
              <a:t>Vyhl.č.252/2004 Sb., kterou se stanoví </a:t>
            </a:r>
            <a:r>
              <a:rPr lang="cs-CZ" dirty="0">
                <a:solidFill>
                  <a:srgbClr val="FF0000"/>
                </a:solidFill>
              </a:rPr>
              <a:t>hygienické požadavky na pitnou a teplou vodu </a:t>
            </a:r>
            <a:r>
              <a:rPr lang="cs-CZ" dirty="0"/>
              <a:t>a četnost a rozsah kontroly pitné vody, ve znění vyhl.č.187/2005 Sb. a vyhl.č.193/2006 Sb.</a:t>
            </a:r>
          </a:p>
          <a:p>
            <a:r>
              <a:rPr lang="cs-CZ" dirty="0" smtClean="0"/>
              <a:t>Zákon </a:t>
            </a:r>
            <a:r>
              <a:rPr lang="cs-CZ" dirty="0"/>
              <a:t>č.256/2001 Sb., </a:t>
            </a:r>
            <a:r>
              <a:rPr lang="cs-CZ" dirty="0">
                <a:solidFill>
                  <a:srgbClr val="FF0000"/>
                </a:solidFill>
              </a:rPr>
              <a:t>o pohřebnictví</a:t>
            </a:r>
            <a:r>
              <a:rPr lang="cs-CZ" dirty="0"/>
              <a:t>, v platném znění</a:t>
            </a:r>
          </a:p>
          <a:p>
            <a:r>
              <a:rPr lang="cs-CZ" dirty="0"/>
              <a:t>Vyhl.č.6/2003 Sb., kterou se stanoví hygienické limity chemických, fyzikálních a biologických </a:t>
            </a:r>
            <a:r>
              <a:rPr lang="cs-CZ" dirty="0">
                <a:solidFill>
                  <a:srgbClr val="FF0000"/>
                </a:solidFill>
              </a:rPr>
              <a:t>ukazatelů pro vnitřní prostředí pobytových místností některých staveb</a:t>
            </a:r>
          </a:p>
          <a:p>
            <a:r>
              <a:rPr lang="cs-CZ" dirty="0" err="1"/>
              <a:t>Vyhl.č</a:t>
            </a:r>
            <a:r>
              <a:rPr lang="cs-CZ" dirty="0"/>
              <a:t>. 12/2012 Sb., o požadavcích na minimální technické a věcné vybavení zdravotnických zařízení</a:t>
            </a:r>
          </a:p>
          <a:p>
            <a:r>
              <a:rPr lang="cs-CZ" dirty="0"/>
              <a:t>Zákon č. 123/2000 Sb., </a:t>
            </a:r>
            <a:r>
              <a:rPr lang="cs-CZ" dirty="0">
                <a:solidFill>
                  <a:srgbClr val="FF0000"/>
                </a:solidFill>
              </a:rPr>
              <a:t>o zdravotnických prostředcích </a:t>
            </a:r>
            <a:r>
              <a:rPr lang="cs-CZ" dirty="0"/>
              <a:t>a o změně některých souvisejících zákonů, ve znění pozdějších předpisů</a:t>
            </a:r>
          </a:p>
          <a:p>
            <a:r>
              <a:rPr lang="cs-CZ" dirty="0"/>
              <a:t>Zákon č. 185/2001 Sb., o odpadech</a:t>
            </a:r>
          </a:p>
          <a:p>
            <a:r>
              <a:rPr lang="cs-CZ" dirty="0" err="1"/>
              <a:t>Vyhl.č</a:t>
            </a:r>
            <a:r>
              <a:rPr lang="cs-CZ" dirty="0"/>
              <a:t>. 255/2003 Sb., kterou se stanoví </a:t>
            </a:r>
            <a:r>
              <a:rPr lang="cs-CZ" dirty="0">
                <a:solidFill>
                  <a:srgbClr val="FF0000"/>
                </a:solidFill>
              </a:rPr>
              <a:t>správná lékárenská </a:t>
            </a:r>
            <a:r>
              <a:rPr lang="cs-CZ" dirty="0" smtClean="0">
                <a:solidFill>
                  <a:srgbClr val="FF0000"/>
                </a:solidFill>
              </a:rPr>
              <a:t>praxe</a:t>
            </a:r>
            <a:endParaRPr lang="cs-CZ" dirty="0">
              <a:solidFill>
                <a:srgbClr val="FF0000"/>
              </a:solidFill>
            </a:endParaRPr>
          </a:p>
        </p:txBody>
      </p:sp>
    </p:spTree>
    <p:extLst>
      <p:ext uri="{BB962C8B-B14F-4D97-AF65-F5344CB8AC3E}">
        <p14:creationId xmlns:p14="http://schemas.microsoft.com/office/powerpoint/2010/main" val="4151310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Legislativní požadavky v oblasti hygieny</a:t>
            </a:r>
            <a:br>
              <a:rPr lang="cs-CZ" dirty="0"/>
            </a:br>
            <a:r>
              <a:rPr lang="cs-CZ" dirty="0"/>
              <a:t>III</a:t>
            </a:r>
            <a:br>
              <a:rPr lang="cs-CZ" dirty="0"/>
            </a:br>
            <a:r>
              <a:rPr lang="cs-CZ" dirty="0">
                <a:solidFill>
                  <a:srgbClr val="FF0000"/>
                </a:solidFill>
              </a:rPr>
              <a:t>Související</a:t>
            </a:r>
            <a:r>
              <a:rPr lang="cs-CZ" dirty="0"/>
              <a:t/>
            </a:r>
            <a:br>
              <a:rPr lang="cs-CZ" dirty="0"/>
            </a:br>
            <a:r>
              <a:rPr lang="cs-CZ" dirty="0" smtClean="0">
                <a:solidFill>
                  <a:srgbClr val="FF0000"/>
                </a:solidFill>
              </a:rPr>
              <a:t>legislativa</a:t>
            </a:r>
            <a:br>
              <a:rPr lang="cs-CZ" dirty="0" smtClean="0">
                <a:solidFill>
                  <a:srgbClr val="FF0000"/>
                </a:solidFill>
              </a:rPr>
            </a:br>
            <a:r>
              <a:rPr lang="cs-CZ" dirty="0">
                <a:solidFill>
                  <a:srgbClr val="FF0000"/>
                </a:solidFill>
              </a:rPr>
              <a:t/>
            </a:r>
            <a:br>
              <a:rPr lang="cs-CZ" dirty="0">
                <a:solidFill>
                  <a:srgbClr val="FF0000"/>
                </a:solidFill>
              </a:rPr>
            </a:br>
            <a:r>
              <a:rPr lang="cs-CZ" dirty="0" smtClean="0">
                <a:solidFill>
                  <a:schemeClr val="bg1"/>
                </a:solidFill>
              </a:rPr>
              <a:t>Hygiena práce</a:t>
            </a:r>
            <a:endParaRPr lang="cs-CZ" dirty="0">
              <a:solidFill>
                <a:schemeClr val="bg1"/>
              </a:solidFill>
            </a:endParaRPr>
          </a:p>
        </p:txBody>
      </p:sp>
      <p:sp>
        <p:nvSpPr>
          <p:cNvPr id="3" name="Zástupný symbol pro obsah 2"/>
          <p:cNvSpPr>
            <a:spLocks noGrp="1"/>
          </p:cNvSpPr>
          <p:nvPr>
            <p:ph idx="1"/>
          </p:nvPr>
        </p:nvSpPr>
        <p:spPr/>
        <p:txBody>
          <a:bodyPr>
            <a:normAutofit/>
          </a:bodyPr>
          <a:lstStyle/>
          <a:p>
            <a:r>
              <a:rPr lang="cs-CZ" dirty="0"/>
              <a:t>Vyhláška </a:t>
            </a:r>
            <a:r>
              <a:rPr lang="cs-CZ" dirty="0">
                <a:solidFill>
                  <a:srgbClr val="FF0000"/>
                </a:solidFill>
              </a:rPr>
              <a:t>MZ ČR 432/2003 Sb., kterou se stanoví podmínky pro zařazování prací do kategorií</a:t>
            </a:r>
            <a:r>
              <a:rPr lang="cs-CZ" dirty="0"/>
              <a:t>, limitní hodnoty ukazatelů biologických expozičních testů, podmínky odběru biologického materiálu pro provádění biologických expozičních testů a náležitosti hlášení prací s azbestem a biologickými činiteli</a:t>
            </a:r>
          </a:p>
          <a:p>
            <a:r>
              <a:rPr lang="cs-CZ" dirty="0"/>
              <a:t>Nařízení vlády č. </a:t>
            </a:r>
            <a:r>
              <a:rPr lang="cs-CZ" dirty="0">
                <a:solidFill>
                  <a:srgbClr val="FF0000"/>
                </a:solidFill>
              </a:rPr>
              <a:t>361/2007 Sb., kterým se stanoví podmínky ochrany zdraví při práci</a:t>
            </a:r>
            <a:r>
              <a:rPr lang="cs-CZ" dirty="0"/>
              <a:t>, v platném znění</a:t>
            </a:r>
          </a:p>
          <a:p>
            <a:r>
              <a:rPr lang="cs-CZ" dirty="0"/>
              <a:t>Nařízení vlády ČR č. 148/2006 Sb., o ochraně zdraví před nepříznivými účinky hluku a vibrací</a:t>
            </a:r>
          </a:p>
          <a:p>
            <a:r>
              <a:rPr lang="cs-CZ" dirty="0" err="1">
                <a:solidFill>
                  <a:srgbClr val="FF0000"/>
                </a:solidFill>
              </a:rPr>
              <a:t>Vyhl</a:t>
            </a:r>
            <a:r>
              <a:rPr lang="cs-CZ" dirty="0">
                <a:solidFill>
                  <a:srgbClr val="FF0000"/>
                </a:solidFill>
              </a:rPr>
              <a:t>. MZ ČR č. 288/2003 Sb., kterou se stanoví práce a pracoviště, které jsou zakázány těhotným ženám, kojícím ženám, matkám do konce 9. měsíce po porodu a mladistvým</a:t>
            </a:r>
          </a:p>
          <a:p>
            <a:r>
              <a:rPr lang="cs-CZ" dirty="0"/>
              <a:t>Nařízení vlády č.1/2008 Sb., o ochraně zdraví před neionizujícím zářením</a:t>
            </a:r>
          </a:p>
          <a:p>
            <a:pPr marL="0" indent="0">
              <a:buNone/>
            </a:pPr>
            <a:endParaRPr lang="cs-CZ" dirty="0"/>
          </a:p>
        </p:txBody>
      </p:sp>
    </p:spTree>
    <p:extLst>
      <p:ext uri="{BB962C8B-B14F-4D97-AF65-F5344CB8AC3E}">
        <p14:creationId xmlns:p14="http://schemas.microsoft.com/office/powerpoint/2010/main" val="966878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STUDENT</a:t>
            </a:r>
            <a:br>
              <a:rPr lang="cs-CZ" dirty="0" smtClean="0"/>
            </a:br>
            <a:r>
              <a:rPr lang="cs-CZ" dirty="0"/>
              <a:t/>
            </a:r>
            <a:br>
              <a:rPr lang="cs-CZ" dirty="0"/>
            </a:br>
            <a:r>
              <a:rPr lang="cs-CZ" dirty="0" smtClean="0"/>
              <a:t/>
            </a:r>
            <a:br>
              <a:rPr lang="cs-CZ" dirty="0" smtClean="0"/>
            </a:br>
            <a:r>
              <a:rPr lang="cs-CZ" dirty="0"/>
              <a:t/>
            </a:r>
            <a:br>
              <a:rPr lang="cs-CZ" dirty="0"/>
            </a:br>
            <a:endParaRPr lang="cs-CZ" dirty="0"/>
          </a:p>
        </p:txBody>
      </p:sp>
      <p:pic>
        <p:nvPicPr>
          <p:cNvPr id="4" name="Zástupný symbol pro obsah 3"/>
          <p:cNvPicPr>
            <a:picLocks noGrp="1" noChangeAspect="1"/>
          </p:cNvPicPr>
          <p:nvPr>
            <p:ph idx="1"/>
          </p:nvPr>
        </p:nvPicPr>
        <p:blipFill>
          <a:blip r:embed="rId2"/>
          <a:stretch>
            <a:fillRect/>
          </a:stretch>
        </p:blipFill>
        <p:spPr>
          <a:xfrm>
            <a:off x="4154958" y="1049639"/>
            <a:ext cx="6742760" cy="4749196"/>
          </a:xfrm>
          <a:prstGeom prst="rect">
            <a:avLst/>
          </a:prstGeom>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7795" y="3142445"/>
            <a:ext cx="2156804" cy="2423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52436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algn="ctr"/>
            <a:r>
              <a:rPr lang="cs-CZ" sz="3200" dirty="0" smtClean="0"/>
              <a:t>SMĚRNICE</a:t>
            </a:r>
            <a:br>
              <a:rPr lang="cs-CZ" sz="3200" dirty="0" smtClean="0"/>
            </a:br>
            <a:r>
              <a:rPr lang="cs-CZ" sz="3200" dirty="0" smtClean="0"/>
              <a:t>ČÁST DRUHÁ </a:t>
            </a:r>
            <a:br>
              <a:rPr lang="cs-CZ" sz="3200" dirty="0" smtClean="0"/>
            </a:br>
            <a:r>
              <a:rPr lang="cs-CZ" sz="3200" dirty="0" smtClean="0"/>
              <a:t> </a:t>
            </a:r>
            <a:br>
              <a:rPr lang="cs-CZ" sz="3200" dirty="0" smtClean="0"/>
            </a:br>
            <a:r>
              <a:rPr lang="cs-CZ" sz="3200" dirty="0" smtClean="0">
                <a:solidFill>
                  <a:srgbClr val="FF0000"/>
                </a:solidFill>
              </a:rPr>
              <a:t>Čl. III. OBECNÁ PRAVIDLA CHOVÁNÍ STUDENTA</a:t>
            </a:r>
            <a:br>
              <a:rPr lang="cs-CZ" sz="3200" dirty="0" smtClean="0">
                <a:solidFill>
                  <a:srgbClr val="FF0000"/>
                </a:solidFill>
              </a:rPr>
            </a:br>
            <a:r>
              <a:rPr lang="cs-CZ" sz="3200" dirty="0" smtClean="0">
                <a:solidFill>
                  <a:srgbClr val="FF0000"/>
                </a:solidFill>
              </a:rPr>
              <a:t>I </a:t>
            </a:r>
            <a:endParaRPr lang="cs-CZ" sz="3200" dirty="0">
              <a:solidFill>
                <a:srgbClr val="FF0000"/>
              </a:solidFill>
            </a:endParaRPr>
          </a:p>
        </p:txBody>
      </p:sp>
      <p:sp>
        <p:nvSpPr>
          <p:cNvPr id="3" name="Zástupný symbol pro obsah 2"/>
          <p:cNvSpPr>
            <a:spLocks noGrp="1"/>
          </p:cNvSpPr>
          <p:nvPr>
            <p:ph idx="1"/>
          </p:nvPr>
        </p:nvSpPr>
        <p:spPr/>
        <p:txBody>
          <a:bodyPr>
            <a:normAutofit lnSpcReduction="10000"/>
          </a:bodyPr>
          <a:lstStyle/>
          <a:p>
            <a:r>
              <a:rPr lang="cs-CZ" dirty="0" smtClean="0"/>
              <a:t>3. </a:t>
            </a:r>
            <a:r>
              <a:rPr lang="cs-CZ" b="1" dirty="0" smtClean="0"/>
              <a:t>Student je povinen </a:t>
            </a:r>
            <a:r>
              <a:rPr lang="cs-CZ" dirty="0" smtClean="0"/>
              <a:t>dodržovat veškerá </a:t>
            </a:r>
            <a:r>
              <a:rPr lang="cs-CZ" dirty="0" smtClean="0">
                <a:solidFill>
                  <a:srgbClr val="FF0000"/>
                </a:solidFill>
              </a:rPr>
              <a:t>hygienická nařízení a předpisy, jež jsou vyžadovány na příslušném pracovišti, v rámci kterého vykonává svou praxi, zejména zákon č. 258/2000 Sb., </a:t>
            </a:r>
            <a:r>
              <a:rPr lang="cs-CZ" dirty="0" smtClean="0"/>
              <a:t>o ochraně veřejného zdraví, dbát hygienických návyků sloužících k zamezení šíření infekčních onemocnění, </a:t>
            </a:r>
            <a:r>
              <a:rPr lang="cs-CZ" dirty="0" smtClean="0">
                <a:solidFill>
                  <a:srgbClr val="FF0000"/>
                </a:solidFill>
              </a:rPr>
              <a:t>dostavovat se na praxi zdravý</a:t>
            </a:r>
            <a:r>
              <a:rPr lang="cs-CZ" dirty="0" smtClean="0"/>
              <a:t> a podstoupit všechna předepsaná očkování pro dané pracoviště.  </a:t>
            </a:r>
          </a:p>
          <a:p>
            <a:r>
              <a:rPr lang="cs-CZ" dirty="0" smtClean="0"/>
              <a:t>4. </a:t>
            </a:r>
            <a:r>
              <a:rPr lang="cs-CZ" b="1" dirty="0" smtClean="0"/>
              <a:t>Student dodržuje </a:t>
            </a:r>
            <a:r>
              <a:rPr lang="cs-CZ" dirty="0" smtClean="0"/>
              <a:t>obecná pravidla etikety oblékání s ohledem na obvyklou praxi oblékání zdravotnického personálu a s ohledem na důstojnost povolání, na které se svým studiem připravuje, zejména je pak povinen v průběhu vykonávání praxe nenosit pokrývku hlavy, nosit čistý bílý laboratorní plášť a čitelnou jmenovku. Student se upravuje, obléká a jedná tak, aby předcházel vzniku a šíření infekčních onemocnění a vzniku škody sobě a svému okolí.  </a:t>
            </a:r>
          </a:p>
          <a:p>
            <a:r>
              <a:rPr lang="cs-CZ" dirty="0" smtClean="0"/>
              <a:t>5. V průběhu praxe </a:t>
            </a:r>
            <a:r>
              <a:rPr lang="cs-CZ" b="1" dirty="0" smtClean="0"/>
              <a:t>nosí student </a:t>
            </a:r>
            <a:r>
              <a:rPr lang="cs-CZ" dirty="0" smtClean="0">
                <a:solidFill>
                  <a:srgbClr val="FF0000"/>
                </a:solidFill>
              </a:rPr>
              <a:t>čisté osobní ochranné pracovní prostředky </a:t>
            </a:r>
            <a:r>
              <a:rPr lang="cs-CZ" dirty="0" smtClean="0"/>
              <a:t>požadované poskytovatelem zdravotních služeb. Student nesmí v osobních ochranných pracovních prostředcích opustit areál poskytovatele zdravotních služeb. </a:t>
            </a:r>
          </a:p>
        </p:txBody>
      </p:sp>
    </p:spTree>
    <p:extLst>
      <p:ext uri="{BB962C8B-B14F-4D97-AF65-F5344CB8AC3E}">
        <p14:creationId xmlns:p14="http://schemas.microsoft.com/office/powerpoint/2010/main" val="4110963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SMĚRNICE</a:t>
            </a:r>
            <a:br>
              <a:rPr lang="cs-CZ" dirty="0" smtClean="0"/>
            </a:br>
            <a:r>
              <a:rPr lang="cs-CZ" dirty="0" smtClean="0"/>
              <a:t>ČÁST </a:t>
            </a:r>
            <a:r>
              <a:rPr lang="cs-CZ" dirty="0"/>
              <a:t>DRUHÁ </a:t>
            </a:r>
            <a:br>
              <a:rPr lang="cs-CZ" dirty="0"/>
            </a:br>
            <a:r>
              <a:rPr lang="cs-CZ" dirty="0"/>
              <a:t> </a:t>
            </a:r>
            <a:br>
              <a:rPr lang="cs-CZ" dirty="0"/>
            </a:br>
            <a:r>
              <a:rPr lang="cs-CZ" dirty="0">
                <a:solidFill>
                  <a:srgbClr val="FF0000"/>
                </a:solidFill>
              </a:rPr>
              <a:t>Čl. III. OBECNÁ PRAVIDLA CHOVÁNÍ </a:t>
            </a:r>
            <a:r>
              <a:rPr lang="cs-CZ" dirty="0" smtClean="0">
                <a:solidFill>
                  <a:srgbClr val="FF0000"/>
                </a:solidFill>
              </a:rPr>
              <a:t>STUDENTA</a:t>
            </a:r>
            <a:br>
              <a:rPr lang="cs-CZ" dirty="0" smtClean="0">
                <a:solidFill>
                  <a:srgbClr val="FF0000"/>
                </a:solidFill>
              </a:rPr>
            </a:br>
            <a:r>
              <a:rPr lang="cs-CZ" dirty="0" smtClean="0">
                <a:solidFill>
                  <a:srgbClr val="FF0000"/>
                </a:solidFill>
              </a:rPr>
              <a:t>II </a:t>
            </a:r>
            <a:endParaRPr lang="cs-CZ" dirty="0">
              <a:solidFill>
                <a:srgbClr val="FF0000"/>
              </a:solidFill>
            </a:endParaRPr>
          </a:p>
        </p:txBody>
      </p:sp>
      <p:sp>
        <p:nvSpPr>
          <p:cNvPr id="3" name="Zástupný symbol pro obsah 2"/>
          <p:cNvSpPr>
            <a:spLocks noGrp="1"/>
          </p:cNvSpPr>
          <p:nvPr>
            <p:ph idx="1"/>
          </p:nvPr>
        </p:nvSpPr>
        <p:spPr/>
        <p:txBody>
          <a:bodyPr>
            <a:normAutofit lnSpcReduction="10000"/>
          </a:bodyPr>
          <a:lstStyle/>
          <a:p>
            <a:r>
              <a:rPr lang="cs-CZ" dirty="0"/>
              <a:t>6. Jmenovka </a:t>
            </a:r>
            <a:r>
              <a:rPr lang="cs-CZ" b="1" dirty="0"/>
              <a:t>musí být </a:t>
            </a:r>
            <a:r>
              <a:rPr lang="cs-CZ" dirty="0"/>
              <a:t>připevněná na přední části oděvu – čitelná a čistá. Nesmí viset volně. </a:t>
            </a:r>
          </a:p>
          <a:p>
            <a:r>
              <a:rPr lang="cs-CZ" dirty="0" smtClean="0"/>
              <a:t>7</a:t>
            </a:r>
            <a:r>
              <a:rPr lang="cs-CZ" dirty="0"/>
              <a:t>. </a:t>
            </a:r>
            <a:r>
              <a:rPr lang="cs-CZ" dirty="0">
                <a:solidFill>
                  <a:schemeClr val="bg2">
                    <a:lumMod val="50000"/>
                  </a:schemeClr>
                </a:solidFill>
              </a:rPr>
              <a:t>Obuv </a:t>
            </a:r>
            <a:r>
              <a:rPr lang="cs-CZ" b="1" dirty="0">
                <a:solidFill>
                  <a:schemeClr val="bg2">
                    <a:lumMod val="50000"/>
                  </a:schemeClr>
                </a:solidFill>
              </a:rPr>
              <a:t>musí být </a:t>
            </a:r>
            <a:r>
              <a:rPr lang="cs-CZ" dirty="0">
                <a:solidFill>
                  <a:schemeClr val="bg2">
                    <a:lumMod val="50000"/>
                  </a:schemeClr>
                </a:solidFill>
              </a:rPr>
              <a:t>vyčleněná a čistá. </a:t>
            </a:r>
            <a:endParaRPr lang="cs-CZ" dirty="0" smtClean="0">
              <a:solidFill>
                <a:schemeClr val="bg2">
                  <a:lumMod val="50000"/>
                </a:schemeClr>
              </a:solidFill>
            </a:endParaRPr>
          </a:p>
          <a:p>
            <a:r>
              <a:rPr lang="cs-CZ" dirty="0" smtClean="0"/>
              <a:t>8</a:t>
            </a:r>
            <a:r>
              <a:rPr lang="cs-CZ" dirty="0"/>
              <a:t>. Vlasy a vousy </a:t>
            </a:r>
            <a:r>
              <a:rPr lang="cs-CZ" b="1" dirty="0"/>
              <a:t>musí být </a:t>
            </a:r>
            <a:r>
              <a:rPr lang="cs-CZ" dirty="0"/>
              <a:t>čisté a upravené. </a:t>
            </a:r>
            <a:r>
              <a:rPr lang="cs-CZ" dirty="0">
                <a:solidFill>
                  <a:srgbClr val="FF0000"/>
                </a:solidFill>
              </a:rPr>
              <a:t>Delší vlasy (délka přesahující ramena) musí být sepnuté. </a:t>
            </a:r>
            <a:endParaRPr lang="cs-CZ" dirty="0" smtClean="0">
              <a:solidFill>
                <a:srgbClr val="FF0000"/>
              </a:solidFill>
            </a:endParaRPr>
          </a:p>
          <a:p>
            <a:r>
              <a:rPr lang="cs-CZ" dirty="0" smtClean="0"/>
              <a:t>9</a:t>
            </a:r>
            <a:r>
              <a:rPr lang="cs-CZ" dirty="0"/>
              <a:t>. Na pracovištích, kde je prováděna chirurgická nebo hygienická dezinfekce rukou</a:t>
            </a:r>
            <a:r>
              <a:rPr lang="cs-CZ" dirty="0">
                <a:solidFill>
                  <a:srgbClr val="FF0000"/>
                </a:solidFill>
              </a:rPr>
              <a:t>, </a:t>
            </a:r>
            <a:r>
              <a:rPr lang="cs-CZ" b="1" dirty="0">
                <a:solidFill>
                  <a:srgbClr val="FF0000"/>
                </a:solidFill>
              </a:rPr>
              <a:t>nesmí student </a:t>
            </a:r>
            <a:r>
              <a:rPr lang="cs-CZ" dirty="0">
                <a:solidFill>
                  <a:srgbClr val="FF0000"/>
                </a:solidFill>
              </a:rPr>
              <a:t>nosit na rukou žádné šperky a hodinky. </a:t>
            </a:r>
            <a:r>
              <a:rPr lang="cs-CZ" dirty="0"/>
              <a:t>Úprava nehtů nesmí ohrožovat zdravotní stav pacienta zejména s ohledem na možné šíření infekcí spojených se zdravotní péčí a nesmí bránit poskytování zdravotní péče v plném rozsahu. </a:t>
            </a:r>
            <a:r>
              <a:rPr lang="cs-CZ" dirty="0">
                <a:solidFill>
                  <a:srgbClr val="FF0000"/>
                </a:solidFill>
              </a:rPr>
              <a:t>Nehty musí být upravené, krátké, čisté. </a:t>
            </a:r>
            <a:endParaRPr lang="cs-CZ" dirty="0" smtClean="0">
              <a:solidFill>
                <a:srgbClr val="FF0000"/>
              </a:solidFill>
            </a:endParaRPr>
          </a:p>
          <a:p>
            <a:r>
              <a:rPr lang="cs-CZ" dirty="0" smtClean="0"/>
              <a:t>10</a:t>
            </a:r>
            <a:r>
              <a:rPr lang="cs-CZ" dirty="0"/>
              <a:t>. Dlouhé náušnice mohou představovat riziko poranění pacienta a jsou rizikové i z hlediska hygienického, při poskytování péče o pacienta jsou nevhodné. </a:t>
            </a:r>
            <a:r>
              <a:rPr lang="cs-CZ" dirty="0">
                <a:solidFill>
                  <a:srgbClr val="FF0000"/>
                </a:solidFill>
              </a:rPr>
              <a:t>Řetízky a náhrdelníky </a:t>
            </a:r>
            <a:r>
              <a:rPr lang="cs-CZ" b="1" dirty="0">
                <a:solidFill>
                  <a:srgbClr val="FF0000"/>
                </a:solidFill>
              </a:rPr>
              <a:t>nesmí být </a:t>
            </a:r>
            <a:r>
              <a:rPr lang="cs-CZ" dirty="0"/>
              <a:t>dlouhé a nesmí zasahovat do prostoru určeného pro výkon práce. </a:t>
            </a:r>
            <a:endParaRPr lang="cs-CZ" dirty="0" smtClean="0"/>
          </a:p>
          <a:p>
            <a:pPr marL="0" indent="0">
              <a:buNone/>
            </a:pPr>
            <a:r>
              <a:rPr lang="cs-CZ" dirty="0" smtClean="0"/>
              <a:t> </a:t>
            </a:r>
            <a:endParaRPr lang="cs-CZ" dirty="0"/>
          </a:p>
        </p:txBody>
      </p:sp>
    </p:spTree>
    <p:extLst>
      <p:ext uri="{BB962C8B-B14F-4D97-AF65-F5344CB8AC3E}">
        <p14:creationId xmlns:p14="http://schemas.microsoft.com/office/powerpoint/2010/main" val="1829349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SMĚRNICE</a:t>
            </a:r>
            <a:br>
              <a:rPr lang="cs-CZ" dirty="0" smtClean="0"/>
            </a:br>
            <a:r>
              <a:rPr lang="cs-CZ" dirty="0" smtClean="0"/>
              <a:t>ČÁST </a:t>
            </a:r>
            <a:r>
              <a:rPr lang="cs-CZ" dirty="0"/>
              <a:t>DRUHÁ </a:t>
            </a:r>
            <a:br>
              <a:rPr lang="cs-CZ" dirty="0"/>
            </a:br>
            <a:r>
              <a:rPr lang="cs-CZ" dirty="0"/>
              <a:t> </a:t>
            </a:r>
            <a:br>
              <a:rPr lang="cs-CZ" dirty="0"/>
            </a:br>
            <a:r>
              <a:rPr lang="cs-CZ" dirty="0">
                <a:solidFill>
                  <a:srgbClr val="FF0000"/>
                </a:solidFill>
              </a:rPr>
              <a:t>Čl. III. OBECNÁ PRAVIDLA CHOVÁNÍ </a:t>
            </a:r>
            <a:r>
              <a:rPr lang="cs-CZ" dirty="0" smtClean="0">
                <a:solidFill>
                  <a:srgbClr val="FF0000"/>
                </a:solidFill>
              </a:rPr>
              <a:t>STUDENTA</a:t>
            </a:r>
            <a:br>
              <a:rPr lang="cs-CZ" dirty="0" smtClean="0">
                <a:solidFill>
                  <a:srgbClr val="FF0000"/>
                </a:solidFill>
              </a:rPr>
            </a:br>
            <a:r>
              <a:rPr lang="cs-CZ" dirty="0" smtClean="0">
                <a:solidFill>
                  <a:srgbClr val="FF0000"/>
                </a:solidFill>
              </a:rPr>
              <a:t>III </a:t>
            </a:r>
            <a:endParaRPr lang="cs-CZ" dirty="0">
              <a:solidFill>
                <a:srgbClr val="FF0000"/>
              </a:solidFill>
            </a:endParaRPr>
          </a:p>
        </p:txBody>
      </p:sp>
      <p:sp>
        <p:nvSpPr>
          <p:cNvPr id="3" name="Zástupný symbol pro obsah 2"/>
          <p:cNvSpPr>
            <a:spLocks noGrp="1"/>
          </p:cNvSpPr>
          <p:nvPr>
            <p:ph idx="1"/>
          </p:nvPr>
        </p:nvSpPr>
        <p:spPr/>
        <p:txBody>
          <a:bodyPr>
            <a:normAutofit/>
          </a:bodyPr>
          <a:lstStyle/>
          <a:p>
            <a:r>
              <a:rPr lang="cs-CZ" dirty="0"/>
              <a:t>11. Ozdoby např. piercing přes nos, jazyk, ret, obočí nebo jakékoliv jiné, by měly být na pracovišti odstraněny, nebo zajištěny tak, aby nebyly vnímány negativně ze strany pacientů i personálu. </a:t>
            </a:r>
          </a:p>
          <a:p>
            <a:r>
              <a:rPr lang="cs-CZ" dirty="0" smtClean="0"/>
              <a:t>12</a:t>
            </a:r>
            <a:r>
              <a:rPr lang="cs-CZ" dirty="0"/>
              <a:t>. </a:t>
            </a:r>
            <a:r>
              <a:rPr lang="cs-CZ" dirty="0">
                <a:solidFill>
                  <a:srgbClr val="FF0000"/>
                </a:solidFill>
              </a:rPr>
              <a:t>Při vstupu a odchodu z oddělení si studenti myjí, eventuálně dezinfikují ruce. </a:t>
            </a:r>
            <a:r>
              <a:rPr lang="cs-CZ" b="1" dirty="0">
                <a:solidFill>
                  <a:srgbClr val="FF0000"/>
                </a:solidFill>
              </a:rPr>
              <a:t>Hygienickou dezinfekci rukou </a:t>
            </a:r>
            <a:r>
              <a:rPr lang="cs-CZ" dirty="0">
                <a:solidFill>
                  <a:srgbClr val="FF0000"/>
                </a:solidFill>
              </a:rPr>
              <a:t>student provede: a. před vyšetřením nebo ošetřením každého pacienta,  b. po každém zdravotnickém výkonu u pacienta,  c. před nasazením a po sejmutí rukavic.</a:t>
            </a:r>
          </a:p>
          <a:p>
            <a:r>
              <a:rPr lang="cs-CZ" dirty="0" smtClean="0"/>
              <a:t>13</a:t>
            </a:r>
            <a:r>
              <a:rPr lang="cs-CZ" dirty="0"/>
              <a:t>. Vyšetřovací rukavice student použije:   a. při manipulaci s biologickým materiálem, předměty a pomůckami kontaminovanými biologickým materiálem včetně použitého prádla a nebezpečného odpadu, b. při uplatňování bariérového ošetřovacího režimu </a:t>
            </a:r>
            <a:endParaRPr lang="cs-CZ" dirty="0" smtClean="0"/>
          </a:p>
          <a:p>
            <a:r>
              <a:rPr lang="cs-CZ" dirty="0" smtClean="0"/>
              <a:t>14</a:t>
            </a:r>
            <a:r>
              <a:rPr lang="cs-CZ" dirty="0"/>
              <a:t>. Další indikace použití rukavic a mytí a dezinfekce rukou stanoví vyučující nebo zdravotnický pracovník. </a:t>
            </a:r>
            <a:endParaRPr lang="cs-CZ" dirty="0" smtClean="0"/>
          </a:p>
        </p:txBody>
      </p:sp>
    </p:spTree>
    <p:extLst>
      <p:ext uri="{BB962C8B-B14F-4D97-AF65-F5344CB8AC3E}">
        <p14:creationId xmlns:p14="http://schemas.microsoft.com/office/powerpoint/2010/main" val="282067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SMĚRNICE</a:t>
            </a:r>
            <a:br>
              <a:rPr lang="cs-CZ" dirty="0" smtClean="0"/>
            </a:br>
            <a:r>
              <a:rPr lang="cs-CZ" dirty="0" smtClean="0"/>
              <a:t>ČÁST </a:t>
            </a:r>
            <a:r>
              <a:rPr lang="cs-CZ" dirty="0"/>
              <a:t>DRUHÁ </a:t>
            </a:r>
            <a:br>
              <a:rPr lang="cs-CZ" dirty="0"/>
            </a:br>
            <a:r>
              <a:rPr lang="cs-CZ" dirty="0"/>
              <a:t> </a:t>
            </a:r>
            <a:br>
              <a:rPr lang="cs-CZ" dirty="0"/>
            </a:br>
            <a:r>
              <a:rPr lang="cs-CZ" dirty="0">
                <a:solidFill>
                  <a:srgbClr val="FF0000"/>
                </a:solidFill>
              </a:rPr>
              <a:t>Čl. III. OBECNÁ PRAVIDLA CHOVÁNÍ </a:t>
            </a:r>
            <a:r>
              <a:rPr lang="cs-CZ" dirty="0" smtClean="0">
                <a:solidFill>
                  <a:srgbClr val="FF0000"/>
                </a:solidFill>
              </a:rPr>
              <a:t>STUDENTA</a:t>
            </a:r>
            <a:br>
              <a:rPr lang="cs-CZ" dirty="0" smtClean="0">
                <a:solidFill>
                  <a:srgbClr val="FF0000"/>
                </a:solidFill>
              </a:rPr>
            </a:br>
            <a:r>
              <a:rPr lang="cs-CZ" dirty="0" smtClean="0">
                <a:solidFill>
                  <a:srgbClr val="FF0000"/>
                </a:solidFill>
              </a:rPr>
              <a:t>IV </a:t>
            </a:r>
            <a:endParaRPr lang="cs-CZ" dirty="0">
              <a:solidFill>
                <a:srgbClr val="FF0000"/>
              </a:solidFill>
            </a:endParaRPr>
          </a:p>
        </p:txBody>
      </p:sp>
      <p:sp>
        <p:nvSpPr>
          <p:cNvPr id="3" name="Zástupný symbol pro obsah 2"/>
          <p:cNvSpPr>
            <a:spLocks noGrp="1"/>
          </p:cNvSpPr>
          <p:nvPr>
            <p:ph idx="1"/>
          </p:nvPr>
        </p:nvSpPr>
        <p:spPr>
          <a:xfrm>
            <a:off x="3853226" y="864108"/>
            <a:ext cx="7315200" cy="5120640"/>
          </a:xfrm>
        </p:spPr>
        <p:txBody>
          <a:bodyPr/>
          <a:lstStyle/>
          <a:p>
            <a:r>
              <a:rPr lang="cs-CZ" dirty="0"/>
              <a:t>15. Jednorázové ochranné pomůcky poskytované pracovištěm (rukavice, ústenky, jednorázové zástěry atd.) se </a:t>
            </a:r>
            <a:r>
              <a:rPr lang="cs-CZ" b="1" dirty="0">
                <a:solidFill>
                  <a:srgbClr val="FF0000"/>
                </a:solidFill>
              </a:rPr>
              <a:t>odkládají ihned </a:t>
            </a:r>
            <a:r>
              <a:rPr lang="cs-CZ" dirty="0">
                <a:solidFill>
                  <a:srgbClr val="FF0000"/>
                </a:solidFill>
              </a:rPr>
              <a:t>po výkonu do infekčního odpadu. </a:t>
            </a:r>
            <a:endParaRPr lang="cs-CZ" dirty="0" smtClean="0">
              <a:solidFill>
                <a:srgbClr val="FF0000"/>
              </a:solidFill>
            </a:endParaRPr>
          </a:p>
          <a:p>
            <a:r>
              <a:rPr lang="cs-CZ" dirty="0" smtClean="0"/>
              <a:t>16</a:t>
            </a:r>
            <a:r>
              <a:rPr lang="cs-CZ" dirty="0"/>
              <a:t>. </a:t>
            </a:r>
            <a:r>
              <a:rPr lang="cs-CZ" dirty="0">
                <a:solidFill>
                  <a:srgbClr val="FF0000"/>
                </a:solidFill>
              </a:rPr>
              <a:t>Membránu fonendoskopu </a:t>
            </a:r>
            <a:r>
              <a:rPr lang="cs-CZ" dirty="0"/>
              <a:t>si </a:t>
            </a:r>
            <a:r>
              <a:rPr lang="cs-CZ" b="1" dirty="0">
                <a:solidFill>
                  <a:srgbClr val="FF0000"/>
                </a:solidFill>
              </a:rPr>
              <a:t>student dezinfikuje </a:t>
            </a:r>
            <a:r>
              <a:rPr lang="cs-CZ" dirty="0"/>
              <a:t>po každém vyšetření pacienta.  </a:t>
            </a:r>
            <a:endParaRPr lang="cs-CZ" dirty="0" smtClean="0"/>
          </a:p>
          <a:p>
            <a:r>
              <a:rPr lang="cs-CZ" dirty="0" smtClean="0"/>
              <a:t>17</a:t>
            </a:r>
            <a:r>
              <a:rPr lang="cs-CZ" dirty="0"/>
              <a:t>. Studentu je zakázáno si bez oprávnění opatřovat a zneužívat lékařské předpisy, léky a zdravotnický materiál. Porušení tohoto ustanovení se automaticky považuje za zvlášť závažný případ porušení této směrnice.</a:t>
            </a:r>
          </a:p>
          <a:p>
            <a:pPr marL="0" indent="0">
              <a:buNone/>
            </a:pPr>
            <a:endParaRPr lang="cs-CZ" dirty="0"/>
          </a:p>
        </p:txBody>
      </p:sp>
      <p:pic>
        <p:nvPicPr>
          <p:cNvPr id="4" name="Obrázek 3"/>
          <p:cNvPicPr>
            <a:picLocks noChangeAspect="1"/>
          </p:cNvPicPr>
          <p:nvPr/>
        </p:nvPicPr>
        <p:blipFill>
          <a:blip r:embed="rId2"/>
          <a:stretch>
            <a:fillRect/>
          </a:stretch>
        </p:blipFill>
        <p:spPr>
          <a:xfrm>
            <a:off x="7870883" y="4342994"/>
            <a:ext cx="2859272" cy="1780186"/>
          </a:xfrm>
          <a:prstGeom prst="rect">
            <a:avLst/>
          </a:prstGeom>
        </p:spPr>
      </p:pic>
    </p:spTree>
    <p:extLst>
      <p:ext uri="{BB962C8B-B14F-4D97-AF65-F5344CB8AC3E}">
        <p14:creationId xmlns:p14="http://schemas.microsoft.com/office/powerpoint/2010/main" val="39540643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Legislativní požadavky v oblasti </a:t>
            </a:r>
            <a:r>
              <a:rPr lang="cs-CZ" dirty="0" smtClean="0"/>
              <a:t>hygieny</a:t>
            </a:r>
            <a:br>
              <a:rPr lang="cs-CZ" dirty="0" smtClean="0"/>
            </a:br>
            <a:r>
              <a:rPr lang="cs-CZ" dirty="0" smtClean="0"/>
              <a:t>I</a:t>
            </a:r>
            <a:r>
              <a:rPr lang="cs-CZ" dirty="0"/>
              <a:t/>
            </a:r>
            <a:br>
              <a:rPr lang="cs-CZ" dirty="0"/>
            </a:br>
            <a:r>
              <a:rPr lang="cs-CZ" dirty="0" smtClean="0">
                <a:solidFill>
                  <a:srgbClr val="FF0000"/>
                </a:solidFill>
              </a:rPr>
              <a:t>Zákon č. 258/2000 Sb. </a:t>
            </a:r>
            <a:br>
              <a:rPr lang="cs-CZ" dirty="0" smtClean="0">
                <a:solidFill>
                  <a:srgbClr val="FF0000"/>
                </a:solidFill>
              </a:rPr>
            </a:br>
            <a:r>
              <a:rPr lang="cs-CZ" dirty="0" smtClean="0">
                <a:solidFill>
                  <a:schemeClr val="bg1"/>
                </a:solidFill>
              </a:rPr>
              <a:t>o ochraně veřejného zdraví</a:t>
            </a:r>
            <a:endParaRPr lang="cs-CZ" dirty="0">
              <a:solidFill>
                <a:schemeClr val="bg1"/>
              </a:solidFill>
            </a:endParaRPr>
          </a:p>
        </p:txBody>
      </p:sp>
      <p:sp>
        <p:nvSpPr>
          <p:cNvPr id="3" name="Zástupný symbol pro obsah 2"/>
          <p:cNvSpPr>
            <a:spLocks noGrp="1"/>
          </p:cNvSpPr>
          <p:nvPr>
            <p:ph idx="1"/>
          </p:nvPr>
        </p:nvSpPr>
        <p:spPr/>
        <p:txBody>
          <a:bodyPr>
            <a:normAutofit lnSpcReduction="10000"/>
          </a:bodyPr>
          <a:lstStyle/>
          <a:p>
            <a:pPr marL="0" indent="0" algn="ctr">
              <a:buNone/>
            </a:pPr>
            <a:r>
              <a:rPr lang="cs-CZ" b="1" dirty="0">
                <a:solidFill>
                  <a:srgbClr val="FF0000"/>
                </a:solidFill>
              </a:rPr>
              <a:t>DÍL </a:t>
            </a:r>
            <a:r>
              <a:rPr lang="cs-CZ" b="1" dirty="0" smtClean="0">
                <a:solidFill>
                  <a:srgbClr val="FF0000"/>
                </a:solidFill>
              </a:rPr>
              <a:t>3</a:t>
            </a:r>
          </a:p>
          <a:p>
            <a:pPr marL="0" indent="0" algn="ctr">
              <a:buNone/>
            </a:pPr>
            <a:r>
              <a:rPr lang="cs-CZ" b="1" dirty="0" smtClean="0">
                <a:solidFill>
                  <a:srgbClr val="FF0000"/>
                </a:solidFill>
              </a:rPr>
              <a:t>Hygienické </a:t>
            </a:r>
            <a:r>
              <a:rPr lang="cs-CZ" b="1" dirty="0">
                <a:solidFill>
                  <a:srgbClr val="FF0000"/>
                </a:solidFill>
              </a:rPr>
              <a:t>požadavky na provoz zdravotnických zařízení a některých zařízení sociálních služeb</a:t>
            </a:r>
          </a:p>
          <a:p>
            <a:pPr marL="0" indent="0">
              <a:buNone/>
            </a:pPr>
            <a:r>
              <a:rPr lang="cs-CZ" dirty="0" smtClean="0"/>
              <a:t>    § </a:t>
            </a:r>
            <a:r>
              <a:rPr lang="cs-CZ" dirty="0"/>
              <a:t>15</a:t>
            </a:r>
          </a:p>
          <a:p>
            <a:r>
              <a:rPr lang="cs-CZ" dirty="0"/>
              <a:t>(1) Poskytovatel zdravotních služeb nebo poskytovatel sociálních služeb v týdenním stacionáři, domově pro osoby se zdravotním postižením, domově pro seniory nebo domově se </a:t>
            </a:r>
            <a:r>
              <a:rPr lang="cs-CZ" dirty="0" smtClean="0"/>
              <a:t>zvláštním </a:t>
            </a:r>
            <a:r>
              <a:rPr lang="cs-CZ" dirty="0"/>
              <a:t>režimem, (dále jen </a:t>
            </a:r>
            <a:r>
              <a:rPr lang="cs-CZ" dirty="0" smtClean="0"/>
              <a:t>osoba poskytující péči), jsou </a:t>
            </a:r>
            <a:r>
              <a:rPr lang="cs-CZ" dirty="0"/>
              <a:t>povinni činit hygienická a protiepidemická opatření k předcházení vzniku a </a:t>
            </a:r>
            <a:r>
              <a:rPr lang="cs-CZ" dirty="0" smtClean="0"/>
              <a:t>šíření </a:t>
            </a:r>
            <a:r>
              <a:rPr lang="cs-CZ" dirty="0"/>
              <a:t>infekce spojené se zdravotní péčí. </a:t>
            </a:r>
            <a:r>
              <a:rPr lang="cs-CZ" dirty="0">
                <a:solidFill>
                  <a:srgbClr val="FF0000"/>
                </a:solidFill>
              </a:rPr>
              <a:t>Infekcí spojenou se zdravotní péčí </a:t>
            </a:r>
            <a:r>
              <a:rPr lang="cs-CZ" dirty="0"/>
              <a:t>se rozumí nemoc nebo patologický stav vzniklý v souvislosti s přítomností původce infekce nebo jeho produktů ve spojitosti s pobytem nebo výkony prováděnými osobou poskytující péči ve zdravotnickém zařízení, v týdenním stacionáři, domově pro osoby se zdravotním postižením, domově pro seniory nebo v domově se </a:t>
            </a:r>
            <a:r>
              <a:rPr lang="cs-CZ" dirty="0" smtClean="0"/>
              <a:t>zvláštním </a:t>
            </a:r>
            <a:r>
              <a:rPr lang="cs-CZ" dirty="0"/>
              <a:t>režimem, v </a:t>
            </a:r>
            <a:r>
              <a:rPr lang="cs-CZ" dirty="0" smtClean="0"/>
              <a:t>příslušné </a:t>
            </a:r>
            <a:r>
              <a:rPr lang="cs-CZ" dirty="0"/>
              <a:t>inkubační době.</a:t>
            </a:r>
          </a:p>
          <a:p>
            <a:r>
              <a:rPr lang="cs-CZ" dirty="0"/>
              <a:t>(2) Osoba poskytující péči je </a:t>
            </a:r>
            <a:r>
              <a:rPr lang="cs-CZ" dirty="0">
                <a:solidFill>
                  <a:srgbClr val="FF0000"/>
                </a:solidFill>
              </a:rPr>
              <a:t>povinna stanovit opatření </a:t>
            </a:r>
            <a:r>
              <a:rPr lang="cs-CZ" dirty="0"/>
              <a:t>podle odstavce 1 v </a:t>
            </a:r>
            <a:r>
              <a:rPr lang="cs-CZ" dirty="0">
                <a:solidFill>
                  <a:srgbClr val="FF0000"/>
                </a:solidFill>
              </a:rPr>
              <a:t>provozním řádu</a:t>
            </a:r>
            <a:r>
              <a:rPr lang="cs-CZ" dirty="0"/>
              <a:t>. </a:t>
            </a:r>
            <a:r>
              <a:rPr lang="cs-CZ" dirty="0" smtClean="0"/>
              <a:t>……….</a:t>
            </a:r>
            <a:endParaRPr lang="cs-CZ" dirty="0"/>
          </a:p>
        </p:txBody>
      </p:sp>
    </p:spTree>
    <p:extLst>
      <p:ext uri="{BB962C8B-B14F-4D97-AF65-F5344CB8AC3E}">
        <p14:creationId xmlns:p14="http://schemas.microsoft.com/office/powerpoint/2010/main" val="23729248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Legislativní požadavky v oblasti hygieny</a:t>
            </a:r>
            <a:br>
              <a:rPr lang="cs-CZ" dirty="0"/>
            </a:br>
            <a:r>
              <a:rPr lang="cs-CZ" dirty="0"/>
              <a:t>I</a:t>
            </a:r>
            <a:br>
              <a:rPr lang="cs-CZ" dirty="0"/>
            </a:br>
            <a:r>
              <a:rPr lang="cs-CZ" dirty="0">
                <a:solidFill>
                  <a:srgbClr val="FF0000"/>
                </a:solidFill>
              </a:rPr>
              <a:t>Zákon č. 258/2000 Sb. </a:t>
            </a:r>
            <a:br>
              <a:rPr lang="cs-CZ" dirty="0">
                <a:solidFill>
                  <a:srgbClr val="FF0000"/>
                </a:solidFill>
              </a:rPr>
            </a:br>
            <a:r>
              <a:rPr lang="cs-CZ" dirty="0">
                <a:solidFill>
                  <a:schemeClr val="bg1"/>
                </a:solidFill>
              </a:rPr>
              <a:t>o ochraně veřejného zdraví</a:t>
            </a:r>
            <a:endParaRPr lang="cs-CZ" dirty="0"/>
          </a:p>
        </p:txBody>
      </p:sp>
      <p:sp>
        <p:nvSpPr>
          <p:cNvPr id="3" name="Zástupný symbol pro obsah 2"/>
          <p:cNvSpPr>
            <a:spLocks noGrp="1"/>
          </p:cNvSpPr>
          <p:nvPr>
            <p:ph idx="1"/>
          </p:nvPr>
        </p:nvSpPr>
        <p:spPr/>
        <p:txBody>
          <a:bodyPr/>
          <a:lstStyle/>
          <a:p>
            <a:pPr marL="0" indent="0">
              <a:buNone/>
            </a:pPr>
            <a:r>
              <a:rPr lang="cs-CZ" dirty="0" smtClean="0"/>
              <a:t>    § </a:t>
            </a:r>
            <a:r>
              <a:rPr lang="cs-CZ" dirty="0"/>
              <a:t>16</a:t>
            </a:r>
          </a:p>
          <a:p>
            <a:r>
              <a:rPr lang="cs-CZ" dirty="0"/>
              <a:t>(1) Osoba poskytující péči je při výskytu infekce spojené se zdravotní péčí nebo při podezření na její výskyt </a:t>
            </a:r>
            <a:r>
              <a:rPr lang="cs-CZ" dirty="0">
                <a:solidFill>
                  <a:srgbClr val="FF0000"/>
                </a:solidFill>
              </a:rPr>
              <a:t>povinna neprodleně zjistit její příčiny a zdroje, způsob přenosu původce a provést odpovídající protiepidemická opatření </a:t>
            </a:r>
            <a:r>
              <a:rPr lang="cs-CZ" dirty="0"/>
              <a:t>k zamezení jejího </a:t>
            </a:r>
            <a:r>
              <a:rPr lang="cs-CZ" dirty="0" smtClean="0"/>
              <a:t>dalšího šíření</a:t>
            </a:r>
          </a:p>
          <a:p>
            <a:r>
              <a:rPr lang="cs-CZ" dirty="0" smtClean="0"/>
              <a:t>(2</a:t>
            </a:r>
            <a:r>
              <a:rPr lang="cs-CZ" dirty="0"/>
              <a:t>) Osoba poskytující péči je dále </a:t>
            </a:r>
            <a:r>
              <a:rPr lang="cs-CZ" dirty="0">
                <a:solidFill>
                  <a:srgbClr val="FF0000"/>
                </a:solidFill>
              </a:rPr>
              <a:t>povinna neprodleně hlásit </a:t>
            </a:r>
            <a:r>
              <a:rPr lang="cs-CZ" dirty="0" smtClean="0"/>
              <a:t>příslušnému </a:t>
            </a:r>
            <a:r>
              <a:rPr lang="cs-CZ" dirty="0"/>
              <a:t>orgánu ochrany veřejného zdraví případy infekce spojené se zdravotní péčí, </a:t>
            </a:r>
            <a:r>
              <a:rPr lang="cs-CZ" dirty="0">
                <a:solidFill>
                  <a:srgbClr val="FF0000"/>
                </a:solidFill>
              </a:rPr>
              <a:t>jde-li o hromadný výskyt, těžké </a:t>
            </a:r>
            <a:r>
              <a:rPr lang="cs-CZ" dirty="0" smtClean="0">
                <a:solidFill>
                  <a:srgbClr val="FF0000"/>
                </a:solidFill>
              </a:rPr>
              <a:t>poškození </a:t>
            </a:r>
            <a:r>
              <a:rPr lang="cs-CZ" dirty="0">
                <a:solidFill>
                  <a:srgbClr val="FF0000"/>
                </a:solidFill>
              </a:rPr>
              <a:t>zdraví nebo úmrtí pacienta</a:t>
            </a:r>
            <a:r>
              <a:rPr lang="cs-CZ" dirty="0"/>
              <a:t>; způsob a obsah </a:t>
            </a:r>
            <a:r>
              <a:rPr lang="cs-CZ" dirty="0" smtClean="0"/>
              <a:t>hlášení </a:t>
            </a:r>
            <a:r>
              <a:rPr lang="cs-CZ" dirty="0"/>
              <a:t>stanoví prováděcí právní předpis.</a:t>
            </a:r>
          </a:p>
          <a:p>
            <a:endParaRPr lang="cs-CZ" dirty="0"/>
          </a:p>
        </p:txBody>
      </p:sp>
    </p:spTree>
    <p:extLst>
      <p:ext uri="{BB962C8B-B14F-4D97-AF65-F5344CB8AC3E}">
        <p14:creationId xmlns:p14="http://schemas.microsoft.com/office/powerpoint/2010/main" val="1610440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Legislativní požadavky v oblasti hygieny</a:t>
            </a:r>
            <a:br>
              <a:rPr lang="cs-CZ" dirty="0"/>
            </a:br>
            <a:r>
              <a:rPr lang="cs-CZ" dirty="0"/>
              <a:t>I</a:t>
            </a:r>
            <a:br>
              <a:rPr lang="cs-CZ" dirty="0"/>
            </a:br>
            <a:r>
              <a:rPr lang="cs-CZ" dirty="0">
                <a:solidFill>
                  <a:srgbClr val="FF0000"/>
                </a:solidFill>
              </a:rPr>
              <a:t>Zákon č. 258/2000 Sb. </a:t>
            </a:r>
            <a:br>
              <a:rPr lang="cs-CZ" dirty="0">
                <a:solidFill>
                  <a:srgbClr val="FF0000"/>
                </a:solidFill>
              </a:rPr>
            </a:br>
            <a:r>
              <a:rPr lang="cs-CZ" dirty="0">
                <a:solidFill>
                  <a:schemeClr val="bg1"/>
                </a:solidFill>
              </a:rPr>
              <a:t>o ochraně veřejného zdraví</a:t>
            </a:r>
            <a:endParaRPr lang="cs-CZ" dirty="0"/>
          </a:p>
        </p:txBody>
      </p:sp>
      <p:sp>
        <p:nvSpPr>
          <p:cNvPr id="3" name="Zástupný symbol pro obsah 2"/>
          <p:cNvSpPr>
            <a:spLocks noGrp="1"/>
          </p:cNvSpPr>
          <p:nvPr>
            <p:ph idx="1"/>
          </p:nvPr>
        </p:nvSpPr>
        <p:spPr/>
        <p:txBody>
          <a:bodyPr>
            <a:normAutofit fontScale="92500" lnSpcReduction="20000"/>
          </a:bodyPr>
          <a:lstStyle/>
          <a:p>
            <a:pPr marL="0" indent="0">
              <a:buNone/>
            </a:pPr>
            <a:endParaRPr lang="cs-CZ" dirty="0" smtClean="0"/>
          </a:p>
          <a:p>
            <a:pPr marL="0" indent="0">
              <a:buNone/>
            </a:pPr>
            <a:r>
              <a:rPr lang="cs-CZ" dirty="0" smtClean="0"/>
              <a:t>     § </a:t>
            </a:r>
            <a:r>
              <a:rPr lang="cs-CZ" dirty="0"/>
              <a:t>17</a:t>
            </a:r>
          </a:p>
          <a:p>
            <a:r>
              <a:rPr lang="cs-CZ" dirty="0"/>
              <a:t>(1) Osoba poskytující péči je </a:t>
            </a:r>
            <a:r>
              <a:rPr lang="cs-CZ" dirty="0">
                <a:solidFill>
                  <a:srgbClr val="FF0000"/>
                </a:solidFill>
              </a:rPr>
              <a:t>povinna dodržet </a:t>
            </a:r>
            <a:r>
              <a:rPr lang="cs-CZ" b="1" dirty="0">
                <a:solidFill>
                  <a:srgbClr val="FF0000"/>
                </a:solidFill>
              </a:rPr>
              <a:t>hygienické požadavky pro příjem</a:t>
            </a:r>
            <a:r>
              <a:rPr lang="cs-CZ" dirty="0">
                <a:solidFill>
                  <a:srgbClr val="FF0000"/>
                </a:solidFill>
              </a:rPr>
              <a:t> fyzických osob do zdravotnického zařízení nebo zařízení sociálních služeb uvedeného v § 15 odst. 1</a:t>
            </a:r>
            <a:r>
              <a:rPr lang="cs-CZ" b="1" dirty="0">
                <a:solidFill>
                  <a:srgbClr val="FF0000"/>
                </a:solidFill>
              </a:rPr>
              <a:t>, jejich </a:t>
            </a:r>
            <a:r>
              <a:rPr lang="cs-CZ" b="1" dirty="0" smtClean="0">
                <a:solidFill>
                  <a:srgbClr val="FF0000"/>
                </a:solidFill>
              </a:rPr>
              <a:t>ošetřování</a:t>
            </a:r>
            <a:r>
              <a:rPr lang="cs-CZ" b="1" dirty="0">
                <a:solidFill>
                  <a:srgbClr val="FF0000"/>
                </a:solidFill>
              </a:rPr>
              <a:t>, zásobování vodou, úklid a výkon a kontrolu dezinfekce, sterilizace a </a:t>
            </a:r>
            <a:r>
              <a:rPr lang="cs-CZ" b="1" dirty="0" smtClean="0">
                <a:solidFill>
                  <a:srgbClr val="FF0000"/>
                </a:solidFill>
              </a:rPr>
              <a:t>vyššího </a:t>
            </a:r>
            <a:r>
              <a:rPr lang="cs-CZ" b="1" dirty="0">
                <a:solidFill>
                  <a:srgbClr val="FF0000"/>
                </a:solidFill>
              </a:rPr>
              <a:t>stupně dezinfekce</a:t>
            </a:r>
            <a:r>
              <a:rPr lang="cs-CZ" dirty="0"/>
              <a:t> upravené prováděcím právním předpisem.</a:t>
            </a:r>
          </a:p>
          <a:p>
            <a:r>
              <a:rPr lang="cs-CZ" sz="1600" dirty="0"/>
              <a:t>(2) Dezinfekcí je soubor opatření ke </a:t>
            </a:r>
            <a:r>
              <a:rPr lang="cs-CZ" sz="1600" dirty="0" smtClean="0"/>
              <a:t>zneškodňování </a:t>
            </a:r>
            <a:r>
              <a:rPr lang="cs-CZ" sz="1600" dirty="0"/>
              <a:t>mikroorganismů pomocí fyzikálních, chemických nebo kombinovaných postupů, které mají </a:t>
            </a:r>
            <a:r>
              <a:rPr lang="cs-CZ" sz="1600" dirty="0" smtClean="0"/>
              <a:t>přerušit cestu </a:t>
            </a:r>
            <a:r>
              <a:rPr lang="cs-CZ" sz="1600" dirty="0"/>
              <a:t>nákazy od zdroje ke vnímavé fyzické osobě.</a:t>
            </a:r>
          </a:p>
          <a:p>
            <a:r>
              <a:rPr lang="cs-CZ" sz="1600" dirty="0"/>
              <a:t>(3) </a:t>
            </a:r>
            <a:r>
              <a:rPr lang="cs-CZ" sz="1600" dirty="0" smtClean="0"/>
              <a:t>Vyšším </a:t>
            </a:r>
            <a:r>
              <a:rPr lang="cs-CZ" sz="1600" dirty="0"/>
              <a:t>stupněm dezinfekce jsou postupy, které zaručují usmrcení bakterií, virů, mikroskopických hub a některých bakteriálních </a:t>
            </a:r>
            <a:r>
              <a:rPr lang="cs-CZ" sz="1600" dirty="0" err="1"/>
              <a:t>spór</a:t>
            </a:r>
            <a:r>
              <a:rPr lang="cs-CZ" sz="1600" dirty="0"/>
              <a:t>, nezaručují </a:t>
            </a:r>
            <a:r>
              <a:rPr lang="cs-CZ" sz="1600" dirty="0" smtClean="0"/>
              <a:t>však usmrcení </a:t>
            </a:r>
            <a:r>
              <a:rPr lang="cs-CZ" sz="1600" dirty="0"/>
              <a:t>ostatních mikroorganismů (například vysoce rezistentních </a:t>
            </a:r>
            <a:r>
              <a:rPr lang="cs-CZ" sz="1600" dirty="0" err="1"/>
              <a:t>spór</a:t>
            </a:r>
            <a:r>
              <a:rPr lang="cs-CZ" sz="1600" dirty="0"/>
              <a:t>) a vývojových stadií zdravotně významných červů a jejich vajíček.</a:t>
            </a:r>
          </a:p>
          <a:p>
            <a:r>
              <a:rPr lang="cs-CZ" sz="1600" dirty="0"/>
              <a:t>(4) Sterilizací je proces, který vede k usmrcování </a:t>
            </a:r>
            <a:r>
              <a:rPr lang="cs-CZ" sz="1600" dirty="0" smtClean="0"/>
              <a:t>všech mikroorganismů </a:t>
            </a:r>
            <a:r>
              <a:rPr lang="cs-CZ" sz="1600" dirty="0"/>
              <a:t>schopných rozmnožování včetně </a:t>
            </a:r>
            <a:r>
              <a:rPr lang="cs-CZ" sz="1600" dirty="0" err="1"/>
              <a:t>spór</a:t>
            </a:r>
            <a:r>
              <a:rPr lang="cs-CZ" sz="1600" dirty="0"/>
              <a:t>, k nezvratné inaktivaci virů a usmrcení zdravotně významných červů a jejich vajíček.</a:t>
            </a:r>
          </a:p>
          <a:p>
            <a:r>
              <a:rPr lang="cs-CZ" sz="1600" dirty="0"/>
              <a:t>(5) O provedené sterilizaci a jejím výsledku je osoba poskytující péči povinna vést evidenci v rozsahu upraveném prováděcím právním předpisem. Jiný způsob sterilizace může osoba poskytující péči použít jen na základě povolení </a:t>
            </a:r>
            <a:r>
              <a:rPr lang="cs-CZ" sz="1600" dirty="0" smtClean="0"/>
              <a:t>příslušného orgánu </a:t>
            </a:r>
            <a:r>
              <a:rPr lang="cs-CZ" sz="1600" dirty="0"/>
              <a:t>ochrany veřejného zdraví. V žádosti o povolení uvede osoba poskytující péči způsob sterilizace a průkaz jeho účinnosti.</a:t>
            </a:r>
          </a:p>
          <a:p>
            <a:endParaRPr lang="cs-CZ" dirty="0"/>
          </a:p>
        </p:txBody>
      </p:sp>
    </p:spTree>
    <p:extLst>
      <p:ext uri="{BB962C8B-B14F-4D97-AF65-F5344CB8AC3E}">
        <p14:creationId xmlns:p14="http://schemas.microsoft.com/office/powerpoint/2010/main" val="344199779"/>
      </p:ext>
    </p:extLst>
  </p:cSld>
  <p:clrMapOvr>
    <a:masterClrMapping/>
  </p:clrMapOvr>
</p:sld>
</file>

<file path=ppt/theme/theme1.xml><?xml version="1.0" encoding="utf-8"?>
<a:theme xmlns:a="http://schemas.openxmlformats.org/drawingml/2006/main" name="Rámeček">
  <a:themeElements>
    <a:clrScheme name="Lití písma">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Rámeček">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Rámeček">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TM03457475[[fn=Rámeček]]</Template>
  <TotalTime>867</TotalTime>
  <Words>1862</Words>
  <Application>Microsoft Office PowerPoint</Application>
  <PresentationFormat>Širokoúhlá obrazovka</PresentationFormat>
  <Paragraphs>88</Paragraphs>
  <Slides>15</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15</vt:i4>
      </vt:variant>
    </vt:vector>
  </HeadingPairs>
  <TitlesOfParts>
    <vt:vector size="18" baseType="lpstr">
      <vt:lpstr>Corbel</vt:lpstr>
      <vt:lpstr>Wingdings 2</vt:lpstr>
      <vt:lpstr>Rámeček</vt:lpstr>
      <vt:lpstr>Hygiena zdravotnických zařízení Úvod do legislativy</vt:lpstr>
      <vt:lpstr>STUDENT    </vt:lpstr>
      <vt:lpstr>SMĚRNICE ČÁST DRUHÁ    Čl. III. OBECNÁ PRAVIDLA CHOVÁNÍ STUDENTA I </vt:lpstr>
      <vt:lpstr>SMĚRNICE ČÁST DRUHÁ    Čl. III. OBECNÁ PRAVIDLA CHOVÁNÍ STUDENTA II </vt:lpstr>
      <vt:lpstr>SMĚRNICE ČÁST DRUHÁ    Čl. III. OBECNÁ PRAVIDLA CHOVÁNÍ STUDENTA III </vt:lpstr>
      <vt:lpstr>SMĚRNICE ČÁST DRUHÁ    Čl. III. OBECNÁ PRAVIDLA CHOVÁNÍ STUDENTA IV </vt:lpstr>
      <vt:lpstr>Legislativní požadavky v oblasti hygieny I Zákon č. 258/2000 Sb.  o ochraně veřejného zdraví</vt:lpstr>
      <vt:lpstr>Legislativní požadavky v oblasti hygieny I Zákon č. 258/2000 Sb.  o ochraně veřejného zdraví</vt:lpstr>
      <vt:lpstr>Legislativní požadavky v oblasti hygieny I Zákon č. 258/2000 Sb.  o ochraně veřejného zdraví</vt:lpstr>
      <vt:lpstr>Legislativní požadavky v oblasti hygieny I Zákon č. 258/2000 Sb.  o ochraně veřejného zdraví</vt:lpstr>
      <vt:lpstr>Legislativní požadavky v oblasti hygieny I Vyhláška  č. 306/2012 Sb. o podmínkách předcházení vzniku a šíření infekčních onemocnění a o hygienických požadavcích na provoz zdravotnických zařízení a ústavů sociální péče </vt:lpstr>
      <vt:lpstr> Legislativní požadavky v oblasti hygieny II  Zákon č. 372/2011 Sb. o zdravotních službách a jejich poskytování</vt:lpstr>
      <vt:lpstr>Legislativní požadavky v oblasti hygieny III Související legislativa  Epidemiologie</vt:lpstr>
      <vt:lpstr>Legislativní požadavky v oblasti hygieny III Související legislativa Hygiena výživy a komunální hygiena</vt:lpstr>
      <vt:lpstr>Legislativní požadavky v oblasti hygieny III Související legislativa  Hygiena práce</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Bohdana Rezková</dc:creator>
  <cp:lastModifiedBy>Bohdana Rezková</cp:lastModifiedBy>
  <cp:revision>42</cp:revision>
  <dcterms:created xsi:type="dcterms:W3CDTF">2017-03-10T09:02:46Z</dcterms:created>
  <dcterms:modified xsi:type="dcterms:W3CDTF">2017-10-23T07:21:52Z</dcterms:modified>
</cp:coreProperties>
</file>