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525" r:id="rId3"/>
    <p:sldId id="266" r:id="rId4"/>
    <p:sldId id="269" r:id="rId5"/>
    <p:sldId id="271" r:id="rId6"/>
    <p:sldId id="273" r:id="rId7"/>
    <p:sldId id="274" r:id="rId8"/>
    <p:sldId id="275" r:id="rId9"/>
    <p:sldId id="352" r:id="rId10"/>
    <p:sldId id="492" r:id="rId11"/>
    <p:sldId id="494" r:id="rId12"/>
    <p:sldId id="495" r:id="rId13"/>
    <p:sldId id="496" r:id="rId14"/>
    <p:sldId id="497" r:id="rId15"/>
    <p:sldId id="498" r:id="rId16"/>
    <p:sldId id="499" r:id="rId17"/>
    <p:sldId id="354" r:id="rId18"/>
    <p:sldId id="478" r:id="rId19"/>
    <p:sldId id="509" r:id="rId20"/>
    <p:sldId id="526" r:id="rId21"/>
    <p:sldId id="524" r:id="rId22"/>
    <p:sldId id="355" r:id="rId23"/>
    <p:sldId id="480" r:id="rId24"/>
    <p:sldId id="356" r:id="rId25"/>
    <p:sldId id="481" r:id="rId26"/>
    <p:sldId id="503" r:id="rId27"/>
    <p:sldId id="504" r:id="rId28"/>
    <p:sldId id="506" r:id="rId29"/>
    <p:sldId id="510" r:id="rId30"/>
    <p:sldId id="511" r:id="rId31"/>
    <p:sldId id="512" r:id="rId32"/>
    <p:sldId id="513" r:id="rId33"/>
    <p:sldId id="514" r:id="rId34"/>
    <p:sldId id="515" r:id="rId35"/>
    <p:sldId id="519" r:id="rId36"/>
    <p:sldId id="518" r:id="rId37"/>
    <p:sldId id="530" r:id="rId38"/>
    <p:sldId id="527" r:id="rId39"/>
    <p:sldId id="528" r:id="rId40"/>
    <p:sldId id="533" r:id="rId41"/>
    <p:sldId id="534" r:id="rId42"/>
    <p:sldId id="535" r:id="rId43"/>
    <p:sldId id="501" r:id="rId44"/>
    <p:sldId id="487" r:id="rId45"/>
    <p:sldId id="49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nsikova@email.cz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FA287-65FE-4009-A346-D914F3527A7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BC69EF-B63E-4B86-8259-54F54440C5B3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Vymezuje se jako stav nedostatku nebo nadbytku něčeho, odchylujícího se od životního optima.</a:t>
          </a:r>
          <a:endParaRPr lang="en-US" dirty="0">
            <a:solidFill>
              <a:schemeClr val="tx1"/>
            </a:solidFill>
          </a:endParaRPr>
        </a:p>
      </dgm:t>
    </dgm:pt>
    <dgm:pt modelId="{31E4DE2A-A256-4D1D-BEBD-FFD5BD895C72}" type="parTrans" cxnId="{DDFB5454-4F32-487F-8961-F72D302B4C15}">
      <dgm:prSet/>
      <dgm:spPr/>
      <dgm:t>
        <a:bodyPr/>
        <a:lstStyle/>
        <a:p>
          <a:endParaRPr lang="en-US"/>
        </a:p>
      </dgm:t>
    </dgm:pt>
    <dgm:pt modelId="{E1F4EAE7-415F-4461-91D9-6E95F02B178D}" type="sibTrans" cxnId="{DDFB5454-4F32-487F-8961-F72D302B4C15}">
      <dgm:prSet/>
      <dgm:spPr/>
      <dgm:t>
        <a:bodyPr/>
        <a:lstStyle/>
        <a:p>
          <a:endParaRPr lang="en-US"/>
        </a:p>
      </dgm:t>
    </dgm:pt>
    <dgm:pt modelId="{4A5CB13C-7788-45C6-9FE5-2B1D990C9AE9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 průběhu života se mění z hlediska kvantity i kvality.</a:t>
          </a:r>
          <a:endParaRPr lang="en-US" dirty="0">
            <a:solidFill>
              <a:schemeClr val="tx1"/>
            </a:solidFill>
          </a:endParaRPr>
        </a:p>
      </dgm:t>
    </dgm:pt>
    <dgm:pt modelId="{A61686F4-51C4-4D90-B9CF-E8F154924C08}" type="parTrans" cxnId="{7F349360-7CF9-445C-B451-879423536C5A}">
      <dgm:prSet/>
      <dgm:spPr/>
      <dgm:t>
        <a:bodyPr/>
        <a:lstStyle/>
        <a:p>
          <a:endParaRPr lang="en-US"/>
        </a:p>
      </dgm:t>
    </dgm:pt>
    <dgm:pt modelId="{72BDCDC8-DC14-4392-B56F-07F4116CA344}" type="sibTrans" cxnId="{7F349360-7CF9-445C-B451-879423536C5A}">
      <dgm:prSet/>
      <dgm:spPr/>
      <dgm:t>
        <a:bodyPr/>
        <a:lstStyle/>
        <a:p>
          <a:endParaRPr lang="en-US"/>
        </a:p>
      </dgm:t>
    </dgm:pt>
    <dgm:pt modelId="{2B3F91D5-C154-4C98-894D-E8868E54CC40}" type="pres">
      <dgm:prSet presAssocID="{0A8FA287-65FE-4009-A346-D914F3527A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3BA9F45-A4D4-4CBD-B22E-195B157FD3AA}" type="pres">
      <dgm:prSet presAssocID="{6EBC69EF-B63E-4B86-8259-54F54440C5B3}" presName="root" presStyleCnt="0"/>
      <dgm:spPr/>
    </dgm:pt>
    <dgm:pt modelId="{A4BCCD30-8957-48F2-AE83-8022AA824D98}" type="pres">
      <dgm:prSet presAssocID="{6EBC69EF-B63E-4B86-8259-54F54440C5B3}" presName="rootComposite" presStyleCnt="0"/>
      <dgm:spPr/>
    </dgm:pt>
    <dgm:pt modelId="{6B1A65AF-5343-45CE-9145-AA267AFC3E5D}" type="pres">
      <dgm:prSet presAssocID="{6EBC69EF-B63E-4B86-8259-54F54440C5B3}" presName="rootText" presStyleLbl="node1" presStyleIdx="0" presStyleCnt="2"/>
      <dgm:spPr/>
      <dgm:t>
        <a:bodyPr/>
        <a:lstStyle/>
        <a:p>
          <a:endParaRPr lang="cs-CZ"/>
        </a:p>
      </dgm:t>
    </dgm:pt>
    <dgm:pt modelId="{C578C29B-A351-41F4-9DD8-0F612C2D2ACA}" type="pres">
      <dgm:prSet presAssocID="{6EBC69EF-B63E-4B86-8259-54F54440C5B3}" presName="rootConnector" presStyleLbl="node1" presStyleIdx="0" presStyleCnt="2"/>
      <dgm:spPr/>
      <dgm:t>
        <a:bodyPr/>
        <a:lstStyle/>
        <a:p>
          <a:endParaRPr lang="cs-CZ"/>
        </a:p>
      </dgm:t>
    </dgm:pt>
    <dgm:pt modelId="{BC27E3FC-DCA9-4D97-9ACD-2B632DDF7117}" type="pres">
      <dgm:prSet presAssocID="{6EBC69EF-B63E-4B86-8259-54F54440C5B3}" presName="childShape" presStyleCnt="0"/>
      <dgm:spPr/>
    </dgm:pt>
    <dgm:pt modelId="{686EECFF-8BB7-4AC2-BF80-955F92A4E290}" type="pres">
      <dgm:prSet presAssocID="{4A5CB13C-7788-45C6-9FE5-2B1D990C9AE9}" presName="root" presStyleCnt="0"/>
      <dgm:spPr/>
    </dgm:pt>
    <dgm:pt modelId="{C649A5ED-C6BD-462D-A3D8-8F693A05AC51}" type="pres">
      <dgm:prSet presAssocID="{4A5CB13C-7788-45C6-9FE5-2B1D990C9AE9}" presName="rootComposite" presStyleCnt="0"/>
      <dgm:spPr/>
    </dgm:pt>
    <dgm:pt modelId="{2A2FF710-8FFC-4A90-860F-AA0A0B58723C}" type="pres">
      <dgm:prSet presAssocID="{4A5CB13C-7788-45C6-9FE5-2B1D990C9AE9}" presName="rootText" presStyleLbl="node1" presStyleIdx="1" presStyleCnt="2" custLinFactNeighborX="41"/>
      <dgm:spPr/>
      <dgm:t>
        <a:bodyPr/>
        <a:lstStyle/>
        <a:p>
          <a:endParaRPr lang="cs-CZ"/>
        </a:p>
      </dgm:t>
    </dgm:pt>
    <dgm:pt modelId="{0CB463AC-C28A-436D-AC25-C398B87967DD}" type="pres">
      <dgm:prSet presAssocID="{4A5CB13C-7788-45C6-9FE5-2B1D990C9AE9}" presName="rootConnector" presStyleLbl="node1" presStyleIdx="1" presStyleCnt="2"/>
      <dgm:spPr/>
      <dgm:t>
        <a:bodyPr/>
        <a:lstStyle/>
        <a:p>
          <a:endParaRPr lang="cs-CZ"/>
        </a:p>
      </dgm:t>
    </dgm:pt>
    <dgm:pt modelId="{A1D9BBBB-40E9-43CD-9CC7-84D044D899AC}" type="pres">
      <dgm:prSet presAssocID="{4A5CB13C-7788-45C6-9FE5-2B1D990C9AE9}" presName="childShape" presStyleCnt="0"/>
      <dgm:spPr/>
    </dgm:pt>
  </dgm:ptLst>
  <dgm:cxnLst>
    <dgm:cxn modelId="{DDFB5454-4F32-487F-8961-F72D302B4C15}" srcId="{0A8FA287-65FE-4009-A346-D914F3527A7C}" destId="{6EBC69EF-B63E-4B86-8259-54F54440C5B3}" srcOrd="0" destOrd="0" parTransId="{31E4DE2A-A256-4D1D-BEBD-FFD5BD895C72}" sibTransId="{E1F4EAE7-415F-4461-91D9-6E95F02B178D}"/>
    <dgm:cxn modelId="{7DFDECAD-C80A-4876-B9F7-A97891522A03}" type="presOf" srcId="{6EBC69EF-B63E-4B86-8259-54F54440C5B3}" destId="{6B1A65AF-5343-45CE-9145-AA267AFC3E5D}" srcOrd="0" destOrd="0" presId="urn:microsoft.com/office/officeart/2005/8/layout/hierarchy3"/>
    <dgm:cxn modelId="{7F349360-7CF9-445C-B451-879423536C5A}" srcId="{0A8FA287-65FE-4009-A346-D914F3527A7C}" destId="{4A5CB13C-7788-45C6-9FE5-2B1D990C9AE9}" srcOrd="1" destOrd="0" parTransId="{A61686F4-51C4-4D90-B9CF-E8F154924C08}" sibTransId="{72BDCDC8-DC14-4392-B56F-07F4116CA344}"/>
    <dgm:cxn modelId="{7B6739C8-9F3C-44C4-9A0E-CDF9B1AF1E44}" type="presOf" srcId="{0A8FA287-65FE-4009-A346-D914F3527A7C}" destId="{2B3F91D5-C154-4C98-894D-E8868E54CC40}" srcOrd="0" destOrd="0" presId="urn:microsoft.com/office/officeart/2005/8/layout/hierarchy3"/>
    <dgm:cxn modelId="{D4728AAC-A196-4F58-BEE7-D8F0688BF8C1}" type="presOf" srcId="{4A5CB13C-7788-45C6-9FE5-2B1D990C9AE9}" destId="{2A2FF710-8FFC-4A90-860F-AA0A0B58723C}" srcOrd="0" destOrd="0" presId="urn:microsoft.com/office/officeart/2005/8/layout/hierarchy3"/>
    <dgm:cxn modelId="{E202FAE7-998E-497B-A8C8-3F2FE4DB6D3E}" type="presOf" srcId="{4A5CB13C-7788-45C6-9FE5-2B1D990C9AE9}" destId="{0CB463AC-C28A-436D-AC25-C398B87967DD}" srcOrd="1" destOrd="0" presId="urn:microsoft.com/office/officeart/2005/8/layout/hierarchy3"/>
    <dgm:cxn modelId="{53555593-F35F-4F3B-ABBB-55E14B91E006}" type="presOf" srcId="{6EBC69EF-B63E-4B86-8259-54F54440C5B3}" destId="{C578C29B-A351-41F4-9DD8-0F612C2D2ACA}" srcOrd="1" destOrd="0" presId="urn:microsoft.com/office/officeart/2005/8/layout/hierarchy3"/>
    <dgm:cxn modelId="{A3A01718-75E7-49D8-B292-0E79B59B6961}" type="presParOf" srcId="{2B3F91D5-C154-4C98-894D-E8868E54CC40}" destId="{43BA9F45-A4D4-4CBD-B22E-195B157FD3AA}" srcOrd="0" destOrd="0" presId="urn:microsoft.com/office/officeart/2005/8/layout/hierarchy3"/>
    <dgm:cxn modelId="{70955CB0-BC2F-436D-8EED-8058DF760745}" type="presParOf" srcId="{43BA9F45-A4D4-4CBD-B22E-195B157FD3AA}" destId="{A4BCCD30-8957-48F2-AE83-8022AA824D98}" srcOrd="0" destOrd="0" presId="urn:microsoft.com/office/officeart/2005/8/layout/hierarchy3"/>
    <dgm:cxn modelId="{90A024B4-6ED7-4EA1-8226-6C6B88584404}" type="presParOf" srcId="{A4BCCD30-8957-48F2-AE83-8022AA824D98}" destId="{6B1A65AF-5343-45CE-9145-AA267AFC3E5D}" srcOrd="0" destOrd="0" presId="urn:microsoft.com/office/officeart/2005/8/layout/hierarchy3"/>
    <dgm:cxn modelId="{A5FEA698-C1A9-47D6-929B-780AFA19C0BA}" type="presParOf" srcId="{A4BCCD30-8957-48F2-AE83-8022AA824D98}" destId="{C578C29B-A351-41F4-9DD8-0F612C2D2ACA}" srcOrd="1" destOrd="0" presId="urn:microsoft.com/office/officeart/2005/8/layout/hierarchy3"/>
    <dgm:cxn modelId="{14F4C98A-AACF-44D6-BE18-193E4A612045}" type="presParOf" srcId="{43BA9F45-A4D4-4CBD-B22E-195B157FD3AA}" destId="{BC27E3FC-DCA9-4D97-9ACD-2B632DDF7117}" srcOrd="1" destOrd="0" presId="urn:microsoft.com/office/officeart/2005/8/layout/hierarchy3"/>
    <dgm:cxn modelId="{E605C214-3C25-4DBD-B140-378B1EBC1194}" type="presParOf" srcId="{2B3F91D5-C154-4C98-894D-E8868E54CC40}" destId="{686EECFF-8BB7-4AC2-BF80-955F92A4E290}" srcOrd="1" destOrd="0" presId="urn:microsoft.com/office/officeart/2005/8/layout/hierarchy3"/>
    <dgm:cxn modelId="{A1C8AA21-FBD5-4B1D-AED1-3C77CC3AFDC2}" type="presParOf" srcId="{686EECFF-8BB7-4AC2-BF80-955F92A4E290}" destId="{C649A5ED-C6BD-462D-A3D8-8F693A05AC51}" srcOrd="0" destOrd="0" presId="urn:microsoft.com/office/officeart/2005/8/layout/hierarchy3"/>
    <dgm:cxn modelId="{9FCCE6BB-C97B-432E-9864-AEFD08F28055}" type="presParOf" srcId="{C649A5ED-C6BD-462D-A3D8-8F693A05AC51}" destId="{2A2FF710-8FFC-4A90-860F-AA0A0B58723C}" srcOrd="0" destOrd="0" presId="urn:microsoft.com/office/officeart/2005/8/layout/hierarchy3"/>
    <dgm:cxn modelId="{14AEAC5C-421B-49A5-ADB1-5338E2E407A1}" type="presParOf" srcId="{C649A5ED-C6BD-462D-A3D8-8F693A05AC51}" destId="{0CB463AC-C28A-436D-AC25-C398B87967DD}" srcOrd="1" destOrd="0" presId="urn:microsoft.com/office/officeart/2005/8/layout/hierarchy3"/>
    <dgm:cxn modelId="{20270AAE-9C6D-45BC-827F-7896722DCF5C}" type="presParOf" srcId="{686EECFF-8BB7-4AC2-BF80-955F92A4E290}" destId="{A1D9BBBB-40E9-43CD-9CC7-84D044D899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FA287-65FE-4009-A346-D914F3527A7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BC69EF-B63E-4B86-8259-54F54440C5B3}">
      <dgm:prSet/>
      <dgm:spPr/>
      <dgm:t>
        <a:bodyPr/>
        <a:lstStyle/>
        <a:p>
          <a:pPr algn="ctr"/>
          <a:r>
            <a:rPr lang="cs-CZ" altLang="cs-CZ" b="1" cap="none" dirty="0"/>
            <a:t>Nižší potřeby </a:t>
          </a:r>
        </a:p>
        <a:p>
          <a:pPr algn="ctr"/>
          <a:r>
            <a:rPr lang="cs-CZ" altLang="cs-CZ" cap="none" dirty="0"/>
            <a:t>Fyziologické potřeby</a:t>
          </a:r>
        </a:p>
        <a:p>
          <a:pPr algn="ctr"/>
          <a:r>
            <a:rPr lang="cs-CZ" altLang="cs-CZ" cap="none" dirty="0"/>
            <a:t>Potřeba bezpečí</a:t>
          </a:r>
          <a:endParaRPr lang="en-US" dirty="0">
            <a:solidFill>
              <a:schemeClr val="tx1"/>
            </a:solidFill>
          </a:endParaRPr>
        </a:p>
      </dgm:t>
    </dgm:pt>
    <dgm:pt modelId="{31E4DE2A-A256-4D1D-BEBD-FFD5BD895C72}" type="parTrans" cxnId="{DDFB5454-4F32-487F-8961-F72D302B4C15}">
      <dgm:prSet/>
      <dgm:spPr/>
      <dgm:t>
        <a:bodyPr/>
        <a:lstStyle/>
        <a:p>
          <a:endParaRPr lang="en-US"/>
        </a:p>
      </dgm:t>
    </dgm:pt>
    <dgm:pt modelId="{E1F4EAE7-415F-4461-91D9-6E95F02B178D}" type="sibTrans" cxnId="{DDFB5454-4F32-487F-8961-F72D302B4C15}">
      <dgm:prSet/>
      <dgm:spPr/>
      <dgm:t>
        <a:bodyPr/>
        <a:lstStyle/>
        <a:p>
          <a:endParaRPr lang="en-US"/>
        </a:p>
      </dgm:t>
    </dgm:pt>
    <dgm:pt modelId="{4A5CB13C-7788-45C6-9FE5-2B1D990C9AE9}">
      <dgm:prSet/>
      <dgm:spPr/>
      <dgm:t>
        <a:bodyPr/>
        <a:lstStyle/>
        <a:p>
          <a:r>
            <a:rPr lang="cs-CZ" altLang="cs-CZ" b="1" cap="none" dirty="0"/>
            <a:t>Vyšší potřeby</a:t>
          </a:r>
          <a:endParaRPr lang="cs-CZ" altLang="cs-CZ" cap="none" dirty="0"/>
        </a:p>
        <a:p>
          <a:pPr>
            <a:buFont typeface="Wingdings" panose="05000000000000000000" pitchFamily="2" charset="2"/>
            <a:buNone/>
          </a:pPr>
          <a:r>
            <a:rPr lang="cs-CZ" altLang="cs-CZ" cap="none" dirty="0"/>
            <a:t>Potřeba seberealizace</a:t>
          </a:r>
        </a:p>
        <a:p>
          <a:pPr>
            <a:buNone/>
          </a:pPr>
          <a:r>
            <a:rPr lang="cs-CZ" altLang="cs-CZ" cap="none" dirty="0"/>
            <a:t>Potřeba uznání</a:t>
          </a:r>
        </a:p>
        <a:p>
          <a:pPr>
            <a:buNone/>
          </a:pPr>
          <a:r>
            <a:rPr lang="cs-CZ" altLang="cs-CZ" cap="none" dirty="0"/>
            <a:t>Potřeba sounáležitosti </a:t>
          </a:r>
        </a:p>
      </dgm:t>
    </dgm:pt>
    <dgm:pt modelId="{A61686F4-51C4-4D90-B9CF-E8F154924C08}" type="parTrans" cxnId="{7F349360-7CF9-445C-B451-879423536C5A}">
      <dgm:prSet/>
      <dgm:spPr/>
      <dgm:t>
        <a:bodyPr/>
        <a:lstStyle/>
        <a:p>
          <a:endParaRPr lang="en-US"/>
        </a:p>
      </dgm:t>
    </dgm:pt>
    <dgm:pt modelId="{72BDCDC8-DC14-4392-B56F-07F4116CA344}" type="sibTrans" cxnId="{7F349360-7CF9-445C-B451-879423536C5A}">
      <dgm:prSet/>
      <dgm:spPr/>
      <dgm:t>
        <a:bodyPr/>
        <a:lstStyle/>
        <a:p>
          <a:endParaRPr lang="en-US"/>
        </a:p>
      </dgm:t>
    </dgm:pt>
    <dgm:pt modelId="{2B3F91D5-C154-4C98-894D-E8868E54CC40}" type="pres">
      <dgm:prSet presAssocID="{0A8FA287-65FE-4009-A346-D914F3527A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3BA9F45-A4D4-4CBD-B22E-195B157FD3AA}" type="pres">
      <dgm:prSet presAssocID="{6EBC69EF-B63E-4B86-8259-54F54440C5B3}" presName="root" presStyleCnt="0"/>
      <dgm:spPr/>
    </dgm:pt>
    <dgm:pt modelId="{A4BCCD30-8957-48F2-AE83-8022AA824D98}" type="pres">
      <dgm:prSet presAssocID="{6EBC69EF-B63E-4B86-8259-54F54440C5B3}" presName="rootComposite" presStyleCnt="0"/>
      <dgm:spPr/>
    </dgm:pt>
    <dgm:pt modelId="{6B1A65AF-5343-45CE-9145-AA267AFC3E5D}" type="pres">
      <dgm:prSet presAssocID="{6EBC69EF-B63E-4B86-8259-54F54440C5B3}" presName="rootText" presStyleLbl="node1" presStyleIdx="0" presStyleCnt="2"/>
      <dgm:spPr/>
      <dgm:t>
        <a:bodyPr/>
        <a:lstStyle/>
        <a:p>
          <a:endParaRPr lang="cs-CZ"/>
        </a:p>
      </dgm:t>
    </dgm:pt>
    <dgm:pt modelId="{C578C29B-A351-41F4-9DD8-0F612C2D2ACA}" type="pres">
      <dgm:prSet presAssocID="{6EBC69EF-B63E-4B86-8259-54F54440C5B3}" presName="rootConnector" presStyleLbl="node1" presStyleIdx="0" presStyleCnt="2"/>
      <dgm:spPr/>
      <dgm:t>
        <a:bodyPr/>
        <a:lstStyle/>
        <a:p>
          <a:endParaRPr lang="cs-CZ"/>
        </a:p>
      </dgm:t>
    </dgm:pt>
    <dgm:pt modelId="{BC27E3FC-DCA9-4D97-9ACD-2B632DDF7117}" type="pres">
      <dgm:prSet presAssocID="{6EBC69EF-B63E-4B86-8259-54F54440C5B3}" presName="childShape" presStyleCnt="0"/>
      <dgm:spPr/>
    </dgm:pt>
    <dgm:pt modelId="{686EECFF-8BB7-4AC2-BF80-955F92A4E290}" type="pres">
      <dgm:prSet presAssocID="{4A5CB13C-7788-45C6-9FE5-2B1D990C9AE9}" presName="root" presStyleCnt="0"/>
      <dgm:spPr/>
    </dgm:pt>
    <dgm:pt modelId="{C649A5ED-C6BD-462D-A3D8-8F693A05AC51}" type="pres">
      <dgm:prSet presAssocID="{4A5CB13C-7788-45C6-9FE5-2B1D990C9AE9}" presName="rootComposite" presStyleCnt="0"/>
      <dgm:spPr/>
    </dgm:pt>
    <dgm:pt modelId="{2A2FF710-8FFC-4A90-860F-AA0A0B58723C}" type="pres">
      <dgm:prSet presAssocID="{4A5CB13C-7788-45C6-9FE5-2B1D990C9AE9}" presName="rootText" presStyleLbl="node1" presStyleIdx="1" presStyleCnt="2" custLinFactNeighborX="41"/>
      <dgm:spPr/>
      <dgm:t>
        <a:bodyPr/>
        <a:lstStyle/>
        <a:p>
          <a:endParaRPr lang="cs-CZ"/>
        </a:p>
      </dgm:t>
    </dgm:pt>
    <dgm:pt modelId="{0CB463AC-C28A-436D-AC25-C398B87967DD}" type="pres">
      <dgm:prSet presAssocID="{4A5CB13C-7788-45C6-9FE5-2B1D990C9AE9}" presName="rootConnector" presStyleLbl="node1" presStyleIdx="1" presStyleCnt="2"/>
      <dgm:spPr/>
      <dgm:t>
        <a:bodyPr/>
        <a:lstStyle/>
        <a:p>
          <a:endParaRPr lang="cs-CZ"/>
        </a:p>
      </dgm:t>
    </dgm:pt>
    <dgm:pt modelId="{A1D9BBBB-40E9-43CD-9CC7-84D044D899AC}" type="pres">
      <dgm:prSet presAssocID="{4A5CB13C-7788-45C6-9FE5-2B1D990C9AE9}" presName="childShape" presStyleCnt="0"/>
      <dgm:spPr/>
    </dgm:pt>
  </dgm:ptLst>
  <dgm:cxnLst>
    <dgm:cxn modelId="{DDFB5454-4F32-487F-8961-F72D302B4C15}" srcId="{0A8FA287-65FE-4009-A346-D914F3527A7C}" destId="{6EBC69EF-B63E-4B86-8259-54F54440C5B3}" srcOrd="0" destOrd="0" parTransId="{31E4DE2A-A256-4D1D-BEBD-FFD5BD895C72}" sibTransId="{E1F4EAE7-415F-4461-91D9-6E95F02B178D}"/>
    <dgm:cxn modelId="{7DFDECAD-C80A-4876-B9F7-A97891522A03}" type="presOf" srcId="{6EBC69EF-B63E-4B86-8259-54F54440C5B3}" destId="{6B1A65AF-5343-45CE-9145-AA267AFC3E5D}" srcOrd="0" destOrd="0" presId="urn:microsoft.com/office/officeart/2005/8/layout/hierarchy3"/>
    <dgm:cxn modelId="{7F349360-7CF9-445C-B451-879423536C5A}" srcId="{0A8FA287-65FE-4009-A346-D914F3527A7C}" destId="{4A5CB13C-7788-45C6-9FE5-2B1D990C9AE9}" srcOrd="1" destOrd="0" parTransId="{A61686F4-51C4-4D90-B9CF-E8F154924C08}" sibTransId="{72BDCDC8-DC14-4392-B56F-07F4116CA344}"/>
    <dgm:cxn modelId="{7B6739C8-9F3C-44C4-9A0E-CDF9B1AF1E44}" type="presOf" srcId="{0A8FA287-65FE-4009-A346-D914F3527A7C}" destId="{2B3F91D5-C154-4C98-894D-E8868E54CC40}" srcOrd="0" destOrd="0" presId="urn:microsoft.com/office/officeart/2005/8/layout/hierarchy3"/>
    <dgm:cxn modelId="{D4728AAC-A196-4F58-BEE7-D8F0688BF8C1}" type="presOf" srcId="{4A5CB13C-7788-45C6-9FE5-2B1D990C9AE9}" destId="{2A2FF710-8FFC-4A90-860F-AA0A0B58723C}" srcOrd="0" destOrd="0" presId="urn:microsoft.com/office/officeart/2005/8/layout/hierarchy3"/>
    <dgm:cxn modelId="{E202FAE7-998E-497B-A8C8-3F2FE4DB6D3E}" type="presOf" srcId="{4A5CB13C-7788-45C6-9FE5-2B1D990C9AE9}" destId="{0CB463AC-C28A-436D-AC25-C398B87967DD}" srcOrd="1" destOrd="0" presId="urn:microsoft.com/office/officeart/2005/8/layout/hierarchy3"/>
    <dgm:cxn modelId="{53555593-F35F-4F3B-ABBB-55E14B91E006}" type="presOf" srcId="{6EBC69EF-B63E-4B86-8259-54F54440C5B3}" destId="{C578C29B-A351-41F4-9DD8-0F612C2D2ACA}" srcOrd="1" destOrd="0" presId="urn:microsoft.com/office/officeart/2005/8/layout/hierarchy3"/>
    <dgm:cxn modelId="{A3A01718-75E7-49D8-B292-0E79B59B6961}" type="presParOf" srcId="{2B3F91D5-C154-4C98-894D-E8868E54CC40}" destId="{43BA9F45-A4D4-4CBD-B22E-195B157FD3AA}" srcOrd="0" destOrd="0" presId="urn:microsoft.com/office/officeart/2005/8/layout/hierarchy3"/>
    <dgm:cxn modelId="{70955CB0-BC2F-436D-8EED-8058DF760745}" type="presParOf" srcId="{43BA9F45-A4D4-4CBD-B22E-195B157FD3AA}" destId="{A4BCCD30-8957-48F2-AE83-8022AA824D98}" srcOrd="0" destOrd="0" presId="urn:microsoft.com/office/officeart/2005/8/layout/hierarchy3"/>
    <dgm:cxn modelId="{90A024B4-6ED7-4EA1-8226-6C6B88584404}" type="presParOf" srcId="{A4BCCD30-8957-48F2-AE83-8022AA824D98}" destId="{6B1A65AF-5343-45CE-9145-AA267AFC3E5D}" srcOrd="0" destOrd="0" presId="urn:microsoft.com/office/officeart/2005/8/layout/hierarchy3"/>
    <dgm:cxn modelId="{A5FEA698-C1A9-47D6-929B-780AFA19C0BA}" type="presParOf" srcId="{A4BCCD30-8957-48F2-AE83-8022AA824D98}" destId="{C578C29B-A351-41F4-9DD8-0F612C2D2ACA}" srcOrd="1" destOrd="0" presId="urn:microsoft.com/office/officeart/2005/8/layout/hierarchy3"/>
    <dgm:cxn modelId="{14F4C98A-AACF-44D6-BE18-193E4A612045}" type="presParOf" srcId="{43BA9F45-A4D4-4CBD-B22E-195B157FD3AA}" destId="{BC27E3FC-DCA9-4D97-9ACD-2B632DDF7117}" srcOrd="1" destOrd="0" presId="urn:microsoft.com/office/officeart/2005/8/layout/hierarchy3"/>
    <dgm:cxn modelId="{E605C214-3C25-4DBD-B140-378B1EBC1194}" type="presParOf" srcId="{2B3F91D5-C154-4C98-894D-E8868E54CC40}" destId="{686EECFF-8BB7-4AC2-BF80-955F92A4E290}" srcOrd="1" destOrd="0" presId="urn:microsoft.com/office/officeart/2005/8/layout/hierarchy3"/>
    <dgm:cxn modelId="{A1C8AA21-FBD5-4B1D-AED1-3C77CC3AFDC2}" type="presParOf" srcId="{686EECFF-8BB7-4AC2-BF80-955F92A4E290}" destId="{C649A5ED-C6BD-462D-A3D8-8F693A05AC51}" srcOrd="0" destOrd="0" presId="urn:microsoft.com/office/officeart/2005/8/layout/hierarchy3"/>
    <dgm:cxn modelId="{9FCCE6BB-C97B-432E-9864-AEFD08F28055}" type="presParOf" srcId="{C649A5ED-C6BD-462D-A3D8-8F693A05AC51}" destId="{2A2FF710-8FFC-4A90-860F-AA0A0B58723C}" srcOrd="0" destOrd="0" presId="urn:microsoft.com/office/officeart/2005/8/layout/hierarchy3"/>
    <dgm:cxn modelId="{14AEAC5C-421B-49A5-ADB1-5338E2E407A1}" type="presParOf" srcId="{C649A5ED-C6BD-462D-A3D8-8F693A05AC51}" destId="{0CB463AC-C28A-436D-AC25-C398B87967DD}" srcOrd="1" destOrd="0" presId="urn:microsoft.com/office/officeart/2005/8/layout/hierarchy3"/>
    <dgm:cxn modelId="{20270AAE-9C6D-45BC-827F-7896722DCF5C}" type="presParOf" srcId="{686EECFF-8BB7-4AC2-BF80-955F92A4E290}" destId="{A1D9BBBB-40E9-43CD-9CC7-84D044D899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8FA287-65FE-4009-A346-D914F3527A7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A5CB13C-7788-45C6-9FE5-2B1D990C9AE9}">
      <dgm:prSet/>
      <dgm:spPr/>
      <dgm:t>
        <a:bodyPr/>
        <a:lstStyle/>
        <a:p>
          <a:pPr>
            <a:buNone/>
          </a:pPr>
          <a:r>
            <a:rPr lang="cs-CZ" altLang="cs-CZ" cap="none" dirty="0"/>
            <a:t> </a:t>
          </a:r>
          <a:r>
            <a:rPr lang="cs-CZ" altLang="cs-CZ" b="1" cap="none" dirty="0"/>
            <a:t>Rovina psychologická</a:t>
          </a:r>
        </a:p>
      </dgm:t>
    </dgm:pt>
    <dgm:pt modelId="{A61686F4-51C4-4D90-B9CF-E8F154924C08}" type="parTrans" cxnId="{7F349360-7CF9-445C-B451-879423536C5A}">
      <dgm:prSet/>
      <dgm:spPr/>
      <dgm:t>
        <a:bodyPr/>
        <a:lstStyle/>
        <a:p>
          <a:endParaRPr lang="en-US"/>
        </a:p>
      </dgm:t>
    </dgm:pt>
    <dgm:pt modelId="{72BDCDC8-DC14-4392-B56F-07F4116CA344}" type="sibTrans" cxnId="{7F349360-7CF9-445C-B451-879423536C5A}">
      <dgm:prSet/>
      <dgm:spPr/>
      <dgm:t>
        <a:bodyPr/>
        <a:lstStyle/>
        <a:p>
          <a:endParaRPr lang="en-US"/>
        </a:p>
      </dgm:t>
    </dgm:pt>
    <dgm:pt modelId="{6EBC69EF-B63E-4B86-8259-54F54440C5B3}">
      <dgm:prSet/>
      <dgm:spPr/>
      <dgm:t>
        <a:bodyPr/>
        <a:lstStyle/>
        <a:p>
          <a:pPr algn="ctr"/>
          <a:r>
            <a:rPr lang="cs-CZ" altLang="cs-CZ" b="1" cap="none" dirty="0"/>
            <a:t>Rovina biologická</a:t>
          </a:r>
        </a:p>
      </dgm:t>
    </dgm:pt>
    <dgm:pt modelId="{E1F4EAE7-415F-4461-91D9-6E95F02B178D}" type="sibTrans" cxnId="{DDFB5454-4F32-487F-8961-F72D302B4C15}">
      <dgm:prSet/>
      <dgm:spPr/>
      <dgm:t>
        <a:bodyPr/>
        <a:lstStyle/>
        <a:p>
          <a:endParaRPr lang="en-US"/>
        </a:p>
      </dgm:t>
    </dgm:pt>
    <dgm:pt modelId="{31E4DE2A-A256-4D1D-BEBD-FFD5BD895C72}" type="parTrans" cxnId="{DDFB5454-4F32-487F-8961-F72D302B4C15}">
      <dgm:prSet/>
      <dgm:spPr/>
      <dgm:t>
        <a:bodyPr/>
        <a:lstStyle/>
        <a:p>
          <a:endParaRPr lang="en-US"/>
        </a:p>
      </dgm:t>
    </dgm:pt>
    <dgm:pt modelId="{A3DFF12A-4BAC-403E-8D34-7F062AE63872}">
      <dgm:prSet/>
      <dgm:spPr/>
      <dgm:t>
        <a:bodyPr/>
        <a:lstStyle/>
        <a:p>
          <a:r>
            <a:rPr lang="cs-CZ" altLang="cs-CZ" b="1" cap="none" dirty="0"/>
            <a:t>Rovina sociální</a:t>
          </a:r>
        </a:p>
      </dgm:t>
    </dgm:pt>
    <dgm:pt modelId="{1C01A2D9-8F01-476B-8BAC-DF1F07945760}" type="parTrans" cxnId="{E2F2AF78-5C11-46EC-8B6D-7884F816D138}">
      <dgm:prSet/>
      <dgm:spPr/>
      <dgm:t>
        <a:bodyPr/>
        <a:lstStyle/>
        <a:p>
          <a:endParaRPr lang="cs-CZ"/>
        </a:p>
      </dgm:t>
    </dgm:pt>
    <dgm:pt modelId="{1E8C46DE-B4CC-4099-B5AA-9C751F9C7C20}" type="sibTrans" cxnId="{E2F2AF78-5C11-46EC-8B6D-7884F816D138}">
      <dgm:prSet/>
      <dgm:spPr/>
      <dgm:t>
        <a:bodyPr/>
        <a:lstStyle/>
        <a:p>
          <a:endParaRPr lang="cs-CZ"/>
        </a:p>
      </dgm:t>
    </dgm:pt>
    <dgm:pt modelId="{B570E4CD-BC01-4886-9B14-F1660C726B38}" type="pres">
      <dgm:prSet presAssocID="{0A8FA287-65FE-4009-A346-D914F3527A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36570CB-1E8B-4890-B81D-DF136134D25F}" type="pres">
      <dgm:prSet presAssocID="{6EBC69EF-B63E-4B86-8259-54F54440C5B3}" presName="root" presStyleCnt="0"/>
      <dgm:spPr/>
    </dgm:pt>
    <dgm:pt modelId="{7071A15F-CADA-41BA-8682-2AB7BA6AB024}" type="pres">
      <dgm:prSet presAssocID="{6EBC69EF-B63E-4B86-8259-54F54440C5B3}" presName="rootComposite" presStyleCnt="0"/>
      <dgm:spPr/>
    </dgm:pt>
    <dgm:pt modelId="{3AB21CCB-5364-4991-AA25-75B00253F8B9}" type="pres">
      <dgm:prSet presAssocID="{6EBC69EF-B63E-4B86-8259-54F54440C5B3}" presName="rootText" presStyleLbl="node1" presStyleIdx="0" presStyleCnt="3" custLinFactNeighborX="5737" custLinFactNeighborY="-52327"/>
      <dgm:spPr/>
      <dgm:t>
        <a:bodyPr/>
        <a:lstStyle/>
        <a:p>
          <a:endParaRPr lang="cs-CZ"/>
        </a:p>
      </dgm:t>
    </dgm:pt>
    <dgm:pt modelId="{B88CB4FB-0405-41E1-87E4-A982487825CD}" type="pres">
      <dgm:prSet presAssocID="{6EBC69EF-B63E-4B86-8259-54F54440C5B3}" presName="rootConnector" presStyleLbl="node1" presStyleIdx="0" presStyleCnt="3"/>
      <dgm:spPr/>
      <dgm:t>
        <a:bodyPr/>
        <a:lstStyle/>
        <a:p>
          <a:endParaRPr lang="cs-CZ"/>
        </a:p>
      </dgm:t>
    </dgm:pt>
    <dgm:pt modelId="{6D8E4A24-0470-41FD-8889-49BA8631F0FF}" type="pres">
      <dgm:prSet presAssocID="{6EBC69EF-B63E-4B86-8259-54F54440C5B3}" presName="childShape" presStyleCnt="0"/>
      <dgm:spPr/>
    </dgm:pt>
    <dgm:pt modelId="{51A109B0-6E07-487E-9043-D4B63D68967C}" type="pres">
      <dgm:prSet presAssocID="{4A5CB13C-7788-45C6-9FE5-2B1D990C9AE9}" presName="root" presStyleCnt="0"/>
      <dgm:spPr/>
    </dgm:pt>
    <dgm:pt modelId="{E0006744-8ADD-4B48-8BBE-55FFE5177465}" type="pres">
      <dgm:prSet presAssocID="{4A5CB13C-7788-45C6-9FE5-2B1D990C9AE9}" presName="rootComposite" presStyleCnt="0"/>
      <dgm:spPr/>
    </dgm:pt>
    <dgm:pt modelId="{E728A7A5-653B-413E-86F9-9A39A8AE4A2F}" type="pres">
      <dgm:prSet presAssocID="{4A5CB13C-7788-45C6-9FE5-2B1D990C9AE9}" presName="rootText" presStyleLbl="node1" presStyleIdx="1" presStyleCnt="3" custLinFactNeighborX="0" custLinFactNeighborY="-52183"/>
      <dgm:spPr/>
      <dgm:t>
        <a:bodyPr/>
        <a:lstStyle/>
        <a:p>
          <a:endParaRPr lang="cs-CZ"/>
        </a:p>
      </dgm:t>
    </dgm:pt>
    <dgm:pt modelId="{B6EFB9E5-3F5D-4FAE-95F2-7C199E5E45E1}" type="pres">
      <dgm:prSet presAssocID="{4A5CB13C-7788-45C6-9FE5-2B1D990C9AE9}" presName="rootConnector" presStyleLbl="node1" presStyleIdx="1" presStyleCnt="3"/>
      <dgm:spPr/>
      <dgm:t>
        <a:bodyPr/>
        <a:lstStyle/>
        <a:p>
          <a:endParaRPr lang="cs-CZ"/>
        </a:p>
      </dgm:t>
    </dgm:pt>
    <dgm:pt modelId="{0E583585-0F8C-4D8D-AD6F-504D2F46409A}" type="pres">
      <dgm:prSet presAssocID="{4A5CB13C-7788-45C6-9FE5-2B1D990C9AE9}" presName="childShape" presStyleCnt="0"/>
      <dgm:spPr/>
    </dgm:pt>
    <dgm:pt modelId="{FA1C533D-275F-42C4-BF8B-B28433265CCF}" type="pres">
      <dgm:prSet presAssocID="{A3DFF12A-4BAC-403E-8D34-7F062AE63872}" presName="root" presStyleCnt="0"/>
      <dgm:spPr/>
    </dgm:pt>
    <dgm:pt modelId="{8ECC0E2D-9990-4A80-8CAD-2602A7789C84}" type="pres">
      <dgm:prSet presAssocID="{A3DFF12A-4BAC-403E-8D34-7F062AE63872}" presName="rootComposite" presStyleCnt="0"/>
      <dgm:spPr/>
    </dgm:pt>
    <dgm:pt modelId="{14DD71D8-7EF3-4599-B578-790C3BE63596}" type="pres">
      <dgm:prSet presAssocID="{A3DFF12A-4BAC-403E-8D34-7F062AE63872}" presName="rootText" presStyleLbl="node1" presStyleIdx="2" presStyleCnt="3" custLinFactNeighborX="-5708" custLinFactNeighborY="-52327"/>
      <dgm:spPr/>
      <dgm:t>
        <a:bodyPr/>
        <a:lstStyle/>
        <a:p>
          <a:endParaRPr lang="cs-CZ"/>
        </a:p>
      </dgm:t>
    </dgm:pt>
    <dgm:pt modelId="{24FA1DCA-02E6-4E8B-A1A0-36B7AB3ED7F5}" type="pres">
      <dgm:prSet presAssocID="{A3DFF12A-4BAC-403E-8D34-7F062AE63872}" presName="rootConnector" presStyleLbl="node1" presStyleIdx="2" presStyleCnt="3"/>
      <dgm:spPr/>
      <dgm:t>
        <a:bodyPr/>
        <a:lstStyle/>
        <a:p>
          <a:endParaRPr lang="cs-CZ"/>
        </a:p>
      </dgm:t>
    </dgm:pt>
    <dgm:pt modelId="{FD4EE2DB-B793-4FD5-B30E-5D042245C698}" type="pres">
      <dgm:prSet presAssocID="{A3DFF12A-4BAC-403E-8D34-7F062AE63872}" presName="childShape" presStyleCnt="0"/>
      <dgm:spPr/>
    </dgm:pt>
  </dgm:ptLst>
  <dgm:cxnLst>
    <dgm:cxn modelId="{09E4D23B-D5E7-41D8-B16F-C50E9C97C25C}" type="presOf" srcId="{A3DFF12A-4BAC-403E-8D34-7F062AE63872}" destId="{24FA1DCA-02E6-4E8B-A1A0-36B7AB3ED7F5}" srcOrd="1" destOrd="0" presId="urn:microsoft.com/office/officeart/2005/8/layout/hierarchy3"/>
    <dgm:cxn modelId="{DDFB5454-4F32-487F-8961-F72D302B4C15}" srcId="{0A8FA287-65FE-4009-A346-D914F3527A7C}" destId="{6EBC69EF-B63E-4B86-8259-54F54440C5B3}" srcOrd="0" destOrd="0" parTransId="{31E4DE2A-A256-4D1D-BEBD-FFD5BD895C72}" sibTransId="{E1F4EAE7-415F-4461-91D9-6E95F02B178D}"/>
    <dgm:cxn modelId="{14CD5B17-12F4-466F-9751-16B132AF0D46}" type="presOf" srcId="{0A8FA287-65FE-4009-A346-D914F3527A7C}" destId="{B570E4CD-BC01-4886-9B14-F1660C726B38}" srcOrd="0" destOrd="0" presId="urn:microsoft.com/office/officeart/2005/8/layout/hierarchy3"/>
    <dgm:cxn modelId="{7F349360-7CF9-445C-B451-879423536C5A}" srcId="{0A8FA287-65FE-4009-A346-D914F3527A7C}" destId="{4A5CB13C-7788-45C6-9FE5-2B1D990C9AE9}" srcOrd="1" destOrd="0" parTransId="{A61686F4-51C4-4D90-B9CF-E8F154924C08}" sibTransId="{72BDCDC8-DC14-4392-B56F-07F4116CA344}"/>
    <dgm:cxn modelId="{0FF94BDA-3D57-461E-842C-1B94CE9E24AD}" type="presOf" srcId="{4A5CB13C-7788-45C6-9FE5-2B1D990C9AE9}" destId="{B6EFB9E5-3F5D-4FAE-95F2-7C199E5E45E1}" srcOrd="1" destOrd="0" presId="urn:microsoft.com/office/officeart/2005/8/layout/hierarchy3"/>
    <dgm:cxn modelId="{A8104209-D1C7-481A-BEE0-E578E0076B48}" type="presOf" srcId="{A3DFF12A-4BAC-403E-8D34-7F062AE63872}" destId="{14DD71D8-7EF3-4599-B578-790C3BE63596}" srcOrd="0" destOrd="0" presId="urn:microsoft.com/office/officeart/2005/8/layout/hierarchy3"/>
    <dgm:cxn modelId="{A792FAA0-97C9-437F-982A-18A0E42BD79A}" type="presOf" srcId="{6EBC69EF-B63E-4B86-8259-54F54440C5B3}" destId="{3AB21CCB-5364-4991-AA25-75B00253F8B9}" srcOrd="0" destOrd="0" presId="urn:microsoft.com/office/officeart/2005/8/layout/hierarchy3"/>
    <dgm:cxn modelId="{701EAD5D-FA90-4BEB-A1D2-E82864258DAA}" type="presOf" srcId="{4A5CB13C-7788-45C6-9FE5-2B1D990C9AE9}" destId="{E728A7A5-653B-413E-86F9-9A39A8AE4A2F}" srcOrd="0" destOrd="0" presId="urn:microsoft.com/office/officeart/2005/8/layout/hierarchy3"/>
    <dgm:cxn modelId="{E2F2AF78-5C11-46EC-8B6D-7884F816D138}" srcId="{0A8FA287-65FE-4009-A346-D914F3527A7C}" destId="{A3DFF12A-4BAC-403E-8D34-7F062AE63872}" srcOrd="2" destOrd="0" parTransId="{1C01A2D9-8F01-476B-8BAC-DF1F07945760}" sibTransId="{1E8C46DE-B4CC-4099-B5AA-9C751F9C7C20}"/>
    <dgm:cxn modelId="{8B898A9A-E2AD-4905-9901-17D11A383642}" type="presOf" srcId="{6EBC69EF-B63E-4B86-8259-54F54440C5B3}" destId="{B88CB4FB-0405-41E1-87E4-A982487825CD}" srcOrd="1" destOrd="0" presId="urn:microsoft.com/office/officeart/2005/8/layout/hierarchy3"/>
    <dgm:cxn modelId="{6DE5808D-C1AE-4648-A819-60DCDBE9F899}" type="presParOf" srcId="{B570E4CD-BC01-4886-9B14-F1660C726B38}" destId="{236570CB-1E8B-4890-B81D-DF136134D25F}" srcOrd="0" destOrd="0" presId="urn:microsoft.com/office/officeart/2005/8/layout/hierarchy3"/>
    <dgm:cxn modelId="{353BB37E-D7DF-4266-8C23-E24477B05B06}" type="presParOf" srcId="{236570CB-1E8B-4890-B81D-DF136134D25F}" destId="{7071A15F-CADA-41BA-8682-2AB7BA6AB024}" srcOrd="0" destOrd="0" presId="urn:microsoft.com/office/officeart/2005/8/layout/hierarchy3"/>
    <dgm:cxn modelId="{56886DE2-19F7-445A-9014-DE7C54944206}" type="presParOf" srcId="{7071A15F-CADA-41BA-8682-2AB7BA6AB024}" destId="{3AB21CCB-5364-4991-AA25-75B00253F8B9}" srcOrd="0" destOrd="0" presId="urn:microsoft.com/office/officeart/2005/8/layout/hierarchy3"/>
    <dgm:cxn modelId="{9F7A6BA1-0513-449D-8762-1ECFC976F9B3}" type="presParOf" srcId="{7071A15F-CADA-41BA-8682-2AB7BA6AB024}" destId="{B88CB4FB-0405-41E1-87E4-A982487825CD}" srcOrd="1" destOrd="0" presId="urn:microsoft.com/office/officeart/2005/8/layout/hierarchy3"/>
    <dgm:cxn modelId="{D65964EF-E46C-4560-B3EF-2C22437E14EA}" type="presParOf" srcId="{236570CB-1E8B-4890-B81D-DF136134D25F}" destId="{6D8E4A24-0470-41FD-8889-49BA8631F0FF}" srcOrd="1" destOrd="0" presId="urn:microsoft.com/office/officeart/2005/8/layout/hierarchy3"/>
    <dgm:cxn modelId="{58AC4F8F-9428-45BA-A971-4E6EF70D98D7}" type="presParOf" srcId="{B570E4CD-BC01-4886-9B14-F1660C726B38}" destId="{51A109B0-6E07-487E-9043-D4B63D68967C}" srcOrd="1" destOrd="0" presId="urn:microsoft.com/office/officeart/2005/8/layout/hierarchy3"/>
    <dgm:cxn modelId="{3DA68142-F238-4CD4-B284-EB7167E9CBF9}" type="presParOf" srcId="{51A109B0-6E07-487E-9043-D4B63D68967C}" destId="{E0006744-8ADD-4B48-8BBE-55FFE5177465}" srcOrd="0" destOrd="0" presId="urn:microsoft.com/office/officeart/2005/8/layout/hierarchy3"/>
    <dgm:cxn modelId="{0680214A-588E-4A4F-BCB9-3007977FC962}" type="presParOf" srcId="{E0006744-8ADD-4B48-8BBE-55FFE5177465}" destId="{E728A7A5-653B-413E-86F9-9A39A8AE4A2F}" srcOrd="0" destOrd="0" presId="urn:microsoft.com/office/officeart/2005/8/layout/hierarchy3"/>
    <dgm:cxn modelId="{1BD94197-7D7C-4564-AE26-E7C2019D1B9B}" type="presParOf" srcId="{E0006744-8ADD-4B48-8BBE-55FFE5177465}" destId="{B6EFB9E5-3F5D-4FAE-95F2-7C199E5E45E1}" srcOrd="1" destOrd="0" presId="urn:microsoft.com/office/officeart/2005/8/layout/hierarchy3"/>
    <dgm:cxn modelId="{3252411A-7A38-4102-9017-563C1C048BED}" type="presParOf" srcId="{51A109B0-6E07-487E-9043-D4B63D68967C}" destId="{0E583585-0F8C-4D8D-AD6F-504D2F46409A}" srcOrd="1" destOrd="0" presId="urn:microsoft.com/office/officeart/2005/8/layout/hierarchy3"/>
    <dgm:cxn modelId="{EB411840-A359-45E5-92B1-A1535C18F0B6}" type="presParOf" srcId="{B570E4CD-BC01-4886-9B14-F1660C726B38}" destId="{FA1C533D-275F-42C4-BF8B-B28433265CCF}" srcOrd="2" destOrd="0" presId="urn:microsoft.com/office/officeart/2005/8/layout/hierarchy3"/>
    <dgm:cxn modelId="{CEF18FC2-3DEB-472C-B2CF-93A4A165711A}" type="presParOf" srcId="{FA1C533D-275F-42C4-BF8B-B28433265CCF}" destId="{8ECC0E2D-9990-4A80-8CAD-2602A7789C84}" srcOrd="0" destOrd="0" presId="urn:microsoft.com/office/officeart/2005/8/layout/hierarchy3"/>
    <dgm:cxn modelId="{3DC8D8F2-9FE3-4F80-B216-14D0F0462E97}" type="presParOf" srcId="{8ECC0E2D-9990-4A80-8CAD-2602A7789C84}" destId="{14DD71D8-7EF3-4599-B578-790C3BE63596}" srcOrd="0" destOrd="0" presId="urn:microsoft.com/office/officeart/2005/8/layout/hierarchy3"/>
    <dgm:cxn modelId="{F37F96DC-B801-4E38-9901-625E8D48F3E4}" type="presParOf" srcId="{8ECC0E2D-9990-4A80-8CAD-2602A7789C84}" destId="{24FA1DCA-02E6-4E8B-A1A0-36B7AB3ED7F5}" srcOrd="1" destOrd="0" presId="urn:microsoft.com/office/officeart/2005/8/layout/hierarchy3"/>
    <dgm:cxn modelId="{B149D748-6745-46C6-865E-720E3CC5D95C}" type="presParOf" srcId="{FA1C533D-275F-42C4-BF8B-B28433265CCF}" destId="{FD4EE2DB-B793-4FD5-B30E-5D042245C6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FA287-65FE-4009-A346-D914F3527A7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A5CB13C-7788-45C6-9FE5-2B1D990C9AE9}">
      <dgm:prSet/>
      <dgm:spPr/>
      <dgm:t>
        <a:bodyPr/>
        <a:lstStyle/>
        <a:p>
          <a:pPr>
            <a:buNone/>
          </a:pPr>
          <a:r>
            <a:rPr lang="cs-CZ" altLang="cs-CZ" b="1" cap="none" dirty="0"/>
            <a:t>Psychika</a:t>
          </a:r>
        </a:p>
      </dgm:t>
    </dgm:pt>
    <dgm:pt modelId="{A61686F4-51C4-4D90-B9CF-E8F154924C08}" type="parTrans" cxnId="{7F349360-7CF9-445C-B451-879423536C5A}">
      <dgm:prSet/>
      <dgm:spPr/>
      <dgm:t>
        <a:bodyPr/>
        <a:lstStyle/>
        <a:p>
          <a:endParaRPr lang="en-US"/>
        </a:p>
      </dgm:t>
    </dgm:pt>
    <dgm:pt modelId="{72BDCDC8-DC14-4392-B56F-07F4116CA344}" type="sibTrans" cxnId="{7F349360-7CF9-445C-B451-879423536C5A}">
      <dgm:prSet/>
      <dgm:spPr/>
      <dgm:t>
        <a:bodyPr/>
        <a:lstStyle/>
        <a:p>
          <a:endParaRPr lang="en-US"/>
        </a:p>
      </dgm:t>
    </dgm:pt>
    <dgm:pt modelId="{6EBC69EF-B63E-4B86-8259-54F54440C5B3}">
      <dgm:prSet/>
      <dgm:spPr/>
      <dgm:t>
        <a:bodyPr/>
        <a:lstStyle/>
        <a:p>
          <a:pPr algn="ctr"/>
          <a:r>
            <a:rPr lang="cs-CZ" altLang="cs-CZ" b="1" cap="none" dirty="0" err="1"/>
            <a:t>Somatika</a:t>
          </a:r>
          <a:endParaRPr lang="cs-CZ" altLang="cs-CZ" b="1" cap="none" dirty="0"/>
        </a:p>
      </dgm:t>
    </dgm:pt>
    <dgm:pt modelId="{E1F4EAE7-415F-4461-91D9-6E95F02B178D}" type="sibTrans" cxnId="{DDFB5454-4F32-487F-8961-F72D302B4C15}">
      <dgm:prSet/>
      <dgm:spPr/>
      <dgm:t>
        <a:bodyPr/>
        <a:lstStyle/>
        <a:p>
          <a:endParaRPr lang="en-US"/>
        </a:p>
      </dgm:t>
    </dgm:pt>
    <dgm:pt modelId="{31E4DE2A-A256-4D1D-BEBD-FFD5BD895C72}" type="parTrans" cxnId="{DDFB5454-4F32-487F-8961-F72D302B4C15}">
      <dgm:prSet/>
      <dgm:spPr/>
      <dgm:t>
        <a:bodyPr/>
        <a:lstStyle/>
        <a:p>
          <a:endParaRPr lang="en-US"/>
        </a:p>
      </dgm:t>
    </dgm:pt>
    <dgm:pt modelId="{A3DFF12A-4BAC-403E-8D34-7F062AE63872}">
      <dgm:prSet/>
      <dgm:spPr/>
      <dgm:t>
        <a:bodyPr/>
        <a:lstStyle/>
        <a:p>
          <a:r>
            <a:rPr lang="cs-CZ" altLang="cs-CZ" b="1" cap="none" dirty="0"/>
            <a:t>Sociální prostředí</a:t>
          </a:r>
        </a:p>
      </dgm:t>
    </dgm:pt>
    <dgm:pt modelId="{1C01A2D9-8F01-476B-8BAC-DF1F07945760}" type="parTrans" cxnId="{E2F2AF78-5C11-46EC-8B6D-7884F816D138}">
      <dgm:prSet/>
      <dgm:spPr/>
      <dgm:t>
        <a:bodyPr/>
        <a:lstStyle/>
        <a:p>
          <a:endParaRPr lang="cs-CZ"/>
        </a:p>
      </dgm:t>
    </dgm:pt>
    <dgm:pt modelId="{1E8C46DE-B4CC-4099-B5AA-9C751F9C7C20}" type="sibTrans" cxnId="{E2F2AF78-5C11-46EC-8B6D-7884F816D138}">
      <dgm:prSet/>
      <dgm:spPr/>
      <dgm:t>
        <a:bodyPr/>
        <a:lstStyle/>
        <a:p>
          <a:endParaRPr lang="cs-CZ"/>
        </a:p>
      </dgm:t>
    </dgm:pt>
    <dgm:pt modelId="{B570E4CD-BC01-4886-9B14-F1660C726B38}" type="pres">
      <dgm:prSet presAssocID="{0A8FA287-65FE-4009-A346-D914F3527A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36570CB-1E8B-4890-B81D-DF136134D25F}" type="pres">
      <dgm:prSet presAssocID="{6EBC69EF-B63E-4B86-8259-54F54440C5B3}" presName="root" presStyleCnt="0"/>
      <dgm:spPr/>
    </dgm:pt>
    <dgm:pt modelId="{7071A15F-CADA-41BA-8682-2AB7BA6AB024}" type="pres">
      <dgm:prSet presAssocID="{6EBC69EF-B63E-4B86-8259-54F54440C5B3}" presName="rootComposite" presStyleCnt="0"/>
      <dgm:spPr/>
    </dgm:pt>
    <dgm:pt modelId="{3AB21CCB-5364-4991-AA25-75B00253F8B9}" type="pres">
      <dgm:prSet presAssocID="{6EBC69EF-B63E-4B86-8259-54F54440C5B3}" presName="rootText" presStyleLbl="node1" presStyleIdx="0" presStyleCnt="3" custLinFactNeighborX="-2892" custLinFactNeighborY="-70563"/>
      <dgm:spPr/>
      <dgm:t>
        <a:bodyPr/>
        <a:lstStyle/>
        <a:p>
          <a:endParaRPr lang="cs-CZ"/>
        </a:p>
      </dgm:t>
    </dgm:pt>
    <dgm:pt modelId="{B88CB4FB-0405-41E1-87E4-A982487825CD}" type="pres">
      <dgm:prSet presAssocID="{6EBC69EF-B63E-4B86-8259-54F54440C5B3}" presName="rootConnector" presStyleLbl="node1" presStyleIdx="0" presStyleCnt="3"/>
      <dgm:spPr/>
      <dgm:t>
        <a:bodyPr/>
        <a:lstStyle/>
        <a:p>
          <a:endParaRPr lang="cs-CZ"/>
        </a:p>
      </dgm:t>
    </dgm:pt>
    <dgm:pt modelId="{6D8E4A24-0470-41FD-8889-49BA8631F0FF}" type="pres">
      <dgm:prSet presAssocID="{6EBC69EF-B63E-4B86-8259-54F54440C5B3}" presName="childShape" presStyleCnt="0"/>
      <dgm:spPr/>
    </dgm:pt>
    <dgm:pt modelId="{51A109B0-6E07-487E-9043-D4B63D68967C}" type="pres">
      <dgm:prSet presAssocID="{4A5CB13C-7788-45C6-9FE5-2B1D990C9AE9}" presName="root" presStyleCnt="0"/>
      <dgm:spPr/>
    </dgm:pt>
    <dgm:pt modelId="{E0006744-8ADD-4B48-8BBE-55FFE5177465}" type="pres">
      <dgm:prSet presAssocID="{4A5CB13C-7788-45C6-9FE5-2B1D990C9AE9}" presName="rootComposite" presStyleCnt="0"/>
      <dgm:spPr/>
    </dgm:pt>
    <dgm:pt modelId="{E728A7A5-653B-413E-86F9-9A39A8AE4A2F}" type="pres">
      <dgm:prSet presAssocID="{4A5CB13C-7788-45C6-9FE5-2B1D990C9AE9}" presName="rootText" presStyleLbl="node1" presStyleIdx="1" presStyleCnt="3" custLinFactNeighborX="0" custLinFactNeighborY="-52183"/>
      <dgm:spPr/>
      <dgm:t>
        <a:bodyPr/>
        <a:lstStyle/>
        <a:p>
          <a:endParaRPr lang="cs-CZ"/>
        </a:p>
      </dgm:t>
    </dgm:pt>
    <dgm:pt modelId="{B6EFB9E5-3F5D-4FAE-95F2-7C199E5E45E1}" type="pres">
      <dgm:prSet presAssocID="{4A5CB13C-7788-45C6-9FE5-2B1D990C9AE9}" presName="rootConnector" presStyleLbl="node1" presStyleIdx="1" presStyleCnt="3"/>
      <dgm:spPr/>
      <dgm:t>
        <a:bodyPr/>
        <a:lstStyle/>
        <a:p>
          <a:endParaRPr lang="cs-CZ"/>
        </a:p>
      </dgm:t>
    </dgm:pt>
    <dgm:pt modelId="{0E583585-0F8C-4D8D-AD6F-504D2F46409A}" type="pres">
      <dgm:prSet presAssocID="{4A5CB13C-7788-45C6-9FE5-2B1D990C9AE9}" presName="childShape" presStyleCnt="0"/>
      <dgm:spPr/>
    </dgm:pt>
    <dgm:pt modelId="{FA1C533D-275F-42C4-BF8B-B28433265CCF}" type="pres">
      <dgm:prSet presAssocID="{A3DFF12A-4BAC-403E-8D34-7F062AE63872}" presName="root" presStyleCnt="0"/>
      <dgm:spPr/>
    </dgm:pt>
    <dgm:pt modelId="{8ECC0E2D-9990-4A80-8CAD-2602A7789C84}" type="pres">
      <dgm:prSet presAssocID="{A3DFF12A-4BAC-403E-8D34-7F062AE63872}" presName="rootComposite" presStyleCnt="0"/>
      <dgm:spPr/>
    </dgm:pt>
    <dgm:pt modelId="{14DD71D8-7EF3-4599-B578-790C3BE63596}" type="pres">
      <dgm:prSet presAssocID="{A3DFF12A-4BAC-403E-8D34-7F062AE63872}" presName="rootText" presStyleLbl="node1" presStyleIdx="2" presStyleCnt="3" custLinFactNeighborX="-2892" custLinFactNeighborY="-70563"/>
      <dgm:spPr/>
      <dgm:t>
        <a:bodyPr/>
        <a:lstStyle/>
        <a:p>
          <a:endParaRPr lang="cs-CZ"/>
        </a:p>
      </dgm:t>
    </dgm:pt>
    <dgm:pt modelId="{24FA1DCA-02E6-4E8B-A1A0-36B7AB3ED7F5}" type="pres">
      <dgm:prSet presAssocID="{A3DFF12A-4BAC-403E-8D34-7F062AE63872}" presName="rootConnector" presStyleLbl="node1" presStyleIdx="2" presStyleCnt="3"/>
      <dgm:spPr/>
      <dgm:t>
        <a:bodyPr/>
        <a:lstStyle/>
        <a:p>
          <a:endParaRPr lang="cs-CZ"/>
        </a:p>
      </dgm:t>
    </dgm:pt>
    <dgm:pt modelId="{FD4EE2DB-B793-4FD5-B30E-5D042245C698}" type="pres">
      <dgm:prSet presAssocID="{A3DFF12A-4BAC-403E-8D34-7F062AE63872}" presName="childShape" presStyleCnt="0"/>
      <dgm:spPr/>
    </dgm:pt>
  </dgm:ptLst>
  <dgm:cxnLst>
    <dgm:cxn modelId="{09E4D23B-D5E7-41D8-B16F-C50E9C97C25C}" type="presOf" srcId="{A3DFF12A-4BAC-403E-8D34-7F062AE63872}" destId="{24FA1DCA-02E6-4E8B-A1A0-36B7AB3ED7F5}" srcOrd="1" destOrd="0" presId="urn:microsoft.com/office/officeart/2005/8/layout/hierarchy3"/>
    <dgm:cxn modelId="{DDFB5454-4F32-487F-8961-F72D302B4C15}" srcId="{0A8FA287-65FE-4009-A346-D914F3527A7C}" destId="{6EBC69EF-B63E-4B86-8259-54F54440C5B3}" srcOrd="0" destOrd="0" parTransId="{31E4DE2A-A256-4D1D-BEBD-FFD5BD895C72}" sibTransId="{E1F4EAE7-415F-4461-91D9-6E95F02B178D}"/>
    <dgm:cxn modelId="{14CD5B17-12F4-466F-9751-16B132AF0D46}" type="presOf" srcId="{0A8FA287-65FE-4009-A346-D914F3527A7C}" destId="{B570E4CD-BC01-4886-9B14-F1660C726B38}" srcOrd="0" destOrd="0" presId="urn:microsoft.com/office/officeart/2005/8/layout/hierarchy3"/>
    <dgm:cxn modelId="{7F349360-7CF9-445C-B451-879423536C5A}" srcId="{0A8FA287-65FE-4009-A346-D914F3527A7C}" destId="{4A5CB13C-7788-45C6-9FE5-2B1D990C9AE9}" srcOrd="1" destOrd="0" parTransId="{A61686F4-51C4-4D90-B9CF-E8F154924C08}" sibTransId="{72BDCDC8-DC14-4392-B56F-07F4116CA344}"/>
    <dgm:cxn modelId="{0FF94BDA-3D57-461E-842C-1B94CE9E24AD}" type="presOf" srcId="{4A5CB13C-7788-45C6-9FE5-2B1D990C9AE9}" destId="{B6EFB9E5-3F5D-4FAE-95F2-7C199E5E45E1}" srcOrd="1" destOrd="0" presId="urn:microsoft.com/office/officeart/2005/8/layout/hierarchy3"/>
    <dgm:cxn modelId="{A8104209-D1C7-481A-BEE0-E578E0076B48}" type="presOf" srcId="{A3DFF12A-4BAC-403E-8D34-7F062AE63872}" destId="{14DD71D8-7EF3-4599-B578-790C3BE63596}" srcOrd="0" destOrd="0" presId="urn:microsoft.com/office/officeart/2005/8/layout/hierarchy3"/>
    <dgm:cxn modelId="{A792FAA0-97C9-437F-982A-18A0E42BD79A}" type="presOf" srcId="{6EBC69EF-B63E-4B86-8259-54F54440C5B3}" destId="{3AB21CCB-5364-4991-AA25-75B00253F8B9}" srcOrd="0" destOrd="0" presId="urn:microsoft.com/office/officeart/2005/8/layout/hierarchy3"/>
    <dgm:cxn modelId="{701EAD5D-FA90-4BEB-A1D2-E82864258DAA}" type="presOf" srcId="{4A5CB13C-7788-45C6-9FE5-2B1D990C9AE9}" destId="{E728A7A5-653B-413E-86F9-9A39A8AE4A2F}" srcOrd="0" destOrd="0" presId="urn:microsoft.com/office/officeart/2005/8/layout/hierarchy3"/>
    <dgm:cxn modelId="{E2F2AF78-5C11-46EC-8B6D-7884F816D138}" srcId="{0A8FA287-65FE-4009-A346-D914F3527A7C}" destId="{A3DFF12A-4BAC-403E-8D34-7F062AE63872}" srcOrd="2" destOrd="0" parTransId="{1C01A2D9-8F01-476B-8BAC-DF1F07945760}" sibTransId="{1E8C46DE-B4CC-4099-B5AA-9C751F9C7C20}"/>
    <dgm:cxn modelId="{8B898A9A-E2AD-4905-9901-17D11A383642}" type="presOf" srcId="{6EBC69EF-B63E-4B86-8259-54F54440C5B3}" destId="{B88CB4FB-0405-41E1-87E4-A982487825CD}" srcOrd="1" destOrd="0" presId="urn:microsoft.com/office/officeart/2005/8/layout/hierarchy3"/>
    <dgm:cxn modelId="{6DE5808D-C1AE-4648-A819-60DCDBE9F899}" type="presParOf" srcId="{B570E4CD-BC01-4886-9B14-F1660C726B38}" destId="{236570CB-1E8B-4890-B81D-DF136134D25F}" srcOrd="0" destOrd="0" presId="urn:microsoft.com/office/officeart/2005/8/layout/hierarchy3"/>
    <dgm:cxn modelId="{353BB37E-D7DF-4266-8C23-E24477B05B06}" type="presParOf" srcId="{236570CB-1E8B-4890-B81D-DF136134D25F}" destId="{7071A15F-CADA-41BA-8682-2AB7BA6AB024}" srcOrd="0" destOrd="0" presId="urn:microsoft.com/office/officeart/2005/8/layout/hierarchy3"/>
    <dgm:cxn modelId="{56886DE2-19F7-445A-9014-DE7C54944206}" type="presParOf" srcId="{7071A15F-CADA-41BA-8682-2AB7BA6AB024}" destId="{3AB21CCB-5364-4991-AA25-75B00253F8B9}" srcOrd="0" destOrd="0" presId="urn:microsoft.com/office/officeart/2005/8/layout/hierarchy3"/>
    <dgm:cxn modelId="{9F7A6BA1-0513-449D-8762-1ECFC976F9B3}" type="presParOf" srcId="{7071A15F-CADA-41BA-8682-2AB7BA6AB024}" destId="{B88CB4FB-0405-41E1-87E4-A982487825CD}" srcOrd="1" destOrd="0" presId="urn:microsoft.com/office/officeart/2005/8/layout/hierarchy3"/>
    <dgm:cxn modelId="{D65964EF-E46C-4560-B3EF-2C22437E14EA}" type="presParOf" srcId="{236570CB-1E8B-4890-B81D-DF136134D25F}" destId="{6D8E4A24-0470-41FD-8889-49BA8631F0FF}" srcOrd="1" destOrd="0" presId="urn:microsoft.com/office/officeart/2005/8/layout/hierarchy3"/>
    <dgm:cxn modelId="{58AC4F8F-9428-45BA-A971-4E6EF70D98D7}" type="presParOf" srcId="{B570E4CD-BC01-4886-9B14-F1660C726B38}" destId="{51A109B0-6E07-487E-9043-D4B63D68967C}" srcOrd="1" destOrd="0" presId="urn:microsoft.com/office/officeart/2005/8/layout/hierarchy3"/>
    <dgm:cxn modelId="{3DA68142-F238-4CD4-B284-EB7167E9CBF9}" type="presParOf" srcId="{51A109B0-6E07-487E-9043-D4B63D68967C}" destId="{E0006744-8ADD-4B48-8BBE-55FFE5177465}" srcOrd="0" destOrd="0" presId="urn:microsoft.com/office/officeart/2005/8/layout/hierarchy3"/>
    <dgm:cxn modelId="{0680214A-588E-4A4F-BCB9-3007977FC962}" type="presParOf" srcId="{E0006744-8ADD-4B48-8BBE-55FFE5177465}" destId="{E728A7A5-653B-413E-86F9-9A39A8AE4A2F}" srcOrd="0" destOrd="0" presId="urn:microsoft.com/office/officeart/2005/8/layout/hierarchy3"/>
    <dgm:cxn modelId="{1BD94197-7D7C-4564-AE26-E7C2019D1B9B}" type="presParOf" srcId="{E0006744-8ADD-4B48-8BBE-55FFE5177465}" destId="{B6EFB9E5-3F5D-4FAE-95F2-7C199E5E45E1}" srcOrd="1" destOrd="0" presId="urn:microsoft.com/office/officeart/2005/8/layout/hierarchy3"/>
    <dgm:cxn modelId="{3252411A-7A38-4102-9017-563C1C048BED}" type="presParOf" srcId="{51A109B0-6E07-487E-9043-D4B63D68967C}" destId="{0E583585-0F8C-4D8D-AD6F-504D2F46409A}" srcOrd="1" destOrd="0" presId="urn:microsoft.com/office/officeart/2005/8/layout/hierarchy3"/>
    <dgm:cxn modelId="{EB411840-A359-45E5-92B1-A1535C18F0B6}" type="presParOf" srcId="{B570E4CD-BC01-4886-9B14-F1660C726B38}" destId="{FA1C533D-275F-42C4-BF8B-B28433265CCF}" srcOrd="2" destOrd="0" presId="urn:microsoft.com/office/officeart/2005/8/layout/hierarchy3"/>
    <dgm:cxn modelId="{CEF18FC2-3DEB-472C-B2CF-93A4A165711A}" type="presParOf" srcId="{FA1C533D-275F-42C4-BF8B-B28433265CCF}" destId="{8ECC0E2D-9990-4A80-8CAD-2602A7789C84}" srcOrd="0" destOrd="0" presId="urn:microsoft.com/office/officeart/2005/8/layout/hierarchy3"/>
    <dgm:cxn modelId="{3DC8D8F2-9FE3-4F80-B216-14D0F0462E97}" type="presParOf" srcId="{8ECC0E2D-9990-4A80-8CAD-2602A7789C84}" destId="{14DD71D8-7EF3-4599-B578-790C3BE63596}" srcOrd="0" destOrd="0" presId="urn:microsoft.com/office/officeart/2005/8/layout/hierarchy3"/>
    <dgm:cxn modelId="{F37F96DC-B801-4E38-9901-625E8D48F3E4}" type="presParOf" srcId="{8ECC0E2D-9990-4A80-8CAD-2602A7789C84}" destId="{24FA1DCA-02E6-4E8B-A1A0-36B7AB3ED7F5}" srcOrd="1" destOrd="0" presId="urn:microsoft.com/office/officeart/2005/8/layout/hierarchy3"/>
    <dgm:cxn modelId="{B149D748-6745-46C6-865E-720E3CC5D95C}" type="presParOf" srcId="{FA1C533D-275F-42C4-BF8B-B28433265CCF}" destId="{FD4EE2DB-B793-4FD5-B30E-5D042245C69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8FA287-65FE-4009-A346-D914F3527A7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BC69EF-B63E-4B86-8259-54F54440C5B3}">
      <dgm:prSet/>
      <dgm:spPr/>
      <dgm:t>
        <a:bodyPr/>
        <a:lstStyle/>
        <a:p>
          <a:pPr algn="ctr"/>
          <a:r>
            <a:rPr lang="cs-CZ" altLang="cs-CZ" b="1" cap="none" dirty="0"/>
            <a:t>Psychické potíže </a:t>
          </a:r>
          <a:r>
            <a:rPr lang="cs-CZ" altLang="cs-CZ" cap="none" dirty="0"/>
            <a:t> </a:t>
          </a:r>
          <a:r>
            <a:rPr lang="cs-CZ" altLang="cs-CZ" i="1" cap="none" dirty="0"/>
            <a:t>frustrace</a:t>
          </a:r>
          <a:r>
            <a:rPr lang="cs-CZ" altLang="cs-CZ" cap="none" dirty="0"/>
            <a:t>, </a:t>
          </a:r>
          <a:r>
            <a:rPr lang="cs-CZ" altLang="cs-CZ" i="1" cap="none" dirty="0"/>
            <a:t>neklid, úzkost, nervozita, nedostatečná koncentrace </a:t>
          </a:r>
          <a:endParaRPr lang="en-US" dirty="0">
            <a:solidFill>
              <a:schemeClr val="tx1"/>
            </a:solidFill>
          </a:endParaRPr>
        </a:p>
      </dgm:t>
    </dgm:pt>
    <dgm:pt modelId="{31E4DE2A-A256-4D1D-BEBD-FFD5BD895C72}" type="parTrans" cxnId="{DDFB5454-4F32-487F-8961-F72D302B4C15}">
      <dgm:prSet/>
      <dgm:spPr/>
      <dgm:t>
        <a:bodyPr/>
        <a:lstStyle/>
        <a:p>
          <a:endParaRPr lang="en-US"/>
        </a:p>
      </dgm:t>
    </dgm:pt>
    <dgm:pt modelId="{E1F4EAE7-415F-4461-91D9-6E95F02B178D}" type="sibTrans" cxnId="{DDFB5454-4F32-487F-8961-F72D302B4C15}">
      <dgm:prSet/>
      <dgm:spPr/>
      <dgm:t>
        <a:bodyPr/>
        <a:lstStyle/>
        <a:p>
          <a:endParaRPr lang="en-US"/>
        </a:p>
      </dgm:t>
    </dgm:pt>
    <dgm:pt modelId="{4A5CB13C-7788-45C6-9FE5-2B1D990C9AE9}">
      <dgm:prSet/>
      <dgm:spPr/>
      <dgm:t>
        <a:bodyPr/>
        <a:lstStyle/>
        <a:p>
          <a:r>
            <a:rPr lang="cs-CZ" altLang="cs-CZ" b="1" cap="none" dirty="0"/>
            <a:t>Somatické potíže </a:t>
          </a:r>
          <a:r>
            <a:rPr lang="cs-CZ" altLang="cs-CZ" cap="none" dirty="0"/>
            <a:t> </a:t>
          </a:r>
          <a:r>
            <a:rPr lang="cs-CZ" altLang="cs-CZ" i="1" cap="none" dirty="0"/>
            <a:t>poruchy v naplnění základních fyziologických potřeb (spánek, výživa, vyprazdňování, aj.)</a:t>
          </a:r>
          <a:endParaRPr lang="cs-CZ" altLang="cs-CZ" cap="none" dirty="0"/>
        </a:p>
      </dgm:t>
    </dgm:pt>
    <dgm:pt modelId="{A61686F4-51C4-4D90-B9CF-E8F154924C08}" type="parTrans" cxnId="{7F349360-7CF9-445C-B451-879423536C5A}">
      <dgm:prSet/>
      <dgm:spPr/>
      <dgm:t>
        <a:bodyPr/>
        <a:lstStyle/>
        <a:p>
          <a:endParaRPr lang="en-US"/>
        </a:p>
      </dgm:t>
    </dgm:pt>
    <dgm:pt modelId="{72BDCDC8-DC14-4392-B56F-07F4116CA344}" type="sibTrans" cxnId="{7F349360-7CF9-445C-B451-879423536C5A}">
      <dgm:prSet/>
      <dgm:spPr/>
      <dgm:t>
        <a:bodyPr/>
        <a:lstStyle/>
        <a:p>
          <a:endParaRPr lang="en-US"/>
        </a:p>
      </dgm:t>
    </dgm:pt>
    <dgm:pt modelId="{2B3F91D5-C154-4C98-894D-E8868E54CC40}" type="pres">
      <dgm:prSet presAssocID="{0A8FA287-65FE-4009-A346-D914F3527A7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3BA9F45-A4D4-4CBD-B22E-195B157FD3AA}" type="pres">
      <dgm:prSet presAssocID="{6EBC69EF-B63E-4B86-8259-54F54440C5B3}" presName="root" presStyleCnt="0"/>
      <dgm:spPr/>
    </dgm:pt>
    <dgm:pt modelId="{A4BCCD30-8957-48F2-AE83-8022AA824D98}" type="pres">
      <dgm:prSet presAssocID="{6EBC69EF-B63E-4B86-8259-54F54440C5B3}" presName="rootComposite" presStyleCnt="0"/>
      <dgm:spPr/>
    </dgm:pt>
    <dgm:pt modelId="{6B1A65AF-5343-45CE-9145-AA267AFC3E5D}" type="pres">
      <dgm:prSet presAssocID="{6EBC69EF-B63E-4B86-8259-54F54440C5B3}" presName="rootText" presStyleLbl="node1" presStyleIdx="0" presStyleCnt="2"/>
      <dgm:spPr/>
      <dgm:t>
        <a:bodyPr/>
        <a:lstStyle/>
        <a:p>
          <a:endParaRPr lang="cs-CZ"/>
        </a:p>
      </dgm:t>
    </dgm:pt>
    <dgm:pt modelId="{C578C29B-A351-41F4-9DD8-0F612C2D2ACA}" type="pres">
      <dgm:prSet presAssocID="{6EBC69EF-B63E-4B86-8259-54F54440C5B3}" presName="rootConnector" presStyleLbl="node1" presStyleIdx="0" presStyleCnt="2"/>
      <dgm:spPr/>
      <dgm:t>
        <a:bodyPr/>
        <a:lstStyle/>
        <a:p>
          <a:endParaRPr lang="cs-CZ"/>
        </a:p>
      </dgm:t>
    </dgm:pt>
    <dgm:pt modelId="{BC27E3FC-DCA9-4D97-9ACD-2B632DDF7117}" type="pres">
      <dgm:prSet presAssocID="{6EBC69EF-B63E-4B86-8259-54F54440C5B3}" presName="childShape" presStyleCnt="0"/>
      <dgm:spPr/>
    </dgm:pt>
    <dgm:pt modelId="{686EECFF-8BB7-4AC2-BF80-955F92A4E290}" type="pres">
      <dgm:prSet presAssocID="{4A5CB13C-7788-45C6-9FE5-2B1D990C9AE9}" presName="root" presStyleCnt="0"/>
      <dgm:spPr/>
    </dgm:pt>
    <dgm:pt modelId="{C649A5ED-C6BD-462D-A3D8-8F693A05AC51}" type="pres">
      <dgm:prSet presAssocID="{4A5CB13C-7788-45C6-9FE5-2B1D990C9AE9}" presName="rootComposite" presStyleCnt="0"/>
      <dgm:spPr/>
    </dgm:pt>
    <dgm:pt modelId="{2A2FF710-8FFC-4A90-860F-AA0A0B58723C}" type="pres">
      <dgm:prSet presAssocID="{4A5CB13C-7788-45C6-9FE5-2B1D990C9AE9}" presName="rootText" presStyleLbl="node1" presStyleIdx="1" presStyleCnt="2" custLinFactNeighborX="41"/>
      <dgm:spPr/>
      <dgm:t>
        <a:bodyPr/>
        <a:lstStyle/>
        <a:p>
          <a:endParaRPr lang="cs-CZ"/>
        </a:p>
      </dgm:t>
    </dgm:pt>
    <dgm:pt modelId="{0CB463AC-C28A-436D-AC25-C398B87967DD}" type="pres">
      <dgm:prSet presAssocID="{4A5CB13C-7788-45C6-9FE5-2B1D990C9AE9}" presName="rootConnector" presStyleLbl="node1" presStyleIdx="1" presStyleCnt="2"/>
      <dgm:spPr/>
      <dgm:t>
        <a:bodyPr/>
        <a:lstStyle/>
        <a:p>
          <a:endParaRPr lang="cs-CZ"/>
        </a:p>
      </dgm:t>
    </dgm:pt>
    <dgm:pt modelId="{A1D9BBBB-40E9-43CD-9CC7-84D044D899AC}" type="pres">
      <dgm:prSet presAssocID="{4A5CB13C-7788-45C6-9FE5-2B1D990C9AE9}" presName="childShape" presStyleCnt="0"/>
      <dgm:spPr/>
    </dgm:pt>
  </dgm:ptLst>
  <dgm:cxnLst>
    <dgm:cxn modelId="{DDFB5454-4F32-487F-8961-F72D302B4C15}" srcId="{0A8FA287-65FE-4009-A346-D914F3527A7C}" destId="{6EBC69EF-B63E-4B86-8259-54F54440C5B3}" srcOrd="0" destOrd="0" parTransId="{31E4DE2A-A256-4D1D-BEBD-FFD5BD895C72}" sibTransId="{E1F4EAE7-415F-4461-91D9-6E95F02B178D}"/>
    <dgm:cxn modelId="{7DFDECAD-C80A-4876-B9F7-A97891522A03}" type="presOf" srcId="{6EBC69EF-B63E-4B86-8259-54F54440C5B3}" destId="{6B1A65AF-5343-45CE-9145-AA267AFC3E5D}" srcOrd="0" destOrd="0" presId="urn:microsoft.com/office/officeart/2005/8/layout/hierarchy3"/>
    <dgm:cxn modelId="{7F349360-7CF9-445C-B451-879423536C5A}" srcId="{0A8FA287-65FE-4009-A346-D914F3527A7C}" destId="{4A5CB13C-7788-45C6-9FE5-2B1D990C9AE9}" srcOrd="1" destOrd="0" parTransId="{A61686F4-51C4-4D90-B9CF-E8F154924C08}" sibTransId="{72BDCDC8-DC14-4392-B56F-07F4116CA344}"/>
    <dgm:cxn modelId="{7B6739C8-9F3C-44C4-9A0E-CDF9B1AF1E44}" type="presOf" srcId="{0A8FA287-65FE-4009-A346-D914F3527A7C}" destId="{2B3F91D5-C154-4C98-894D-E8868E54CC40}" srcOrd="0" destOrd="0" presId="urn:microsoft.com/office/officeart/2005/8/layout/hierarchy3"/>
    <dgm:cxn modelId="{D4728AAC-A196-4F58-BEE7-D8F0688BF8C1}" type="presOf" srcId="{4A5CB13C-7788-45C6-9FE5-2B1D990C9AE9}" destId="{2A2FF710-8FFC-4A90-860F-AA0A0B58723C}" srcOrd="0" destOrd="0" presId="urn:microsoft.com/office/officeart/2005/8/layout/hierarchy3"/>
    <dgm:cxn modelId="{E202FAE7-998E-497B-A8C8-3F2FE4DB6D3E}" type="presOf" srcId="{4A5CB13C-7788-45C6-9FE5-2B1D990C9AE9}" destId="{0CB463AC-C28A-436D-AC25-C398B87967DD}" srcOrd="1" destOrd="0" presId="urn:microsoft.com/office/officeart/2005/8/layout/hierarchy3"/>
    <dgm:cxn modelId="{53555593-F35F-4F3B-ABBB-55E14B91E006}" type="presOf" srcId="{6EBC69EF-B63E-4B86-8259-54F54440C5B3}" destId="{C578C29B-A351-41F4-9DD8-0F612C2D2ACA}" srcOrd="1" destOrd="0" presId="urn:microsoft.com/office/officeart/2005/8/layout/hierarchy3"/>
    <dgm:cxn modelId="{A3A01718-75E7-49D8-B292-0E79B59B6961}" type="presParOf" srcId="{2B3F91D5-C154-4C98-894D-E8868E54CC40}" destId="{43BA9F45-A4D4-4CBD-B22E-195B157FD3AA}" srcOrd="0" destOrd="0" presId="urn:microsoft.com/office/officeart/2005/8/layout/hierarchy3"/>
    <dgm:cxn modelId="{70955CB0-BC2F-436D-8EED-8058DF760745}" type="presParOf" srcId="{43BA9F45-A4D4-4CBD-B22E-195B157FD3AA}" destId="{A4BCCD30-8957-48F2-AE83-8022AA824D98}" srcOrd="0" destOrd="0" presId="urn:microsoft.com/office/officeart/2005/8/layout/hierarchy3"/>
    <dgm:cxn modelId="{90A024B4-6ED7-4EA1-8226-6C6B88584404}" type="presParOf" srcId="{A4BCCD30-8957-48F2-AE83-8022AA824D98}" destId="{6B1A65AF-5343-45CE-9145-AA267AFC3E5D}" srcOrd="0" destOrd="0" presId="urn:microsoft.com/office/officeart/2005/8/layout/hierarchy3"/>
    <dgm:cxn modelId="{A5FEA698-C1A9-47D6-929B-780AFA19C0BA}" type="presParOf" srcId="{A4BCCD30-8957-48F2-AE83-8022AA824D98}" destId="{C578C29B-A351-41F4-9DD8-0F612C2D2ACA}" srcOrd="1" destOrd="0" presId="urn:microsoft.com/office/officeart/2005/8/layout/hierarchy3"/>
    <dgm:cxn modelId="{14F4C98A-AACF-44D6-BE18-193E4A612045}" type="presParOf" srcId="{43BA9F45-A4D4-4CBD-B22E-195B157FD3AA}" destId="{BC27E3FC-DCA9-4D97-9ACD-2B632DDF7117}" srcOrd="1" destOrd="0" presId="urn:microsoft.com/office/officeart/2005/8/layout/hierarchy3"/>
    <dgm:cxn modelId="{E605C214-3C25-4DBD-B140-378B1EBC1194}" type="presParOf" srcId="{2B3F91D5-C154-4C98-894D-E8868E54CC40}" destId="{686EECFF-8BB7-4AC2-BF80-955F92A4E290}" srcOrd="1" destOrd="0" presId="urn:microsoft.com/office/officeart/2005/8/layout/hierarchy3"/>
    <dgm:cxn modelId="{A1C8AA21-FBD5-4B1D-AED1-3C77CC3AFDC2}" type="presParOf" srcId="{686EECFF-8BB7-4AC2-BF80-955F92A4E290}" destId="{C649A5ED-C6BD-462D-A3D8-8F693A05AC51}" srcOrd="0" destOrd="0" presId="urn:microsoft.com/office/officeart/2005/8/layout/hierarchy3"/>
    <dgm:cxn modelId="{9FCCE6BB-C97B-432E-9864-AEFD08F28055}" type="presParOf" srcId="{C649A5ED-C6BD-462D-A3D8-8F693A05AC51}" destId="{2A2FF710-8FFC-4A90-860F-AA0A0B58723C}" srcOrd="0" destOrd="0" presId="urn:microsoft.com/office/officeart/2005/8/layout/hierarchy3"/>
    <dgm:cxn modelId="{14AEAC5C-421B-49A5-ADB1-5338E2E407A1}" type="presParOf" srcId="{C649A5ED-C6BD-462D-A3D8-8F693A05AC51}" destId="{0CB463AC-C28A-436D-AC25-C398B87967DD}" srcOrd="1" destOrd="0" presId="urn:microsoft.com/office/officeart/2005/8/layout/hierarchy3"/>
    <dgm:cxn modelId="{20270AAE-9C6D-45BC-827F-7896722DCF5C}" type="presParOf" srcId="{686EECFF-8BB7-4AC2-BF80-955F92A4E290}" destId="{A1D9BBBB-40E9-43CD-9CC7-84D044D899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A65AF-5343-45CE-9145-AA267AFC3E5D}">
      <dsp:nvSpPr>
        <dsp:cNvPr id="0" name=""/>
        <dsp:cNvSpPr/>
      </dsp:nvSpPr>
      <dsp:spPr>
        <a:xfrm>
          <a:off x="1265" y="363347"/>
          <a:ext cx="4604742" cy="23023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>
              <a:solidFill>
                <a:schemeClr val="tx1"/>
              </a:solidFill>
            </a:rPr>
            <a:t>Vymezuje se jako stav nedostatku nebo nadbytku něčeho, odchylujícího se od životního optima.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68699" y="430781"/>
        <a:ext cx="4469874" cy="2167503"/>
      </dsp:txXfrm>
    </dsp:sp>
    <dsp:sp modelId="{2A2FF710-8FFC-4A90-860F-AA0A0B58723C}">
      <dsp:nvSpPr>
        <dsp:cNvPr id="0" name=""/>
        <dsp:cNvSpPr/>
      </dsp:nvSpPr>
      <dsp:spPr>
        <a:xfrm>
          <a:off x="5758457" y="363347"/>
          <a:ext cx="4604742" cy="23023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>
              <a:solidFill>
                <a:schemeClr val="tx1"/>
              </a:solidFill>
            </a:rPr>
            <a:t>V průběhu života se mění z hlediska kvantity i kvality.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5825891" y="430781"/>
        <a:ext cx="4469874" cy="2167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A65AF-5343-45CE-9145-AA267AFC3E5D}">
      <dsp:nvSpPr>
        <dsp:cNvPr id="0" name=""/>
        <dsp:cNvSpPr/>
      </dsp:nvSpPr>
      <dsp:spPr>
        <a:xfrm>
          <a:off x="1265" y="363347"/>
          <a:ext cx="4604742" cy="23023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200" b="1" kern="1200" cap="none" dirty="0"/>
            <a:t>Nižší potřeby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200" kern="1200" cap="none" dirty="0"/>
            <a:t>Fyziologické potřeby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200" kern="1200" cap="none" dirty="0"/>
            <a:t>Potřeba bezpečí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8699" y="430781"/>
        <a:ext cx="4469874" cy="2167503"/>
      </dsp:txXfrm>
    </dsp:sp>
    <dsp:sp modelId="{2A2FF710-8FFC-4A90-860F-AA0A0B58723C}">
      <dsp:nvSpPr>
        <dsp:cNvPr id="0" name=""/>
        <dsp:cNvSpPr/>
      </dsp:nvSpPr>
      <dsp:spPr>
        <a:xfrm>
          <a:off x="5758457" y="363347"/>
          <a:ext cx="4604742" cy="23023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200" b="1" kern="1200" cap="none" dirty="0"/>
            <a:t>Vyšší potřeby</a:t>
          </a:r>
          <a:endParaRPr lang="cs-CZ" altLang="cs-CZ" sz="3200" kern="1200" cap="none" dirty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cs-CZ" altLang="cs-CZ" sz="3200" kern="1200" cap="none" dirty="0"/>
            <a:t>Potřeba seberealizace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3200" kern="1200" cap="none" dirty="0"/>
            <a:t>Potřeba uznání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3200" kern="1200" cap="none" dirty="0"/>
            <a:t>Potřeba sounáležitosti </a:t>
          </a:r>
        </a:p>
      </dsp:txBody>
      <dsp:txXfrm>
        <a:off x="5825891" y="430781"/>
        <a:ext cx="4469874" cy="2167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1CCB-5364-4991-AA25-75B00253F8B9}">
      <dsp:nvSpPr>
        <dsp:cNvPr id="0" name=""/>
        <dsp:cNvSpPr/>
      </dsp:nvSpPr>
      <dsp:spPr>
        <a:xfrm>
          <a:off x="171091" y="0"/>
          <a:ext cx="2960191" cy="14800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600" b="1" kern="1200" cap="none" dirty="0"/>
            <a:t>Rovina biologická</a:t>
          </a:r>
        </a:p>
      </dsp:txBody>
      <dsp:txXfrm>
        <a:off x="214442" y="43351"/>
        <a:ext cx="2873489" cy="1393393"/>
      </dsp:txXfrm>
    </dsp:sp>
    <dsp:sp modelId="{E728A7A5-653B-413E-86F9-9A39A8AE4A2F}">
      <dsp:nvSpPr>
        <dsp:cNvPr id="0" name=""/>
        <dsp:cNvSpPr/>
      </dsp:nvSpPr>
      <dsp:spPr>
        <a:xfrm>
          <a:off x="3701504" y="0"/>
          <a:ext cx="2960191" cy="14800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3600" kern="1200" cap="none" dirty="0"/>
            <a:t> </a:t>
          </a:r>
          <a:r>
            <a:rPr lang="cs-CZ" altLang="cs-CZ" sz="3600" b="1" kern="1200" cap="none" dirty="0"/>
            <a:t>Rovina psychologická</a:t>
          </a:r>
        </a:p>
      </dsp:txBody>
      <dsp:txXfrm>
        <a:off x="3744855" y="43351"/>
        <a:ext cx="2873489" cy="1393393"/>
      </dsp:txXfrm>
    </dsp:sp>
    <dsp:sp modelId="{14DD71D8-7EF3-4599-B578-790C3BE63596}">
      <dsp:nvSpPr>
        <dsp:cNvPr id="0" name=""/>
        <dsp:cNvSpPr/>
      </dsp:nvSpPr>
      <dsp:spPr>
        <a:xfrm>
          <a:off x="7232775" y="0"/>
          <a:ext cx="2960191" cy="14800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600" b="1" kern="1200" cap="none" dirty="0"/>
            <a:t>Rovina sociální</a:t>
          </a:r>
        </a:p>
      </dsp:txBody>
      <dsp:txXfrm>
        <a:off x="7276126" y="43351"/>
        <a:ext cx="2873489" cy="1393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1CCB-5364-4991-AA25-75B00253F8B9}">
      <dsp:nvSpPr>
        <dsp:cNvPr id="0" name=""/>
        <dsp:cNvSpPr/>
      </dsp:nvSpPr>
      <dsp:spPr>
        <a:xfrm>
          <a:off x="0" y="0"/>
          <a:ext cx="2983014" cy="14915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5100" b="1" kern="1200" cap="none" dirty="0" err="1"/>
            <a:t>Somatika</a:t>
          </a:r>
          <a:endParaRPr lang="cs-CZ" altLang="cs-CZ" sz="5100" b="1" kern="1200" cap="none" dirty="0"/>
        </a:p>
      </dsp:txBody>
      <dsp:txXfrm>
        <a:off x="43685" y="43685"/>
        <a:ext cx="2895644" cy="1404137"/>
      </dsp:txXfrm>
    </dsp:sp>
    <dsp:sp modelId="{E728A7A5-653B-413E-86F9-9A39A8AE4A2F}">
      <dsp:nvSpPr>
        <dsp:cNvPr id="0" name=""/>
        <dsp:cNvSpPr/>
      </dsp:nvSpPr>
      <dsp:spPr>
        <a:xfrm>
          <a:off x="3730042" y="0"/>
          <a:ext cx="2983014" cy="14915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5100" b="1" kern="1200" cap="none" dirty="0"/>
            <a:t>Psychika</a:t>
          </a:r>
        </a:p>
      </dsp:txBody>
      <dsp:txXfrm>
        <a:off x="3773727" y="43685"/>
        <a:ext cx="2895644" cy="1404137"/>
      </dsp:txXfrm>
    </dsp:sp>
    <dsp:sp modelId="{14DD71D8-7EF3-4599-B578-790C3BE63596}">
      <dsp:nvSpPr>
        <dsp:cNvPr id="0" name=""/>
        <dsp:cNvSpPr/>
      </dsp:nvSpPr>
      <dsp:spPr>
        <a:xfrm>
          <a:off x="7372541" y="0"/>
          <a:ext cx="2983014" cy="14915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5100" b="1" kern="1200" cap="none" dirty="0"/>
            <a:t>Sociální prostředí</a:t>
          </a:r>
        </a:p>
      </dsp:txBody>
      <dsp:txXfrm>
        <a:off x="7416226" y="43685"/>
        <a:ext cx="2895644" cy="1404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A65AF-5343-45CE-9145-AA267AFC3E5D}">
      <dsp:nvSpPr>
        <dsp:cNvPr id="0" name=""/>
        <dsp:cNvSpPr/>
      </dsp:nvSpPr>
      <dsp:spPr>
        <a:xfrm>
          <a:off x="1265" y="363347"/>
          <a:ext cx="4604742" cy="23023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300" b="1" kern="1200" cap="none" dirty="0"/>
            <a:t>Psychické potíže </a:t>
          </a:r>
          <a:r>
            <a:rPr lang="cs-CZ" altLang="cs-CZ" sz="3300" kern="1200" cap="none" dirty="0"/>
            <a:t> </a:t>
          </a:r>
          <a:r>
            <a:rPr lang="cs-CZ" altLang="cs-CZ" sz="3300" i="1" kern="1200" cap="none" dirty="0"/>
            <a:t>frustrace</a:t>
          </a:r>
          <a:r>
            <a:rPr lang="cs-CZ" altLang="cs-CZ" sz="3300" kern="1200" cap="none" dirty="0"/>
            <a:t>, </a:t>
          </a:r>
          <a:r>
            <a:rPr lang="cs-CZ" altLang="cs-CZ" sz="3300" i="1" kern="1200" cap="none" dirty="0"/>
            <a:t>neklid, úzkost, nervozita, nedostatečná koncentrace 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68699" y="430781"/>
        <a:ext cx="4469874" cy="2167503"/>
      </dsp:txXfrm>
    </dsp:sp>
    <dsp:sp modelId="{2A2FF710-8FFC-4A90-860F-AA0A0B58723C}">
      <dsp:nvSpPr>
        <dsp:cNvPr id="0" name=""/>
        <dsp:cNvSpPr/>
      </dsp:nvSpPr>
      <dsp:spPr>
        <a:xfrm>
          <a:off x="5758457" y="363347"/>
          <a:ext cx="4604742" cy="23023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3300" b="1" kern="1200" cap="none" dirty="0"/>
            <a:t>Somatické potíže </a:t>
          </a:r>
          <a:r>
            <a:rPr lang="cs-CZ" altLang="cs-CZ" sz="3300" kern="1200" cap="none" dirty="0"/>
            <a:t> </a:t>
          </a:r>
          <a:r>
            <a:rPr lang="cs-CZ" altLang="cs-CZ" sz="3300" i="1" kern="1200" cap="none" dirty="0"/>
            <a:t>poruchy v naplnění základních fyziologických potřeb (spánek, výživa, vyprazdňování, aj.)</a:t>
          </a:r>
          <a:endParaRPr lang="cs-CZ" altLang="cs-CZ" sz="3300" kern="1200" cap="none" dirty="0"/>
        </a:p>
      </dsp:txBody>
      <dsp:txXfrm>
        <a:off x="5825891" y="430781"/>
        <a:ext cx="4469874" cy="2167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9742B0-9CAB-42D3-91F7-6B45FD07A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F385FE-2DA0-4710-9315-6EBDB4B4A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A0E7F1-A285-40F3-92B3-C51108E27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CEBA-BA9C-4104-B24E-2FA96080F1B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104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family-children-sunset-silhouette-730320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12" Type="http://schemas.openxmlformats.org/officeDocument/2006/relationships/hyperlink" Target="http://en.wikipedia.org/wiki/File:Supreme_pizza.jp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11" Type="http://schemas.openxmlformats.org/officeDocument/2006/relationships/image" Target="../media/image13.jpg"/><Relationship Id="rId5" Type="http://schemas.openxmlformats.org/officeDocument/2006/relationships/diagramColors" Target="../diagrams/colors3.xml"/><Relationship Id="rId10" Type="http://schemas.openxmlformats.org/officeDocument/2006/relationships/hyperlink" Target="http://pixabay.com/en/balance-yoga-pose-dancer-rocks-224644/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en/book-open-pages-paper-education-933088/" TargetMode="External"/><Relationship Id="rId4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sb.wikipedia.org/wiki/3._m%C4%9Brc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mediaatelier.wordpress.com/2017/01/11/digitale-badges-wat-en-waarom/" TargetMode="Externa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hyperlink" Target="https://pixabay.com/en/tomato-mozzarella-cocktailtomaten-65383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en.wiktionary.org/wiki/%C5%A1pan%C4%9Blsk%C3%BD_pt%C3%A1%C4%8Dek" TargetMode="External"/><Relationship Id="rId5" Type="http://schemas.openxmlformats.org/officeDocument/2006/relationships/hyperlink" Target="https://pixabay.com/en/sushi-sticks-japanese-food-rice-1996077/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hyperlink" Target="https://pxhere.com/cs/photo/5326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lationary.wordpress.com/2007/08/01/the-six-hats-six-coats-framework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07049-D83B-4CED-A4CE-0B74C6AD9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Potřeby člověka a </a:t>
            </a:r>
            <a:r>
              <a:rPr lang="cs-CZ" dirty="0"/>
              <a:t>jejich hierarchie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4AFAC2-C777-435A-AC9E-20F4D5F3E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592320"/>
            <a:ext cx="8689976" cy="964895"/>
          </a:xfrm>
        </p:spPr>
        <p:txBody>
          <a:bodyPr>
            <a:normAutofit lnSpcReduction="10000"/>
          </a:bodyPr>
          <a:lstStyle/>
          <a:p>
            <a:r>
              <a:rPr lang="cs-CZ" cap="none" dirty="0"/>
              <a:t>Mgr. Andrea Menšíková</a:t>
            </a:r>
          </a:p>
          <a:p>
            <a:r>
              <a:rPr lang="cs-CZ" cap="none" dirty="0"/>
              <a:t>Katedra Ošetřovatelství, LF MU Brno</a:t>
            </a:r>
          </a:p>
        </p:txBody>
      </p:sp>
    </p:spTree>
    <p:extLst>
      <p:ext uri="{BB962C8B-B14F-4D97-AF65-F5344CB8AC3E}">
        <p14:creationId xmlns:p14="http://schemas.microsoft.com/office/powerpoint/2010/main" val="1720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9B84C-1F94-4301-9A59-B75573C2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 err="1"/>
              <a:t>Maslowova</a:t>
            </a:r>
            <a:r>
              <a:rPr lang="cs-CZ" dirty="0"/>
              <a:t> hierarchie potřeb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42A8D1B-C0A1-4FC7-B4D8-8DCC9231BA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1019373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5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4782D-D862-4A51-B6C0-DED52CF7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24" y="263403"/>
            <a:ext cx="10364451" cy="1130384"/>
          </a:xfrm>
        </p:spPr>
        <p:txBody>
          <a:bodyPr/>
          <a:lstStyle/>
          <a:p>
            <a:r>
              <a:rPr lang="cs-CZ" dirty="0"/>
              <a:t>Hierarchie potřeb dle </a:t>
            </a:r>
            <a:r>
              <a:rPr lang="cs-CZ" dirty="0" err="1"/>
              <a:t>maslowa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03BAAA-789A-4B32-86A2-20508A115F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3673" y="1726419"/>
            <a:ext cx="10363826" cy="4967341"/>
          </a:xfrm>
        </p:spPr>
        <p:txBody>
          <a:bodyPr>
            <a:normAutofit fontScale="47500" lnSpcReduction="20000"/>
          </a:bodyPr>
          <a:lstStyle/>
          <a:p>
            <a:r>
              <a:rPr lang="cs-CZ" altLang="cs-CZ" sz="5100" cap="none" dirty="0"/>
              <a:t>Podle </a:t>
            </a:r>
            <a:r>
              <a:rPr lang="cs-CZ" altLang="cs-CZ" sz="5100" cap="none" dirty="0" err="1"/>
              <a:t>Maslowa</a:t>
            </a:r>
            <a:r>
              <a:rPr lang="cs-CZ" altLang="cs-CZ" sz="5100" cap="none" dirty="0"/>
              <a:t> má každý jedinec individuální systém motivů, který je hierarchicky uspořádán, protože některé z motivů jsou silnější než jiné a některé z těch silných jsou nejsilnější.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5100" cap="none" dirty="0"/>
          </a:p>
          <a:p>
            <a:pPr>
              <a:lnSpc>
                <a:spcPct val="80000"/>
              </a:lnSpc>
            </a:pPr>
            <a:r>
              <a:rPr lang="cs-CZ" altLang="cs-CZ" sz="5100" cap="none" dirty="0" err="1"/>
              <a:t>Maslow</a:t>
            </a:r>
            <a:r>
              <a:rPr lang="cs-CZ" altLang="cs-CZ" sz="5100" cap="none" dirty="0"/>
              <a:t> vidí lidi jako bytosti, které neustále od početí až do smrti rostou a vyvíjejí se.</a:t>
            </a:r>
          </a:p>
          <a:p>
            <a:pPr>
              <a:lnSpc>
                <a:spcPct val="80000"/>
              </a:lnSpc>
            </a:pPr>
            <a:endParaRPr lang="cs-CZ" altLang="cs-CZ" sz="5100" cap="none" dirty="0"/>
          </a:p>
          <a:p>
            <a:r>
              <a:rPr lang="cs-CZ" altLang="cs-CZ" sz="5100" cap="none" dirty="0"/>
              <a:t>Člověk je bytost s potřebami a dosahuje zřídka stavu plnějšího uspokojení, vyjma krátké doby. 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5100" cap="none" dirty="0"/>
          </a:p>
          <a:p>
            <a:pPr>
              <a:lnSpc>
                <a:spcPct val="80000"/>
              </a:lnSpc>
            </a:pPr>
            <a:r>
              <a:rPr lang="cs-CZ" altLang="cs-CZ" sz="5100" cap="none" dirty="0"/>
              <a:t>Splní-li se potřeba, člověk si ji už dále neuvědomuje</a:t>
            </a:r>
            <a:r>
              <a:rPr lang="cs-CZ" altLang="cs-CZ" sz="51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5100" dirty="0"/>
          </a:p>
          <a:p>
            <a:pPr>
              <a:lnSpc>
                <a:spcPct val="80000"/>
              </a:lnSpc>
            </a:pPr>
            <a:r>
              <a:rPr lang="cs-CZ" altLang="cs-CZ" sz="5100" cap="none" dirty="0">
                <a:solidFill>
                  <a:srgbClr val="002060"/>
                </a:solidFill>
              </a:rPr>
              <a:t>Jakmile je jedna potřeba uspokojena, staví se na její místo druhá!</a:t>
            </a:r>
            <a:endParaRPr lang="cs-CZ" altLang="cs-CZ" sz="51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1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B9E6E-3D10-4DEC-BE52-2A24320E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CF7C26-4AA7-4923-8A6A-C59AF11261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49623"/>
          </a:xfrm>
        </p:spPr>
        <p:txBody>
          <a:bodyPr>
            <a:normAutofit fontScale="62500" lnSpcReduction="20000"/>
          </a:bodyPr>
          <a:lstStyle/>
          <a:p>
            <a:r>
              <a:rPr lang="cs-CZ" altLang="cs-CZ" sz="3800" b="1" cap="none" dirty="0"/>
              <a:t>Z podstaty člověka:</a:t>
            </a:r>
          </a:p>
          <a:p>
            <a:pPr lvl="1"/>
            <a:r>
              <a:rPr lang="cs-CZ" altLang="cs-CZ" sz="3800" cap="none" dirty="0"/>
              <a:t>Biologické</a:t>
            </a:r>
          </a:p>
          <a:p>
            <a:pPr lvl="1"/>
            <a:r>
              <a:rPr lang="cs-CZ" altLang="cs-CZ" sz="3800" cap="none" dirty="0"/>
              <a:t>Psychické</a:t>
            </a:r>
          </a:p>
          <a:p>
            <a:pPr lvl="1"/>
            <a:r>
              <a:rPr lang="cs-CZ" altLang="cs-CZ" sz="3800" cap="none" dirty="0"/>
              <a:t>Sociální</a:t>
            </a:r>
          </a:p>
          <a:p>
            <a:pPr lvl="1"/>
            <a:r>
              <a:rPr lang="cs-CZ" altLang="cs-CZ" sz="3800" cap="none" dirty="0"/>
              <a:t>Estetické</a:t>
            </a:r>
          </a:p>
          <a:p>
            <a:pPr lvl="1"/>
            <a:r>
              <a:rPr lang="cs-CZ" altLang="cs-CZ" sz="3800" cap="none" dirty="0"/>
              <a:t>Kulturní</a:t>
            </a:r>
          </a:p>
          <a:p>
            <a:pPr lvl="1"/>
            <a:r>
              <a:rPr lang="cs-CZ" altLang="cs-CZ" sz="3800" cap="none" dirty="0"/>
              <a:t>Sebevyjádření</a:t>
            </a:r>
          </a:p>
          <a:p>
            <a:pPr lvl="1"/>
            <a:r>
              <a:rPr lang="cs-CZ" altLang="cs-CZ" sz="3800" cap="none" dirty="0"/>
              <a:t>Duchovní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B1ED8-4B74-4348-9592-B7176D17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F9A8CB-15E6-4C15-96F5-1F2BEAFD7A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sz="2400" b="1" cap="none" dirty="0"/>
              <a:t>Podle počtu osob, kterých se týkají:</a:t>
            </a:r>
          </a:p>
          <a:p>
            <a:pPr lvl="1"/>
            <a:r>
              <a:rPr lang="cs-CZ" altLang="cs-CZ" sz="2400" cap="none" dirty="0" smtClean="0"/>
              <a:t>Individuální </a:t>
            </a:r>
            <a:r>
              <a:rPr lang="cs-CZ" altLang="cs-CZ" sz="2400" cap="none" dirty="0"/>
              <a:t>(</a:t>
            </a:r>
            <a:r>
              <a:rPr lang="cs-CZ" altLang="cs-CZ" sz="2400" cap="none" dirty="0" smtClean="0"/>
              <a:t>osobní růst, realizace svých snů)</a:t>
            </a:r>
            <a:endParaRPr lang="cs-CZ" altLang="cs-CZ" sz="2400" cap="none" dirty="0"/>
          </a:p>
          <a:p>
            <a:pPr lvl="1"/>
            <a:r>
              <a:rPr lang="cs-CZ" altLang="cs-CZ" sz="2400" cap="none" dirty="0"/>
              <a:t>Kolektivní </a:t>
            </a:r>
            <a:r>
              <a:rPr lang="cs-CZ" altLang="cs-CZ" sz="2400" i="1" cap="none" dirty="0"/>
              <a:t>(potřeba zdrav. a sociální péče dané skupiny lidí, ochrana životního prostředí, pracovního prostředí aj.)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0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6C5B4-9BB7-414B-A96B-152913C0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576B79-320B-46B7-8C57-A3BC8F3298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2800" b="1" cap="none" dirty="0"/>
              <a:t>Dle obsahu:</a:t>
            </a:r>
          </a:p>
          <a:p>
            <a:pPr lvl="1"/>
            <a:r>
              <a:rPr lang="cs-CZ" altLang="cs-CZ" sz="2600" cap="none" dirty="0"/>
              <a:t>Materiální  </a:t>
            </a:r>
            <a:r>
              <a:rPr lang="cs-CZ" altLang="cs-CZ" sz="2600" i="1" cap="none" dirty="0"/>
              <a:t>(vyjadřují požadavek mít věci ve </a:t>
            </a:r>
            <a:r>
              <a:rPr lang="cs-CZ" altLang="cs-CZ" sz="2600" i="1" cap="none" dirty="0" smtClean="0"/>
              <a:t>vlastnictví – dům, auto</a:t>
            </a:r>
            <a:r>
              <a:rPr lang="cs-CZ" altLang="cs-CZ" sz="2600" cap="none" dirty="0" smtClean="0"/>
              <a:t>)</a:t>
            </a:r>
            <a:endParaRPr lang="cs-CZ" altLang="cs-CZ" sz="2600" cap="none" dirty="0"/>
          </a:p>
          <a:p>
            <a:pPr lvl="1"/>
            <a:r>
              <a:rPr lang="cs-CZ" altLang="cs-CZ" sz="2600" cap="none" dirty="0"/>
              <a:t>Nemateriální  </a:t>
            </a:r>
            <a:r>
              <a:rPr lang="cs-CZ" altLang="cs-CZ" sz="2600" i="1" cap="none" dirty="0"/>
              <a:t>(osobní </a:t>
            </a:r>
            <a:r>
              <a:rPr lang="cs-CZ" altLang="cs-CZ" sz="2600" i="1" cap="none" dirty="0" smtClean="0"/>
              <a:t>hierarchie hodnot – potřeba lásky, svobody, žít v souladu se svým svědomím)</a:t>
            </a:r>
            <a:endParaRPr lang="cs-CZ" altLang="cs-CZ" sz="2600" i="1" cap="none" dirty="0"/>
          </a:p>
          <a:p>
            <a:pPr marL="0" indent="0">
              <a:buNone/>
            </a:pPr>
            <a:endParaRPr lang="cs-CZ" altLang="cs-CZ" sz="2800" b="1" cap="none" dirty="0"/>
          </a:p>
          <a:p>
            <a:r>
              <a:rPr lang="cs-CZ" altLang="cs-CZ" sz="2800" b="1" cap="none" dirty="0"/>
              <a:t>Z ekonomického pohledu:</a:t>
            </a:r>
          </a:p>
          <a:p>
            <a:pPr lvl="1"/>
            <a:r>
              <a:rPr lang="cs-CZ" altLang="cs-CZ" sz="2600" cap="none" dirty="0"/>
              <a:t>Ekonomické </a:t>
            </a:r>
            <a:r>
              <a:rPr lang="cs-CZ" altLang="cs-CZ" sz="2600" i="1" cap="none" dirty="0"/>
              <a:t>(mít značkové oblečení, adekvátní ocenění práce, aj.)</a:t>
            </a:r>
          </a:p>
          <a:p>
            <a:pPr lvl="1"/>
            <a:r>
              <a:rPr lang="cs-CZ" altLang="cs-CZ" sz="2600" cap="none" dirty="0"/>
              <a:t>Neekonomické  </a:t>
            </a:r>
            <a:r>
              <a:rPr lang="cs-CZ" altLang="cs-CZ" sz="2600" i="1" cap="none" dirty="0"/>
              <a:t>(mít dítě)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0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53FC-0E14-4702-B997-4CDB3177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F28D46-5B8A-46CA-B1D8-11E61FF6DE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2800" b="1" cap="none" dirty="0"/>
              <a:t>Způsobu vyvolání:</a:t>
            </a:r>
          </a:p>
          <a:p>
            <a:pPr lvl="1"/>
            <a:r>
              <a:rPr lang="cs-CZ" altLang="cs-CZ" sz="2600" cap="none" dirty="0"/>
              <a:t>Hlavní </a:t>
            </a:r>
            <a:r>
              <a:rPr lang="cs-CZ" altLang="cs-CZ" sz="2600" i="1" cap="none" dirty="0"/>
              <a:t>(potřeby předcházející dalším</a:t>
            </a:r>
            <a:r>
              <a:rPr lang="cs-CZ" altLang="cs-CZ" sz="2600" i="1" cap="none" dirty="0" smtClean="0"/>
              <a:t>) </a:t>
            </a:r>
            <a:endParaRPr lang="cs-CZ" altLang="cs-CZ" sz="2600" i="1" cap="none" dirty="0"/>
          </a:p>
          <a:p>
            <a:pPr lvl="1"/>
            <a:r>
              <a:rPr lang="cs-CZ" altLang="cs-CZ" sz="2600" cap="none" dirty="0" smtClean="0"/>
              <a:t>Doplňkové </a:t>
            </a:r>
            <a:r>
              <a:rPr lang="cs-CZ" altLang="cs-CZ" sz="2600" cap="none" dirty="0"/>
              <a:t>(</a:t>
            </a:r>
            <a:r>
              <a:rPr lang="cs-CZ" altLang="cs-CZ" sz="2600" cap="none" dirty="0" smtClean="0"/>
              <a:t>potřeby podílející se na zlepšování již dříve uspokojených potřeb - př. být úspěšný v práci)</a:t>
            </a:r>
            <a:endParaRPr lang="cs-CZ" altLang="cs-CZ" sz="2600" cap="none" dirty="0"/>
          </a:p>
          <a:p>
            <a:pPr marL="457200" lvl="1" indent="0">
              <a:buNone/>
            </a:pPr>
            <a:endParaRPr lang="cs-CZ" altLang="cs-CZ" sz="2600" cap="none" dirty="0"/>
          </a:p>
          <a:p>
            <a:r>
              <a:rPr lang="cs-CZ" altLang="cs-CZ" sz="2800" b="1" cap="none" dirty="0"/>
              <a:t>Naléhavosti:</a:t>
            </a:r>
            <a:r>
              <a:rPr lang="cs-CZ" altLang="cs-CZ" sz="2800" cap="none" dirty="0"/>
              <a:t> </a:t>
            </a:r>
          </a:p>
          <a:p>
            <a:pPr lvl="1"/>
            <a:r>
              <a:rPr lang="cs-CZ" altLang="cs-CZ" sz="2600" cap="none" dirty="0"/>
              <a:t>Nezbytné  </a:t>
            </a:r>
            <a:r>
              <a:rPr lang="cs-CZ" altLang="cs-CZ" sz="2600" i="1" cap="none" dirty="0"/>
              <a:t>(zajišťující existenci)</a:t>
            </a:r>
          </a:p>
          <a:p>
            <a:pPr lvl="1"/>
            <a:r>
              <a:rPr lang="cs-CZ" altLang="cs-CZ" sz="2600" cap="none" dirty="0"/>
              <a:t>Zbytné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BED88-8816-429A-B07F-CE522802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potřeb podle obecných kritérií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6C8C6-F117-4A53-8DC9-AF7DECE87E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altLang="cs-CZ" sz="5900" b="1" cap="none" dirty="0"/>
              <a:t>Četnosti výskytu:</a:t>
            </a:r>
          </a:p>
          <a:p>
            <a:pPr lvl="1"/>
            <a:r>
              <a:rPr lang="cs-CZ" altLang="cs-CZ" sz="5100" cap="none" dirty="0"/>
              <a:t>Trvalé  </a:t>
            </a:r>
            <a:r>
              <a:rPr lang="cs-CZ" altLang="cs-CZ" sz="5100" i="1" cap="none" dirty="0"/>
              <a:t>(</a:t>
            </a:r>
            <a:r>
              <a:rPr lang="cs-CZ" altLang="cs-CZ" sz="5100" i="1" cap="none" dirty="0" smtClean="0"/>
              <a:t>denní</a:t>
            </a:r>
            <a:r>
              <a:rPr lang="cs-CZ" altLang="cs-CZ" sz="5100" i="1" cap="none" dirty="0"/>
              <a:t> </a:t>
            </a:r>
            <a:r>
              <a:rPr lang="cs-CZ" altLang="cs-CZ" sz="5100" i="1" cap="none" dirty="0" smtClean="0"/>
              <a:t>-  jídlo, pití, odpočinek)</a:t>
            </a:r>
          </a:p>
          <a:p>
            <a:pPr lvl="1"/>
            <a:r>
              <a:rPr lang="cs-CZ" altLang="cs-CZ" sz="5100" cap="none" dirty="0" smtClean="0"/>
              <a:t>Občasné  </a:t>
            </a:r>
            <a:r>
              <a:rPr lang="cs-CZ" altLang="cs-CZ" sz="5100" i="1" cap="none" dirty="0" smtClean="0"/>
              <a:t>(vznikající s jistou pravidelností – vánoční dárky)</a:t>
            </a:r>
          </a:p>
          <a:p>
            <a:pPr lvl="1"/>
            <a:r>
              <a:rPr lang="cs-CZ" altLang="cs-CZ" sz="5100" cap="none" dirty="0" smtClean="0"/>
              <a:t>Výjimečné  </a:t>
            </a:r>
            <a:r>
              <a:rPr lang="cs-CZ" altLang="cs-CZ" sz="5100" i="1" cap="none" dirty="0"/>
              <a:t>(</a:t>
            </a:r>
            <a:r>
              <a:rPr lang="cs-CZ" altLang="cs-CZ" sz="5100" i="1" cap="none" dirty="0" smtClean="0"/>
              <a:t>nepravidelné – oslava výročí svatby)</a:t>
            </a:r>
            <a:endParaRPr lang="cs-CZ" altLang="cs-CZ" sz="5100" i="1" cap="none" dirty="0"/>
          </a:p>
          <a:p>
            <a:endParaRPr lang="cs-CZ" altLang="cs-CZ" sz="2800" i="1" cap="none" dirty="0"/>
          </a:p>
          <a:p>
            <a:r>
              <a:rPr lang="cs-CZ" altLang="cs-CZ" sz="5900" b="1" cap="none" dirty="0"/>
              <a:t>Času:</a:t>
            </a:r>
          </a:p>
          <a:p>
            <a:pPr lvl="1"/>
            <a:r>
              <a:rPr lang="cs-CZ" altLang="cs-CZ" sz="5000" cap="none" dirty="0"/>
              <a:t>Současné  </a:t>
            </a:r>
            <a:r>
              <a:rPr lang="cs-CZ" altLang="cs-CZ" sz="5000" cap="none" dirty="0" smtClean="0"/>
              <a:t>(prožívání současnosti – věnovat se rodině)</a:t>
            </a:r>
          </a:p>
          <a:p>
            <a:pPr lvl="1"/>
            <a:r>
              <a:rPr lang="cs-CZ" altLang="cs-CZ" sz="5000" cap="none" dirty="0" smtClean="0"/>
              <a:t>Budoucí </a:t>
            </a:r>
            <a:r>
              <a:rPr lang="cs-CZ" altLang="cs-CZ" sz="5000" cap="none" dirty="0"/>
              <a:t>(</a:t>
            </a:r>
            <a:r>
              <a:rPr lang="cs-CZ" altLang="cs-CZ" sz="5000" cap="none" dirty="0" smtClean="0"/>
              <a:t>složit zkoušku)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65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50D3C5C-07D9-4FB0-9A13-C79318790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Faktory, které modifikují uspokojování potřeb člověka</a:t>
            </a:r>
          </a:p>
        </p:txBody>
      </p:sp>
      <p:sp>
        <p:nvSpPr>
          <p:cNvPr id="22531" name="Oval 3">
            <a:extLst>
              <a:ext uri="{FF2B5EF4-FFF2-40B4-BE49-F238E27FC236}">
                <a16:creationId xmlns:a16="http://schemas.microsoft.com/office/drawing/2014/main" id="{9071F6D5-6BBC-4C8A-99B7-011B40B1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658" y="2214694"/>
            <a:ext cx="20161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Nemoc</a:t>
            </a:r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id="{A1C4404A-BFD1-497F-9134-89BDE29F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219" y="2060575"/>
            <a:ext cx="3889375" cy="1368425"/>
          </a:xfrm>
          <a:prstGeom prst="ellipse">
            <a:avLst/>
          </a:prstGeom>
          <a:solidFill>
            <a:srgbClr val="D6D47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Osobnost/ individualita člověka</a:t>
            </a:r>
          </a:p>
        </p:txBody>
      </p:sp>
      <p:sp>
        <p:nvSpPr>
          <p:cNvPr id="22533" name="Oval 5">
            <a:extLst>
              <a:ext uri="{FF2B5EF4-FFF2-40B4-BE49-F238E27FC236}">
                <a16:creationId xmlns:a16="http://schemas.microsoft.com/office/drawing/2014/main" id="{C4C23A59-4BC8-4468-B6AF-98648CBE9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3775710"/>
            <a:ext cx="2376488" cy="1439863"/>
          </a:xfrm>
          <a:prstGeom prst="ellipse">
            <a:avLst/>
          </a:prstGeom>
          <a:solidFill>
            <a:srgbClr val="E0C7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Mezilidské vztahy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9E5A88CA-6D3D-4907-9D53-5B8E9DF4B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721" y="5201921"/>
            <a:ext cx="3382963" cy="11525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Vývojové stadium člověka</a:t>
            </a:r>
          </a:p>
        </p:txBody>
      </p:sp>
      <p:sp>
        <p:nvSpPr>
          <p:cNvPr id="22535" name="Oval 7">
            <a:extLst>
              <a:ext uri="{FF2B5EF4-FFF2-40B4-BE49-F238E27FC236}">
                <a16:creationId xmlns:a16="http://schemas.microsoft.com/office/drawing/2014/main" id="{745B270F-838A-4129-82F5-71542AF8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513" y="3718533"/>
            <a:ext cx="4321175" cy="115252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Okolnosti, za kterých nemoc vzniká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071E85-CA56-4793-B439-7C8EF57F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altLang="cs-CZ" sz="3700" dirty="0"/>
              <a:t>Lidské </a:t>
            </a:r>
            <a:r>
              <a:rPr lang="en-US" altLang="cs-CZ" sz="3700" dirty="0" err="1"/>
              <a:t>potřeb</a:t>
            </a:r>
            <a:r>
              <a:rPr lang="cs-CZ" altLang="cs-CZ" sz="3700" dirty="0"/>
              <a:t>y</a:t>
            </a:r>
            <a:r>
              <a:rPr lang="en-US" altLang="cs-CZ" sz="3700" dirty="0"/>
              <a:t> a </a:t>
            </a:r>
            <a:r>
              <a:rPr lang="en-US" altLang="cs-CZ" sz="3700" dirty="0" err="1"/>
              <a:t>jejich</a:t>
            </a:r>
            <a:r>
              <a:rPr lang="en-US" altLang="cs-CZ" sz="3700" dirty="0"/>
              <a:t> </a:t>
            </a:r>
            <a:r>
              <a:rPr lang="en-US" altLang="cs-CZ" sz="3700" dirty="0" err="1"/>
              <a:t>uspokojování</a:t>
            </a:r>
            <a:endParaRPr lang="en-US" sz="3700" dirty="0"/>
          </a:p>
        </p:txBody>
      </p:sp>
      <p:pic>
        <p:nvPicPr>
          <p:cNvPr id="1026" name="Picture 2" descr="VÃ½sledek obrÃ¡zku pro obrÃ¡zky ke staÅ¾enÃ­ sestra a pacient">
            <a:extLst>
              <a:ext uri="{FF2B5EF4-FFF2-40B4-BE49-F238E27FC236}">
                <a16:creationId xmlns:a16="http://schemas.microsoft.com/office/drawing/2014/main" id="{FADE2B69-F241-48DC-AB10-CE7DA2E50AC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79" y="957486"/>
            <a:ext cx="5026313" cy="4940394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2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082D5BE-8BC3-40E2-BAEA-1F5982342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363" y="1491450"/>
            <a:ext cx="5934949" cy="4749552"/>
          </a:xfrm>
        </p:spPr>
        <p:txBody>
          <a:bodyPr/>
          <a:lstStyle/>
          <a:p>
            <a:pPr>
              <a:buClr>
                <a:srgbClr val="0000FF"/>
              </a:buClr>
              <a:defRPr/>
            </a:pPr>
            <a:r>
              <a:rPr lang="cs-CZ" altLang="cs-CZ" sz="2800" dirty="0"/>
              <a:t>Základní principem  </a:t>
            </a:r>
          </a:p>
          <a:p>
            <a:pPr>
              <a:buClr>
                <a:srgbClr val="0000FF"/>
              </a:buClr>
              <a:defRPr/>
            </a:pPr>
            <a:r>
              <a:rPr lang="cs-CZ" altLang="cs-CZ" sz="2800" dirty="0"/>
              <a:t>    moderního ošetřovatelství je  </a:t>
            </a:r>
          </a:p>
          <a:p>
            <a:pPr>
              <a:buClr>
                <a:srgbClr val="0000FF"/>
              </a:buClr>
              <a:defRPr/>
            </a:pPr>
            <a:r>
              <a:rPr lang="cs-CZ" altLang="cs-CZ" sz="2800" dirty="0"/>
              <a:t>    systematické zjišťování potřeb, </a:t>
            </a:r>
          </a:p>
          <a:p>
            <a:pPr>
              <a:buClr>
                <a:srgbClr val="0000FF"/>
              </a:buClr>
              <a:defRPr/>
            </a:pPr>
            <a:r>
              <a:rPr lang="cs-CZ" altLang="cs-CZ" sz="2800" dirty="0"/>
              <a:t>    jejich hodnocení a plánovité </a:t>
            </a:r>
          </a:p>
          <a:p>
            <a:pPr>
              <a:buClr>
                <a:srgbClr val="0000FF"/>
              </a:buClr>
              <a:defRPr/>
            </a:pPr>
            <a:r>
              <a:rPr lang="cs-CZ" altLang="cs-CZ" sz="2800" dirty="0"/>
              <a:t>    uspokojování jak ve zdraví, tak v nemoci</a:t>
            </a:r>
          </a:p>
          <a:p>
            <a:endParaRPr lang="cs-CZ" dirty="0"/>
          </a:p>
        </p:txBody>
      </p:sp>
      <p:pic>
        <p:nvPicPr>
          <p:cNvPr id="5" name="Picture 4" descr="j0216658[1]">
            <a:extLst>
              <a:ext uri="{FF2B5EF4-FFF2-40B4-BE49-F238E27FC236}">
                <a16:creationId xmlns:a16="http://schemas.microsoft.com/office/drawing/2014/main" id="{DCBEEC2E-B54C-4856-9DFF-FB7DF4BF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8189" y="939777"/>
            <a:ext cx="3162300" cy="43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2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8E007-44E2-417B-AF47-5599EF48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888566-A71E-4914-A8E4-83D295D465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800" dirty="0"/>
              <a:t>Poznatky o základních potřebách tvoří teoretický podklad pro ošetřovatelský proces a jeho aplikaci v nemocnici i domácí péči.</a:t>
            </a:r>
          </a:p>
          <a:p>
            <a:pPr marL="0" indent="0" algn="ctr">
              <a:buNone/>
            </a:pPr>
            <a:endParaRPr lang="cs-CZ" sz="2800" dirty="0"/>
          </a:p>
          <a:p>
            <a:pPr algn="ctr"/>
            <a:r>
              <a:rPr lang="cs-CZ" dirty="0"/>
              <a:t>Poznání a pochopení sama sebe a tím uspokojování svých potřeb</a:t>
            </a:r>
          </a:p>
          <a:p>
            <a:pPr algn="ctr"/>
            <a:r>
              <a:rPr lang="cs-CZ" dirty="0"/>
              <a:t>Pochopení potřeb druhých a porozumění příčin jejich chování</a:t>
            </a:r>
          </a:p>
          <a:p>
            <a:pPr algn="ctr"/>
            <a:r>
              <a:rPr lang="cs-CZ" dirty="0"/>
              <a:t>Hodnocení potřeb je základem pro hodnocení nemocného</a:t>
            </a:r>
          </a:p>
        </p:txBody>
      </p:sp>
    </p:spTree>
    <p:extLst>
      <p:ext uri="{BB962C8B-B14F-4D97-AF65-F5344CB8AC3E}">
        <p14:creationId xmlns:p14="http://schemas.microsoft.com/office/powerpoint/2010/main" val="11260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F23B6-209F-49E1-9BEE-B5B3EB67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Holistické pojetí osobnosti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AE06D1-C8B6-4AE4-BBC2-9777BB1ADD5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cs-CZ" altLang="cs-CZ" b="1" cap="none" dirty="0"/>
              <a:t>Rovina biologická</a:t>
            </a:r>
          </a:p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3303AA27-55A4-4F82-B16B-945824AC0DBC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cs-CZ" dirty="0"/>
              <a:t>Rovina psychologická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98A5E28-3FEB-43E0-A489-CA1B28A4C765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cs-CZ" dirty="0"/>
              <a:t>Rovina sociální</a:t>
            </a:r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219DC711-0E9E-4BA9-B3F2-11D15F383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167086"/>
              </p:ext>
            </p:extLst>
          </p:nvPr>
        </p:nvGraphicFramePr>
        <p:xfrm>
          <a:off x="915026" y="4272170"/>
          <a:ext cx="10363200" cy="277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Zástupný symbol pro obsah 4">
            <a:extLst>
              <a:ext uri="{FF2B5EF4-FFF2-40B4-BE49-F238E27FC236}">
                <a16:creationId xmlns:a16="http://schemas.microsoft.com/office/drawing/2014/main" id="{737A36AB-17A0-4768-B50E-43C9351343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t="17262" b="17262"/>
          <a:stretch/>
        </p:blipFill>
        <p:spPr>
          <a:xfrm>
            <a:off x="8167456" y="2367093"/>
            <a:ext cx="3295650" cy="1524000"/>
          </a:xfrm>
          <a:prstGeom prst="rect">
            <a:avLst/>
          </a:prstGeom>
        </p:spPr>
      </p:pic>
      <p:pic>
        <p:nvPicPr>
          <p:cNvPr id="14" name="Zástupný symbol pro obsah 4">
            <a:extLst>
              <a:ext uri="{FF2B5EF4-FFF2-40B4-BE49-F238E27FC236}">
                <a16:creationId xmlns:a16="http://schemas.microsoft.com/office/drawing/2014/main" id="{B80C3F55-29DC-4140-81A3-6D91D81D94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t="19246" b="19246"/>
          <a:stretch/>
        </p:blipFill>
        <p:spPr>
          <a:xfrm>
            <a:off x="4441825" y="2366963"/>
            <a:ext cx="3303588" cy="1524000"/>
          </a:xfrm>
          <a:prstGeom prst="rect">
            <a:avLst/>
          </a:prstGeom>
        </p:spPr>
      </p:pic>
      <p:pic>
        <p:nvPicPr>
          <p:cNvPr id="20" name="Zástupný symbol pro obsah 5">
            <a:extLst>
              <a:ext uri="{FF2B5EF4-FFF2-40B4-BE49-F238E27FC236}">
                <a16:creationId xmlns:a16="http://schemas.microsoft.com/office/drawing/2014/main" id="{F4FE9F7B-8092-4563-A3CB-8D5A672CFD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11">
            <a:extLs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t="15590" b="15590"/>
          <a:stretch/>
        </p:blipFill>
        <p:spPr>
          <a:xfrm>
            <a:off x="911225" y="2366963"/>
            <a:ext cx="33051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5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9B84C-1F94-4301-9A59-B75573C2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74" y="683082"/>
            <a:ext cx="10364451" cy="1596177"/>
          </a:xfrm>
        </p:spPr>
        <p:txBody>
          <a:bodyPr>
            <a:normAutofit/>
          </a:bodyPr>
          <a:lstStyle/>
          <a:p>
            <a:r>
              <a:rPr lang="cs-CZ" dirty="0"/>
              <a:t>Biopsychosociální model nemoci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42A8D1B-C0A1-4FC7-B4D8-8DCC9231BA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18954966"/>
              </p:ext>
            </p:extLst>
          </p:nvPr>
        </p:nvGraphicFramePr>
        <p:xfrm>
          <a:off x="743822" y="3321264"/>
          <a:ext cx="10443099" cy="200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54345B2B-DE9A-4C8F-ACB6-F50649A05FEB}"/>
              </a:ext>
            </a:extLst>
          </p:cNvPr>
          <p:cNvSpPr txBox="1"/>
          <p:nvPr/>
        </p:nvSpPr>
        <p:spPr>
          <a:xfrm flipH="1">
            <a:off x="2152935" y="2193196"/>
            <a:ext cx="858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Holistický pohled na člověka z hlediska vzájemné </a:t>
            </a:r>
            <a:r>
              <a:rPr lang="cs-CZ" sz="2400" dirty="0" smtClean="0"/>
              <a:t>interakce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7794" y="5251574"/>
            <a:ext cx="445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Porucha jedné části se stává poruchou celku!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08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5A0AE21-FADD-4F82-9CB0-142C3BB31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Uspokojování potřeb </a:t>
            </a:r>
          </a:p>
        </p:txBody>
      </p:sp>
      <p:sp>
        <p:nvSpPr>
          <p:cNvPr id="27651" name="AutoShape 3">
            <a:extLst>
              <a:ext uri="{FF2B5EF4-FFF2-40B4-BE49-F238E27FC236}">
                <a16:creationId xmlns:a16="http://schemas.microsoft.com/office/drawing/2014/main" id="{BCC42510-0B04-4186-A3B1-16DADF878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2687788"/>
            <a:ext cx="3302262" cy="3384550"/>
          </a:xfrm>
          <a:prstGeom prst="downArrowCallout">
            <a:avLst>
              <a:gd name="adj1" fmla="val 26181"/>
              <a:gd name="adj2" fmla="val 26595"/>
              <a:gd name="adj3" fmla="val 15949"/>
              <a:gd name="adj4" fmla="val 7292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Péče o tělo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Příjem potravy a tekutin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Vyprazdňování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Spánek a odpočinek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Komfort a pohodlí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</a:t>
            </a:r>
            <a:r>
              <a:rPr lang="cs-CZ" altLang="cs-CZ" sz="1600" dirty="0" err="1"/>
              <a:t>Sebepéče</a:t>
            </a:r>
            <a:endParaRPr lang="cs-CZ" altLang="cs-CZ" sz="1600" dirty="0"/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Přiměřený pohybový režim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Poloha</a:t>
            </a:r>
          </a:p>
        </p:txBody>
      </p:sp>
      <p:sp>
        <p:nvSpPr>
          <p:cNvPr id="27652" name="AutoShape 4">
            <a:extLst>
              <a:ext uri="{FF2B5EF4-FFF2-40B4-BE49-F238E27FC236}">
                <a16:creationId xmlns:a16="http://schemas.microsoft.com/office/drawing/2014/main" id="{DC1D9B25-86F1-41D6-B1CC-86C33002B6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16098" y="1813888"/>
            <a:ext cx="3302263" cy="66123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BIOLOGICKÝCH</a:t>
            </a:r>
          </a:p>
        </p:txBody>
      </p:sp>
      <p:sp>
        <p:nvSpPr>
          <p:cNvPr id="27653" name="AutoShape 5">
            <a:extLst>
              <a:ext uri="{FF2B5EF4-FFF2-40B4-BE49-F238E27FC236}">
                <a16:creationId xmlns:a16="http://schemas.microsoft.com/office/drawing/2014/main" id="{C093284D-B978-44C8-AC00-F6427EE7E8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56412" y="1780124"/>
            <a:ext cx="3454079" cy="695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PSYCHICKÝCH</a:t>
            </a:r>
          </a:p>
        </p:txBody>
      </p:sp>
      <p:sp>
        <p:nvSpPr>
          <p:cNvPr id="27654" name="AutoShape 6">
            <a:extLst>
              <a:ext uri="{FF2B5EF4-FFF2-40B4-BE49-F238E27FC236}">
                <a16:creationId xmlns:a16="http://schemas.microsoft.com/office/drawing/2014/main" id="{92AC8CF2-7B69-4D3A-8F26-82EEB823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412" y="2945240"/>
            <a:ext cx="3639844" cy="2470001"/>
          </a:xfrm>
          <a:prstGeom prst="downArrowCallout">
            <a:avLst>
              <a:gd name="adj1" fmla="val 39240"/>
              <a:gd name="adj2" fmla="val 39866"/>
              <a:gd name="adj3" fmla="val 15949"/>
              <a:gd name="adj4" fmla="val 72921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Odstraňování a zmírňování bolesti,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dirty="0"/>
              <a:t>      strachu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Identifikace obav a nejistoty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 Zabránění ztráty sebeúcty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AD7570F-D737-46E3-A846-11922291C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Uspokojování potřeb </a:t>
            </a:r>
          </a:p>
        </p:txBody>
      </p:sp>
      <p:sp>
        <p:nvSpPr>
          <p:cNvPr id="28675" name="AutoShape 3">
            <a:extLst>
              <a:ext uri="{FF2B5EF4-FFF2-40B4-BE49-F238E27FC236}">
                <a16:creationId xmlns:a16="http://schemas.microsoft.com/office/drawing/2014/main" id="{F78D056F-8C5E-4F46-B5BF-EBB8E695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761" y="3025698"/>
            <a:ext cx="3193144" cy="3384550"/>
          </a:xfrm>
          <a:prstGeom prst="downArrowCallout">
            <a:avLst>
              <a:gd name="adj1" fmla="val 24611"/>
              <a:gd name="adj2" fmla="val 25000"/>
              <a:gd name="adj3" fmla="val 20823"/>
              <a:gd name="adj4" fmla="val 72921"/>
            </a:avLst>
          </a:prstGeom>
          <a:solidFill>
            <a:srgbClr val="E0C7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Zmírnění/odstranění/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1600" dirty="0"/>
              <a:t>	</a:t>
            </a:r>
            <a:r>
              <a:rPr lang="cs-CZ" altLang="cs-CZ" sz="1600" dirty="0" smtClean="0"/>
              <a:t>zabránění </a:t>
            </a:r>
            <a:r>
              <a:rPr lang="cs-CZ" altLang="cs-CZ" sz="1600" dirty="0"/>
              <a:t>sociální izolace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Možnosti seberealizace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sp>
        <p:nvSpPr>
          <p:cNvPr id="28676" name="AutoShape 4">
            <a:extLst>
              <a:ext uri="{FF2B5EF4-FFF2-40B4-BE49-F238E27FC236}">
                <a16:creationId xmlns:a16="http://schemas.microsoft.com/office/drawing/2014/main" id="{D9A73FA8-525D-47BB-B3CC-CC98821C2F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83763" y="1818614"/>
            <a:ext cx="3193142" cy="80917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C7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SOCIÁLNÍCH</a:t>
            </a:r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88F9EA7A-38A4-4ED8-A9C2-F651C5BEEA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15094" y="1818614"/>
            <a:ext cx="3193142" cy="80917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D4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KULTURNÍCH</a:t>
            </a:r>
          </a:p>
        </p:txBody>
      </p:sp>
      <p:sp>
        <p:nvSpPr>
          <p:cNvPr id="28678" name="AutoShape 6">
            <a:extLst>
              <a:ext uri="{FF2B5EF4-FFF2-40B4-BE49-F238E27FC236}">
                <a16:creationId xmlns:a16="http://schemas.microsoft.com/office/drawing/2014/main" id="{85E351F0-501B-47F0-BEEA-0E7613CD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093" y="3025698"/>
            <a:ext cx="3193143" cy="2689888"/>
          </a:xfrm>
          <a:prstGeom prst="downArrowCallout">
            <a:avLst>
              <a:gd name="adj1" fmla="val 25946"/>
              <a:gd name="adj2" fmla="val 26356"/>
              <a:gd name="adj3" fmla="val 15949"/>
              <a:gd name="adj4" fmla="val 72921"/>
            </a:avLst>
          </a:prstGeom>
          <a:solidFill>
            <a:srgbClr val="D6D4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 marL="285750" indent="-28575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Možnost sledování a účasti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600" dirty="0"/>
              <a:t>   na společenském dění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 marL="285750" indent="-285750"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Estetika prostředí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dirty="0"/>
              <a:t>(</a:t>
            </a:r>
            <a:r>
              <a:rPr lang="cs-CZ" altLang="cs-CZ" sz="1050" dirty="0"/>
              <a:t>někdy vedeny jako </a:t>
            </a:r>
            <a:r>
              <a:rPr lang="cs-CZ" altLang="cs-CZ" sz="1050" dirty="0" err="1"/>
              <a:t>samostaná</a:t>
            </a:r>
            <a:r>
              <a:rPr lang="cs-CZ" altLang="cs-CZ" sz="1050" dirty="0"/>
              <a:t> oblast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50" dirty="0"/>
              <a:t>- estetické potřeby)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AD7570F-D737-46E3-A846-11922291C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Uspokojování potřeb </a:t>
            </a:r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id="{56B2CBEB-FFF6-4EB8-B8CF-2D1E44A0EF5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1467" y="2201653"/>
            <a:ext cx="2736850" cy="80520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SPIRITUÁLNÍCH</a:t>
            </a:r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id="{04C9C1E8-E79F-43BC-9941-FA5E4A5C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467" y="3418506"/>
            <a:ext cx="2808287" cy="2663825"/>
          </a:xfrm>
          <a:prstGeom prst="downArrowCallout">
            <a:avLst>
              <a:gd name="adj1" fmla="val 25946"/>
              <a:gd name="adj2" fmla="val 26356"/>
              <a:gd name="adj3" fmla="val 15949"/>
              <a:gd name="adj4" fmla="val 7292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Respektování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600" dirty="0"/>
              <a:t>    náboženského přesvědčení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cs-CZ" altLang="cs-CZ" sz="1600" dirty="0"/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600" dirty="0"/>
              <a:t>  Možnost účasti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600" dirty="0"/>
              <a:t>    na duchovních obřadech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1600" dirty="0"/>
              <a:t>   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A661DD70-9622-42A6-9539-AD82A552EE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35171" y="2188052"/>
            <a:ext cx="3536797" cy="7921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defRPr/>
            </a:pPr>
            <a:r>
              <a:rPr lang="cs-CZ" dirty="0">
                <a:latin typeface="Arial" charset="0"/>
              </a:rPr>
              <a:t>SEBEVYJÁDŘENÍ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61709A7-28EE-4613-813F-B39809B48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14" y="3418506"/>
            <a:ext cx="3438909" cy="2653331"/>
          </a:xfrm>
          <a:prstGeom prst="downArrowCallout">
            <a:avLst>
              <a:gd name="adj1" fmla="val 39249"/>
              <a:gd name="adj2" fmla="val 39869"/>
              <a:gd name="adj3" fmla="val 15949"/>
              <a:gd name="adj4" fmla="val 72921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  Touha po pochopení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cs-CZ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  Schopnost pojmenovat svá přání, </a:t>
            </a:r>
          </a:p>
          <a:p>
            <a:pPr eaLnBrk="1" hangingPunct="1">
              <a:defRPr/>
            </a:pPr>
            <a:r>
              <a:rPr lang="cs-CZ" altLang="cs-CZ" sz="1600" dirty="0"/>
              <a:t>     své názory, prezentovat se svým</a:t>
            </a:r>
          </a:p>
          <a:p>
            <a:pPr eaLnBrk="1" hangingPunct="1">
              <a:defRPr/>
            </a:pPr>
            <a:r>
              <a:rPr lang="cs-CZ" altLang="cs-CZ" sz="1600" dirty="0"/>
              <a:t>     životem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3C40C-E1B2-4EB8-B0F3-44C7FF18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01910"/>
          </a:xfrm>
        </p:spPr>
        <p:txBody>
          <a:bodyPr/>
          <a:lstStyle/>
          <a:p>
            <a:r>
              <a:rPr lang="cs-CZ" dirty="0"/>
              <a:t>Využití v praxi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AC51295-2260-47C3-9A15-E74993BD658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0877785"/>
              </p:ext>
            </p:extLst>
          </p:nvPr>
        </p:nvGraphicFramePr>
        <p:xfrm>
          <a:off x="790112" y="1420427"/>
          <a:ext cx="10363200" cy="469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1962789957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935057392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94498599"/>
                    </a:ext>
                  </a:extLst>
                </a:gridCol>
              </a:tblGrid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Potřeba - impuls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Intervence - činnost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Výstup – podoba uspokojení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894370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Potřeba vzduchu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809704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Pocit hladu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nasycení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53116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Pocit žízně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685360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Únava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odpočinek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74992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Bolest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982359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Ospalost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spánek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84219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Senzorická deprivace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6311"/>
                  </a:ext>
                </a:extLst>
              </a:tr>
              <a:tr h="52181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Přemíra podnětů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pocit klidu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59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2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9B84C-1F94-4301-9A59-B75573C2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altLang="cs-CZ" dirty="0"/>
              <a:t>Změny  v chování jedince </a:t>
            </a:r>
            <a:br>
              <a:rPr lang="cs-CZ" altLang="cs-CZ" dirty="0"/>
            </a:br>
            <a:r>
              <a:rPr lang="cs-CZ" altLang="cs-CZ" dirty="0"/>
              <a:t>při nedostatečné saturaci potřeb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42A8D1B-C0A1-4FC7-B4D8-8DCC9231BA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2390698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323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50D3C5C-07D9-4FB0-9A13-C79318790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Pocit nenaplněné potřeby může vyústit ve:</a:t>
            </a:r>
          </a:p>
        </p:txBody>
      </p:sp>
      <p:sp>
        <p:nvSpPr>
          <p:cNvPr id="22531" name="Oval 3">
            <a:extLst>
              <a:ext uri="{FF2B5EF4-FFF2-40B4-BE49-F238E27FC236}">
                <a16:creationId xmlns:a16="http://schemas.microsoft.com/office/drawing/2014/main" id="{9071F6D5-6BBC-4C8A-99B7-011B40B1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658" y="2214694"/>
            <a:ext cx="20161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Stres </a:t>
            </a:r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id="{A1C4404A-BFD1-497F-9134-89BDE29F0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4219" y="2060575"/>
            <a:ext cx="3889375" cy="1368425"/>
          </a:xfrm>
          <a:prstGeom prst="ellipse">
            <a:avLst/>
          </a:prstGeom>
          <a:solidFill>
            <a:srgbClr val="D6D47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Pocit frustrace</a:t>
            </a:r>
          </a:p>
        </p:txBody>
      </p:sp>
      <p:sp>
        <p:nvSpPr>
          <p:cNvPr id="22533" name="Oval 5">
            <a:extLst>
              <a:ext uri="{FF2B5EF4-FFF2-40B4-BE49-F238E27FC236}">
                <a16:creationId xmlns:a16="http://schemas.microsoft.com/office/drawing/2014/main" id="{C4C23A59-4BC8-4468-B6AF-98648CBE9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3775710"/>
            <a:ext cx="2376488" cy="1439863"/>
          </a:xfrm>
          <a:prstGeom prst="ellipse">
            <a:avLst/>
          </a:prstGeom>
          <a:solidFill>
            <a:srgbClr val="E0C7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Distres</a:t>
            </a:r>
            <a:r>
              <a:rPr lang="cs-CZ" altLang="cs-CZ" sz="1800" dirty="0"/>
              <a:t> 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9E5A88CA-6D3D-4907-9D53-5B8E9DF4B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721" y="5201921"/>
            <a:ext cx="3382963" cy="11525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Deprese</a:t>
            </a:r>
          </a:p>
        </p:txBody>
      </p:sp>
      <p:sp>
        <p:nvSpPr>
          <p:cNvPr id="22535" name="Oval 7">
            <a:extLst>
              <a:ext uri="{FF2B5EF4-FFF2-40B4-BE49-F238E27FC236}">
                <a16:creationId xmlns:a16="http://schemas.microsoft.com/office/drawing/2014/main" id="{745B270F-838A-4129-82F5-71542AF8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513" y="3718533"/>
            <a:ext cx="4321175" cy="1152525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Deprivace </a:t>
            </a:r>
          </a:p>
        </p:txBody>
      </p:sp>
    </p:spTree>
    <p:extLst>
      <p:ext uri="{BB962C8B-B14F-4D97-AF65-F5344CB8AC3E}">
        <p14:creationId xmlns:p14="http://schemas.microsoft.com/office/powerpoint/2010/main" val="2251379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EB072C-A4D1-476A-8107-ECEA7E5FA8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55780"/>
            <a:ext cx="10363826" cy="5035419"/>
          </a:xfrm>
        </p:spPr>
        <p:txBody>
          <a:bodyPr>
            <a:normAutofit fontScale="25000" lnSpcReduction="20000"/>
          </a:bodyPr>
          <a:lstStyle/>
          <a:p>
            <a:r>
              <a:rPr lang="cs-CZ" altLang="cs-CZ" sz="8000" b="1" cap="none" dirty="0">
                <a:solidFill>
                  <a:srgbClr val="00B0F0"/>
                </a:solidFill>
              </a:rPr>
              <a:t>Stres</a:t>
            </a:r>
            <a:r>
              <a:rPr lang="cs-CZ" altLang="cs-CZ" sz="8000" b="1" cap="none" dirty="0"/>
              <a:t> </a:t>
            </a:r>
            <a:r>
              <a:rPr lang="cs-CZ" altLang="cs-CZ" sz="8000" cap="none" dirty="0"/>
              <a:t>- soubor reakcí organizmu na vnitřní a vnější podněty narušující chod funkcí organizmu, zátěž.</a:t>
            </a:r>
          </a:p>
          <a:p>
            <a:pPr marL="0" indent="0">
              <a:buNone/>
            </a:pPr>
            <a:endParaRPr lang="cs-CZ" altLang="cs-CZ" sz="8000" cap="none" dirty="0"/>
          </a:p>
          <a:p>
            <a:r>
              <a:rPr lang="cs-CZ" altLang="cs-CZ" sz="8000" b="1" cap="none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Distres</a:t>
            </a:r>
            <a:r>
              <a:rPr lang="cs-CZ" altLang="cs-CZ" sz="8000" cap="none" dirty="0"/>
              <a:t> - špatná, negativní zátěž spojená s negativním laděním a prožíváním emočních procesů (strach, zklamání, aj.).</a:t>
            </a:r>
          </a:p>
          <a:p>
            <a:pPr marL="0" indent="0">
              <a:buNone/>
            </a:pPr>
            <a:endParaRPr lang="cs-CZ" altLang="cs-CZ" sz="8000" cap="none" dirty="0"/>
          </a:p>
          <a:p>
            <a:r>
              <a:rPr lang="cs-CZ" altLang="cs-CZ" sz="8000" b="1" cap="none" dirty="0">
                <a:solidFill>
                  <a:schemeClr val="accent4">
                    <a:lumMod val="75000"/>
                  </a:schemeClr>
                </a:solidFill>
              </a:rPr>
              <a:t>Pocit frustrace </a:t>
            </a:r>
            <a:r>
              <a:rPr lang="cs-CZ" altLang="cs-CZ" sz="8000" cap="none" dirty="0"/>
              <a:t>- organizmus je připraven bojovat s problémem, ale neustále naráží na překážky, které následně vedou k pasivitě, nečinnosti, bezmocnému čekání.</a:t>
            </a:r>
          </a:p>
          <a:p>
            <a:endParaRPr lang="cs-CZ" altLang="cs-CZ" sz="8000" cap="none" dirty="0"/>
          </a:p>
          <a:p>
            <a:r>
              <a:rPr lang="cs-CZ" altLang="cs-CZ" sz="8000" b="1" cap="none" dirty="0">
                <a:solidFill>
                  <a:srgbClr val="92D050"/>
                </a:solidFill>
              </a:rPr>
              <a:t>Deprivace</a:t>
            </a:r>
            <a:r>
              <a:rPr lang="cs-CZ" altLang="cs-CZ" sz="8000" cap="none" dirty="0"/>
              <a:t> - déle trvající frustrace, strádání, které může negativně ovlivnit další vývoj jedince.</a:t>
            </a:r>
          </a:p>
          <a:p>
            <a:endParaRPr lang="cs-CZ" altLang="cs-CZ" sz="8000" cap="none" dirty="0"/>
          </a:p>
          <a:p>
            <a:r>
              <a:rPr lang="cs-CZ" altLang="cs-CZ" sz="8000" b="1" cap="none" dirty="0">
                <a:solidFill>
                  <a:schemeClr val="bg1"/>
                </a:solidFill>
              </a:rPr>
              <a:t>Deprese</a:t>
            </a:r>
            <a:r>
              <a:rPr lang="cs-CZ" altLang="cs-CZ" sz="8000" b="1" cap="none" dirty="0"/>
              <a:t> </a:t>
            </a:r>
            <a:r>
              <a:rPr lang="cs-CZ" altLang="cs-CZ" sz="8000" cap="none" dirty="0"/>
              <a:t>- lidé nespokojeni s Q a náplní života, nepříznivý stav, kdy úzkostné reakce mohou vést k tělesnému a duševnímu selhání.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902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A996D-9F9C-45AF-B31D-F6769B57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5075"/>
          </a:xfrm>
        </p:spPr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ve zdraví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D835AA-53FD-448D-9109-1C6DFB84A6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790044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altLang="cs-CZ" sz="8000" dirty="0"/>
              <a:t>Ve zdraví je každý dospělý jedinec schopen saturovat své základní biologické potřeby bez pomoci druhých</a:t>
            </a:r>
          </a:p>
          <a:p>
            <a:pPr marL="0" indent="0">
              <a:buNone/>
            </a:pPr>
            <a:r>
              <a:rPr lang="cs-CZ" altLang="cs-CZ" sz="8000" cap="none" dirty="0"/>
              <a:t>Naplnění vyšších potřeb se odvíjí od:</a:t>
            </a:r>
          </a:p>
          <a:p>
            <a:pPr marL="0" indent="0"/>
            <a:r>
              <a:rPr lang="cs-CZ" altLang="cs-CZ" sz="8000" cap="none" dirty="0"/>
              <a:t> schopností, </a:t>
            </a:r>
          </a:p>
          <a:p>
            <a:pPr marL="0" indent="0"/>
            <a:r>
              <a:rPr lang="cs-CZ" altLang="cs-CZ" sz="8000" cap="none" dirty="0"/>
              <a:t> vědomostí a dovedností jedince, </a:t>
            </a:r>
          </a:p>
          <a:p>
            <a:pPr marL="0" indent="0"/>
            <a:r>
              <a:rPr lang="cs-CZ" altLang="cs-CZ" sz="8000" cap="none" dirty="0"/>
              <a:t> vzdělání, </a:t>
            </a:r>
          </a:p>
          <a:p>
            <a:pPr marL="0" indent="0"/>
            <a:r>
              <a:rPr lang="cs-CZ" altLang="cs-CZ" sz="8000" cap="none" dirty="0"/>
              <a:t> sociálního zázemí, </a:t>
            </a:r>
          </a:p>
          <a:p>
            <a:pPr marL="0" indent="0"/>
            <a:r>
              <a:rPr lang="cs-CZ" altLang="cs-CZ" sz="8000" cap="none" dirty="0"/>
              <a:t> prostředí,</a:t>
            </a:r>
          </a:p>
          <a:p>
            <a:pPr marL="0" indent="0"/>
            <a:r>
              <a:rPr lang="cs-CZ" altLang="cs-CZ" sz="8000" cap="none" dirty="0"/>
              <a:t> kulturnosti, </a:t>
            </a:r>
          </a:p>
          <a:p>
            <a:pPr marL="0" indent="0"/>
            <a:r>
              <a:rPr lang="cs-CZ" altLang="cs-CZ" sz="8000" cap="none" dirty="0"/>
              <a:t> úrovně životních cílů a motivací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65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9B84C-1F94-4301-9A59-B75573C2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b="1" dirty="0"/>
              <a:t>potřeba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42A8D1B-C0A1-4FC7-B4D8-8DCC9231BA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2713310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6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31F39-790B-450C-8C3D-202632E5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0586"/>
          </a:xfrm>
        </p:spPr>
        <p:txBody>
          <a:bodyPr/>
          <a:lstStyle/>
          <a:p>
            <a:r>
              <a:rPr lang="cs-CZ" altLang="cs-CZ" dirty="0"/>
              <a:t>Proces naplnění potřeb </a:t>
            </a:r>
            <a:r>
              <a:rPr lang="cs-CZ" altLang="cs-CZ" dirty="0">
                <a:solidFill>
                  <a:srgbClr val="0070C0"/>
                </a:solidFill>
              </a:rPr>
              <a:t>v nemoci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DD6E8E-0FB6-4692-A49E-1EF8806DE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716946"/>
            <a:ext cx="10363826" cy="422221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sz="2200" cap="none" dirty="0"/>
              <a:t>Pro pochopení naplnění potřeb jedince v nemoci je vhodné zmapovat předchozí způsob života a osobnost jedince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cap="none" dirty="0"/>
              <a:t>Zaměřit </a:t>
            </a:r>
            <a:r>
              <a:rPr lang="cs-CZ" altLang="cs-CZ" sz="2200" cap="none" dirty="0" smtClean="0"/>
              <a:t>se na:</a:t>
            </a:r>
            <a:endParaRPr lang="cs-CZ" altLang="cs-CZ" sz="2200" cap="none" dirty="0"/>
          </a:p>
          <a:p>
            <a:r>
              <a:rPr lang="cs-CZ" altLang="cs-CZ" sz="2200" cap="none" dirty="0"/>
              <a:t>pohlaví, věk, vzdělání, prostředí, typ osobnosti, temperament (intro/</a:t>
            </a:r>
            <a:r>
              <a:rPr lang="cs-CZ" altLang="cs-CZ" sz="2200" cap="none" dirty="0" err="1"/>
              <a:t>extro</a:t>
            </a:r>
            <a:r>
              <a:rPr lang="cs-CZ" altLang="cs-CZ" sz="2200" cap="none" dirty="0"/>
              <a:t>), zralost osobnosti, hierarchie hodnot, zdravotní uvědomění</a:t>
            </a:r>
          </a:p>
          <a:p>
            <a:r>
              <a:rPr lang="cs-CZ" altLang="cs-CZ" sz="2200" cap="none" dirty="0"/>
              <a:t>vliv předchozího onemocnění - posouzení efektu </a:t>
            </a:r>
            <a:r>
              <a:rPr lang="cs-CZ" altLang="cs-CZ" sz="2200" cap="none" dirty="0" smtClean="0"/>
              <a:t>léčby, </a:t>
            </a:r>
            <a:r>
              <a:rPr lang="cs-CZ" altLang="cs-CZ" sz="2200" cap="none" dirty="0"/>
              <a:t>formy onemocnění, přístup </a:t>
            </a:r>
            <a:r>
              <a:rPr lang="cs-CZ" altLang="cs-CZ" sz="2200" cap="none" dirty="0" smtClean="0"/>
              <a:t>zdravotníků, </a:t>
            </a:r>
            <a:r>
              <a:rPr lang="cs-CZ" altLang="cs-CZ" sz="2200" cap="none" dirty="0"/>
              <a:t>dg. a </a:t>
            </a:r>
            <a:r>
              <a:rPr lang="cs-CZ" altLang="cs-CZ" sz="2200" cap="none" dirty="0" err="1"/>
              <a:t>th</a:t>
            </a:r>
            <a:r>
              <a:rPr lang="cs-CZ" altLang="cs-CZ" sz="2200" cap="none" dirty="0"/>
              <a:t>. zákroky</a:t>
            </a:r>
          </a:p>
          <a:p>
            <a:r>
              <a:rPr lang="cs-CZ" altLang="cs-CZ" sz="2200" cap="none" dirty="0"/>
              <a:t>projevy osobnosti v nemoci - adaptace: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cap="none" dirty="0"/>
              <a:t>     </a:t>
            </a:r>
            <a:r>
              <a:rPr lang="cs-CZ" altLang="cs-CZ" sz="2200" i="1" cap="none" dirty="0"/>
              <a:t>aktivní </a:t>
            </a:r>
            <a:r>
              <a:rPr lang="cs-CZ" altLang="cs-CZ" sz="2200" cap="none" dirty="0"/>
              <a:t>- P/K si danou situaci přizpůsobí sobě a svým potřebám, </a:t>
            </a:r>
          </a:p>
          <a:p>
            <a:pPr>
              <a:buNone/>
            </a:pPr>
            <a:r>
              <a:rPr lang="cs-CZ" altLang="cs-CZ" sz="2200" i="1" cap="none" dirty="0"/>
              <a:t>     pasivní </a:t>
            </a:r>
            <a:r>
              <a:rPr lang="cs-CZ" altLang="cs-CZ" sz="2200" cap="none" dirty="0"/>
              <a:t>- P/K se dané situaci </a:t>
            </a:r>
            <a:r>
              <a:rPr lang="cs-CZ" altLang="cs-CZ" sz="2200" cap="none" dirty="0" smtClean="0"/>
              <a:t>nepřizpůsobí.</a:t>
            </a:r>
            <a:endParaRPr lang="cs-CZ" alt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28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6B792-D1BA-4CFC-83AD-51074B21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Potřeby a ošetřovatelství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8A7A86-434B-4ADE-8E1A-E8ADBCA118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6121" y="2112885"/>
            <a:ext cx="10363826" cy="3774491"/>
          </a:xfrm>
        </p:spPr>
        <p:txBody>
          <a:bodyPr/>
          <a:lstStyle/>
          <a:p>
            <a:pPr algn="just"/>
            <a:r>
              <a:rPr lang="cs-CZ" altLang="cs-CZ" cap="none" dirty="0"/>
              <a:t>i když se </a:t>
            </a:r>
            <a:r>
              <a:rPr lang="cs-CZ" altLang="cs-CZ" cap="none" dirty="0" err="1"/>
              <a:t>Maslowovy</a:t>
            </a:r>
            <a:r>
              <a:rPr lang="cs-CZ" altLang="cs-CZ" cap="none" dirty="0"/>
              <a:t> potřeby předkládají v jisté hierarchii, musí je sestry a pacienti seřadit do priorit</a:t>
            </a:r>
          </a:p>
          <a:p>
            <a:pPr algn="just"/>
            <a:endParaRPr lang="cs-CZ" altLang="cs-CZ" cap="none" dirty="0"/>
          </a:p>
          <a:p>
            <a:pPr algn="just"/>
            <a:r>
              <a:rPr lang="cs-CZ" altLang="cs-CZ" cap="none" dirty="0"/>
              <a:t>sestra může pomoci nemocnému uspokojit potřebu hned nebo postupuje po částech od jedné k další, případně se věnuje po určitou dobu pouze jedné potřebě</a:t>
            </a:r>
          </a:p>
          <a:p>
            <a:pPr algn="just"/>
            <a:endParaRPr lang="cs-CZ" altLang="cs-CZ" cap="none" dirty="0"/>
          </a:p>
          <a:p>
            <a:pPr algn="just"/>
            <a:r>
              <a:rPr lang="cs-CZ" altLang="cs-CZ" cap="none" dirty="0"/>
              <a:t>potřeby vyplývají z ohrožení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119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B5734-07E5-4B24-9F01-382A598B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2150E7-6BDC-49C7-B8EE-418DA10322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altLang="cs-CZ" sz="3800" cap="none" dirty="0"/>
              <a:t>u nemocných osob se primární a sekundární potřeby prolínají a vzájemně podmiňují</a:t>
            </a:r>
          </a:p>
          <a:p>
            <a:pPr algn="just"/>
            <a:endParaRPr lang="cs-CZ" altLang="cs-CZ" sz="3800" cap="none" dirty="0"/>
          </a:p>
          <a:p>
            <a:pPr algn="just"/>
            <a:r>
              <a:rPr lang="cs-CZ" altLang="cs-CZ" sz="3800" cap="none" dirty="0"/>
              <a:t>stěžejní potřebou je být zbaven co nejdříve nepříjemných příznaků, které s sebou nemoc přináší a být dobře léčen a pečlivě ošetřován</a:t>
            </a:r>
          </a:p>
          <a:p>
            <a:pPr marL="0" indent="0" algn="just">
              <a:buNone/>
            </a:pPr>
            <a:endParaRPr lang="cs-CZ" altLang="cs-CZ" sz="3800" cap="none" dirty="0"/>
          </a:p>
          <a:p>
            <a:pPr algn="just"/>
            <a:r>
              <a:rPr lang="cs-CZ" altLang="cs-CZ" sz="3800" cap="none" dirty="0"/>
              <a:t>na uspokojování se může a má podílet sestra</a:t>
            </a:r>
          </a:p>
          <a:p>
            <a:pPr algn="just"/>
            <a:endParaRPr lang="cs-CZ" altLang="cs-CZ" sz="3800" cap="none" dirty="0"/>
          </a:p>
          <a:p>
            <a:pPr algn="just"/>
            <a:r>
              <a:rPr lang="cs-CZ" altLang="cs-CZ" sz="3800" cap="none" dirty="0"/>
              <a:t>je třeba získat nemocného ke spolupráci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2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4B431-C033-47B5-BCB8-15B4308C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Potřeby nemocného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F0C43E-E1E2-448A-BC44-3D9AD52E8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96971"/>
            <a:ext cx="10363826" cy="33942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cs-CZ" altLang="cs-CZ" sz="8000" cap="none" dirty="0"/>
              <a:t>pravidelné a plynulé uspokojování potřeb podmiňuje pocit klidu a štěstí</a:t>
            </a:r>
          </a:p>
          <a:p>
            <a:pPr algn="just"/>
            <a:endParaRPr lang="cs-CZ" altLang="cs-CZ" sz="8000" cap="none" dirty="0"/>
          </a:p>
          <a:p>
            <a:pPr algn="just"/>
            <a:r>
              <a:rPr lang="cs-CZ" altLang="cs-CZ" sz="8000" cap="none" dirty="0"/>
              <a:t>opakované a dlouhodobé neuspokojení vede k nesouladu a neshodám, mění chování člověka a poškozuje ho</a:t>
            </a:r>
          </a:p>
          <a:p>
            <a:pPr marL="0" indent="0" algn="just">
              <a:buNone/>
            </a:pPr>
            <a:endParaRPr lang="cs-CZ" altLang="cs-CZ" sz="8000" cap="none" dirty="0"/>
          </a:p>
          <a:p>
            <a:pPr algn="just"/>
            <a:r>
              <a:rPr lang="cs-CZ" altLang="cs-CZ" sz="8000" cap="none" dirty="0"/>
              <a:t>nesplnění potřeby zasáhne čas od času každého člověka</a:t>
            </a:r>
          </a:p>
          <a:p>
            <a:pPr algn="just"/>
            <a:endParaRPr lang="cs-CZ" altLang="cs-CZ" sz="8000" cap="none" dirty="0"/>
          </a:p>
          <a:p>
            <a:pPr algn="just"/>
            <a:r>
              <a:rPr lang="cs-CZ" altLang="cs-CZ" sz="8000" cap="none" dirty="0"/>
              <a:t>jednotliví lidé se od sebe liší schopností snášet nesoulad skutečností a vlastním přáním</a:t>
            </a:r>
          </a:p>
          <a:p>
            <a:pPr algn="just"/>
            <a:endParaRPr lang="cs-CZ" altLang="cs-CZ" sz="8000" cap="none" dirty="0"/>
          </a:p>
          <a:p>
            <a:pPr algn="just"/>
            <a:r>
              <a:rPr lang="cs-CZ" altLang="cs-CZ" sz="8000" cap="none" dirty="0"/>
              <a:t>každý má jinou míru odolnosti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356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AFF08-499C-4CE2-8974-C489EC8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2831"/>
          </a:xfrm>
        </p:spPr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B94941-5E24-4B80-8884-EF6BC3FFC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3875" y="2677811"/>
            <a:ext cx="10363826" cy="3474415"/>
          </a:xfrm>
        </p:spPr>
        <p:txBody>
          <a:bodyPr>
            <a:noAutofit/>
          </a:bodyPr>
          <a:lstStyle/>
          <a:p>
            <a:pPr algn="just"/>
            <a:r>
              <a:rPr lang="cs-CZ" altLang="cs-CZ" sz="2400" cap="none" dirty="0"/>
              <a:t>být laskavě přijat a mít možnost získat důvěru ve zdravotnický personál</a:t>
            </a:r>
          </a:p>
          <a:p>
            <a:pPr algn="just"/>
            <a:r>
              <a:rPr lang="cs-CZ" altLang="cs-CZ" sz="2400" cap="none" dirty="0"/>
              <a:t>ležet v pohodlném a vždy čistém lůžku, upraveném dle jeho stavu</a:t>
            </a:r>
          </a:p>
          <a:p>
            <a:pPr algn="just"/>
            <a:r>
              <a:rPr lang="cs-CZ" altLang="cs-CZ" sz="2400" cap="none" dirty="0"/>
              <a:t>být stále čistý, upravený a mít k dispozici všechno, co potřebuje k udržení osobní hygieny</a:t>
            </a:r>
          </a:p>
          <a:p>
            <a:pPr algn="just"/>
            <a:r>
              <a:rPr lang="cs-CZ" altLang="cs-CZ" sz="2400" cap="none" dirty="0"/>
              <a:t>být chráněn před nákazami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6338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2E524-CA78-46F2-9D3C-F9222F91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8543"/>
          </a:xfrm>
        </p:spPr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3D31F6-5591-424F-B6C9-202AC166DC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cs-CZ" altLang="cs-CZ" sz="2400" cap="none" dirty="0"/>
              <a:t>přijímat stravu úměrnou svému onemocnění</a:t>
            </a:r>
          </a:p>
          <a:p>
            <a:pPr algn="just"/>
            <a:r>
              <a:rPr lang="cs-CZ" altLang="cs-CZ" sz="2400" cap="none" dirty="0"/>
              <a:t>mít zajištěné vhodné ovzduší a naučit se správně ovládat dýchání</a:t>
            </a:r>
          </a:p>
          <a:p>
            <a:pPr algn="just"/>
            <a:r>
              <a:rPr lang="cs-CZ" altLang="cs-CZ" sz="2400" cap="none" dirty="0"/>
              <a:t>pravidelně se vyprazdňovat</a:t>
            </a:r>
          </a:p>
          <a:p>
            <a:pPr algn="just"/>
            <a:r>
              <a:rPr lang="cs-CZ" altLang="cs-CZ" sz="2400" cap="none" dirty="0"/>
              <a:t>dostatečně se vyspat</a:t>
            </a:r>
          </a:p>
          <a:p>
            <a:pPr algn="just"/>
            <a:r>
              <a:rPr lang="cs-CZ" altLang="cs-CZ" sz="2400" cap="none" dirty="0"/>
              <a:t>být zbaven bolesti nebo pociťovat její zmírnění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918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3CDC4-91FF-459C-82F6-00106E6B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1708"/>
          </a:xfrm>
        </p:spPr>
        <p:txBody>
          <a:bodyPr/>
          <a:lstStyle/>
          <a:p>
            <a:r>
              <a:rPr lang="cs-CZ" dirty="0"/>
              <a:t>Nemocný potřebuje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A51540-70E8-4ED4-9C2B-8A3B77F4F5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9151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altLang="cs-CZ" sz="3100" cap="none" dirty="0"/>
              <a:t>získat dostatečné a srozumitelné informace o svém zdravotním stavu a průběhu léčby</a:t>
            </a:r>
          </a:p>
          <a:p>
            <a:pPr algn="just"/>
            <a:r>
              <a:rPr lang="cs-CZ" altLang="cs-CZ" sz="3100" cap="none" dirty="0"/>
              <a:t>být důkladně a šetrně vyšetřen</a:t>
            </a:r>
          </a:p>
          <a:p>
            <a:pPr algn="just"/>
            <a:r>
              <a:rPr lang="cs-CZ" altLang="cs-CZ" sz="3100" cap="none" dirty="0"/>
              <a:t>být léčen co nejúčelnějšími a nejúčinnějšími způsoby a prostředky</a:t>
            </a:r>
          </a:p>
          <a:p>
            <a:pPr algn="just"/>
            <a:r>
              <a:rPr lang="cs-CZ" altLang="cs-CZ" sz="3100" cap="none" dirty="0"/>
              <a:t>dostávat včas dávky léků v ordinované formě</a:t>
            </a:r>
          </a:p>
          <a:p>
            <a:pPr algn="just"/>
            <a:r>
              <a:rPr lang="cs-CZ" altLang="cs-CZ" sz="3100" cap="none" dirty="0"/>
              <a:t>být v kontaktu s rodinou nebo se známými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234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D7D7ED-A965-4751-BDBE-0BE4D0B7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3909806"/>
            <a:ext cx="8689976" cy="1345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Doplňující</a:t>
            </a:r>
            <a:r>
              <a:rPr lang="en-US" sz="4400" dirty="0"/>
              <a:t> </a:t>
            </a:r>
            <a:r>
              <a:rPr lang="en-US" sz="4400" dirty="0" err="1"/>
              <a:t>informace</a:t>
            </a:r>
            <a:r>
              <a:rPr lang="en-US" sz="4400" dirty="0"/>
              <a:t> 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1800" dirty="0"/>
              <a:t>(N</a:t>
            </a:r>
            <a:r>
              <a:rPr lang="en-US" sz="1800" dirty="0" err="1"/>
              <a:t>ebud</a:t>
            </a:r>
            <a:r>
              <a:rPr lang="cs-CZ" sz="1800" dirty="0"/>
              <a:t>ou</a:t>
            </a:r>
            <a:r>
              <a:rPr lang="en-US" sz="1800" dirty="0"/>
              <a:t> </a:t>
            </a:r>
            <a:r>
              <a:rPr lang="en-US" sz="1800" dirty="0" err="1"/>
              <a:t>součástí</a:t>
            </a:r>
            <a:r>
              <a:rPr lang="en-US" sz="1800" dirty="0"/>
              <a:t> </a:t>
            </a:r>
            <a:r>
              <a:rPr lang="en-US" sz="1800" dirty="0" err="1"/>
              <a:t>testu</a:t>
            </a:r>
            <a:r>
              <a:rPr lang="cs-CZ" sz="1800" dirty="0"/>
              <a:t>)</a:t>
            </a:r>
            <a:endParaRPr lang="en-US" sz="1800" dirty="0"/>
          </a:p>
        </p:txBody>
      </p:sp>
      <p:pic>
        <p:nvPicPr>
          <p:cNvPr id="4" name="Obrázek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A4D52D92-F12B-4190-9BD9-31F55E8E52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11347" r="-1" b="6622"/>
          <a:stretch/>
        </p:blipFill>
        <p:spPr>
          <a:xfrm>
            <a:off x="3078163" y="550656"/>
            <a:ext cx="6035675" cy="329247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4067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už, osoba, vsedě, staré&#10;&#10;Popis vygenerován s velmi vysokou mírou spolehlivosti">
            <a:extLst>
              <a:ext uri="{FF2B5EF4-FFF2-40B4-BE49-F238E27FC236}">
                <a16:creationId xmlns:a16="http://schemas.microsoft.com/office/drawing/2014/main" id="{ADFF2BBA-854E-412E-9815-7AC559FC1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31951" y="618517"/>
            <a:ext cx="3406079" cy="562988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2BDFAA-2F95-457C-93D9-83D9A8AB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cs-CZ"/>
              <a:t>Klasifikace potřeb dle Murraye: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A59AAB-518A-4283-9266-B5A3B27E00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cap="none" dirty="0"/>
              <a:t>Americký psycholog</a:t>
            </a:r>
            <a:r>
              <a:rPr lang="cs-CZ" dirty="0"/>
              <a:t> </a:t>
            </a:r>
            <a:r>
              <a:rPr lang="cs-CZ" altLang="cs-CZ" cap="none" dirty="0"/>
              <a:t>(*1893 - †1988)</a:t>
            </a:r>
          </a:p>
          <a:p>
            <a:endParaRPr lang="cs-CZ" dirty="0"/>
          </a:p>
          <a:p>
            <a:r>
              <a:rPr lang="cs-CZ" cap="none" dirty="0" err="1"/>
              <a:t>Viscerogenní</a:t>
            </a:r>
            <a:r>
              <a:rPr lang="cs-CZ" cap="none" dirty="0"/>
              <a:t> – (primární)</a:t>
            </a:r>
          </a:p>
          <a:p>
            <a:r>
              <a:rPr lang="cs-CZ" cap="none" dirty="0"/>
              <a:t>Psychogenní (sekundární)</a:t>
            </a:r>
          </a:p>
          <a:p>
            <a:endParaRPr lang="cs-CZ" cap="none" dirty="0"/>
          </a:p>
          <a:p>
            <a:pPr lvl="1"/>
            <a:r>
              <a:rPr lang="cs-CZ" sz="2000" cap="none" dirty="0"/>
              <a:t>Kladné a záporné</a:t>
            </a:r>
          </a:p>
          <a:p>
            <a:pPr lvl="1"/>
            <a:r>
              <a:rPr lang="cs-CZ" sz="2000" cap="none" dirty="0"/>
              <a:t>Manifestní a latentní</a:t>
            </a:r>
          </a:p>
        </p:txBody>
      </p:sp>
    </p:spTree>
    <p:extLst>
      <p:ext uri="{BB962C8B-B14F-4D97-AF65-F5344CB8AC3E}">
        <p14:creationId xmlns:p14="http://schemas.microsoft.com/office/powerpoint/2010/main" val="2311132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157F8-BF49-4A82-A030-ED273281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</a:t>
            </a:r>
            <a:r>
              <a:rPr lang="cs-CZ" dirty="0" err="1"/>
              <a:t>viscerogenních</a:t>
            </a:r>
            <a:r>
              <a:rPr lang="cs-CZ" dirty="0"/>
              <a:t> potřeb dle </a:t>
            </a:r>
            <a:r>
              <a:rPr lang="cs-CZ" dirty="0" err="1"/>
              <a:t>murraye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792DCF-E2EF-4A3D-9998-58D1C93466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591099" cy="34241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A. </a:t>
            </a:r>
            <a:r>
              <a:rPr lang="cs-CZ" cap="none" dirty="0"/>
              <a:t>nedostatky (vedoucí k příjmu)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cap="none" dirty="0"/>
              <a:t>Potřeba vdechu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cap="none" dirty="0"/>
              <a:t>Potřeba potravy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cap="none" dirty="0"/>
              <a:t>Potřeba hmatového pociťování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cap="none" dirty="0"/>
              <a:t>Potřeba sexuální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cap="none" dirty="0"/>
              <a:t>Potřeba laktace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62610E4-32A2-4287-A601-D0CF57ED3F98}"/>
              </a:ext>
            </a:extLst>
          </p:cNvPr>
          <p:cNvSpPr/>
          <p:nvPr/>
        </p:nvSpPr>
        <p:spPr>
          <a:xfrm>
            <a:off x="5504873" y="2367092"/>
            <a:ext cx="6096000" cy="40641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B. tenze (směřující ke zbavení se něčeho)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Potřeba výdechu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Potřeba mikce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Potřeba defekace</a:t>
            </a:r>
          </a:p>
          <a:p>
            <a:pPr lvl="1"/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C. poškození (vedoucí k odtažení)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Potřeba vyhýbat se noxe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Potřeba vyhýbat se horku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Potřeba vyhýbat se chladu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Potřeba vyhýbat se poškození</a:t>
            </a:r>
          </a:p>
        </p:txBody>
      </p:sp>
    </p:spTree>
    <p:extLst>
      <p:ext uri="{BB962C8B-B14F-4D97-AF65-F5344CB8AC3E}">
        <p14:creationId xmlns:p14="http://schemas.microsoft.com/office/powerpoint/2010/main" val="41882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0C398-A187-4C73-81E2-5410EEBE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dirty="0"/>
              <a:t>potřeba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C2570A-3DFD-4D1B-8722-F4A11C6776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buClr>
                <a:srgbClr val="0000FF"/>
              </a:buClr>
              <a:buFontTx/>
              <a:buChar char="•"/>
              <a:defRPr/>
            </a:pPr>
            <a:r>
              <a:rPr lang="cs-CZ" altLang="cs-CZ" sz="2400" cap="none" dirty="0" smtClean="0"/>
              <a:t>Nutnost </a:t>
            </a:r>
            <a:r>
              <a:rPr lang="cs-CZ" altLang="cs-CZ" sz="2400" cap="none" dirty="0"/>
              <a:t>organismu něco získávat nebo něčeho se zbavit. </a:t>
            </a:r>
          </a:p>
          <a:p>
            <a:pPr marL="344487" lvl="1" indent="0" fontAlgn="auto"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cs-CZ" altLang="cs-CZ" sz="2400" cap="none" dirty="0"/>
              <a:t>     S</a:t>
            </a:r>
            <a:r>
              <a:rPr lang="cs-CZ" altLang="cs-CZ" sz="2400" cap="none" dirty="0" smtClean="0"/>
              <a:t>tav </a:t>
            </a:r>
            <a:r>
              <a:rPr lang="cs-CZ" altLang="cs-CZ" sz="2400" cap="none" dirty="0"/>
              <a:t>organismu člověka, který znamená porušení vnitřní </a:t>
            </a:r>
          </a:p>
          <a:p>
            <a:pPr marL="344487" lvl="1" indent="0" fontAlgn="auto"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r>
              <a:rPr lang="cs-CZ" altLang="cs-CZ" sz="2400" cap="none" dirty="0"/>
              <a:t>     rovnováhy nebo </a:t>
            </a:r>
            <a:r>
              <a:rPr lang="cs-CZ" altLang="cs-CZ" sz="2400" cap="none" dirty="0" smtClean="0"/>
              <a:t>nedostatek </a:t>
            </a:r>
            <a:r>
              <a:rPr lang="cs-CZ" altLang="cs-CZ" sz="2400" cap="none" dirty="0"/>
              <a:t>ve vnějších vztazích osobnosti.   </a:t>
            </a:r>
          </a:p>
          <a:p>
            <a:pPr lvl="1" fontAlgn="auto">
              <a:spcAft>
                <a:spcPts val="0"/>
              </a:spcAft>
              <a:buClr>
                <a:srgbClr val="0000FF"/>
              </a:buClr>
              <a:buFontTx/>
              <a:buNone/>
              <a:defRPr/>
            </a:pPr>
            <a:r>
              <a:rPr lang="cs-CZ" altLang="cs-CZ" sz="2400" cap="none" dirty="0"/>
              <a:t>                                                                               </a:t>
            </a:r>
          </a:p>
          <a:p>
            <a:pPr lvl="1">
              <a:buClr>
                <a:srgbClr val="0000FF"/>
              </a:buClr>
              <a:defRPr/>
            </a:pPr>
            <a:r>
              <a:rPr lang="cs-CZ" altLang="cs-CZ" sz="2400" cap="none" dirty="0"/>
              <a:t>Patří mezi aktivačně – motivační vlastnosti osobnosti.</a:t>
            </a:r>
          </a:p>
          <a:p>
            <a:pPr fontAlgn="auto">
              <a:spcAft>
                <a:spcPts val="0"/>
              </a:spcAft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endParaRPr lang="cs-CZ" altLang="cs-CZ" sz="2600" dirty="0">
              <a:solidFill>
                <a:schemeClr val="bg2">
                  <a:lumMod val="75000"/>
                </a:schemeClr>
              </a:solidFill>
            </a:endParaRPr>
          </a:p>
          <a:p>
            <a:pPr lvl="1" algn="just" fontAlgn="auto">
              <a:spcAft>
                <a:spcPts val="0"/>
              </a:spcAft>
              <a:buClr>
                <a:srgbClr val="0000FF"/>
              </a:buClr>
              <a:buFontTx/>
              <a:buNone/>
              <a:defRPr/>
            </a:pPr>
            <a:endParaRPr lang="cs-CZ" altLang="cs-CZ" sz="2000" dirty="0">
              <a:solidFill>
                <a:schemeClr val="bg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4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2863F-1139-44A9-BBE2-8F89A7A2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10588414" cy="1122947"/>
          </a:xfrm>
        </p:spPr>
        <p:txBody>
          <a:bodyPr/>
          <a:lstStyle/>
          <a:p>
            <a:r>
              <a:rPr lang="cs-CZ" altLang="cs-CZ" dirty="0" err="1"/>
              <a:t>Hezbergova</a:t>
            </a:r>
            <a:r>
              <a:rPr lang="cs-CZ" altLang="cs-CZ" dirty="0"/>
              <a:t> </a:t>
            </a:r>
            <a:r>
              <a:rPr lang="cs-CZ" altLang="cs-CZ" dirty="0" err="1"/>
              <a:t>dvoufaktorová</a:t>
            </a:r>
            <a:r>
              <a:rPr lang="cs-CZ" altLang="cs-CZ" dirty="0"/>
              <a:t> teorie potřeb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54770-BDA6-448A-B5B4-D4EC59E52D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8062" y="2791326"/>
            <a:ext cx="6200163" cy="2999873"/>
          </a:xfrm>
        </p:spPr>
        <p:txBody>
          <a:bodyPr/>
          <a:lstStyle/>
          <a:p>
            <a:pPr algn="just"/>
            <a:r>
              <a:rPr lang="cs-CZ" altLang="cs-CZ" cap="none" dirty="0"/>
              <a:t>americký psycholog, (*1923 - †2000)</a:t>
            </a:r>
          </a:p>
          <a:p>
            <a:pPr algn="just"/>
            <a:r>
              <a:rPr lang="cs-CZ" altLang="cs-CZ" cap="none" dirty="0"/>
              <a:t>doplňuje </a:t>
            </a:r>
            <a:r>
              <a:rPr lang="cs-CZ" altLang="cs-CZ" cap="none" dirty="0" err="1"/>
              <a:t>Maslowovu</a:t>
            </a:r>
            <a:r>
              <a:rPr lang="cs-CZ" altLang="cs-CZ" cap="none" dirty="0"/>
              <a:t> hierarchickou teorii potřeb </a:t>
            </a:r>
          </a:p>
          <a:p>
            <a:pPr algn="just"/>
            <a:r>
              <a:rPr lang="cs-CZ" altLang="cs-CZ" cap="none" dirty="0"/>
              <a:t>vychází ze zkoumání příčin spokojenosti a nespokojenosti</a:t>
            </a:r>
          </a:p>
          <a:p>
            <a:endParaRPr lang="cs-CZ" dirty="0"/>
          </a:p>
        </p:txBody>
      </p:sp>
      <p:pic>
        <p:nvPicPr>
          <p:cNvPr id="5" name="Picture 4" descr="frederick_herzberg">
            <a:extLst>
              <a:ext uri="{FF2B5EF4-FFF2-40B4-BE49-F238E27FC236}">
                <a16:creationId xmlns:a16="http://schemas.microsoft.com/office/drawing/2014/main" id="{AB1E13D2-7679-454E-AE64-72332B60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62" y="2478086"/>
            <a:ext cx="27797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89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54C45-A27F-408B-BE74-D082CEF9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0" cy="979055"/>
          </a:xfrm>
        </p:spPr>
        <p:txBody>
          <a:bodyPr/>
          <a:lstStyle/>
          <a:p>
            <a:r>
              <a:rPr lang="cs-CZ" altLang="cs-CZ"/>
              <a:t>McClellandova teorie získaných potřeb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54B7E-0DFB-406D-967D-669E877262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36853" y="2632851"/>
            <a:ext cx="2741372" cy="315834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DAB4CB4-D9BB-4E38-BFDE-C76EBBD14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096655"/>
            <a:ext cx="7186517" cy="476134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cs-CZ" altLang="cs-CZ" sz="6200" dirty="0" err="1"/>
              <a:t>McClelland</a:t>
            </a:r>
            <a:r>
              <a:rPr lang="cs-CZ" altLang="cs-CZ" sz="6200" dirty="0"/>
              <a:t> tvrdí, že lidé mají potřebu něčeho dosáhnout, někam patřit a potřebu moci. Liší se pouze tím, jaký mají vnitřní žebříček priorit těchto potřeb.</a:t>
            </a:r>
          </a:p>
          <a:p>
            <a:pPr algn="just">
              <a:lnSpc>
                <a:spcPct val="90000"/>
              </a:lnSpc>
            </a:pPr>
            <a:endParaRPr lang="cs-CZ" altLang="cs-CZ" sz="5000" dirty="0"/>
          </a:p>
          <a:p>
            <a:pPr lvl="1" algn="just">
              <a:lnSpc>
                <a:spcPct val="90000"/>
              </a:lnSpc>
            </a:pPr>
            <a:r>
              <a:rPr lang="cs-CZ" altLang="cs-CZ" sz="6200" b="1" cap="none" dirty="0" err="1"/>
              <a:t>Achiever</a:t>
            </a:r>
            <a:r>
              <a:rPr lang="cs-CZ" altLang="cs-CZ" sz="6200" b="1" cap="none" dirty="0"/>
              <a:t> </a:t>
            </a:r>
            <a:r>
              <a:rPr lang="cs-CZ" altLang="cs-CZ" sz="6200" cap="none" dirty="0"/>
              <a:t>- má tendenci excelovat a oceňuje časté potvrzování toho, jak je dobrý. Vyhýbá se riziku, ze kterého není patrný zisk, nebo kde je pravděpodobnost neúspěchu příliš vysoká. </a:t>
            </a:r>
          </a:p>
          <a:p>
            <a:pPr lvl="1" algn="just">
              <a:lnSpc>
                <a:spcPct val="90000"/>
              </a:lnSpc>
            </a:pPr>
            <a:endParaRPr lang="cs-CZ" altLang="cs-CZ" sz="5000" cap="none" dirty="0"/>
          </a:p>
          <a:p>
            <a:pPr lvl="1" algn="just">
              <a:lnSpc>
                <a:spcPct val="90000"/>
              </a:lnSpc>
            </a:pPr>
            <a:r>
              <a:rPr lang="cs-CZ" altLang="cs-CZ" sz="6200" b="1" cap="none" dirty="0" err="1"/>
              <a:t>Affilation</a:t>
            </a:r>
            <a:r>
              <a:rPr lang="cs-CZ" altLang="cs-CZ" sz="6200" b="1" cap="none" dirty="0"/>
              <a:t> </a:t>
            </a:r>
            <a:r>
              <a:rPr lang="cs-CZ" altLang="cs-CZ" sz="6200" b="1" cap="none" dirty="0" err="1"/>
              <a:t>seeker</a:t>
            </a:r>
            <a:r>
              <a:rPr lang="cs-CZ" altLang="cs-CZ" sz="6200" b="1" cap="none" dirty="0"/>
              <a:t> </a:t>
            </a:r>
            <a:r>
              <a:rPr lang="cs-CZ" altLang="cs-CZ" sz="6200" cap="none" dirty="0"/>
              <a:t>- ten, který chce hlavně někam patřit - má tendenci vyhledávat zejména harmonické vztahy s ostatními lidmi. Jsou konformní. Vyhledávají spíše souhlas, než uznání. </a:t>
            </a:r>
          </a:p>
          <a:p>
            <a:pPr lvl="1" algn="just">
              <a:lnSpc>
                <a:spcPct val="90000"/>
              </a:lnSpc>
            </a:pPr>
            <a:endParaRPr lang="cs-CZ" altLang="cs-CZ" sz="6200" cap="none" dirty="0"/>
          </a:p>
          <a:p>
            <a:pPr lvl="1" algn="just">
              <a:lnSpc>
                <a:spcPct val="90000"/>
              </a:lnSpc>
            </a:pPr>
            <a:r>
              <a:rPr lang="cs-CZ" altLang="cs-CZ" sz="6200" b="1" cap="none" dirty="0" err="1"/>
              <a:t>Power</a:t>
            </a:r>
            <a:r>
              <a:rPr lang="cs-CZ" altLang="cs-CZ" sz="6200" b="1" cap="none" dirty="0"/>
              <a:t> </a:t>
            </a:r>
            <a:r>
              <a:rPr lang="cs-CZ" altLang="cs-CZ" sz="6200" b="1" cap="none" dirty="0" err="1"/>
              <a:t>seeker</a:t>
            </a:r>
            <a:r>
              <a:rPr lang="cs-CZ" altLang="cs-CZ" sz="6200" b="1" cap="none" dirty="0"/>
              <a:t> </a:t>
            </a:r>
            <a:r>
              <a:rPr lang="cs-CZ" altLang="cs-CZ" sz="6200" cap="none" dirty="0"/>
              <a:t>- ten, který má silnou potřebu moci - má tendenci k síle a moci, a to buď kvůli ovládání lidí nebo kvůli dosažení cíle. Nevyhledává ani uznání, ani ocenění, stačí mu pouze souhlasná dohoda. </a:t>
            </a:r>
          </a:p>
          <a:p>
            <a:endParaRPr lang="cs-CZ" dirty="0"/>
          </a:p>
        </p:txBody>
      </p:sp>
      <p:pic>
        <p:nvPicPr>
          <p:cNvPr id="5" name="Picture 4" descr="david_mcclelland">
            <a:extLst>
              <a:ext uri="{FF2B5EF4-FFF2-40B4-BE49-F238E27FC236}">
                <a16:creationId xmlns:a16="http://schemas.microsoft.com/office/drawing/2014/main" id="{968C1145-4275-4F37-9303-5DF7A949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53" y="2632852"/>
            <a:ext cx="26654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51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05786-95F7-4B4E-833F-79FED336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374" y="-592482"/>
            <a:ext cx="10779461" cy="2023252"/>
          </a:xfrm>
        </p:spPr>
        <p:txBody>
          <a:bodyPr/>
          <a:lstStyle/>
          <a:p>
            <a:r>
              <a:rPr lang="cs-CZ" altLang="cs-CZ" dirty="0" err="1"/>
              <a:t>Skinnerova</a:t>
            </a:r>
            <a:r>
              <a:rPr lang="cs-CZ" altLang="cs-CZ" dirty="0"/>
              <a:t> teorie pozitivního posílení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1EE542-9231-439E-944B-DB1A7640CF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6894" y="1921162"/>
            <a:ext cx="6200163" cy="5181599"/>
          </a:xfrm>
        </p:spPr>
        <p:txBody>
          <a:bodyPr>
            <a:normAutofit/>
          </a:bodyPr>
          <a:lstStyle/>
          <a:p>
            <a:pPr algn="just"/>
            <a:r>
              <a:rPr lang="cs-CZ" altLang="cs-CZ" cap="none" dirty="0"/>
              <a:t>americký psycholog, (*1904 - †1990),  zastánce behaviorismu </a:t>
            </a:r>
          </a:p>
          <a:p>
            <a:pPr algn="just"/>
            <a:r>
              <a:rPr lang="cs-CZ" altLang="cs-CZ" dirty="0"/>
              <a:t>Idea jeho teorie pozitivního posilování je založena na prosté myšlence: důsledky (chování) ovlivňují chování. </a:t>
            </a:r>
          </a:p>
          <a:p>
            <a:pPr algn="just"/>
            <a:r>
              <a:rPr lang="cs-CZ" altLang="cs-CZ" cap="none" dirty="0"/>
              <a:t>V centru této teorie stojí tři pravidla důsledků:</a:t>
            </a:r>
          </a:p>
          <a:p>
            <a:pPr marL="0" indent="0" algn="just">
              <a:buNone/>
            </a:pPr>
            <a:r>
              <a:rPr lang="cs-CZ" altLang="cs-CZ" cap="none" dirty="0"/>
              <a:t> 1. důsledky, které dávají odměnu posilují chování, </a:t>
            </a:r>
          </a:p>
          <a:p>
            <a:pPr marL="0" indent="0" algn="just">
              <a:buNone/>
            </a:pPr>
            <a:r>
              <a:rPr lang="cs-CZ" altLang="cs-CZ" cap="none" dirty="0"/>
              <a:t> 2. důsledky, které poskytují potrestání chování oslabují a</a:t>
            </a:r>
          </a:p>
          <a:p>
            <a:pPr marL="0" indent="0" algn="just">
              <a:buNone/>
            </a:pPr>
            <a:r>
              <a:rPr lang="cs-CZ" altLang="cs-CZ" cap="none" dirty="0"/>
              <a:t> 3. v případě, že důsledky, které neposkytují ani odměnu, ani potrestání, chování vyhasíná.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urrhus_skinner">
            <a:extLst>
              <a:ext uri="{FF2B5EF4-FFF2-40B4-BE49-F238E27FC236}">
                <a16:creationId xmlns:a16="http://schemas.microsoft.com/office/drawing/2014/main" id="{3B3C280D-9948-4953-A6C2-216624E9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43" y="2411179"/>
            <a:ext cx="259238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065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E3695-C200-4A2E-B52A-E0B4ACB5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4CF09-7EFB-4838-8A1D-847CE37ABC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altLang="cs-CZ" cap="none" dirty="0"/>
              <a:t>Trachtová, E. a kol.: Potřeby nemocného v ošetřovatelském procesu. Brno, IDVPZ 2004.</a:t>
            </a:r>
          </a:p>
          <a:p>
            <a:pPr marL="0" indent="0">
              <a:buNone/>
            </a:pPr>
            <a:endParaRPr lang="cs-CZ" altLang="cs-CZ" cap="none" dirty="0"/>
          </a:p>
          <a:p>
            <a:r>
              <a:rPr lang="cs-CZ" altLang="cs-CZ" cap="none" dirty="0"/>
              <a:t>Šamánková, M.: Lidské potřeby ve zdraví a nemoci. Praha: </a:t>
            </a:r>
            <a:r>
              <a:rPr lang="cs-CZ" altLang="cs-CZ" cap="none" dirty="0" err="1"/>
              <a:t>Grada</a:t>
            </a:r>
            <a:r>
              <a:rPr lang="cs-CZ" altLang="cs-CZ" cap="none" dirty="0"/>
              <a:t>, </a:t>
            </a:r>
            <a:r>
              <a:rPr lang="cs-CZ" altLang="cs-CZ" cap="none" dirty="0" smtClean="0"/>
              <a:t>2011.</a:t>
            </a:r>
          </a:p>
          <a:p>
            <a:pPr marL="0" indent="0">
              <a:buNone/>
            </a:pPr>
            <a:endParaRPr lang="cs-CZ" altLang="cs-CZ" cap="none" dirty="0"/>
          </a:p>
          <a:p>
            <a:r>
              <a:rPr lang="cs-CZ" altLang="cs-CZ" cap="none" dirty="0" smtClean="0"/>
              <a:t>Atkinson</a:t>
            </a:r>
            <a:r>
              <a:rPr lang="cs-CZ" altLang="cs-CZ" cap="none" dirty="0"/>
              <a:t>, R.L. a kol.: Psychologie. Praha, Portál 2003.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25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183BC-FD0C-4D37-89CF-692F82B1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dnešní přednášky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E2AD0C-1EFA-4520-B9FB-068F066E8B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>
                <a:solidFill>
                  <a:srgbClr val="FF0000"/>
                </a:solidFill>
              </a:rPr>
              <a:t>Test </a:t>
            </a:r>
            <a:r>
              <a:rPr lang="cs-CZ" sz="5400" dirty="0" smtClean="0">
                <a:solidFill>
                  <a:srgbClr val="FF0000"/>
                </a:solidFill>
              </a:rPr>
              <a:t>24. 9. 2018 (</a:t>
            </a:r>
            <a:r>
              <a:rPr lang="cs-CZ" sz="5400" cap="none" dirty="0" smtClean="0">
                <a:solidFill>
                  <a:srgbClr val="FF0000"/>
                </a:solidFill>
              </a:rPr>
              <a:t>ev. </a:t>
            </a:r>
            <a:r>
              <a:rPr lang="cs-CZ" sz="5400" smtClean="0">
                <a:solidFill>
                  <a:srgbClr val="FF0000"/>
                </a:solidFill>
              </a:rPr>
              <a:t>1</a:t>
            </a:r>
            <a:r>
              <a:rPr lang="cs-CZ" sz="5400" dirty="0" smtClean="0">
                <a:solidFill>
                  <a:srgbClr val="FF0000"/>
                </a:solidFill>
              </a:rPr>
              <a:t>. 10.)</a:t>
            </a:r>
            <a:endParaRPr lang="cs-CZ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5400" dirty="0"/>
              <a:t>rozsah 20 otázek – 15 minut </a:t>
            </a:r>
          </a:p>
        </p:txBody>
      </p:sp>
    </p:spTree>
    <p:extLst>
      <p:ext uri="{BB962C8B-B14F-4D97-AF65-F5344CB8AC3E}">
        <p14:creationId xmlns:p14="http://schemas.microsoft.com/office/powerpoint/2010/main" val="1110823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66DAE0-FAE0-45F9-9C76-796835F2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Děkuji za pozornost</a:t>
            </a:r>
          </a:p>
        </p:txBody>
      </p:sp>
      <p:pic>
        <p:nvPicPr>
          <p:cNvPr id="8" name="Zástupný symbol pro obsah 7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D3BDBB4D-E02E-41B6-98CC-652376028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0120" y="1032309"/>
            <a:ext cx="6002432" cy="479074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7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DE43D-517C-4CD4-8E62-284D8267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67223"/>
          </a:xfrm>
        </p:spPr>
        <p:txBody>
          <a:bodyPr/>
          <a:lstStyle/>
          <a:p>
            <a:r>
              <a:rPr lang="cs-CZ" dirty="0"/>
              <a:t>potřeba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069283-8B75-4DDB-8A26-26634DF34D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80008"/>
            <a:ext cx="10363826" cy="4689144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altLang="cs-CZ" sz="2400" cap="none" dirty="0"/>
              <a:t>pobízí  k vyhledávání  určité  podmínky nezbytné  k  životu, popř. vede k vyhýbání se určité podmínce, která je pro život nepříznivá.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cap="none" dirty="0"/>
              <a:t>je něčím, co lidská bytost nutně potřebuje pro svůj vývoj a život.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cap="none" dirty="0"/>
              <a:t>lidské potřeby nejsou neměnné, neustále se vyvíjí a kultivují.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cap="none" dirty="0"/>
              <a:t>každý jedinec vyjadřuje a uspokojuje potřeby svým způsobem (žádoucím-nežádoucí </a:t>
            </a:r>
            <a:r>
              <a:rPr lang="cs-CZ" altLang="cs-CZ" sz="2400" cap="none" dirty="0" smtClean="0"/>
              <a:t>způsobem).</a:t>
            </a:r>
            <a:endParaRPr lang="cs-CZ" altLang="cs-CZ" sz="2400" cap="none" dirty="0"/>
          </a:p>
          <a:p>
            <a:pPr algn="just" fontAlgn="auto">
              <a:spcAft>
                <a:spcPts val="0"/>
              </a:spcAft>
              <a:defRPr/>
            </a:pPr>
            <a:r>
              <a:rPr lang="cs-CZ" altLang="cs-CZ" sz="2400" cap="none" dirty="0"/>
              <a:t>potřeby jsou základními motivy.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7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>
            <a:extLst>
              <a:ext uri="{FF2B5EF4-FFF2-40B4-BE49-F238E27FC236}">
                <a16:creationId xmlns:a16="http://schemas.microsoft.com/office/drawing/2014/main" id="{F3A8575D-CE97-43EB-9923-C3D54629F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7">
            <a:extLst>
              <a:ext uri="{FF2B5EF4-FFF2-40B4-BE49-F238E27FC236}">
                <a16:creationId xmlns:a16="http://schemas.microsoft.com/office/drawing/2014/main" id="{04B02867-8B3B-49EE-8983-5C9676D127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1" name="Rectangle 49">
            <a:extLst>
              <a:ext uri="{FF2B5EF4-FFF2-40B4-BE49-F238E27FC236}">
                <a16:creationId xmlns:a16="http://schemas.microsoft.com/office/drawing/2014/main" id="{2AC74889-9D06-4A4B-A1DE-476DD36065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AAB64384-2F0D-4DF1-8C08-EAC502657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E81006-286E-444F-B561-629906C7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3000" cap="none" dirty="0"/>
              <a:t>Je-li </a:t>
            </a:r>
            <a:r>
              <a:rPr lang="en-US" altLang="cs-CZ" sz="3000" cap="none" dirty="0" err="1"/>
              <a:t>člověk</a:t>
            </a:r>
            <a:r>
              <a:rPr lang="en-US" altLang="cs-CZ" sz="3000" cap="none" dirty="0"/>
              <a:t> </a:t>
            </a:r>
            <a:r>
              <a:rPr lang="en-US" altLang="cs-CZ" sz="3000" cap="none" dirty="0" err="1"/>
              <a:t>hladový</a:t>
            </a:r>
            <a:r>
              <a:rPr lang="en-US" altLang="cs-CZ" sz="3000" cap="none" dirty="0"/>
              <a:t>, je </a:t>
            </a:r>
            <a:r>
              <a:rPr lang="en-US" altLang="cs-CZ" sz="3000" cap="none" dirty="0" err="1"/>
              <a:t>hladový</a:t>
            </a:r>
            <a:r>
              <a:rPr lang="en-US" altLang="cs-CZ" sz="3000" cap="none" dirty="0"/>
              <a:t> „</a:t>
            </a:r>
            <a:r>
              <a:rPr lang="en-US" altLang="cs-CZ" sz="3000" cap="none" dirty="0" err="1"/>
              <a:t>celý</a:t>
            </a:r>
            <a:r>
              <a:rPr lang="en-US" altLang="cs-CZ" sz="3000" cap="none" dirty="0"/>
              <a:t>“ a </a:t>
            </a:r>
            <a:r>
              <a:rPr lang="en-US" altLang="cs-CZ" sz="3000" cap="none" dirty="0" err="1"/>
              <a:t>projevuje</a:t>
            </a:r>
            <a:r>
              <a:rPr lang="en-US" altLang="cs-CZ" sz="3000" cap="none" dirty="0"/>
              <a:t> se to v </a:t>
            </a:r>
            <a:r>
              <a:rPr lang="en-US" altLang="cs-CZ" sz="3000" cap="none" dirty="0" err="1"/>
              <a:t>jeho</a:t>
            </a:r>
            <a:r>
              <a:rPr lang="en-US" altLang="cs-CZ" sz="3000" cap="none" dirty="0"/>
              <a:t> </a:t>
            </a:r>
            <a:r>
              <a:rPr lang="en-US" altLang="cs-CZ" sz="3000" cap="none" dirty="0" err="1"/>
              <a:t>vnímání</a:t>
            </a:r>
            <a:r>
              <a:rPr lang="en-US" altLang="cs-CZ" sz="3000" cap="none" dirty="0"/>
              <a:t>, </a:t>
            </a:r>
            <a:r>
              <a:rPr lang="en-US" altLang="cs-CZ" sz="3000" cap="none" dirty="0" err="1"/>
              <a:t>myšlení</a:t>
            </a:r>
            <a:r>
              <a:rPr lang="en-US" altLang="cs-CZ" sz="3000" cap="none" dirty="0"/>
              <a:t>, </a:t>
            </a:r>
            <a:r>
              <a:rPr lang="en-US" altLang="cs-CZ" sz="3000" cap="none" dirty="0" err="1"/>
              <a:t>cítění</a:t>
            </a:r>
            <a:r>
              <a:rPr lang="en-US" altLang="cs-CZ" sz="3000" cap="none" dirty="0"/>
              <a:t> </a:t>
            </a:r>
            <a:r>
              <a:rPr lang="en-US" altLang="cs-CZ" sz="3000" cap="none" dirty="0" err="1"/>
              <a:t>i</a:t>
            </a:r>
            <a:r>
              <a:rPr lang="en-US" altLang="cs-CZ" sz="3000" cap="none" dirty="0"/>
              <a:t> </a:t>
            </a:r>
            <a:r>
              <a:rPr lang="en-US" altLang="cs-CZ" sz="3000" cap="none" dirty="0" err="1"/>
              <a:t>chtění</a:t>
            </a:r>
            <a:r>
              <a:rPr lang="en-US" altLang="cs-CZ" sz="3000" cap="none" dirty="0"/>
              <a:t>…</a:t>
            </a:r>
            <a:endParaRPr lang="en-US" sz="3000" cap="none" dirty="0"/>
          </a:p>
        </p:txBody>
      </p:sp>
      <p:pic>
        <p:nvPicPr>
          <p:cNvPr id="12" name="Obrázek 11" descr="Obsah obrázku jídlo, suši, interiér, stůl&#10;&#10;Popis vygenerován s velmi vysokou mírou spolehlivosti">
            <a:extLst>
              <a:ext uri="{FF2B5EF4-FFF2-40B4-BE49-F238E27FC236}">
                <a16:creationId xmlns:a16="http://schemas.microsoft.com/office/drawing/2014/main" id="{1DD3C018-0C58-4ADD-ACCB-14FDE15D9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40325" r="13715" b="3"/>
          <a:stretch/>
        </p:blipFill>
        <p:spPr>
          <a:xfrm>
            <a:off x="20" y="10"/>
            <a:ext cx="2984090" cy="4187729"/>
          </a:xfrm>
          <a:prstGeom prst="rect">
            <a:avLst/>
          </a:prstGeom>
        </p:spPr>
      </p:pic>
      <p:sp>
        <p:nvSpPr>
          <p:cNvPr id="64" name="Rectangle 53">
            <a:extLst>
              <a:ext uri="{FF2B5EF4-FFF2-40B4-BE49-F238E27FC236}">
                <a16:creationId xmlns:a16="http://schemas.microsoft.com/office/drawing/2014/main" id="{862D9307-EAFC-4B51-9559-A9F440FF02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4113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 descr="Obsah obrázku jídlo, mísa, stůl, talíř&#10;&#10;Popis vygenerován s velmi vysokou mírou spolehlivosti">
            <a:extLst>
              <a:ext uri="{FF2B5EF4-FFF2-40B4-BE49-F238E27FC236}">
                <a16:creationId xmlns:a16="http://schemas.microsoft.com/office/drawing/2014/main" id="{176ADC63-8C95-4423-97AE-F06AEB1205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5326" r="18713" b="3"/>
          <a:stretch/>
        </p:blipFill>
        <p:spPr>
          <a:xfrm>
            <a:off x="3066409" y="10"/>
            <a:ext cx="2984113" cy="418772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0650C4C-A85B-4427-BE6E-2E756308D8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0094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talíř, jídlo, stůl, ovoce&#10;&#10;Popis vygenerován s velmi vysokou mírou spolehlivosti">
            <a:extLst>
              <a:ext uri="{FF2B5EF4-FFF2-40B4-BE49-F238E27FC236}">
                <a16:creationId xmlns:a16="http://schemas.microsoft.com/office/drawing/2014/main" id="{34F5E01B-C988-4E7B-A5B8-477DACDC6D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30915" r="21228" b="-2"/>
          <a:stretch/>
        </p:blipFill>
        <p:spPr>
          <a:xfrm>
            <a:off x="9199227" y="10"/>
            <a:ext cx="3013629" cy="418772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CB7FE387-2351-4DBC-A270-3E3C8187D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6075" y="-2"/>
            <a:ext cx="82296" cy="419709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alíř, jídlo, stůl, interiér&#10;&#10;Popis vygenerován s velmi vysokou mírou spolehlivosti">
            <a:extLst>
              <a:ext uri="{FF2B5EF4-FFF2-40B4-BE49-F238E27FC236}">
                <a16:creationId xmlns:a16="http://schemas.microsoft.com/office/drawing/2014/main" id="{1830034C-DEE5-4699-B56E-B3903B4CEF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rcRect l="14290" r="35875" b="-1"/>
          <a:stretch/>
        </p:blipFill>
        <p:spPr>
          <a:xfrm>
            <a:off x="6132818" y="-10828"/>
            <a:ext cx="3013629" cy="4187729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201BA0A-84DC-4FF7-8E19-28DC400019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" y="4229100"/>
            <a:ext cx="1216152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07AC408F-D9B3-42E7-B039-A09CA01FF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69552521-5ADB-42B6-AAD3-20E08A4BA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1445" y="1117857"/>
            <a:ext cx="3427091" cy="463120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7EAEC1-FF8D-4D71-B39F-D3DAEF84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cs-CZ" dirty="0"/>
              <a:t>Abraham </a:t>
            </a:r>
            <a:r>
              <a:rPr lang="cs-CZ" dirty="0" err="1"/>
              <a:t>maslow</a:t>
            </a:r>
            <a:endParaRPr lang="cs-CZ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5E9D69-1955-4DF9-A886-C168CFC52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64207" cy="388130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cs-CZ" altLang="cs-CZ" cap="none" dirty="0"/>
              <a:t>● </a:t>
            </a:r>
            <a:r>
              <a:rPr lang="cs-CZ" altLang="cs-CZ" sz="2400" cap="none" dirty="0"/>
              <a:t>americký psycholog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cap="none" dirty="0"/>
              <a:t>● (*1908 - †1970)</a:t>
            </a:r>
            <a:endParaRPr lang="cs-CZ" altLang="cs-CZ" sz="2400" cap="none" dirty="0"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cap="none" dirty="0"/>
              <a:t>● představitel humanistické psychologie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2400" cap="none" dirty="0"/>
              <a:t>● v roce 1943 uvedl svoji slavnou hierarchii potřeb</a:t>
            </a:r>
            <a:endParaRPr lang="cs-CZ" altLang="cs-CZ" sz="2400" cap="none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55D87-9DC8-4525-9716-C4632D22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22" y="310555"/>
            <a:ext cx="10364451" cy="1012163"/>
          </a:xfrm>
        </p:spPr>
        <p:txBody>
          <a:bodyPr/>
          <a:lstStyle/>
          <a:p>
            <a:r>
              <a:rPr lang="cs-CZ"/>
              <a:t>Maslowova hierarchie potřeb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3A0389-9817-4921-A186-432BA774A2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088021"/>
            <a:ext cx="10363826" cy="455078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Potřeba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Seberealizace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Estetické potřeby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Kognitivní potřeby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Potřeby uznání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Potřeba sounáležitosti a lásky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Potřeba bezpečí a jistoty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Fyziologické potřeby</a:t>
            </a:r>
          </a:p>
          <a:p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0DE6B34C-0DC9-492D-9D2B-F8780A80865A}"/>
              </a:ext>
            </a:extLst>
          </p:cNvPr>
          <p:cNvCxnSpPr>
            <a:cxnSpLocks/>
            <a:endCxn id="3" idx="0"/>
          </p:cNvCxnSpPr>
          <p:nvPr/>
        </p:nvCxnSpPr>
        <p:spPr>
          <a:xfrm flipV="1">
            <a:off x="2317072" y="1088021"/>
            <a:ext cx="3778616" cy="4644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5D4F16E-7D88-47B1-BEFD-9FAD49CEEEEF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6095688" y="1088021"/>
            <a:ext cx="3702414" cy="4644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6B26A74-7F27-40E5-9414-A02ECFAAC9FA}"/>
              </a:ext>
            </a:extLst>
          </p:cNvPr>
          <p:cNvCxnSpPr>
            <a:cxnSpLocks/>
          </p:cNvCxnSpPr>
          <p:nvPr/>
        </p:nvCxnSpPr>
        <p:spPr>
          <a:xfrm>
            <a:off x="2317072" y="5732279"/>
            <a:ext cx="74838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73B777D-080E-4D63-9AC4-4654A6F107E8}"/>
              </a:ext>
            </a:extLst>
          </p:cNvPr>
          <p:cNvCxnSpPr>
            <a:cxnSpLocks/>
          </p:cNvCxnSpPr>
          <p:nvPr/>
        </p:nvCxnSpPr>
        <p:spPr>
          <a:xfrm flipH="1">
            <a:off x="2776492" y="5148309"/>
            <a:ext cx="6571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5D3DB1A-9C3E-4864-86BD-6F0CCDE81827}"/>
              </a:ext>
            </a:extLst>
          </p:cNvPr>
          <p:cNvCxnSpPr>
            <a:cxnSpLocks/>
          </p:cNvCxnSpPr>
          <p:nvPr/>
        </p:nvCxnSpPr>
        <p:spPr>
          <a:xfrm>
            <a:off x="3279797" y="4543499"/>
            <a:ext cx="55801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6BABB42-DD06-42B9-A76C-BDBA4F70DBDA}"/>
              </a:ext>
            </a:extLst>
          </p:cNvPr>
          <p:cNvCxnSpPr>
            <a:cxnSpLocks/>
          </p:cNvCxnSpPr>
          <p:nvPr/>
        </p:nvCxnSpPr>
        <p:spPr>
          <a:xfrm>
            <a:off x="3774045" y="3962769"/>
            <a:ext cx="46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2ADD19CD-DE2A-42CC-90DD-28ED1BCD0D16}"/>
              </a:ext>
            </a:extLst>
          </p:cNvPr>
          <p:cNvCxnSpPr>
            <a:cxnSpLocks/>
          </p:cNvCxnSpPr>
          <p:nvPr/>
        </p:nvCxnSpPr>
        <p:spPr>
          <a:xfrm>
            <a:off x="4206380" y="3410150"/>
            <a:ext cx="3758271" cy="1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0005AC3B-3B34-4330-96DA-4A473AC8E61D}"/>
              </a:ext>
            </a:extLst>
          </p:cNvPr>
          <p:cNvCxnSpPr>
            <a:cxnSpLocks/>
          </p:cNvCxnSpPr>
          <p:nvPr/>
        </p:nvCxnSpPr>
        <p:spPr>
          <a:xfrm flipH="1">
            <a:off x="4553192" y="2962404"/>
            <a:ext cx="30460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7ED02292-4136-4319-9C80-E74A50A5EEE6}"/>
              </a:ext>
            </a:extLst>
          </p:cNvPr>
          <p:cNvCxnSpPr>
            <a:cxnSpLocks/>
          </p:cNvCxnSpPr>
          <p:nvPr/>
        </p:nvCxnSpPr>
        <p:spPr>
          <a:xfrm flipH="1">
            <a:off x="5087554" y="2330241"/>
            <a:ext cx="19968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>
            <a:extLst>
              <a:ext uri="{FF2B5EF4-FFF2-40B4-BE49-F238E27FC236}">
                <a16:creationId xmlns:a16="http://schemas.microsoft.com/office/drawing/2014/main" id="{39EF4AA9-50AE-43DD-9DF7-20C722AC4E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3476"/>
            <a:ext cx="7564438" cy="11430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Maslowova</a:t>
            </a:r>
            <a:r>
              <a:rPr lang="cs-CZ" altLang="cs-CZ" dirty="0"/>
              <a:t> hierarchie potřeb </a:t>
            </a: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sz="1200" dirty="0"/>
              <a:t>(upraveno dle Atkinsonové a kol.)</a:t>
            </a:r>
            <a:endParaRPr lang="cs-CZ" altLang="cs-CZ" sz="2400" dirty="0"/>
          </a:p>
        </p:txBody>
      </p:sp>
      <p:grpSp>
        <p:nvGrpSpPr>
          <p:cNvPr id="3" name="Diagram 3">
            <a:extLst>
              <a:ext uri="{FF2B5EF4-FFF2-40B4-BE49-F238E27FC236}">
                <a16:creationId xmlns:a16="http://schemas.microsoft.com/office/drawing/2014/main" id="{DDB02AF2-0C77-475D-BF67-F63858A8AF30}"/>
              </a:ext>
            </a:extLst>
          </p:cNvPr>
          <p:cNvGrpSpPr>
            <a:grpSpLocks/>
          </p:cNvGrpSpPr>
          <p:nvPr/>
        </p:nvGrpSpPr>
        <p:grpSpPr bwMode="auto">
          <a:xfrm>
            <a:off x="1251849" y="1616203"/>
            <a:ext cx="4807365" cy="4276689"/>
            <a:chOff x="1756" y="1239"/>
            <a:chExt cx="1744" cy="1510"/>
          </a:xfrm>
        </p:grpSpPr>
        <p:sp>
          <p:nvSpPr>
            <p:cNvPr id="4" name="_s1028">
              <a:extLst>
                <a:ext uri="{FF2B5EF4-FFF2-40B4-BE49-F238E27FC236}">
                  <a16:creationId xmlns:a16="http://schemas.microsoft.com/office/drawing/2014/main" id="{81282E63-9416-4899-9191-8642F53FD7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03" y="1239"/>
              <a:ext cx="250" cy="216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Seberealizace</a:t>
              </a:r>
            </a:p>
          </p:txBody>
        </p:sp>
        <p:sp>
          <p:nvSpPr>
            <p:cNvPr id="5" name="_s1029">
              <a:extLst>
                <a:ext uri="{FF2B5EF4-FFF2-40B4-BE49-F238E27FC236}">
                  <a16:creationId xmlns:a16="http://schemas.microsoft.com/office/drawing/2014/main" id="{7BFB33AC-2D89-428F-8438-003A892362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79" y="1455"/>
              <a:ext cx="498" cy="2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anose="02040502050505030304" pitchFamily="18" charset="0"/>
                </a:rPr>
                <a:t> </a:t>
              </a: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Estetické</a:t>
              </a: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anose="02040502050505030304" pitchFamily="18" charset="0"/>
                </a:rPr>
                <a:t> </a:t>
              </a:r>
            </a:p>
          </p:txBody>
        </p:sp>
        <p:sp>
          <p:nvSpPr>
            <p:cNvPr id="6" name="_s1030">
              <a:extLst>
                <a:ext uri="{FF2B5EF4-FFF2-40B4-BE49-F238E27FC236}">
                  <a16:creationId xmlns:a16="http://schemas.microsoft.com/office/drawing/2014/main" id="{A3AF86CD-BFC7-4693-9ECA-7627912D22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54" y="1671"/>
              <a:ext cx="748" cy="215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Kognitivní</a:t>
              </a: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anose="02040502050505030304" pitchFamily="18" charset="0"/>
                </a:rPr>
                <a:t> </a:t>
              </a:r>
            </a:p>
          </p:txBody>
        </p:sp>
        <p:sp>
          <p:nvSpPr>
            <p:cNvPr id="7" name="_s1031">
              <a:extLst>
                <a:ext uri="{FF2B5EF4-FFF2-40B4-BE49-F238E27FC236}">
                  <a16:creationId xmlns:a16="http://schemas.microsoft.com/office/drawing/2014/main" id="{A799E5CF-F17C-451A-87AB-1DB044A420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30" y="1882"/>
              <a:ext cx="996" cy="216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BFBF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znání a sebeúcta</a:t>
              </a:r>
            </a:p>
          </p:txBody>
        </p:sp>
        <p:sp>
          <p:nvSpPr>
            <p:cNvPr id="8" name="_s1032">
              <a:extLst>
                <a:ext uri="{FF2B5EF4-FFF2-40B4-BE49-F238E27FC236}">
                  <a16:creationId xmlns:a16="http://schemas.microsoft.com/office/drawing/2014/main" id="{64DB67EF-9D96-40DD-B30C-9FA437CB1C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05" y="2102"/>
              <a:ext cx="1246" cy="216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Potřeba sounáležitosti a lásky</a:t>
              </a:r>
            </a:p>
          </p:txBody>
        </p:sp>
        <p:sp>
          <p:nvSpPr>
            <p:cNvPr id="9" name="_s1033">
              <a:extLst>
                <a:ext uri="{FF2B5EF4-FFF2-40B4-BE49-F238E27FC236}">
                  <a16:creationId xmlns:a16="http://schemas.microsoft.com/office/drawing/2014/main" id="{2BFFB567-12B5-4974-9596-16B38604F5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81" y="2318"/>
              <a:ext cx="1494" cy="216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00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Potřeba b</a:t>
              </a: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ezpečí a jistoty</a:t>
              </a:r>
            </a:p>
          </p:txBody>
        </p:sp>
        <p:sp>
          <p:nvSpPr>
            <p:cNvPr id="10" name="_s1034">
              <a:extLst>
                <a:ext uri="{FF2B5EF4-FFF2-40B4-BE49-F238E27FC236}">
                  <a16:creationId xmlns:a16="http://schemas.microsoft.com/office/drawing/2014/main" id="{18718662-E997-4B61-8CD2-0D6FE7B833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56" y="2534"/>
              <a:ext cx="1744" cy="215"/>
            </a:xfrm>
            <a:custGeom>
              <a:avLst/>
              <a:gdLst>
                <a:gd name="G0" fmla="+- 1543 0 0"/>
                <a:gd name="G1" fmla="+- 21600 0 1543"/>
                <a:gd name="G2" fmla="*/ 1543 1 2"/>
                <a:gd name="G3" fmla="+- 21600 0 G2"/>
                <a:gd name="G4" fmla="+/ 1543 21600 2"/>
                <a:gd name="G5" fmla="+/ G1 0 2"/>
                <a:gd name="G6" fmla="*/ 21600 21600 1543"/>
                <a:gd name="G7" fmla="*/ G6 1 2"/>
                <a:gd name="G8" fmla="+- 21600 0 G7"/>
                <a:gd name="G9" fmla="*/ 21600 1 2"/>
                <a:gd name="G10" fmla="+- 1543 0 G9"/>
                <a:gd name="G11" fmla="?: G10 G8 0"/>
                <a:gd name="G12" fmla="?: G10 G7 21600"/>
                <a:gd name="T0" fmla="*/ 20828 w 21600"/>
                <a:gd name="T1" fmla="*/ 10800 h 21600"/>
                <a:gd name="T2" fmla="*/ 10800 w 21600"/>
                <a:gd name="T3" fmla="*/ 21600 h 21600"/>
                <a:gd name="T4" fmla="*/ 772 w 21600"/>
                <a:gd name="T5" fmla="*/ 10800 h 21600"/>
                <a:gd name="T6" fmla="*/ 10800 w 21600"/>
                <a:gd name="T7" fmla="*/ 0 h 21600"/>
                <a:gd name="T8" fmla="*/ 2572 w 21600"/>
                <a:gd name="T9" fmla="*/ 2572 h 21600"/>
                <a:gd name="T10" fmla="*/ 19028 w 21600"/>
                <a:gd name="T11" fmla="*/ 190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543" y="21600"/>
                  </a:lnTo>
                  <a:lnTo>
                    <a:pt x="200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4670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Fyziologické potřeby</a:t>
              </a:r>
            </a:p>
          </p:txBody>
        </p:sp>
      </p:grpSp>
      <p:sp>
        <p:nvSpPr>
          <p:cNvPr id="1036" name="AutoShape 12">
            <a:extLst>
              <a:ext uri="{FF2B5EF4-FFF2-40B4-BE49-F238E27FC236}">
                <a16:creationId xmlns:a16="http://schemas.microsoft.com/office/drawing/2014/main" id="{911062BA-0409-45A0-BEA8-D48F3A0B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579" y="1510711"/>
            <a:ext cx="3862960" cy="790575"/>
          </a:xfrm>
          <a:prstGeom prst="rightArrow">
            <a:avLst>
              <a:gd name="adj1" fmla="val 50000"/>
              <a:gd name="adj2" fmla="val 113855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Realizace vlastního potenciálu</a:t>
            </a:r>
          </a:p>
        </p:txBody>
      </p:sp>
      <p:sp>
        <p:nvSpPr>
          <p:cNvPr id="1037" name="AutoShape 13">
            <a:extLst>
              <a:ext uri="{FF2B5EF4-FFF2-40B4-BE49-F238E27FC236}">
                <a16:creationId xmlns:a16="http://schemas.microsoft.com/office/drawing/2014/main" id="{2A3592CA-45F6-4704-B16D-30F733DB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501" y="3313131"/>
            <a:ext cx="4074749" cy="790575"/>
          </a:xfrm>
          <a:prstGeom prst="rightArrow">
            <a:avLst>
              <a:gd name="adj1" fmla="val 50000"/>
              <a:gd name="adj2" fmla="val 107028"/>
            </a:avLst>
          </a:prstGeom>
          <a:solidFill>
            <a:srgbClr val="73BFB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obdivování, uznání, kompetence a respektu</a:t>
            </a:r>
          </a:p>
        </p:txBody>
      </p:sp>
      <p:sp>
        <p:nvSpPr>
          <p:cNvPr id="1038" name="AutoShape 14">
            <a:extLst>
              <a:ext uri="{FF2B5EF4-FFF2-40B4-BE49-F238E27FC236}">
                <a16:creationId xmlns:a16="http://schemas.microsoft.com/office/drawing/2014/main" id="{95EC86B3-0758-4F66-A95F-5E9A047D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066" y="3945795"/>
            <a:ext cx="4071992" cy="790575"/>
          </a:xfrm>
          <a:prstGeom prst="rightArrow">
            <a:avLst>
              <a:gd name="adj1" fmla="val 50000"/>
              <a:gd name="adj2" fmla="val 11501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patřit někomu, někam, potřeba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být </a:t>
            </a:r>
            <a:r>
              <a:rPr lang="cs-CZ" altLang="cs-C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milován, sociální integrace</a:t>
            </a:r>
            <a:endParaRPr lang="cs-CZ" alt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AutoShape 15">
            <a:extLst>
              <a:ext uri="{FF2B5EF4-FFF2-40B4-BE49-F238E27FC236}">
                <a16:creationId xmlns:a16="http://schemas.microsoft.com/office/drawing/2014/main" id="{A2970042-DC0F-4FBF-875F-8A5D98F4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03" y="4530700"/>
            <a:ext cx="4295746" cy="790575"/>
          </a:xfrm>
          <a:prstGeom prst="rightArrow">
            <a:avLst>
              <a:gd name="adj1" fmla="val 50000"/>
              <a:gd name="adj2" fmla="val 113855"/>
            </a:avLst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Vyvarovat se nebezpečí, ohrožení,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touha po důvěře, spolehlivosti, stabilitě</a:t>
            </a:r>
          </a:p>
        </p:txBody>
      </p:sp>
      <p:sp>
        <p:nvSpPr>
          <p:cNvPr id="1040" name="AutoShape 16">
            <a:extLst>
              <a:ext uri="{FF2B5EF4-FFF2-40B4-BE49-F238E27FC236}">
                <a16:creationId xmlns:a16="http://schemas.microsoft.com/office/drawing/2014/main" id="{2D077E2A-BC35-4975-9AF5-2AEC4B55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67" y="5044296"/>
            <a:ext cx="5312232" cy="1187827"/>
          </a:xfrm>
          <a:prstGeom prst="rightArrow">
            <a:avLst>
              <a:gd name="adj1" fmla="val 50000"/>
              <a:gd name="adj2" fmla="val 80862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Potrava, tekutiny, vzduch, pohyb, aktivita, čistota, vyprazdňování,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spánek, sexuální potřeba, potřeba tepla a pohodlí,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necítit bolest, být soběstačný, …</a:t>
            </a:r>
          </a:p>
        </p:txBody>
      </p:sp>
      <p:sp>
        <p:nvSpPr>
          <p:cNvPr id="1041" name="AutoShape 17">
            <a:extLst>
              <a:ext uri="{FF2B5EF4-FFF2-40B4-BE49-F238E27FC236}">
                <a16:creationId xmlns:a16="http://schemas.microsoft.com/office/drawing/2014/main" id="{7CEF7391-0C20-4811-BD86-8A4D937C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101" y="2715546"/>
            <a:ext cx="3384550" cy="790575"/>
          </a:xfrm>
          <a:prstGeom prst="rightArrow">
            <a:avLst>
              <a:gd name="adj1" fmla="val 50000"/>
              <a:gd name="adj2" fmla="val 1070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oznávat, vědět, rozumět</a:t>
            </a:r>
          </a:p>
        </p:txBody>
      </p:sp>
      <p:sp>
        <p:nvSpPr>
          <p:cNvPr id="1042" name="AutoShape 18">
            <a:extLst>
              <a:ext uri="{FF2B5EF4-FFF2-40B4-BE49-F238E27FC236}">
                <a16:creationId xmlns:a16="http://schemas.microsoft.com/office/drawing/2014/main" id="{678FE4E2-3939-4E01-B6EC-AA67C2E6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247" y="2079200"/>
            <a:ext cx="3095625" cy="790575"/>
          </a:xfrm>
          <a:prstGeom prst="rightArrow">
            <a:avLst>
              <a:gd name="adj1" fmla="val 50000"/>
              <a:gd name="adj2" fmla="val 97892"/>
            </a:avLst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Potřeby symetrie, krásy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1912</Words>
  <Application>Microsoft Office PowerPoint</Application>
  <PresentationFormat>Širokoúhlá obrazovka</PresentationFormat>
  <Paragraphs>341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Palatino Linotype</vt:lpstr>
      <vt:lpstr>Times New Roman</vt:lpstr>
      <vt:lpstr>Tw Cen MT</vt:lpstr>
      <vt:lpstr>Wingdings</vt:lpstr>
      <vt:lpstr>Kapka</vt:lpstr>
      <vt:lpstr>Potřeby člověka a jejich hierarchie</vt:lpstr>
      <vt:lpstr>Cíl přednášky</vt:lpstr>
      <vt:lpstr>potřeba</vt:lpstr>
      <vt:lpstr>potřeba</vt:lpstr>
      <vt:lpstr>potřeba</vt:lpstr>
      <vt:lpstr>Je-li člověk hladový, je hladový „celý“ a projevuje se to v jeho vnímání, myšlení, cítění i chtění…</vt:lpstr>
      <vt:lpstr>Abraham maslow</vt:lpstr>
      <vt:lpstr>Maslowova hierarchie potřeb</vt:lpstr>
      <vt:lpstr>Maslowova hierarchie potřeb  (upraveno dle Atkinsonové a kol.)</vt:lpstr>
      <vt:lpstr>Maslowova hierarchie potřeb</vt:lpstr>
      <vt:lpstr>Hierarchie potřeb dle maslowa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Dělení potřeb podle obecných kritérií</vt:lpstr>
      <vt:lpstr>Faktory, které modifikují uspokojování potřeb člověka</vt:lpstr>
      <vt:lpstr>Lidské potřeby a jejich uspokojování</vt:lpstr>
      <vt:lpstr>Prezentace aplikace PowerPoint</vt:lpstr>
      <vt:lpstr>Holistické pojetí osobnosti </vt:lpstr>
      <vt:lpstr>Biopsychosociální model nemoci</vt:lpstr>
      <vt:lpstr>Uspokojování potřeb </vt:lpstr>
      <vt:lpstr>Uspokojování potřeb </vt:lpstr>
      <vt:lpstr>Uspokojování potřeb </vt:lpstr>
      <vt:lpstr>Využití v praxi</vt:lpstr>
      <vt:lpstr>Změny  v chování jedince  při nedostatečné saturaci potřeb</vt:lpstr>
      <vt:lpstr>Pocit nenaplněné potřeby může vyústit ve:</vt:lpstr>
      <vt:lpstr>Prezentace aplikace PowerPoint</vt:lpstr>
      <vt:lpstr>Proces naplnění potřeb ve zdraví</vt:lpstr>
      <vt:lpstr>Proces naplnění potřeb v nemoci</vt:lpstr>
      <vt:lpstr>Potřeby a ošetřovatelství</vt:lpstr>
      <vt:lpstr>Potřeby nemocného</vt:lpstr>
      <vt:lpstr>Potřeby nemocného</vt:lpstr>
      <vt:lpstr>Nemocný potřebuje</vt:lpstr>
      <vt:lpstr>Nemocný potřebuje</vt:lpstr>
      <vt:lpstr>Nemocný potřebuje</vt:lpstr>
      <vt:lpstr>Doplňující informace  (Nebudou součástí testu)</vt:lpstr>
      <vt:lpstr>Klasifikace potřeb dle Murraye:</vt:lpstr>
      <vt:lpstr>Index viscerogenních potřeb dle murraye</vt:lpstr>
      <vt:lpstr>Hezbergova dvoufaktorová teorie potřeb</vt:lpstr>
      <vt:lpstr>McClellandova teorie získaných potřeb </vt:lpstr>
      <vt:lpstr>Skinnerova teorie pozitivního posílení</vt:lpstr>
      <vt:lpstr>literatura</vt:lpstr>
      <vt:lpstr>výstup dnešní přednášky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Potřeby lidského jedince a jejich hierarchie</dc:title>
  <dc:creator>amensikova@email.cz</dc:creator>
  <cp:lastModifiedBy>Marta Šenkyříková</cp:lastModifiedBy>
  <cp:revision>19</cp:revision>
  <dcterms:created xsi:type="dcterms:W3CDTF">2018-09-16T17:50:55Z</dcterms:created>
  <dcterms:modified xsi:type="dcterms:W3CDTF">2018-09-17T11:36:38Z</dcterms:modified>
</cp:coreProperties>
</file>