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6"/>
  </p:notesMasterIdLst>
  <p:sldIdLst>
    <p:sldId id="269" r:id="rId2"/>
    <p:sldId id="273" r:id="rId3"/>
    <p:sldId id="304" r:id="rId4"/>
    <p:sldId id="305" r:id="rId5"/>
    <p:sldId id="274" r:id="rId6"/>
    <p:sldId id="307" r:id="rId7"/>
    <p:sldId id="284" r:id="rId8"/>
    <p:sldId id="308" r:id="rId9"/>
    <p:sldId id="309" r:id="rId10"/>
    <p:sldId id="314" r:id="rId11"/>
    <p:sldId id="276" r:id="rId12"/>
    <p:sldId id="278" r:id="rId13"/>
    <p:sldId id="280" r:id="rId14"/>
    <p:sldId id="31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204" autoAdjust="0"/>
  </p:normalViewPr>
  <p:slideViewPr>
    <p:cSldViewPr>
      <p:cViewPr varScale="1">
        <p:scale>
          <a:sx n="49" d="100"/>
          <a:sy n="49" d="100"/>
        </p:scale>
        <p:origin x="131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lIns="99066" tIns="49533" rIns="99066" bIns="49533"/>
          <a:lstStyle>
            <a:lvl1pPr lvl="0" algn="l">
              <a:defRPr sz="1300"/>
            </a:lvl1pPr>
          </a:lstStyle>
          <a:p>
            <a:endParaRPr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lIns="99066" tIns="49533" rIns="99066" bIns="49533"/>
          <a:lstStyle>
            <a:lvl1pPr lvl="0" algn="r">
              <a:defRPr sz="1300"/>
            </a:lvl1pPr>
          </a:lstStyle>
          <a:p>
            <a:endParaRPr/>
          </a:p>
        </p:txBody>
      </p:sp>
      <p:sp>
        <p:nvSpPr>
          <p:cNvPr id="4" name="Zástupný symbol pro obrázek snímku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lIns="99066" tIns="49533" rIns="99066" bIns="49533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lIns="99066" tIns="49533" rIns="99066" bIns="49533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9721108"/>
            <a:ext cx="3077739" cy="513506"/>
          </a:xfrm>
          <a:prstGeom prst="rect">
            <a:avLst/>
          </a:prstGeom>
        </p:spPr>
        <p:txBody>
          <a:bodyPr lIns="99066" tIns="49533" rIns="99066" bIns="49533" anchor="b"/>
          <a:lstStyle>
            <a:lvl1pPr lvl="0" algn="l">
              <a:defRPr sz="1300"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023092" y="9721108"/>
            <a:ext cx="3077739" cy="513506"/>
          </a:xfrm>
          <a:prstGeom prst="rect">
            <a:avLst/>
          </a:prstGeom>
        </p:spPr>
        <p:txBody>
          <a:bodyPr lIns="99066" tIns="49533" rIns="99066" bIns="49533" anchor="b"/>
          <a:lstStyle>
            <a:lvl1pPr lvl="0" algn="r">
              <a:defRPr sz="1300"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00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lvl="0" algn="l">
      <a:defRPr sz="1200">
        <a:solidFill>
          <a:schemeClr val="tx1"/>
        </a:solidFill>
        <a:latin typeface="Calibri"/>
      </a:defRPr>
    </a:lvl1pPr>
    <a:lvl2pPr marL="457200" lvl="0" algn="l">
      <a:defRPr sz="1200">
        <a:solidFill>
          <a:schemeClr val="tx1"/>
        </a:solidFill>
        <a:latin typeface="Calibri"/>
      </a:defRPr>
    </a:lvl2pPr>
    <a:lvl3pPr marL="914400" lvl="0" algn="l">
      <a:defRPr sz="1200">
        <a:solidFill>
          <a:schemeClr val="tx1"/>
        </a:solidFill>
        <a:latin typeface="Calibri"/>
      </a:defRPr>
    </a:lvl3pPr>
    <a:lvl4pPr marL="1371600" lvl="0" algn="l">
      <a:defRPr sz="1200">
        <a:solidFill>
          <a:schemeClr val="tx1"/>
        </a:solidFill>
        <a:latin typeface="Calibri"/>
      </a:defRPr>
    </a:lvl4pPr>
    <a:lvl5pPr marL="1828800" lvl="0" algn="l">
      <a:defRPr sz="1200">
        <a:solidFill>
          <a:schemeClr val="tx1"/>
        </a:solidFill>
        <a:latin typeface="Calibri"/>
      </a:defRPr>
    </a:lvl5pPr>
    <a:lvl6pPr marL="2286000" lvl="0" algn="l">
      <a:defRPr sz="1200">
        <a:solidFill>
          <a:schemeClr val="tx1"/>
        </a:solidFill>
        <a:latin typeface="Calibri"/>
      </a:defRPr>
    </a:lvl6pPr>
    <a:lvl7pPr marL="2743200" lvl="0" algn="l">
      <a:defRPr sz="1200">
        <a:solidFill>
          <a:schemeClr val="tx1"/>
        </a:solidFill>
        <a:latin typeface="Calibri"/>
      </a:defRPr>
    </a:lvl7pPr>
    <a:lvl8pPr marL="3200400" lvl="0" algn="l">
      <a:defRPr sz="1200">
        <a:solidFill>
          <a:schemeClr val="tx1"/>
        </a:solidFill>
        <a:latin typeface="Calibri"/>
      </a:defRPr>
    </a:lvl8pPr>
    <a:lvl9pPr marL="3657600" lvl="0" algn="l">
      <a:defRPr sz="1200">
        <a:solidFill>
          <a:schemeClr val="tx1"/>
        </a:solidFill>
        <a:latin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b="0"/>
              <a:t>Článek na TZB-info:</a:t>
            </a:r>
            <a:r>
              <a:rPr lang="cs-CZ" b="0" baseline="0"/>
              <a:t> http://www.tzb-info.cz/1303-umele-osvetleni-vnitrniho-prostredi</a:t>
            </a:r>
          </a:p>
          <a:p>
            <a:pPr lvl="0"/>
            <a:endParaRPr lang="cs-CZ" b="0" baseline="0"/>
          </a:p>
          <a:p>
            <a:pPr lvl="0"/>
            <a:r>
              <a:rPr lang="cs-CZ" b="0"/>
              <a:t>Küller R…: </a:t>
            </a:r>
            <a:r>
              <a:rPr sz="1300"/>
              <a:t>Health and behavior of children in classrooms with and without windows</a:t>
            </a:r>
            <a:r>
              <a:rPr lang="cs-CZ" sz="1300"/>
              <a:t>.  Journal of Environmental Psychology, 1992; 12(4): 305-17. doi:10.1016/S0272-4944(05)80079-9.</a:t>
            </a:r>
          </a:p>
          <a:p>
            <a:pPr lvl="0"/>
            <a:r>
              <a:rPr lang="cs-CZ"/>
              <a:t>Abstrakt: Cílem studie bylo posoudit účinky světla na produkci stresových hormonů, výkon ve třídě, tělesný růst a pracovní schopnosti žáků.</a:t>
            </a:r>
            <a:r>
              <a:rPr lang="cs-CZ" baseline="0"/>
              <a:t> Do studie bylo zahrnuto a</a:t>
            </a:r>
            <a:r>
              <a:rPr lang="cs-CZ"/>
              <a:t>si 90 žáků, kteří byli ve svém školním prostředí zkoumání po dobu jednoho školního</a:t>
            </a:r>
            <a:r>
              <a:rPr lang="cs-CZ" baseline="0"/>
              <a:t> roku. Ž</a:t>
            </a:r>
            <a:r>
              <a:rPr lang="cs-CZ"/>
              <a:t>áci bylI umístěni ve čtyřech třídách, které se lišily způsobem</a:t>
            </a:r>
            <a:r>
              <a:rPr lang="cs-CZ" baseline="0"/>
              <a:t> osvětlení (denní nebo umělé zářivkami)</a:t>
            </a:r>
            <a:r>
              <a:rPr lang="cs-CZ"/>
              <a:t>. Výsledky ukázaly, že existuje sezónní proměnlivost s větší produkcí stresových hormonů v létě. Žáci</a:t>
            </a:r>
            <a:r>
              <a:rPr lang="cs-CZ" baseline="0"/>
              <a:t> </a:t>
            </a:r>
            <a:r>
              <a:rPr lang="cs-CZ"/>
              <a:t>umístěni v učebně bez přirozeného denního světla, které bylo nahrazeno fluorescenčním zdrojem,  vykazovali</a:t>
            </a:r>
            <a:r>
              <a:rPr lang="cs-CZ" baseline="0"/>
              <a:t> </a:t>
            </a:r>
            <a:r>
              <a:rPr lang="cs-CZ"/>
              <a:t>výrazné odchylky od přirozené denní a sezónní</a:t>
            </a:r>
            <a:r>
              <a:rPr lang="cs-CZ" baseline="0"/>
              <a:t> proměnlivosti</a:t>
            </a:r>
            <a:r>
              <a:rPr lang="cs-CZ"/>
              <a:t>. Vysoké hladiny kortizolu v ranní době byly spojeny se společenskostí, zatímco nízké hladiny podporovaly</a:t>
            </a:r>
            <a:r>
              <a:rPr lang="cs-CZ" baseline="0"/>
              <a:t> </a:t>
            </a:r>
            <a:r>
              <a:rPr lang="cs-CZ"/>
              <a:t>individuální koncentraci. Meziroční tělesný růst byl nejmenší u dětí s nejvyššími úrovněmi ranním kortizolu. Má se za to, že produkce kortizolu měl vliv na zdravotní dispozice.  Lze dojít k závěru, že je třeba se vyhýbat</a:t>
            </a:r>
            <a:r>
              <a:rPr lang="cs-CZ" baseline="0"/>
              <a:t> trvalému užívání učeben bez dostatečného denního osvětlení.</a:t>
            </a:r>
          </a:p>
          <a:p>
            <a:pPr lvl="0"/>
            <a:endParaRPr lang="cs-CZ" baseline="0"/>
          </a:p>
          <a:p>
            <a:pPr lvl="0"/>
            <a:r>
              <a:rPr lang="cs-CZ"/>
              <a:t>Engwall M: </a:t>
            </a:r>
            <a:r>
              <a:t>Lighting, sleep and circadian rhythm: An intervention study in the intensive care unit. Intensive &amp; critical care nursing : the official journal of the British Association of Critical Care Nurses</a:t>
            </a:r>
            <a:r>
              <a:rPr lang="cs-CZ"/>
              <a:t>. 2015.</a:t>
            </a:r>
            <a:r>
              <a:rPr lang="cs-CZ" baseline="0"/>
              <a:t> Elektronické vydání před tiskem. Doi: 10.1016/j.iccn.2015.07.001</a:t>
            </a:r>
            <a:r>
              <a:rPr lang="cs-CZ"/>
              <a:t> </a:t>
            </a:r>
          </a:p>
          <a:p>
            <a:pPr lvl="0"/>
            <a:r>
              <a:rPr lang="cs-CZ"/>
              <a:t>Abstrakt: U pacientů na jednotkách intenzivní péče (JIP), může docházet k narušení jejich cirkadiánních rytmů. Ve výzkumném projektu byly</a:t>
            </a:r>
            <a:r>
              <a:rPr lang="cs-CZ" baseline="0"/>
              <a:t> na výzkumných JIP nastaveny různé světelné podmínky</a:t>
            </a:r>
            <a:r>
              <a:rPr lang="cs-CZ"/>
              <a:t>. Část I výzkumu</a:t>
            </a:r>
            <a:r>
              <a:rPr lang="cs-CZ" baseline="0"/>
              <a:t> měla za </a:t>
            </a:r>
            <a:r>
              <a:rPr lang="cs-CZ"/>
              <a:t>cíl porovnat vliv světelných podmínek ve různých pokojích.</a:t>
            </a:r>
            <a:r>
              <a:rPr lang="cs-CZ" baseline="0"/>
              <a:t> </a:t>
            </a:r>
            <a:r>
              <a:rPr lang="cs-CZ"/>
              <a:t>Výsledky ukázaly rozdíly ve prospěch pacientů v intervenční místnosti (n = 48, p = 0,004), ve které byly nastaveny podmínky kopírující přirozenou</a:t>
            </a:r>
            <a:r>
              <a:rPr lang="cs-CZ" baseline="0"/>
              <a:t> cykličnost světla v porovnání s místností, ve které byl v nočních hodinách nastaven větší jas (n = 52). Cílem části II výzkumu </a:t>
            </a:r>
            <a:r>
              <a:rPr lang="cs-CZ"/>
              <a:t>bylo popsat subjektivní vjemy pacientů. Pacienti byli dotazováni na tyto aspekty: 'Vliv osvětlení na spánek pacientů', 'Dopad osvětlení / světla na denní rytmus' a ‚uklidňující</a:t>
            </a:r>
            <a:r>
              <a:rPr lang="cs-CZ" baseline="0"/>
              <a:t> účinek </a:t>
            </a:r>
            <a:r>
              <a:rPr lang="cs-CZ"/>
              <a:t>osvětlení' , Většina z nich měla zkušenosti z poruchami spánku a polovina měla noční můry / znaky narušení cirkadiánního rytmu. Naopak</a:t>
            </a:r>
            <a:r>
              <a:rPr lang="cs-CZ" baseline="0"/>
              <a:t> v intervenční místnosti byli téměř </a:t>
            </a:r>
            <a:r>
              <a:rPr lang="cs-CZ"/>
              <a:t>všichni pacienti spokojeni s přirozeně cyklickým nastavením světelných podmínek, které spolu s denním světlem podporovaly jejich denní rytmus.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Chromatičnost</a:t>
            </a:r>
            <a:r>
              <a:rPr lang="cs-CZ" baseline="0"/>
              <a:t> běžné žárovky v prodeji 2700 K.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11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/>
              <a:t>Halogenové žárovky:</a:t>
            </a:r>
            <a:r>
              <a:rPr lang="cs-CZ" baseline="0" dirty="0"/>
              <a:t> zahřívání </a:t>
            </a:r>
            <a:r>
              <a:rPr lang="cs-CZ" baseline="0" dirty="0" smtClean="0"/>
              <a:t>plynu</a:t>
            </a:r>
          </a:p>
          <a:p>
            <a:pPr lvl="0"/>
            <a:r>
              <a:rPr lang="cs-CZ" baseline="0" dirty="0" smtClean="0"/>
              <a:t>SBS – </a:t>
            </a:r>
            <a:r>
              <a:rPr lang="cs-CZ" baseline="0" dirty="0" err="1" smtClean="0"/>
              <a:t>Sick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Buliding</a:t>
            </a:r>
            <a:r>
              <a:rPr lang="cs-CZ" baseline="0" smtClean="0"/>
              <a:t> Syndrome</a:t>
            </a:r>
            <a:endParaRPr lang="cs-CZ" baseline="0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12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367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5567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Chepesiuk, R. (2009). Missing the Dark: Health Effects of Light Pollution. Environmental Health Perspectives , 117(1), A20–A27.</a:t>
            </a:r>
          </a:p>
          <a:p>
            <a:pPr lvl="0"/>
            <a:r>
              <a:t>Stephen M. Pauley, Lighting for the human circadian clock: recent research indicates that lighting has become a public health issue, Medical Hypotheses, Volume 63, Issue 4, 2004, Pages 588-596, ISSN 0306-9877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7376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Light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pollution</a:t>
            </a:r>
            <a:r>
              <a:rPr lang="cs-CZ" baseline="0" dirty="0" smtClean="0"/>
              <a:t> map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8DBA3-52F9-4AF4-A6A4-FA4D7DB2F99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383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463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09600"/>
            <a:ext cx="7086600" cy="533400"/>
          </a:xfrm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490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4"/>
          </a:xfrm>
          <a:prstGeom prst="rect">
            <a:avLst/>
          </a:prstGeom>
        </p:spPr>
        <p:txBody>
          <a:bodyPr/>
          <a:lstStyle>
            <a:lvl1pPr lvl="0">
              <a:defRPr sz="32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6CA-AD6C-48F7-8F36-DE01A67CA71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C7FF-BD0D-452A-88AB-C5CDFF8CB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9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963085" y="4406901"/>
            <a:ext cx="10363201" cy="1362075"/>
          </a:xfrm>
          <a:prstGeom prst="rect">
            <a:avLst/>
          </a:prstGeom>
        </p:spPr>
        <p:txBody>
          <a:bodyPr anchor="t"/>
          <a:lstStyle>
            <a:lvl1pPr lvl="0"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963085" y="2906713"/>
            <a:ext cx="10363201" cy="1500187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389718" y="4800600"/>
            <a:ext cx="7315201" cy="566738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2389718" y="612775"/>
            <a:ext cx="7315201" cy="4114800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3200"/>
            </a:lvl1pPr>
          </a:lstStyle>
          <a:p>
            <a:endParaRPr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2389718" y="5367338"/>
            <a:ext cx="7315201" cy="804862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6CA-AD6C-48F7-8F36-DE01A67CA71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C7FF-BD0D-452A-88AB-C5CDFF8CB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3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6" r:id="rId6"/>
    <p:sldLayoutId id="2147483657" r:id="rId7"/>
    <p:sldLayoutId id="2147483658" r:id="rId8"/>
    <p:sldLayoutId id="2147483660" r:id="rId9"/>
    <p:sldLayoutId id="2147483661" r:id="rId10"/>
  </p:sldLayoutIdLst>
  <p:txStyles>
    <p:titleStyle>
      <a:lvl1pPr lvl="0" algn="ctr">
        <a:buNone/>
        <a:defRPr sz="4400">
          <a:solidFill>
            <a:schemeClr val="tx1"/>
          </a:solidFill>
          <a:latin typeface="Calibri"/>
        </a:defRPr>
      </a:lvl1pPr>
    </p:titleStyle>
    <p:bodyStyle>
      <a:lvl1pPr marL="342900" lvl="0" indent="-342900" algn="l">
        <a:spcBef>
          <a:spcPct val="20000"/>
        </a:spcBef>
        <a:buFont typeface="Arial"/>
        <a:buChar char="•"/>
        <a:defRPr sz="3200">
          <a:solidFill>
            <a:schemeClr val="tx1"/>
          </a:solidFill>
          <a:latin typeface="Calibri"/>
        </a:defRPr>
      </a:lvl1pPr>
      <a:lvl2pPr marL="742950" lvl="0" indent="-285750" algn="l">
        <a:spcBef>
          <a:spcPct val="20000"/>
        </a:spcBef>
        <a:buFont typeface="Arial"/>
        <a:buChar char="–"/>
        <a:defRPr sz="2800">
          <a:solidFill>
            <a:schemeClr val="tx1"/>
          </a:solidFill>
          <a:latin typeface="Calibri"/>
        </a:defRPr>
      </a:lvl2pPr>
      <a:lvl3pPr marL="1143000" lvl="0" indent="-228600" algn="l">
        <a:spcBef>
          <a:spcPct val="20000"/>
        </a:spcBef>
        <a:buFont typeface="Arial"/>
        <a:buChar char="•"/>
        <a:defRPr sz="2400">
          <a:solidFill>
            <a:schemeClr val="tx1"/>
          </a:solidFill>
          <a:latin typeface="Calibri"/>
        </a:defRPr>
      </a:lvl3pPr>
      <a:lvl4pPr marL="1600200" lvl="0" indent="-228600" algn="l">
        <a:spcBef>
          <a:spcPct val="20000"/>
        </a:spcBef>
        <a:buFont typeface="Arial"/>
        <a:buChar char="–"/>
        <a:defRPr sz="2000">
          <a:solidFill>
            <a:schemeClr val="tx1"/>
          </a:solidFill>
          <a:latin typeface="Calibri"/>
        </a:defRPr>
      </a:lvl4pPr>
      <a:lvl5pPr marL="2057400" lvl="0" indent="-228600" algn="l">
        <a:spcBef>
          <a:spcPct val="20000"/>
        </a:spcBef>
        <a:buFont typeface="Arial"/>
        <a:buChar char="»"/>
        <a:defRPr sz="2000">
          <a:solidFill>
            <a:schemeClr val="tx1"/>
          </a:solidFill>
          <a:latin typeface="Calibri"/>
        </a:defRPr>
      </a:lvl5pPr>
      <a:lvl6pPr marL="25146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6pPr>
      <a:lvl7pPr marL="29718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7pPr>
      <a:lvl8pPr marL="34290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8pPr>
      <a:lvl9pPr marL="38862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9pPr>
    </p:bodyStyle>
    <p:otherStyle>
      <a:lvl1pPr marL="0" lvl="0" algn="l">
        <a:defRPr sz="1800">
          <a:solidFill>
            <a:schemeClr val="tx1"/>
          </a:solidFill>
          <a:latin typeface="Calibri"/>
        </a:defRPr>
      </a:lvl1pPr>
      <a:lvl2pPr marL="457200" lvl="0" algn="l">
        <a:defRPr sz="1800">
          <a:solidFill>
            <a:schemeClr val="tx1"/>
          </a:solidFill>
          <a:latin typeface="Calibri"/>
        </a:defRPr>
      </a:lvl2pPr>
      <a:lvl3pPr marL="914400" lvl="0" algn="l">
        <a:defRPr sz="1800">
          <a:solidFill>
            <a:schemeClr val="tx1"/>
          </a:solidFill>
          <a:latin typeface="Calibri"/>
        </a:defRPr>
      </a:lvl3pPr>
      <a:lvl4pPr marL="1371600" lvl="0" algn="l">
        <a:defRPr sz="1800">
          <a:solidFill>
            <a:schemeClr val="tx1"/>
          </a:solidFill>
          <a:latin typeface="Calibri"/>
        </a:defRPr>
      </a:lvl4pPr>
      <a:lvl5pPr marL="1828800" lvl="0" algn="l">
        <a:defRPr sz="1800">
          <a:solidFill>
            <a:schemeClr val="tx1"/>
          </a:solidFill>
          <a:latin typeface="Calibri"/>
        </a:defRPr>
      </a:lvl5pPr>
      <a:lvl6pPr marL="2286000" lvl="0" algn="l">
        <a:defRPr sz="1800">
          <a:solidFill>
            <a:schemeClr val="tx1"/>
          </a:solidFill>
          <a:latin typeface="Calibri"/>
        </a:defRPr>
      </a:lvl6pPr>
      <a:lvl7pPr marL="2743200" lvl="0" algn="l">
        <a:defRPr sz="1800">
          <a:solidFill>
            <a:schemeClr val="tx1"/>
          </a:solidFill>
          <a:latin typeface="Calibri"/>
        </a:defRPr>
      </a:lvl7pPr>
      <a:lvl8pPr marL="3200400" lvl="0" algn="l">
        <a:defRPr sz="1800">
          <a:solidFill>
            <a:schemeClr val="tx1"/>
          </a:solidFill>
          <a:latin typeface="Calibri"/>
        </a:defRPr>
      </a:lvl8pPr>
      <a:lvl9pPr marL="3657600" lvl="0" algn="l">
        <a:defRPr sz="1800">
          <a:solidFill>
            <a:schemeClr val="tx1"/>
          </a:solidFill>
          <a:latin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66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Světlo a osvětlení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Mgr. Aleš Peřina, Ph. 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B7E3A-804C-4F9F-9B53-842BB7A7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2800" dirty="0"/>
              <a:t>Harvard </a:t>
            </a:r>
            <a:r>
              <a:rPr lang="cs-CZ" sz="2800" dirty="0" err="1"/>
              <a:t>Light</a:t>
            </a:r>
            <a:r>
              <a:rPr lang="cs-CZ" sz="2800" dirty="0"/>
              <a:t> </a:t>
            </a:r>
            <a:r>
              <a:rPr lang="cs-CZ" sz="2800" dirty="0" err="1"/>
              <a:t>Exposure</a:t>
            </a:r>
            <a:r>
              <a:rPr lang="cs-CZ" sz="2800" dirty="0"/>
              <a:t> </a:t>
            </a:r>
            <a:r>
              <a:rPr lang="cs-CZ" sz="2800" dirty="0" err="1"/>
              <a:t>Assessment</a:t>
            </a:r>
            <a:r>
              <a:rPr lang="cs-CZ" sz="2800" dirty="0"/>
              <a:t> </a:t>
            </a:r>
            <a:r>
              <a:rPr lang="cs-CZ" sz="2800" dirty="0" err="1"/>
              <a:t>questionnaire</a:t>
            </a:r>
            <a:r>
              <a:rPr lang="cs-CZ" sz="2800" dirty="0"/>
              <a:t> (</a:t>
            </a:r>
            <a:r>
              <a:rPr lang="cs-CZ" sz="2800" dirty="0" err="1"/>
              <a:t>Bajaj</a:t>
            </a:r>
            <a:r>
              <a:rPr lang="cs-CZ" sz="2800" dirty="0"/>
              <a:t> et al., 2011)</a:t>
            </a:r>
            <a:endParaRPr lang="cs-CZ" sz="2800" dirty="0">
              <a:cs typeface="Calibri"/>
            </a:endParaRPr>
          </a:p>
        </p:txBody>
      </p:sp>
      <p:pic>
        <p:nvPicPr>
          <p:cNvPr id="5" name="Obrázek 5" descr="Obsah obrázku snímek obrazovky&#10;&#10;Popis vygenerovaný s velmi vysokou mírou spolehlivosti">
            <a:extLst>
              <a:ext uri="{FF2B5EF4-FFF2-40B4-BE49-F238E27FC236}">
                <a16:creationId xmlns:a16="http://schemas.microsoft.com/office/drawing/2014/main" id="{3757993E-EF7D-4A88-AD62-B1C8B1C41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04" y="2276872"/>
            <a:ext cx="1116279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9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/>
              <a:t>Chromatičnost zdroje světla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07368" y="977901"/>
            <a:ext cx="11449272" cy="1226963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200"/>
              <a:t>Teplota, která odpovídá teplotě absolutně černého tělesa, vyzařujícího světlo stejného spektrálního složení (K)</a:t>
            </a:r>
          </a:p>
          <a:p>
            <a:pPr lvl="0"/>
            <a:endParaRPr lang="cs-CZ" sz="2200"/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71464" y="1780033"/>
            <a:ext cx="10153128" cy="449203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836080" y="6272068"/>
            <a:ext cx="2444496" cy="473506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cs-CZ" dirty="0"/>
              <a:t>Svět-svítidel.cz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Technika osvětlování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79376" y="1268761"/>
            <a:ext cx="11449272" cy="4857403"/>
          </a:xfrm>
          <a:prstGeom prst="rect">
            <a:avLst/>
          </a:prstGeom>
        </p:spPr>
        <p:txBody>
          <a:bodyPr lIns="91440" tIns="45720" rIns="91440" bIns="45720" anchor="t">
            <a:normAutofit lnSpcReduction="1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Denní osvětlení přímým nebo rozptýleným slunečním světlem (až 100 tis. </a:t>
            </a:r>
            <a:r>
              <a:rPr lang="cs-CZ" dirty="0" err="1"/>
              <a:t>lx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Prioritně v místech s trvalým pobytem osob</a:t>
            </a:r>
          </a:p>
          <a:p>
            <a:pPr lvl="0"/>
            <a:r>
              <a:rPr lang="cs-CZ" dirty="0"/>
              <a:t>Podle zdroje</a:t>
            </a:r>
          </a:p>
          <a:p>
            <a:pPr lvl="1"/>
            <a:r>
              <a:rPr lang="cs-CZ" dirty="0"/>
              <a:t>Přirozené: insolace místnosti 1,5 hod., č. d. o. = 0,5 – 3,5 % </a:t>
            </a:r>
          </a:p>
          <a:p>
            <a:pPr lvl="1"/>
            <a:r>
              <a:rPr lang="cs-CZ" dirty="0"/>
              <a:t>Umělé (100 </a:t>
            </a:r>
            <a:r>
              <a:rPr lang="cs-CZ" dirty="0" err="1"/>
              <a:t>lx</a:t>
            </a:r>
            <a:r>
              <a:rPr lang="cs-CZ" dirty="0"/>
              <a:t> běžná činnost, &gt; 1.000 </a:t>
            </a:r>
            <a:r>
              <a:rPr lang="cs-CZ" dirty="0" err="1"/>
              <a:t>lx</a:t>
            </a:r>
            <a:r>
              <a:rPr lang="cs-CZ" dirty="0"/>
              <a:t> náročná činnost)</a:t>
            </a:r>
          </a:p>
          <a:p>
            <a:pPr lvl="2"/>
            <a:r>
              <a:rPr lang="cs-CZ" dirty="0"/>
              <a:t>Teplotní: žárovky (wolfram, halogen)</a:t>
            </a:r>
          </a:p>
          <a:p>
            <a:pPr lvl="2"/>
            <a:r>
              <a:rPr lang="cs-CZ" dirty="0"/>
              <a:t>Luminiscenční (Na výbojky, </a:t>
            </a:r>
            <a:r>
              <a:rPr lang="cs-CZ" dirty="0" err="1"/>
              <a:t>Hg</a:t>
            </a:r>
            <a:r>
              <a:rPr lang="cs-CZ" dirty="0"/>
              <a:t> zářivky, polovodičové LED</a:t>
            </a:r>
            <a:r>
              <a:rPr lang="cs-CZ" dirty="0" smtClean="0"/>
              <a:t>...), SBS?</a:t>
            </a:r>
            <a:endParaRPr lang="cs-CZ" dirty="0"/>
          </a:p>
          <a:p>
            <a:pPr lvl="1"/>
            <a:r>
              <a:rPr lang="cs-CZ" dirty="0"/>
              <a:t>Kombinované</a:t>
            </a:r>
          </a:p>
          <a:p>
            <a:pPr lvl="1"/>
            <a:r>
              <a:rPr lang="cs-CZ" dirty="0"/>
              <a:t>Likvidace odpadů (nebezpečná vlastnost, množství)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845646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4800"/>
              <a:t>Hygienické limity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51384" y="1052736"/>
            <a:ext cx="8229600" cy="5544616"/>
          </a:xfrm>
          <a:prstGeom prst="rect">
            <a:avLst/>
          </a:prstGeom>
        </p:spPr>
        <p:txBody>
          <a:bodyPr>
            <a:normAutofit fontScale="92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Posuzovaná hlediska</a:t>
            </a:r>
          </a:p>
          <a:p>
            <a:pPr lvl="1"/>
            <a:r>
              <a:rPr lang="cs-CZ" dirty="0"/>
              <a:t>Intenzita a rovnoměrnost osvětlení (</a:t>
            </a:r>
            <a:r>
              <a:rPr lang="cs-CZ" dirty="0" err="1"/>
              <a:t>lx</a:t>
            </a:r>
            <a:r>
              <a:rPr lang="cs-CZ" dirty="0"/>
              <a:t> nebo č. d. o.)</a:t>
            </a:r>
          </a:p>
          <a:p>
            <a:pPr lvl="2"/>
            <a:r>
              <a:rPr lang="cs-CZ" dirty="0"/>
              <a:t>Min. 0,5 % (</a:t>
            </a:r>
            <a:r>
              <a:rPr lang="cs-CZ" dirty="0" err="1"/>
              <a:t>prům</a:t>
            </a:r>
            <a:r>
              <a:rPr lang="cs-CZ" dirty="0"/>
              <a:t>. 1%) při kombinovaném osvětlení nebo min. 1,5 % (</a:t>
            </a:r>
            <a:r>
              <a:rPr lang="cs-CZ" dirty="0" err="1"/>
              <a:t>prům</a:t>
            </a:r>
            <a:r>
              <a:rPr lang="cs-CZ" dirty="0"/>
              <a:t>. 3 %) při výhradním denním osvětlení</a:t>
            </a:r>
          </a:p>
          <a:p>
            <a:pPr lvl="1"/>
            <a:r>
              <a:rPr lang="cs-CZ" dirty="0"/>
              <a:t>Kritický detail</a:t>
            </a:r>
          </a:p>
          <a:p>
            <a:pPr lvl="0"/>
            <a:r>
              <a:rPr lang="cs-CZ" dirty="0"/>
              <a:t>Práce se zrakovou náročností</a:t>
            </a:r>
          </a:p>
          <a:p>
            <a:pPr lvl="1"/>
            <a:r>
              <a:rPr lang="cs-CZ" dirty="0"/>
              <a:t>Rozlišení </a:t>
            </a:r>
            <a:r>
              <a:rPr lang="cs-CZ" dirty="0" smtClean="0"/>
              <a:t>detailů (2.000 – 20.000 luxů)</a:t>
            </a:r>
            <a:endParaRPr lang="cs-CZ" dirty="0"/>
          </a:p>
          <a:p>
            <a:pPr lvl="1"/>
            <a:r>
              <a:rPr lang="cs-CZ" dirty="0"/>
              <a:t>Zvláštní světelné podmínky (jas anebo kontrast)</a:t>
            </a:r>
          </a:p>
          <a:p>
            <a:pPr lvl="1"/>
            <a:r>
              <a:rPr lang="cs-CZ" dirty="0"/>
              <a:t>Práce se zobrazovacími jednotkami (PC monitory); </a:t>
            </a:r>
            <a:r>
              <a:rPr lang="cs-CZ" dirty="0" smtClean="0"/>
              <a:t>riziko prohloubení </a:t>
            </a:r>
            <a:r>
              <a:rPr lang="cs-CZ" dirty="0"/>
              <a:t>refrakčních vad</a:t>
            </a:r>
          </a:p>
          <a:p>
            <a:pPr marL="457200" lvl="1" indent="0">
              <a:buNone/>
            </a:pPr>
            <a:r>
              <a:rPr lang="cs-CZ" dirty="0"/>
              <a:t>vyžaduje zařazení přestávky 5 až 10 min. každé 2 hod.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862" y="2044299"/>
            <a:ext cx="2463233" cy="293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9048328" y="4797153"/>
            <a:ext cx="1502296" cy="369333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cs-CZ" sz="1600" dirty="0"/>
              <a:t>SZU Praha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Světlo hraje nezastupitelnou roli v procesu vnímání reality zrakem.</a:t>
            </a:r>
          </a:p>
          <a:p>
            <a:r>
              <a:rPr lang="cs-CZ" dirty="0" smtClean="0"/>
              <a:t>Jako osvětlení rozumíme způsob „přivedení“ světla na místo pobytu člověka.</a:t>
            </a:r>
          </a:p>
          <a:p>
            <a:r>
              <a:rPr lang="cs-CZ" dirty="0" smtClean="0"/>
              <a:t>Intenzita osvětlení je významným ergonomickým prvkem.</a:t>
            </a:r>
          </a:p>
          <a:p>
            <a:r>
              <a:rPr lang="cs-CZ" dirty="0" smtClean="0"/>
              <a:t>Nadměrné svícení škodí životnímu prostředí a zdraví.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8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Fyziologie vidění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983432" y="1825625"/>
            <a:ext cx="6696744" cy="4351338"/>
          </a:xfrm>
          <a:prstGeom prst="rect">
            <a:avLst/>
          </a:prstGeom>
        </p:spPr>
        <p:txBody>
          <a:bodyPr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Optická soustava oka</a:t>
            </a:r>
          </a:p>
          <a:p>
            <a:pPr lvl="0"/>
            <a:r>
              <a:rPr lang="cs-CZ" dirty="0" smtClean="0"/>
              <a:t>Rhodopsin</a:t>
            </a:r>
            <a:r>
              <a:rPr lang="cs-CZ" dirty="0"/>
              <a:t>: chromoprotein, který díky cis-/trans- izomerii pigmentu (retinol, vit. A)  mění membránový potenciál neuronů a zahajuje neurofyziologický děj</a:t>
            </a:r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951687" y="2492897"/>
            <a:ext cx="2226994" cy="261708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84053" y="5520077"/>
            <a:ext cx="2365248" cy="30777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cs-CZ" sz="1400"/>
              <a:t>Encyclopedia Britanica Inc.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cs-CZ" altLang="cs-CZ" dirty="0"/>
              <a:t>Tma</a:t>
            </a:r>
            <a:endParaRPr lang="cs-CZ" altLang="cs-CZ" dirty="0" err="1"/>
          </a:p>
        </p:txBody>
      </p:sp>
      <p:sp>
        <p:nvSpPr>
          <p:cNvPr id="28675" name="Text Box 3"/>
          <p:cNvSpPr txBox="1">
            <a:spLocks noGrp="1" noChangeArrowheads="1"/>
          </p:cNvSpPr>
          <p:nvPr>
            <p:ph type="body" idx="4294967295"/>
          </p:nvPr>
        </p:nvSpPr>
        <p:spPr>
          <a:ln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altLang="cs-CZ" dirty="0"/>
              <a:t>Protiklad světla, atribut noci</a:t>
            </a:r>
          </a:p>
          <a:p>
            <a:r>
              <a:rPr lang="cs-CZ" altLang="cs-CZ" dirty="0"/>
              <a:t>Postřehnutelný úbytek světla.</a:t>
            </a:r>
          </a:p>
          <a:p>
            <a:r>
              <a:rPr lang="cs-CZ" altLang="cs-CZ" dirty="0"/>
              <a:t>V přeneseném slova smyslu „období temna“, symbol ošklivosti, úzkosti a strachu.</a:t>
            </a:r>
            <a:endParaRPr lang="cs-CZ" altLang="cs-CZ" dirty="0">
              <a:cs typeface="Calibri"/>
            </a:endParaRPr>
          </a:p>
          <a:p>
            <a:r>
              <a:rPr lang="cs-CZ" altLang="cs-CZ" dirty="0"/>
              <a:t>Tma je také prostředím pro regeneraci organismu, pro podporu obrazotvornosti, prostředím k navození pocitu soukromí a intimity.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749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bg-BG" altLang="cs-CZ"/>
              <a:t>Světlo</a:t>
            </a:r>
          </a:p>
        </p:txBody>
      </p:sp>
      <p:sp>
        <p:nvSpPr>
          <p:cNvPr id="29699" name="Text Box 3"/>
          <p:cNvSpPr txBox="1">
            <a:spLocks noGrp="1" noChangeArrowheads="1"/>
          </p:cNvSpPr>
          <p:nvPr>
            <p:ph type="body" idx="4294967295"/>
          </p:nvPr>
        </p:nvSpPr>
        <p:spPr bwMode="auto">
          <a:xfrm>
            <a:off x="983432" y="1268760"/>
            <a:ext cx="10153128" cy="51125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bg-BG" altLang="cs-CZ" dirty="0"/>
              <a:t>Světlo se stalo dostupné, je vždy a všude.</a:t>
            </a:r>
          </a:p>
          <a:p>
            <a:r>
              <a:rPr lang="cs-CZ" altLang="cs-CZ" dirty="0"/>
              <a:t>Avšak světlo n</a:t>
            </a:r>
            <a:r>
              <a:rPr lang="bg-BG" altLang="cs-CZ" dirty="0"/>
              <a:t>arušilo přirozené prostředí a prolomilo adaptační mechanismy člověka.</a:t>
            </a:r>
          </a:p>
          <a:p>
            <a:r>
              <a:rPr lang="bg-BG" altLang="cs-CZ" dirty="0"/>
              <a:t>Je lépe vidět na práci, lze neustále zvyšovat nároky na člověka a jeho zdroje, je lépe vidět na cestu, takže se díky uměle vyrobenému větlu dokážeme pohybovat relativně bezpečně i v noci</a:t>
            </a:r>
            <a:r>
              <a:rPr lang="cs-CZ" altLang="cs-CZ" dirty="0"/>
              <a:t>.</a:t>
            </a:r>
            <a:endParaRPr lang="bg-BG" altLang="cs-CZ" dirty="0"/>
          </a:p>
        </p:txBody>
      </p:sp>
    </p:spTree>
    <p:extLst>
      <p:ext uri="{BB962C8B-B14F-4D97-AF65-F5344CB8AC3E}">
        <p14:creationId xmlns:p14="http://schemas.microsoft.com/office/powerpoint/2010/main" val="31174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Světlo a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191344" y="1124744"/>
            <a:ext cx="11391056" cy="5616624"/>
          </a:xfrm>
          <a:prstGeom prst="rect">
            <a:avLst/>
          </a:prstGeom>
        </p:spPr>
        <p:txBody>
          <a:bodyPr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Zrakový komfort: fyziologické, psychologické a estetické hledisko</a:t>
            </a:r>
          </a:p>
          <a:p>
            <a:pPr lvl="0"/>
            <a:r>
              <a:rPr lang="cs-CZ" dirty="0"/>
              <a:t>Zrakový </a:t>
            </a:r>
            <a:r>
              <a:rPr lang="cs-CZ" dirty="0" err="1"/>
              <a:t>diskomfort</a:t>
            </a:r>
            <a:r>
              <a:rPr lang="cs-CZ" dirty="0"/>
              <a:t> a zraková únava</a:t>
            </a:r>
          </a:p>
          <a:p>
            <a:pPr lvl="1"/>
            <a:r>
              <a:rPr lang="cs-CZ" dirty="0"/>
              <a:t>Zvýšená frekvence chyb, příspěvek k rozvoji neurologických a psychiatrických chorob</a:t>
            </a:r>
          </a:p>
          <a:p>
            <a:r>
              <a:rPr lang="cs-CZ" dirty="0"/>
              <a:t>Oslnění</a:t>
            </a:r>
          </a:p>
          <a:p>
            <a:pPr lvl="1"/>
            <a:r>
              <a:rPr lang="cs-CZ" dirty="0"/>
              <a:t>Jasem nebo kontrastem; úrazy, </a:t>
            </a:r>
            <a:r>
              <a:rPr lang="cs-CZ" dirty="0" smtClean="0"/>
              <a:t>osoby se ztíženou schopností pohybu a orientace</a:t>
            </a:r>
            <a:endParaRPr lang="cs-CZ" dirty="0"/>
          </a:p>
          <a:p>
            <a:pPr lvl="0"/>
            <a:r>
              <a:rPr lang="cs-CZ" dirty="0"/>
              <a:t>Synchronizace denních rytmů</a:t>
            </a:r>
          </a:p>
          <a:p>
            <a:pPr lvl="0"/>
            <a:r>
              <a:rPr lang="cs-CZ" dirty="0"/>
              <a:t>Sluneční záření: zdroj přirozeného světla, produkce vit. D</a:t>
            </a:r>
          </a:p>
          <a:p>
            <a:pPr lvl="0"/>
            <a:r>
              <a:rPr lang="cs-CZ" b="1" i="1" dirty="0"/>
              <a:t>Za vším hledej melatonin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cs-CZ" altLang="cs-CZ" dirty="0"/>
              <a:t>Světlo a melatonin</a:t>
            </a:r>
          </a:p>
        </p:txBody>
      </p:sp>
      <p:sp>
        <p:nvSpPr>
          <p:cNvPr id="31747" name="Text Box 3"/>
          <p:cNvSpPr txBox="1">
            <a:spLocks noGrp="1" noChangeArrowheads="1"/>
          </p:cNvSpPr>
          <p:nvPr>
            <p:ph type="body" idx="4294967295"/>
          </p:nvPr>
        </p:nvSpPr>
        <p:spPr bwMode="auto">
          <a:xfrm>
            <a:off x="335360" y="1417638"/>
            <a:ext cx="11247040" cy="496369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Hormon epifýzy, produkt acetylace serotoninu při sníženém množství světla, navozuje rytmus spánku.</a:t>
            </a:r>
          </a:p>
          <a:p>
            <a:r>
              <a:rPr lang="cs-CZ" altLang="cs-CZ" dirty="0"/>
              <a:t>5 % populace udává, že v ložnici pociťuje nadměrné množství světla rušícího spánek, 20 % populace uvádí jako ochranu před světlem nutnost zatemňování ložnice.</a:t>
            </a:r>
          </a:p>
          <a:p>
            <a:r>
              <a:rPr lang="cs-CZ" altLang="cs-CZ" dirty="0"/>
              <a:t>Agentura IARC zařadila nepřetržité svícení, rušivé noční osvětlení a chronický </a:t>
            </a:r>
            <a:r>
              <a:rPr lang="cs-CZ" altLang="cs-CZ" i="1" dirty="0"/>
              <a:t>jet-</a:t>
            </a:r>
            <a:r>
              <a:rPr lang="cs-CZ" altLang="cs-CZ" i="1" dirty="0" err="1"/>
              <a:t>lag</a:t>
            </a:r>
            <a:r>
              <a:rPr lang="cs-CZ" altLang="cs-CZ" i="1" dirty="0"/>
              <a:t> </a:t>
            </a:r>
            <a:r>
              <a:rPr lang="cs-CZ" altLang="cs-CZ" dirty="0"/>
              <a:t>syndrom za pravděpodobný karcinogen (2A)</a:t>
            </a:r>
          </a:p>
          <a:p>
            <a:r>
              <a:rPr lang="cs-CZ" altLang="cs-CZ" dirty="0"/>
              <a:t>Epidemiologické důkazy na zvýšené riziko rakoviny prsu a leukémie u dětí narozených exponovaným ženám</a:t>
            </a:r>
          </a:p>
          <a:p>
            <a:r>
              <a:rPr lang="cs-CZ" altLang="cs-CZ" dirty="0"/>
              <a:t>Další epidemiologické důkazy naznačují souvislost s rozvojem </a:t>
            </a:r>
            <a:r>
              <a:rPr lang="cs-CZ" altLang="cs-CZ" i="1" dirty="0"/>
              <a:t>diabetu </a:t>
            </a:r>
            <a:r>
              <a:rPr lang="cs-CZ" altLang="cs-CZ" i="1" dirty="0" err="1"/>
              <a:t>mellitu</a:t>
            </a:r>
            <a:r>
              <a:rPr lang="cs-CZ" altLang="cs-CZ" i="1" dirty="0"/>
              <a:t> </a:t>
            </a:r>
            <a:r>
              <a:rPr lang="cs-CZ" altLang="cs-CZ" dirty="0"/>
              <a:t>a obezity.</a:t>
            </a:r>
          </a:p>
        </p:txBody>
      </p:sp>
    </p:spTree>
    <p:extLst>
      <p:ext uri="{BB962C8B-B14F-4D97-AF65-F5344CB8AC3E}">
        <p14:creationId xmlns:p14="http://schemas.microsoft.com/office/powerpoint/2010/main" val="327866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Scouting Everywhere: 3/1/13">
            <a:extLst>
              <a:ext uri="{FF2B5EF4-FFF2-40B4-BE49-F238E27FC236}">
                <a16:creationId xmlns:a16="http://schemas.microsoft.com/office/drawing/2014/main" id="{5DD8EFDA-286B-4C16-B446-BA55F5D5D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5051" y="1126452"/>
            <a:ext cx="11407887" cy="512587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0EB6141-0ED5-4646-BE5B-5B7066A2F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899" y="557399"/>
            <a:ext cx="8408193" cy="55862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Light at </a:t>
            </a:r>
            <a:r>
              <a:rPr lang="cs-CZ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</a:t>
            </a:r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ight</a:t>
            </a:r>
            <a:endParaRPr lang="en-US" sz="4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071664" y="6093296"/>
            <a:ext cx="5771662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Též</a:t>
            </a:r>
            <a:r>
              <a:rPr lang="cs-CZ" sz="2000" dirty="0" smtClean="0"/>
              <a:t>: </a:t>
            </a:r>
            <a:r>
              <a:rPr lang="cs-CZ" dirty="0"/>
              <a:t> </a:t>
            </a:r>
            <a:r>
              <a:rPr lang="cs-CZ" dirty="0" smtClean="0"/>
              <a:t>www.lightpollutiionmap.info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36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999659"/>
            <a:ext cx="9446839" cy="5434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8098"/>
          </a:xfrm>
        </p:spPr>
        <p:txBody>
          <a:bodyPr/>
          <a:lstStyle/>
          <a:p>
            <a:r>
              <a:rPr lang="cs-CZ" dirty="0"/>
              <a:t>Cirkadiánní produkce melatoninu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283FBA2-A862-4F98-9023-C54679B52DDF}"/>
              </a:ext>
            </a:extLst>
          </p:cNvPr>
          <p:cNvSpPr txBox="1"/>
          <p:nvPr/>
        </p:nvSpPr>
        <p:spPr>
          <a:xfrm>
            <a:off x="9192344" y="63813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Petko </a:t>
            </a:r>
            <a:r>
              <a:rPr lang="cs-CZ" dirty="0" err="1"/>
              <a:t>Mashkov</a:t>
            </a:r>
            <a:r>
              <a:rPr lang="cs-CZ" dirty="0"/>
              <a:t>, Jun 2017</a:t>
            </a:r>
          </a:p>
        </p:txBody>
      </p:sp>
    </p:spTree>
    <p:extLst>
      <p:ext uri="{BB962C8B-B14F-4D97-AF65-F5344CB8AC3E}">
        <p14:creationId xmlns:p14="http://schemas.microsoft.com/office/powerpoint/2010/main" val="397421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616156"/>
            <a:ext cx="6638528" cy="445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129" y="122197"/>
            <a:ext cx="2743200" cy="5851525"/>
          </a:xfrm>
        </p:spPr>
        <p:txBody>
          <a:bodyPr>
            <a:noAutofit/>
          </a:bodyPr>
          <a:lstStyle/>
          <a:p>
            <a:r>
              <a:rPr lang="cs-CZ" sz="3200" dirty="0"/>
              <a:t>Modré světlo: nejúčinnější </a:t>
            </a:r>
            <a:r>
              <a:rPr lang="cs-CZ" sz="3200" dirty="0" err="1"/>
              <a:t>disruptor</a:t>
            </a:r>
            <a:r>
              <a:rPr lang="cs-CZ" sz="3200" dirty="0"/>
              <a:t> melatoninu.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5CAB40-61C7-44AD-BF36-0717028F465A}"/>
              </a:ext>
            </a:extLst>
          </p:cNvPr>
          <p:cNvSpPr txBox="1"/>
          <p:nvPr/>
        </p:nvSpPr>
        <p:spPr>
          <a:xfrm>
            <a:off x="9264352" y="54452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pepper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6060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1078</Words>
  <Application>Microsoft Office PowerPoint</Application>
  <PresentationFormat>Širokoúhlá obrazovka</PresentationFormat>
  <Paragraphs>84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Světlo a osvětlení</vt:lpstr>
      <vt:lpstr>Fyziologie vidění</vt:lpstr>
      <vt:lpstr>Tma</vt:lpstr>
      <vt:lpstr>Světlo</vt:lpstr>
      <vt:lpstr>Světlo a zdraví</vt:lpstr>
      <vt:lpstr>Světlo a melatonin</vt:lpstr>
      <vt:lpstr>Light at Night</vt:lpstr>
      <vt:lpstr>Cirkadiánní produkce melatoninu</vt:lpstr>
      <vt:lpstr>Modré světlo: nejúčinnější disruptor melatoninu.</vt:lpstr>
      <vt:lpstr>Harvard Light Exposure Assessment questionnaire (Bajaj et al., 2011)</vt:lpstr>
      <vt:lpstr>Chromatičnost zdroje světla</vt:lpstr>
      <vt:lpstr>Technika osvětlování</vt:lpstr>
      <vt:lpstr>Hygienické limity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Světlo a osvětlení</dc:title>
  <dc:creator>Aleš Peřina</dc:creator>
  <cp:lastModifiedBy>Aleš Peřina</cp:lastModifiedBy>
  <cp:revision>22</cp:revision>
  <dcterms:modified xsi:type="dcterms:W3CDTF">2018-10-10T10:13:46Z</dcterms:modified>
</cp:coreProperties>
</file>