
<file path=[Content_Types].xml><?xml version="1.0" encoding="utf-8"?>
<Types xmlns="http://schemas.openxmlformats.org/package/2006/content-types">
  <Default Extension="jfif" ContentType="image/j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52" r:id="rId1"/>
  </p:sldMasterIdLst>
  <p:notesMasterIdLst>
    <p:notesMasterId r:id="rId17"/>
  </p:notesMasterIdLst>
  <p:sldIdLst>
    <p:sldId id="256" r:id="rId2"/>
    <p:sldId id="279" r:id="rId3"/>
    <p:sldId id="257" r:id="rId4"/>
    <p:sldId id="278" r:id="rId5"/>
    <p:sldId id="270" r:id="rId6"/>
    <p:sldId id="264" r:id="rId7"/>
    <p:sldId id="271" r:id="rId8"/>
    <p:sldId id="274" r:id="rId9"/>
    <p:sldId id="261" r:id="rId10"/>
    <p:sldId id="280" r:id="rId11"/>
    <p:sldId id="282" r:id="rId12"/>
    <p:sldId id="284" r:id="rId13"/>
    <p:sldId id="272" r:id="rId14"/>
    <p:sldId id="266" r:id="rId15"/>
    <p:sldId id="2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67" autoAdjust="0"/>
  </p:normalViewPr>
  <p:slideViewPr>
    <p:cSldViewPr snapToObjects="1">
      <p:cViewPr varScale="1">
        <p:scale>
          <a:sx n="53" d="100"/>
          <a:sy n="53" d="100"/>
        </p:scale>
        <p:origin x="115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0540793086483"/>
          <c:y val="5.2801727205345393E-2"/>
          <c:w val="0.85657260800387258"/>
          <c:h val="0.75051166925594193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Korekce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List1!$A$2:$A$12</c:f>
              <c:numCache>
                <c:formatCode>#,##0.0</c:formatCode>
                <c:ptCount val="11"/>
                <c:pt idx="0" formatCode="0.0">
                  <c:v>16</c:v>
                </c:pt>
                <c:pt idx="1">
                  <c:v>31.5</c:v>
                </c:pt>
                <c:pt idx="2" formatCode="#,##0">
                  <c:v>63</c:v>
                </c:pt>
                <c:pt idx="3" formatCode="#,##0">
                  <c:v>125</c:v>
                </c:pt>
                <c:pt idx="4" formatCode="#,##0">
                  <c:v>250</c:v>
                </c:pt>
                <c:pt idx="5" formatCode="#,##0">
                  <c:v>500</c:v>
                </c:pt>
                <c:pt idx="6" formatCode="#,##0">
                  <c:v>1000</c:v>
                </c:pt>
                <c:pt idx="7" formatCode="#,##0">
                  <c:v>2000</c:v>
                </c:pt>
                <c:pt idx="8" formatCode="#,##0">
                  <c:v>4000</c:v>
                </c:pt>
                <c:pt idx="9" formatCode="#,##0">
                  <c:v>8000</c:v>
                </c:pt>
                <c:pt idx="10" formatCode="#,##0">
                  <c:v>16000</c:v>
                </c:pt>
              </c:numCache>
            </c:numRef>
          </c:cat>
          <c:val>
            <c:numRef>
              <c:f>List1!$B$2:$B$12</c:f>
              <c:numCache>
                <c:formatCode>General</c:formatCode>
                <c:ptCount val="11"/>
                <c:pt idx="0">
                  <c:v>-56.7</c:v>
                </c:pt>
                <c:pt idx="1">
                  <c:v>-39.4</c:v>
                </c:pt>
                <c:pt idx="2">
                  <c:v>-26.2</c:v>
                </c:pt>
                <c:pt idx="3">
                  <c:v>-16.100000000000001</c:v>
                </c:pt>
                <c:pt idx="4">
                  <c:v>-8.6</c:v>
                </c:pt>
                <c:pt idx="5">
                  <c:v>-3.2</c:v>
                </c:pt>
                <c:pt idx="6">
                  <c:v>0</c:v>
                </c:pt>
                <c:pt idx="7">
                  <c:v>1.2</c:v>
                </c:pt>
                <c:pt idx="8">
                  <c:v>1</c:v>
                </c:pt>
                <c:pt idx="9">
                  <c:v>-1.1000000000000001</c:v>
                </c:pt>
                <c:pt idx="10">
                  <c:v>-6.6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534-4480-B1C8-F505F011B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26816"/>
        <c:axId val="69432448"/>
      </c:lineChart>
      <c:catAx>
        <c:axId val="24226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 smtClean="0"/>
                  <a:t>Kmitočet</a:t>
                </a:r>
                <a:r>
                  <a:rPr lang="cs-CZ" baseline="0" dirty="0" smtClean="0"/>
                  <a:t> (</a:t>
                </a:r>
                <a:r>
                  <a:rPr lang="cs-CZ" dirty="0" smtClean="0"/>
                  <a:t>Hz)</a:t>
                </a:r>
                <a:endParaRPr lang="cs-CZ" dirty="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low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sz="1600"/>
            </a:pPr>
            <a:endParaRPr lang="cs-CZ"/>
          </a:p>
        </c:txPr>
        <c:crossAx val="69432448"/>
        <c:crosses val="autoZero"/>
        <c:auto val="1"/>
        <c:lblAlgn val="ctr"/>
        <c:lblOffset val="100"/>
        <c:noMultiLvlLbl val="0"/>
      </c:catAx>
      <c:valAx>
        <c:axId val="69432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 smtClean="0"/>
                  <a:t>Korekce analyzátoru</a:t>
                </a:r>
                <a:r>
                  <a:rPr lang="cs-CZ" baseline="0" dirty="0" smtClean="0"/>
                  <a:t> (dB)</a:t>
                </a:r>
                <a:endParaRPr lang="cs-CZ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226816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200"/>
            </a:pPr>
            <a:endParaRPr lang="cs-CZ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9575" y="754063"/>
            <a:ext cx="58547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9438"/>
            <a:ext cx="5781675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88CF9A-C3E9-4284-82FF-39B687628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7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0FC0-23C6-4EA9-916F-0595484AD78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490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>
                <a:latin typeface="Arial" charset="0"/>
                <a:cs typeface="Arial" charset="0"/>
              </a:rPr>
              <a:t>OOPP: osobní ochranné pracovní prostředky</a:t>
            </a:r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0DAFDA-3822-459B-9255-66809F4DD589}" type="slidenum">
              <a:rPr lang="en-US" altLang="cs-CZ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CF9A-C3E9-4284-82FF-39B6876282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0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en-US" dirty="0" smtClean="0">
                <a:latin typeface="Arial" charset="0"/>
                <a:cs typeface="Arial" charset="0"/>
              </a:rPr>
              <a:t>Infrazvuk a ultrazvuk jsou frekvenční rozsahy stanovené vzhledem k frekvenčnímu rozsahu lidského ucha.</a:t>
            </a:r>
          </a:p>
          <a:p>
            <a:pPr eaLnBrk="1" hangingPunct="1"/>
            <a:r>
              <a:rPr lang="cs-CZ" altLang="en-US" dirty="0" smtClean="0">
                <a:latin typeface="Arial" charset="0"/>
                <a:cs typeface="Arial" charset="0"/>
              </a:rPr>
              <a:t>Při hodnocení hluku je významnější subjektivní hodnocení, resp. obtěžování hlukem, posuzování podle intenzity hluku má význam jen ve vztahu k posuzování </a:t>
            </a:r>
            <a:r>
              <a:rPr lang="cs-CZ" altLang="en-US" dirty="0" smtClean="0">
                <a:latin typeface="Arial" charset="0"/>
                <a:cs typeface="Arial" charset="0"/>
              </a:rPr>
              <a:t>nepříznivých účinků</a:t>
            </a:r>
            <a:r>
              <a:rPr lang="cs-CZ" altLang="en-US" baseline="0" dirty="0" smtClean="0">
                <a:latin typeface="Arial" charset="0"/>
                <a:cs typeface="Arial" charset="0"/>
              </a:rPr>
              <a:t> hluku na sluch.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cs-CZ" alt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altLang="en-US" dirty="0" smtClean="0">
                <a:latin typeface="Arial" charset="0"/>
                <a:cs typeface="Arial" charset="0"/>
              </a:rPr>
              <a:t>Infrazvuk: tlak na hrudi, tlak v uších, úzkosti,</a:t>
            </a:r>
            <a:r>
              <a:rPr lang="cs-CZ" altLang="en-US" baseline="0" dirty="0" smtClean="0">
                <a:latin typeface="Arial" charset="0"/>
                <a:cs typeface="Arial" charset="0"/>
              </a:rPr>
              <a:t> deprese, obavy, „hlas moře“ (záhadné námořní nehody), strašidelný dům</a:t>
            </a:r>
            <a:endParaRPr lang="cs-CZ" altLang="en-US" dirty="0" smtClean="0">
              <a:latin typeface="Arial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URL: http://stavba.tzb-info.cz/akustika-staveb/kmitocet-zvuku-vahova-korekce-zvukomeru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9A64-53DC-4199-AAC3-2905902E72B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479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dirty="0" smtClean="0">
                <a:latin typeface="Arial" charset="0"/>
                <a:cs typeface="Arial" charset="0"/>
              </a:rPr>
              <a:t>Adamec V., </a:t>
            </a:r>
            <a:r>
              <a:rPr lang="cs-CZ" altLang="cs-CZ" dirty="0" err="1" smtClean="0">
                <a:latin typeface="Arial" charset="0"/>
                <a:cs typeface="Arial" charset="0"/>
              </a:rPr>
              <a:t>Ličbinský</a:t>
            </a:r>
            <a:r>
              <a:rPr lang="cs-CZ" altLang="cs-CZ" dirty="0" smtClean="0">
                <a:latin typeface="Arial" charset="0"/>
                <a:cs typeface="Arial" charset="0"/>
              </a:rPr>
              <a:t> R., </a:t>
            </a:r>
            <a:r>
              <a:rPr lang="cs-CZ" altLang="cs-CZ" dirty="0" err="1" smtClean="0">
                <a:latin typeface="Arial" charset="0"/>
                <a:cs typeface="Arial" charset="0"/>
              </a:rPr>
              <a:t>Cholava</a:t>
            </a:r>
            <a:r>
              <a:rPr lang="cs-CZ" altLang="cs-CZ" dirty="0" smtClean="0">
                <a:latin typeface="Arial" charset="0"/>
                <a:cs typeface="Arial" charset="0"/>
              </a:rPr>
              <a:t> R.: </a:t>
            </a:r>
            <a:r>
              <a:rPr lang="en-US" altLang="cs-CZ" dirty="0" smtClean="0">
                <a:latin typeface="Arial" charset="0"/>
                <a:cs typeface="Arial" charset="0"/>
              </a:rPr>
              <a:t>Transport and Health Risks of Transport</a:t>
            </a:r>
            <a:r>
              <a:rPr lang="cs-CZ" altLang="cs-CZ" dirty="0" smtClean="0">
                <a:latin typeface="Arial" charset="0"/>
                <a:cs typeface="Arial" charset="0"/>
              </a:rPr>
              <a:t>. DOI: 10.2478/v10158-011-0011-y</a:t>
            </a:r>
          </a:p>
          <a:p>
            <a:r>
              <a:rPr lang="cs-CZ" altLang="cs-CZ" dirty="0" smtClean="0">
                <a:latin typeface="Arial" charset="0"/>
                <a:cs typeface="Arial" charset="0"/>
              </a:rPr>
              <a:t>http://en.wikipedia.org/wiki/Acoustic_power</a:t>
            </a:r>
          </a:p>
          <a:p>
            <a:r>
              <a:rPr lang="cs-CZ" altLang="cs-CZ" dirty="0" smtClean="0">
                <a:latin typeface="Arial" charset="0"/>
                <a:cs typeface="Arial" charset="0"/>
              </a:rPr>
              <a:t>… a další</a:t>
            </a:r>
            <a:r>
              <a:rPr lang="cs-CZ" altLang="cs-CZ" baseline="0" dirty="0" smtClean="0">
                <a:latin typeface="Arial" charset="0"/>
                <a:cs typeface="Arial" charset="0"/>
              </a:rPr>
              <a:t> zdroje</a:t>
            </a: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E99547-8E82-4668-B0C8-D47ECF38905C}" type="slidenum">
              <a:rPr lang="en-US" altLang="cs-CZ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Ekvivalentní hladina hluku je vždy větší, než aritmetický</a:t>
            </a:r>
            <a:r>
              <a:rPr lang="cs-CZ" baseline="0" dirty="0" smtClean="0"/>
              <a:t> i geometrický </a:t>
            </a:r>
            <a:r>
              <a:rPr lang="cs-CZ" baseline="0" dirty="0" smtClean="0"/>
              <a:t>průměr, zohledňuje </a:t>
            </a:r>
            <a:r>
              <a:rPr lang="cs-CZ" baseline="0" dirty="0" smtClean="0"/>
              <a:t>časový faktor! Je to vhodný ukazatel pro pracovní prostředí (odráží absorbovanou energii sluchovým orgánem, ale nereaguje na náhlé hlukové události, které mohou být </a:t>
            </a:r>
            <a:r>
              <a:rPr lang="cs-CZ" baseline="0" dirty="0" smtClean="0"/>
              <a:t>pro obyvatelstvo </a:t>
            </a:r>
            <a:r>
              <a:rPr lang="cs-CZ" baseline="0" dirty="0" smtClean="0"/>
              <a:t>zdrojem </a:t>
            </a:r>
            <a:r>
              <a:rPr lang="cs-CZ" baseline="0" dirty="0" err="1" smtClean="0"/>
              <a:t>diskomfortu</a:t>
            </a:r>
            <a:r>
              <a:rPr lang="cs-CZ" baseline="0" dirty="0" smtClean="0"/>
              <a:t>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9A64-53DC-4199-AAC3-2905902E72B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683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Odhad počtu zasažených osob – princip hodnocení zdravotních rizik</a:t>
            </a:r>
            <a:r>
              <a:rPr lang="cs-CZ" baseline="0" dirty="0" smtClean="0"/>
              <a:t> v </a:t>
            </a:r>
            <a:r>
              <a:rPr lang="cs-CZ" baseline="0" smtClean="0"/>
              <a:t>životním prostředí.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CF9A-C3E9-4284-82FF-39B6876282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4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  <a:cs typeface="Arial" charset="0"/>
              </a:rPr>
              <a:t>Chráněný venkovní prostor staveb: simulace vnitřního prostředí, kam může být omezený vstup</a:t>
            </a:r>
          </a:p>
          <a:p>
            <a:pPr eaLnBrk="1" hangingPunct="1"/>
            <a:r>
              <a:rPr lang="cs-CZ" altLang="cs-CZ" smtClean="0">
                <a:latin typeface="Arial" charset="0"/>
                <a:cs typeface="Arial" charset="0"/>
              </a:rPr>
              <a:t>L</a:t>
            </a:r>
            <a:r>
              <a:rPr lang="cs-CZ" altLang="cs-CZ" baseline="-25000" smtClean="0">
                <a:latin typeface="Arial" charset="0"/>
                <a:cs typeface="Arial" charset="0"/>
              </a:rPr>
              <a:t>AEq</a:t>
            </a:r>
            <a:r>
              <a:rPr lang="cs-CZ" altLang="cs-CZ" smtClean="0">
                <a:latin typeface="Arial" charset="0"/>
                <a:cs typeface="Arial" charset="0"/>
              </a:rPr>
              <a:t>: ekvivalentní hladina akustického tlaku, energetický průměr</a:t>
            </a:r>
          </a:p>
          <a:p>
            <a:pPr eaLnBrk="1" hangingPunct="1"/>
            <a:r>
              <a:rPr lang="cs-CZ" altLang="cs-CZ" smtClean="0">
                <a:latin typeface="Arial" charset="0"/>
                <a:cs typeface="Arial" charset="0"/>
              </a:rPr>
              <a:t>L</a:t>
            </a:r>
            <a:r>
              <a:rPr lang="cs-CZ" altLang="cs-CZ" baseline="-25000" smtClean="0">
                <a:latin typeface="Arial" charset="0"/>
                <a:cs typeface="Arial" charset="0"/>
              </a:rPr>
              <a:t>dvn</a:t>
            </a:r>
            <a:r>
              <a:rPr lang="cs-CZ" altLang="cs-CZ" smtClean="0">
                <a:latin typeface="Arial" charset="0"/>
                <a:cs typeface="Arial" charset="0"/>
              </a:rPr>
              <a:t>: hlukový deskriptor, který vychází z dlouhodobého měření ekvivalentních hladin hluku. Penalizuje denní dobu 5 dB(A) a noční dobu 10 dB(A), tzn., že je konzervativnější, než měření</a:t>
            </a:r>
          </a:p>
          <a:p>
            <a:pPr marL="0" lvl="2" eaLnBrk="1" hangingPunct="1"/>
            <a:r>
              <a:rPr lang="cs-CZ" altLang="cs-CZ" smtClean="0">
                <a:latin typeface="Arial" charset="0"/>
                <a:cs typeface="Arial" charset="0"/>
              </a:rPr>
              <a:t>Výpočet hluku: </a:t>
            </a:r>
            <a:r>
              <a:rPr lang="cs-CZ" altLang="en-US" sz="1800" smtClean="0">
                <a:latin typeface="Arial" charset="0"/>
                <a:cs typeface="Arial" charset="0"/>
                <a:sym typeface="Arial" charset="0"/>
              </a:rPr>
              <a:t>matematické modely jako zjednodušení reality</a:t>
            </a:r>
          </a:p>
          <a:p>
            <a:pPr eaLnBrk="1" hangingPunct="1"/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540F6E-A242-4BFB-B823-45424277A239}" type="slidenum">
              <a:rPr lang="en-US" altLang="cs-CZ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REM fáze spánku – provázeno</a:t>
            </a:r>
            <a:r>
              <a:rPr lang="cs-CZ" baseline="0" dirty="0" smtClean="0"/>
              <a:t> rychlými pohyby očních bulbů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CF9A-C3E9-4284-82FF-39B68762826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2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REM fáze spánku – provázeno</a:t>
            </a:r>
            <a:r>
              <a:rPr lang="cs-CZ" baseline="0" dirty="0" smtClean="0"/>
              <a:t> rychlými pohyby očních bulbů</a:t>
            </a:r>
          </a:p>
          <a:p>
            <a:r>
              <a:rPr lang="cs-CZ" baseline="0" dirty="0" err="1" smtClean="0"/>
              <a:t>VOCs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Volatile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Organic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Compounds</a:t>
            </a:r>
            <a:endParaRPr lang="cs-CZ" baseline="0" dirty="0" smtClean="0"/>
          </a:p>
          <a:p>
            <a:r>
              <a:rPr lang="cs-CZ" baseline="0" dirty="0" smtClean="0"/>
              <a:t>ETS – </a:t>
            </a:r>
            <a:r>
              <a:rPr lang="cs-CZ" baseline="0" dirty="0" err="1" smtClean="0"/>
              <a:t>Environmental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Tobacco</a:t>
            </a:r>
            <a:r>
              <a:rPr lang="cs-CZ" baseline="0" dirty="0" smtClean="0"/>
              <a:t> Smoking, </a:t>
            </a:r>
            <a:r>
              <a:rPr lang="cs-CZ" baseline="0" dirty="0" smtClean="0"/>
              <a:t>vztah větrání</a:t>
            </a:r>
            <a:r>
              <a:rPr lang="cs-CZ" baseline="0" dirty="0" smtClean="0"/>
              <a:t>, viz </a:t>
            </a:r>
            <a:r>
              <a:rPr lang="cs-CZ" baseline="0" dirty="0" smtClean="0"/>
              <a:t>přednáška Termický </a:t>
            </a:r>
            <a:r>
              <a:rPr lang="cs-CZ" baseline="0" dirty="0" smtClean="0"/>
              <a:t>komplex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CF9A-C3E9-4284-82FF-39B6876282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382A6-B380-4F4E-B1A7-4E7A7B5A49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05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52EA9-A1BE-4686-88B5-37EDB1675D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0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5AE05-FE54-4E41-82FD-180E46FBC4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0534A-B106-4EAA-A7AC-6272E640E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0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7EDD8-88B1-4975-B928-EDE98147F1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04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2BCF9-E847-480F-8655-91EF4D36E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CDDE8-E423-4CC4-96B0-38AB1BD21F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8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0534A-B106-4EAA-A7AC-6272E640E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3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4652A-8E63-4925-9046-39C4128311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2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9A0ABC-5D12-439D-BD6C-0C1568EAB8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550BD-D16D-40AB-9145-00EA2B3DC8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1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A0534A-B106-4EAA-A7AC-6272E640E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11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en-US" dirty="0" smtClean="0"/>
              <a:t>Zvuk a hluk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Mgr. Aleš Peřina, Ph. 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5304" y="47667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Zdravotní účinky hluku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7448" y="1700808"/>
            <a:ext cx="10081120" cy="482453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Na sluchový orgán (přímo úměrně absorbované energii)</a:t>
            </a:r>
          </a:p>
          <a:p>
            <a:pPr lvl="1"/>
            <a:r>
              <a:rPr lang="cs-CZ" sz="2400" dirty="0" smtClean="0"/>
              <a:t>Akutní akustické trauma</a:t>
            </a:r>
          </a:p>
          <a:p>
            <a:pPr lvl="1"/>
            <a:r>
              <a:rPr lang="cs-CZ" sz="2400" dirty="0" smtClean="0"/>
              <a:t>Dočasné zvýšení sluchového prahu → chronická porucha sluchu z hluku</a:t>
            </a:r>
          </a:p>
          <a:p>
            <a:r>
              <a:rPr lang="cs-CZ" sz="2800" dirty="0" smtClean="0"/>
              <a:t>Systémové účinky (u hluků s emoční složkou nelze stanovit bezpečnou intenzitu)</a:t>
            </a:r>
          </a:p>
          <a:p>
            <a:pPr lvl="1"/>
            <a:r>
              <a:rPr lang="cs-CZ" sz="2400" dirty="0" smtClean="0"/>
              <a:t>Rušení spánku </a:t>
            </a:r>
          </a:p>
          <a:p>
            <a:pPr lvl="2"/>
            <a:r>
              <a:rPr lang="cs-CZ" sz="1800" dirty="0" smtClean="0"/>
              <a:t>poruchy usínání, zkracování REM-fáze, u osob spících v hlučném prostředí vazokonstrikce, vyšší tepová frekvence a krevní tlak</a:t>
            </a:r>
          </a:p>
          <a:p>
            <a:pPr lvl="1"/>
            <a:r>
              <a:rPr lang="cs-CZ" sz="2400" dirty="0" smtClean="0"/>
              <a:t>Zvýšené riziko kardiovaskulárních nemocí</a:t>
            </a:r>
          </a:p>
          <a:p>
            <a:pPr lvl="2"/>
            <a:r>
              <a:rPr lang="cs-CZ" sz="1800" dirty="0" smtClean="0"/>
              <a:t>Osoby exponované hladinám hluku nad 65 dB (A) mají zvýšené riziko kardiovaskulárních onemocnění (hypertenze, ICHS), experimentálně ověřeno.</a:t>
            </a:r>
          </a:p>
          <a:p>
            <a:pPr lvl="1"/>
            <a:endParaRPr lang="cs-CZ" sz="2400" dirty="0" smtClean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05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5304" y="47667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Zdravotní účinky hluku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432" y="1700808"/>
            <a:ext cx="10081120" cy="4623792"/>
          </a:xfrm>
        </p:spPr>
        <p:txBody>
          <a:bodyPr>
            <a:noAutofit/>
          </a:bodyPr>
          <a:lstStyle/>
          <a:p>
            <a:r>
              <a:rPr lang="cs-CZ" sz="2400" dirty="0"/>
              <a:t>Systémové účinky II.</a:t>
            </a:r>
          </a:p>
          <a:p>
            <a:pPr lvl="1"/>
            <a:r>
              <a:rPr lang="cs-CZ" sz="2000" dirty="0"/>
              <a:t>Psychická onemocnění</a:t>
            </a:r>
          </a:p>
          <a:p>
            <a:pPr lvl="2"/>
            <a:r>
              <a:rPr lang="cs-CZ" sz="1600" dirty="0"/>
              <a:t>Není prokázáno, že by hluk způsoboval psychická onemocnění, avšak u predisponovaných osob může expozice nadměrnému hluku onemocnění spustit nebo zhoršit.</a:t>
            </a:r>
          </a:p>
          <a:p>
            <a:pPr lvl="1"/>
            <a:r>
              <a:rPr lang="cs-CZ" sz="2000" dirty="0"/>
              <a:t>Snížení kognitivních funkcí</a:t>
            </a:r>
          </a:p>
          <a:p>
            <a:pPr lvl="1"/>
            <a:r>
              <a:rPr lang="cs-CZ" sz="2000" dirty="0"/>
              <a:t>Poruchy chování</a:t>
            </a:r>
          </a:p>
          <a:p>
            <a:pPr lvl="2"/>
            <a:r>
              <a:rPr lang="cs-CZ" sz="1600" dirty="0"/>
              <a:t>Hněv, pocity zklamání, nespokojenost, odcizení, neochota pomoci, depresivní a úzkostné stavy, roztržitost, agitovanost, vyčerpání</a:t>
            </a:r>
          </a:p>
          <a:p>
            <a:r>
              <a:rPr lang="cs-CZ" sz="2400" dirty="0"/>
              <a:t>Jiné</a:t>
            </a:r>
          </a:p>
          <a:p>
            <a:pPr lvl="1"/>
            <a:r>
              <a:rPr lang="cs-CZ" sz="2000" dirty="0"/>
              <a:t>Imunitní systém, onemocnění zažívacího traktu, nižší porodní hmotnost, opožděné osvojování řeči u </a:t>
            </a:r>
            <a:r>
              <a:rPr lang="cs-CZ" sz="2000" dirty="0" smtClean="0"/>
              <a:t>dětí</a:t>
            </a:r>
          </a:p>
          <a:p>
            <a:pPr lvl="1"/>
            <a:r>
              <a:rPr lang="cs-CZ" sz="2000" dirty="0" smtClean="0"/>
              <a:t>Synergické účinky chemických látek (</a:t>
            </a:r>
            <a:r>
              <a:rPr lang="cs-CZ" sz="2000" dirty="0" err="1" smtClean="0"/>
              <a:t>VOCs</a:t>
            </a:r>
            <a:r>
              <a:rPr lang="cs-CZ" sz="2000" dirty="0" smtClean="0"/>
              <a:t>, ETS aj.)</a:t>
            </a:r>
            <a:endParaRPr lang="cs-CZ" sz="2000" dirty="0"/>
          </a:p>
          <a:p>
            <a:r>
              <a:rPr lang="cs-CZ" sz="2400" dirty="0"/>
              <a:t>Vnímavé skupiny osob: </a:t>
            </a:r>
            <a:r>
              <a:rPr lang="cs-CZ" sz="2400" b="1" dirty="0"/>
              <a:t>děti, nemocné osoby, staří </a:t>
            </a:r>
            <a:r>
              <a:rPr lang="cs-CZ" sz="2400" b="1" dirty="0" smtClean="0"/>
              <a:t>lidé</a:t>
            </a:r>
            <a:endParaRPr lang="cs-CZ" sz="2400" dirty="0" smtClean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295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35436" y="555864"/>
            <a:ext cx="7024744" cy="745152"/>
          </a:xfrm>
        </p:spPr>
        <p:txBody>
          <a:bodyPr>
            <a:normAutofit/>
          </a:bodyPr>
          <a:lstStyle/>
          <a:p>
            <a:r>
              <a:rPr lang="cs-CZ" dirty="0" smtClean="0"/>
              <a:t>Hygienické limity hluku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45060" y="1844824"/>
            <a:ext cx="9031460" cy="1832456"/>
          </a:xfrm>
        </p:spPr>
        <p:txBody>
          <a:bodyPr>
            <a:noAutofit/>
          </a:bodyPr>
          <a:lstStyle/>
          <a:p>
            <a:r>
              <a:rPr lang="cs-CZ" sz="2400" dirty="0"/>
              <a:t>NV č. 272/2011 Sb. o ochraně před nepříznivými účinky hluku a vibrací</a:t>
            </a:r>
          </a:p>
          <a:p>
            <a:r>
              <a:rPr lang="cs-CZ" sz="2400" dirty="0"/>
              <a:t>Životní prostředí</a:t>
            </a:r>
          </a:p>
          <a:p>
            <a:pPr lvl="1"/>
            <a:r>
              <a:rPr lang="cs-CZ" dirty="0" smtClean="0"/>
              <a:t>Chráněný </a:t>
            </a:r>
            <a:r>
              <a:rPr lang="cs-CZ" u="sng" dirty="0" smtClean="0"/>
              <a:t>venkovní</a:t>
            </a:r>
            <a:r>
              <a:rPr lang="cs-CZ" dirty="0" smtClean="0"/>
              <a:t> prostor staveb: 50 dB(A) + korekce</a:t>
            </a:r>
          </a:p>
          <a:p>
            <a:pPr lvl="1"/>
            <a:r>
              <a:rPr lang="cs-CZ" dirty="0" smtClean="0"/>
              <a:t>Chráněný </a:t>
            </a:r>
            <a:r>
              <a:rPr lang="cs-CZ" u="sng" dirty="0" smtClean="0"/>
              <a:t>vnitřní</a:t>
            </a:r>
            <a:r>
              <a:rPr lang="cs-CZ" dirty="0" smtClean="0"/>
              <a:t> prostor staveb: </a:t>
            </a:r>
            <a:r>
              <a:rPr lang="cs-CZ" b="1" dirty="0" smtClean="0"/>
              <a:t>40 dB(A) + korekce</a:t>
            </a:r>
          </a:p>
          <a:p>
            <a:pPr marL="393192" lvl="1" indent="0">
              <a:buNone/>
            </a:pPr>
            <a:endParaRPr lang="cs-CZ" dirty="0"/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649726"/>
              </p:ext>
            </p:extLst>
          </p:nvPr>
        </p:nvGraphicFramePr>
        <p:xfrm>
          <a:off x="1959596" y="3789040"/>
          <a:ext cx="8229600" cy="2743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36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Stará</a:t>
                      </a:r>
                      <a:r>
                        <a:rPr lang="cs-CZ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dopravní zátěž </a:t>
                      </a:r>
                      <a:r>
                        <a:rPr lang="cs-CZ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(komunikace do 1. 1. 2001)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+ 20 dB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Hotelové pokoje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+ 10 dB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Přednáškové</a:t>
                      </a:r>
                      <a:r>
                        <a:rPr lang="cs-CZ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síně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+ 5 dB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Lékařské vyšetřovny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 dB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Obytné prostory (noc; 22 – 06 hod.)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- 10 dB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Nemocniční pokoje</a:t>
                      </a:r>
                      <a:r>
                        <a:rPr lang="cs-CZ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(noc; 22 – 06 hod.)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 dB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1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35436" y="928440"/>
            <a:ext cx="7024744" cy="745152"/>
          </a:xfrm>
        </p:spPr>
        <p:txBody>
          <a:bodyPr>
            <a:normAutofit/>
          </a:bodyPr>
          <a:lstStyle/>
          <a:p>
            <a:r>
              <a:rPr lang="cs-CZ" dirty="0" smtClean="0"/>
              <a:t>Hygienické limity hluku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9456" y="1844824"/>
            <a:ext cx="9937104" cy="4680520"/>
          </a:xfrm>
        </p:spPr>
        <p:txBody>
          <a:bodyPr>
            <a:noAutofit/>
          </a:bodyPr>
          <a:lstStyle/>
          <a:p>
            <a:r>
              <a:rPr lang="cs-CZ" sz="3200" dirty="0"/>
              <a:t>NV č. 272/2011 Sb. o ochraně před nepříznivými účinky hluku a vibrací</a:t>
            </a:r>
          </a:p>
          <a:p>
            <a:r>
              <a:rPr lang="cs-CZ" sz="3200" dirty="0"/>
              <a:t>Pracovní prostředí</a:t>
            </a:r>
          </a:p>
          <a:p>
            <a:pPr lvl="1"/>
            <a:r>
              <a:rPr lang="cs-CZ" sz="2400" dirty="0" smtClean="0"/>
              <a:t>Rozhoduje absorbovaná energie (</a:t>
            </a:r>
            <a:r>
              <a:rPr lang="cs-CZ" sz="2400" dirty="0" err="1" smtClean="0"/>
              <a:t>L</a:t>
            </a:r>
            <a:r>
              <a:rPr lang="cs-CZ" sz="2400" baseline="-25000" dirty="0" err="1" smtClean="0"/>
              <a:t>AEq</a:t>
            </a:r>
            <a:r>
              <a:rPr lang="cs-CZ" sz="2400" baseline="-25000" dirty="0"/>
              <a:t> </a:t>
            </a:r>
            <a:r>
              <a:rPr lang="cs-CZ" sz="2400" baseline="-25000" dirty="0" smtClean="0"/>
              <a:t>8</a:t>
            </a:r>
            <a:r>
              <a:rPr lang="cs-CZ" sz="2400" dirty="0" smtClean="0"/>
              <a:t> </a:t>
            </a:r>
            <a:r>
              <a:rPr lang="cs-CZ" sz="2400" baseline="-25000" dirty="0" smtClean="0"/>
              <a:t>h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 smtClean="0"/>
              <a:t>Prostory pro výrobu a skladování: </a:t>
            </a:r>
            <a:r>
              <a:rPr lang="cs-CZ" sz="2400" b="1" dirty="0" smtClean="0"/>
              <a:t>85 dB(A)</a:t>
            </a:r>
          </a:p>
          <a:p>
            <a:pPr lvl="2"/>
            <a:r>
              <a:rPr lang="cs-CZ" sz="1800" b="1" dirty="0" smtClean="0"/>
              <a:t> Dříve 75 dB(A) </a:t>
            </a:r>
          </a:p>
          <a:p>
            <a:pPr lvl="1"/>
            <a:r>
              <a:rPr lang="cs-CZ" sz="2400" dirty="0"/>
              <a:t>&gt; 85 dB(A) </a:t>
            </a:r>
            <a:r>
              <a:rPr lang="cs-CZ" sz="2400" dirty="0">
                <a:sym typeface="Wingdings"/>
              </a:rPr>
              <a:t> OOPP povinné!; </a:t>
            </a:r>
            <a:r>
              <a:rPr lang="cs-CZ" sz="2400" b="1" dirty="0">
                <a:sym typeface="Wingdings"/>
              </a:rPr>
              <a:t>pozor</a:t>
            </a:r>
            <a:r>
              <a:rPr lang="cs-CZ" sz="2400" dirty="0">
                <a:sym typeface="Wingdings"/>
              </a:rPr>
              <a:t> na nebezpečí </a:t>
            </a:r>
            <a:r>
              <a:rPr lang="cs-CZ" sz="2400" b="1" dirty="0">
                <a:sym typeface="Wingdings"/>
              </a:rPr>
              <a:t>maskování</a:t>
            </a:r>
            <a:r>
              <a:rPr lang="cs-CZ" sz="2400" dirty="0">
                <a:sym typeface="Wingdings"/>
              </a:rPr>
              <a:t> výstražných signálů.</a:t>
            </a:r>
            <a:endParaRPr lang="cs-CZ" sz="2400" dirty="0"/>
          </a:p>
          <a:p>
            <a:pPr lvl="1"/>
            <a:r>
              <a:rPr lang="cs-CZ" sz="2400" dirty="0" smtClean="0"/>
              <a:t>Pracoviště se zvýšené. nároky na duševní činnost: </a:t>
            </a:r>
            <a:r>
              <a:rPr lang="cs-CZ" sz="2400" b="1" dirty="0" smtClean="0"/>
              <a:t>50 dB(A)</a:t>
            </a:r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678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1847528" y="697260"/>
            <a:ext cx="7024744" cy="859532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Prevence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1199456" y="1988840"/>
            <a:ext cx="9937104" cy="453650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/>
              <a:t>Technická opatření</a:t>
            </a:r>
          </a:p>
          <a:p>
            <a:pPr lvl="1" eaLnBrk="1" hangingPunct="1"/>
            <a:r>
              <a:rPr lang="cs-CZ" altLang="cs-CZ" sz="2400" dirty="0"/>
              <a:t>Omezování emisí ze zdrojů (odhlučnění)</a:t>
            </a:r>
          </a:p>
          <a:p>
            <a:pPr lvl="1" eaLnBrk="1" hangingPunct="1"/>
            <a:r>
              <a:rPr lang="cs-CZ" altLang="cs-CZ" sz="2400" dirty="0"/>
              <a:t>Odstranění zdroje, změna výrobní technologie</a:t>
            </a:r>
          </a:p>
          <a:p>
            <a:pPr eaLnBrk="1" hangingPunct="1"/>
            <a:r>
              <a:rPr lang="cs-CZ" altLang="cs-CZ" sz="3200" dirty="0"/>
              <a:t>Urbanistická opatření</a:t>
            </a:r>
          </a:p>
          <a:p>
            <a:pPr lvl="1" eaLnBrk="1" hangingPunct="1"/>
            <a:r>
              <a:rPr lang="cs-CZ" altLang="cs-CZ" sz="2400" dirty="0"/>
              <a:t>Organizace dopravy, zřizování klidných zón</a:t>
            </a:r>
          </a:p>
          <a:p>
            <a:pPr eaLnBrk="1" hangingPunct="1"/>
            <a:r>
              <a:rPr lang="cs-CZ" altLang="cs-CZ" sz="3200" dirty="0"/>
              <a:t>Individuální opatření</a:t>
            </a:r>
          </a:p>
          <a:p>
            <a:pPr lvl="1" eaLnBrk="1" hangingPunct="1"/>
            <a:r>
              <a:rPr lang="cs-CZ" altLang="cs-CZ" sz="2400" dirty="0"/>
              <a:t>Pracovní prostředí: ochrana sluchu (OOPP: vložky do zvukovodu, chrániče, přilby), preventivní prohlídky (audiometrie)</a:t>
            </a:r>
          </a:p>
          <a:p>
            <a:pPr lvl="1" eaLnBrk="1" hangingPunct="1"/>
            <a:r>
              <a:rPr lang="cs-CZ" altLang="cs-CZ" sz="2400" dirty="0"/>
              <a:t>Životní prostředí – obtěžující hluk: psychoterapeutická změna postoje k hluku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Nadměrný hluk poškozuje zdraví. Působí na sluchový orgán i systémově, systémový účinek ruší spánek, má nepříznivý vliv na kardiovaskulární systém a psychosociální prožívání. Vstupuje do interakcí s každodenními činnostmi lidí při práci i trávení volného času. Je třeba identifikovat potřeby zranitelných skupin osob a tomu přizpůsobovat preventivní opatření.</a:t>
            </a:r>
          </a:p>
        </p:txBody>
      </p:sp>
    </p:spTree>
    <p:extLst>
      <p:ext uri="{BB962C8B-B14F-4D97-AF65-F5344CB8AC3E}">
        <p14:creationId xmlns:p14="http://schemas.microsoft.com/office/powerpoint/2010/main" val="230701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0" rIns="0" bIns="0" anchor="b">
            <a:normAutofit/>
          </a:bodyPr>
          <a:lstStyle/>
          <a:p>
            <a:r>
              <a:rPr lang="cs-CZ" dirty="0" smtClean="0"/>
              <a:t>Fyziologie slyšení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761968"/>
            <a:ext cx="9001000" cy="45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456" y="908720"/>
            <a:ext cx="7960848" cy="6675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dirty="0" smtClean="0"/>
              <a:t>Fyzikální podstata hluku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83432" y="1700809"/>
            <a:ext cx="10225136" cy="453650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en-US" sz="4000" dirty="0"/>
              <a:t>Zvuk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 dirty="0" smtClean="0"/>
              <a:t>mechanické kmitání pružného prostředí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 dirty="0" smtClean="0"/>
              <a:t>Hz (Hertz): počet kmitů za sekundu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 dirty="0" smtClean="0"/>
              <a:t>Frekvenční rozsah slyšení u člověka: 16 Hz - 16 kHz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 dirty="0" smtClean="0"/>
              <a:t>Infrazvuk: 1 až 16 Hz</a:t>
            </a:r>
          </a:p>
          <a:p>
            <a:pPr lvl="2">
              <a:lnSpc>
                <a:spcPct val="80000"/>
              </a:lnSpc>
            </a:pPr>
            <a:r>
              <a:rPr lang="cs-CZ" altLang="en-US" sz="3200" dirty="0"/>
              <a:t>Auditivní a taktilní účinky, neexistuje limit!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 dirty="0" smtClean="0"/>
              <a:t>Ultrazvuk: &gt; 8 kHz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4000" dirty="0"/>
              <a:t>Hluk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 b="1" dirty="0" smtClean="0"/>
              <a:t>každý zvuk, který působí škodlivě, rušivě nebo nepříjemně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146309" y="260648"/>
            <a:ext cx="9068435" cy="1143000"/>
          </a:xfrm>
        </p:spPr>
        <p:txBody>
          <a:bodyPr/>
          <a:lstStyle/>
          <a:p>
            <a:r>
              <a:rPr lang="cs-CZ" dirty="0" smtClean="0"/>
              <a:t>Zdroje a jednotky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1146309" y="1767964"/>
            <a:ext cx="4040188" cy="659352"/>
          </a:xfrm>
        </p:spPr>
        <p:txBody>
          <a:bodyPr/>
          <a:lstStyle/>
          <a:p>
            <a:r>
              <a:rPr lang="cs-CZ" b="1" dirty="0" smtClean="0"/>
              <a:t>Emise hluku</a:t>
            </a:r>
            <a:endParaRPr lang="cs-CZ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1146309" y="2348880"/>
            <a:ext cx="4893940" cy="4262680"/>
          </a:xfrm>
        </p:spPr>
        <p:txBody>
          <a:bodyPr>
            <a:normAutofit/>
          </a:bodyPr>
          <a:lstStyle/>
          <a:p>
            <a:r>
              <a:rPr lang="cs-CZ" altLang="en-US" sz="2800" dirty="0"/>
              <a:t>Zdroje (akustický výkon, [Watt])</a:t>
            </a:r>
          </a:p>
          <a:p>
            <a:r>
              <a:rPr lang="cs-CZ" altLang="en-US" sz="3200" dirty="0"/>
              <a:t>Šíření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6312024" y="1767964"/>
            <a:ext cx="4041775" cy="654843"/>
          </a:xfrm>
        </p:spPr>
        <p:txBody>
          <a:bodyPr/>
          <a:lstStyle/>
          <a:p>
            <a:r>
              <a:rPr lang="cs-CZ" b="1" dirty="0" smtClean="0"/>
              <a:t>Imise hluku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87941" y="2348880"/>
                <a:ext cx="4891582" cy="408344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  <a:spcBef>
                    <a:spcPts val="580"/>
                  </a:spcBef>
                  <a:defRPr/>
                </a:pPr>
                <a:r>
                  <a:rPr lang="cs-CZ" altLang="en-US" sz="3200" dirty="0"/>
                  <a:t>Hladina akustického tlaku</a:t>
                </a:r>
              </a:p>
              <a:p>
                <a:pPr lvl="1">
                  <a:lnSpc>
                    <a:spcPct val="80000"/>
                  </a:lnSpc>
                  <a:spcBef>
                    <a:spcPts val="580"/>
                  </a:spcBef>
                  <a:defRPr/>
                </a:pPr>
                <a:r>
                  <a:rPr lang="cs-CZ" altLang="en-US" sz="3000" dirty="0"/>
                  <a:t>Vztaženo k referenční hodnotě</a:t>
                </a:r>
              </a:p>
              <a:p>
                <a:pPr lvl="1">
                  <a:lnSpc>
                    <a:spcPct val="80000"/>
                  </a:lnSpc>
                  <a:spcBef>
                    <a:spcPts val="580"/>
                  </a:spcBef>
                  <a:defRPr/>
                </a:pPr>
                <a:r>
                  <a:rPr lang="cs-CZ" altLang="en-US" sz="3000" dirty="0"/>
                  <a:t>Výsledek je relativní!</a:t>
                </a:r>
              </a:p>
              <a:p>
                <a:pPr marL="548640" lvl="1">
                  <a:lnSpc>
                    <a:spcPct val="80000"/>
                  </a:lnSpc>
                  <a:spcBef>
                    <a:spcPts val="370"/>
                  </a:spcBef>
                  <a:defRPr/>
                </a:pPr>
                <a:r>
                  <a:rPr lang="cs-CZ" altLang="en-US" sz="2800" dirty="0"/>
                  <a:t>P</a:t>
                </a:r>
                <a:r>
                  <a:rPr lang="cs-CZ" altLang="en-US" sz="2800" baseline="-25000" dirty="0"/>
                  <a:t>(O)</a:t>
                </a:r>
                <a:r>
                  <a:rPr lang="cs-CZ" altLang="en-US" sz="2800" dirty="0"/>
                  <a:t>= 2</a:t>
                </a:r>
                <a:r>
                  <a:rPr lang="cs-CZ" altLang="en-US" sz="2800" dirty="0">
                    <a:sym typeface="Arial" charset="0"/>
                  </a:rPr>
                  <a:t>×10</a:t>
                </a:r>
                <a:r>
                  <a:rPr lang="cs-CZ" altLang="en-US" sz="2800" baseline="30000" dirty="0">
                    <a:sym typeface="Arial" charset="0"/>
                  </a:rPr>
                  <a:t>-5 </a:t>
                </a:r>
                <a:r>
                  <a:rPr lang="cs-CZ" altLang="en-US" sz="2800" dirty="0">
                    <a:sym typeface="Arial" charset="0"/>
                  </a:rPr>
                  <a:t>Pa</a:t>
                </a:r>
              </a:p>
              <a:p>
                <a:pPr marL="548640" lvl="1">
                  <a:lnSpc>
                    <a:spcPct val="80000"/>
                  </a:lnSpc>
                  <a:spcBef>
                    <a:spcPts val="37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en-US" sz="2400" i="1">
                            <a:latin typeface="Cambria Math" panose="02040503050406030204" pitchFamily="18" charset="0"/>
                            <a:sym typeface="Arial" charset="0"/>
                          </a:rPr>
                        </m:ctrlPr>
                      </m:sSubPr>
                      <m:e>
                        <m:r>
                          <a:rPr lang="cs-CZ" altLang="en-US" sz="2400" i="1">
                            <a:latin typeface="Cambria Math"/>
                            <a:sym typeface="Arial" charset="0"/>
                          </a:rPr>
                          <m:t>𝐿</m:t>
                        </m:r>
                      </m:e>
                      <m:sub>
                        <m:r>
                          <a:rPr lang="cs-CZ" altLang="en-US" sz="2400" i="1">
                            <a:latin typeface="Cambria Math"/>
                            <a:sym typeface="Arial" charset="0"/>
                          </a:rPr>
                          <m:t>𝐴</m:t>
                        </m:r>
                        <m:r>
                          <a:rPr lang="cs-CZ" altLang="en-US" sz="2400" i="1">
                            <a:latin typeface="Cambria Math"/>
                            <a:sym typeface="Arial" charset="0"/>
                          </a:rPr>
                          <m:t> </m:t>
                        </m:r>
                      </m:sub>
                    </m:sSub>
                    <m:r>
                      <a:rPr lang="cs-CZ" altLang="en-US" sz="2400" i="1">
                        <a:latin typeface="Cambria Math"/>
                        <a:sym typeface="Arial" charset="0"/>
                      </a:rPr>
                      <m:t>=20</m:t>
                    </m:r>
                    <m:r>
                      <a:rPr lang="cs-CZ" altLang="en-US" sz="2400" i="1">
                        <a:latin typeface="Cambria Math"/>
                        <a:ea typeface="Cambria Math"/>
                        <a:sym typeface="Arial" charset="0"/>
                      </a:rPr>
                      <m:t>×</m:t>
                    </m:r>
                    <m:r>
                      <a:rPr lang="cs-CZ" altLang="en-US" sz="2400" i="1">
                        <a:latin typeface="Cambria Math"/>
                        <a:ea typeface="Cambria Math"/>
                        <a:sym typeface="Arial" charset="0"/>
                      </a:rPr>
                      <m:t>𝑙𝑜𝑔</m:t>
                    </m:r>
                    <m:f>
                      <m:fPr>
                        <m:ctrlPr>
                          <a:rPr lang="cs-CZ" altLang="en-US" sz="2400" i="1">
                            <a:latin typeface="Cambria Math" panose="02040503050406030204" pitchFamily="18" charset="0"/>
                            <a:ea typeface="Cambria Math"/>
                            <a:sym typeface="Arial" charset="0"/>
                          </a:rPr>
                        </m:ctrlPr>
                      </m:fPr>
                      <m:num>
                        <m:r>
                          <a:rPr lang="cs-CZ" altLang="en-US" sz="2400" i="1">
                            <a:latin typeface="Cambria Math"/>
                            <a:ea typeface="Cambria Math"/>
                            <a:sym typeface="Arial" charset="0"/>
                          </a:rPr>
                          <m:t>𝑃</m:t>
                        </m:r>
                        <m:r>
                          <a:rPr lang="cs-CZ" altLang="en-US" sz="2400" i="1">
                            <a:latin typeface="Cambria Math"/>
                            <a:ea typeface="Cambria Math"/>
                            <a:sym typeface="Arial" charset="0"/>
                          </a:rPr>
                          <m:t>(1)</m:t>
                        </m:r>
                      </m:num>
                      <m:den>
                        <m:r>
                          <a:rPr lang="cs-CZ" altLang="en-US" sz="2400" i="1">
                            <a:latin typeface="Cambria Math"/>
                            <a:ea typeface="Cambria Math"/>
                            <a:sym typeface="Arial" charset="0"/>
                          </a:rPr>
                          <m:t>𝑃</m:t>
                        </m:r>
                        <m:r>
                          <a:rPr lang="cs-CZ" altLang="en-US" sz="2400" i="1">
                            <a:latin typeface="Cambria Math"/>
                            <a:ea typeface="Cambria Math"/>
                            <a:sym typeface="Arial" charset="0"/>
                          </a:rPr>
                          <m:t>(0)</m:t>
                        </m:r>
                      </m:den>
                    </m:f>
                    <m:r>
                      <a:rPr lang="cs-CZ" altLang="en-US" sz="2400" i="1">
                        <a:latin typeface="Cambria Math"/>
                        <a:sym typeface="Arial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cs-CZ" altLang="en-US" sz="2400" i="1">
                            <a:latin typeface="Cambria Math" panose="02040503050406030204" pitchFamily="18" charset="0"/>
                            <a:sym typeface="Arial" charset="0"/>
                          </a:rPr>
                        </m:ctrlPr>
                      </m:dPr>
                      <m:e>
                        <m:r>
                          <a:rPr lang="cs-CZ" altLang="en-US" sz="2400" i="1">
                            <a:latin typeface="Cambria Math"/>
                            <a:sym typeface="Arial" charset="0"/>
                          </a:rPr>
                          <m:t>𝑑𝐵</m:t>
                        </m:r>
                      </m:e>
                    </m:d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11" name="Zástupný symbol pro obsah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87941" y="2348880"/>
                <a:ext cx="4891582" cy="4083448"/>
              </a:xfrm>
              <a:blipFill>
                <a:blip r:embed="rId2"/>
                <a:stretch>
                  <a:fillRect l="-3113" t="-40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1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456" y="620688"/>
            <a:ext cx="8104864" cy="1143000"/>
          </a:xfrm>
        </p:spPr>
        <p:txBody>
          <a:bodyPr>
            <a:noAutofit/>
          </a:bodyPr>
          <a:lstStyle/>
          <a:p>
            <a:r>
              <a:rPr lang="cs-CZ" sz="3600" dirty="0"/>
              <a:t>Váhový filtr hlukoměru „A“ [dB(A)]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621940"/>
              </p:ext>
            </p:extLst>
          </p:nvPr>
        </p:nvGraphicFramePr>
        <p:xfrm>
          <a:off x="1991544" y="1742406"/>
          <a:ext cx="8064896" cy="456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40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5"/>
          <p:cNvSpPr>
            <a:spLocks noGrp="1"/>
          </p:cNvSpPr>
          <p:nvPr>
            <p:ph type="title"/>
          </p:nvPr>
        </p:nvSpPr>
        <p:spPr>
          <a:xfrm>
            <a:off x="1415480" y="980728"/>
            <a:ext cx="8229600" cy="561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 smtClean="0"/>
              <a:t>Příklady hlukových expozic</a:t>
            </a:r>
            <a:endParaRPr lang="cs-CZ" sz="2400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73508"/>
              </p:ext>
            </p:extLst>
          </p:nvPr>
        </p:nvGraphicFramePr>
        <p:xfrm>
          <a:off x="1199455" y="1844829"/>
          <a:ext cx="10009114" cy="4464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14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Zdroj</a:t>
                      </a:r>
                      <a:endParaRPr lang="cs-CZ" sz="1800" dirty="0"/>
                    </a:p>
                  </a:txBody>
                  <a:tcPr marT="45723" marB="45723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Zvukový výkon [Watt]</a:t>
                      </a:r>
                      <a:endParaRPr lang="cs-CZ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L(A)</a:t>
                      </a:r>
                      <a:r>
                        <a:rPr lang="cs-CZ" sz="1800" baseline="0" dirty="0" smtClean="0"/>
                        <a:t> [dB] v místě pozorovatele</a:t>
                      </a:r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1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Práh</a:t>
                      </a:r>
                      <a:r>
                        <a:rPr lang="cs-CZ" sz="1800" baseline="0" dirty="0" smtClean="0"/>
                        <a:t> slyšení u zdravého člověka při frekvenci 1 kHz</a:t>
                      </a:r>
                      <a:endParaRPr lang="cs-CZ" sz="1800" dirty="0"/>
                    </a:p>
                  </a:txBody>
                  <a:tcPr marT="45723" marB="45723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 smtClean="0"/>
                        <a:t>0</a:t>
                      </a:r>
                      <a:endParaRPr lang="cs-CZ" sz="18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1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Šum</a:t>
                      </a:r>
                      <a:r>
                        <a:rPr lang="cs-CZ" sz="1800" baseline="0" dirty="0" smtClean="0"/>
                        <a:t> listí</a:t>
                      </a:r>
                      <a:endParaRPr lang="cs-CZ" sz="1800" dirty="0"/>
                    </a:p>
                  </a:txBody>
                  <a:tcPr marT="45723" marB="45723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 smtClean="0"/>
                        <a:t>10</a:t>
                      </a:r>
                      <a:endParaRPr lang="cs-CZ" sz="18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1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Noční ticho</a:t>
                      </a:r>
                      <a:endParaRPr lang="cs-CZ" sz="1800" dirty="0"/>
                    </a:p>
                  </a:txBody>
                  <a:tcPr marT="45723" marB="45723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 smtClean="0"/>
                        <a:t>30</a:t>
                      </a:r>
                      <a:endParaRPr lang="cs-CZ" sz="18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1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Běžná konverzace, zpěv</a:t>
                      </a:r>
                      <a:r>
                        <a:rPr lang="cs-CZ" sz="1800" baseline="0" dirty="0" smtClean="0"/>
                        <a:t> ptáků</a:t>
                      </a:r>
                      <a:endParaRPr lang="cs-CZ" sz="1800" dirty="0"/>
                    </a:p>
                  </a:txBody>
                  <a:tcPr marT="45723" marB="45723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10</a:t>
                      </a:r>
                      <a:r>
                        <a:rPr lang="cs-CZ" sz="1800" baseline="30000" dirty="0" smtClean="0"/>
                        <a:t>-5</a:t>
                      </a:r>
                      <a:endParaRPr lang="cs-CZ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 smtClean="0"/>
                        <a:t>60</a:t>
                      </a:r>
                      <a:endParaRPr lang="cs-CZ" sz="18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1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Osobní automobil</a:t>
                      </a:r>
                      <a:endParaRPr lang="cs-CZ" sz="1800" dirty="0"/>
                    </a:p>
                  </a:txBody>
                  <a:tcPr marT="45723" marB="45723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 smtClean="0"/>
                        <a:t>80</a:t>
                      </a:r>
                      <a:endParaRPr lang="cs-CZ" sz="18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81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Tramvaj (60 km.h</a:t>
                      </a:r>
                      <a:r>
                        <a:rPr lang="cs-CZ" sz="1800" baseline="30000" dirty="0" smtClean="0"/>
                        <a:t>-1</a:t>
                      </a:r>
                      <a:r>
                        <a:rPr lang="cs-CZ" sz="1800" baseline="0" dirty="0" smtClean="0"/>
                        <a:t>)</a:t>
                      </a:r>
                      <a:endParaRPr lang="cs-CZ" sz="1800" dirty="0"/>
                    </a:p>
                  </a:txBody>
                  <a:tcPr marT="45723" marB="45723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 smtClean="0"/>
                        <a:t>90</a:t>
                      </a:r>
                      <a:endParaRPr lang="cs-CZ" sz="18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81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Reproduktory na rockovém koncertě</a:t>
                      </a:r>
                      <a:endParaRPr lang="cs-CZ" sz="1800" dirty="0"/>
                    </a:p>
                  </a:txBody>
                  <a:tcPr marT="45723" marB="45723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100</a:t>
                      </a:r>
                      <a:endParaRPr lang="cs-CZ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 smtClean="0"/>
                        <a:t>110</a:t>
                      </a:r>
                      <a:endParaRPr lang="cs-CZ" sz="18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81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Start tryskového letadla</a:t>
                      </a:r>
                      <a:endParaRPr lang="cs-CZ" sz="1800" dirty="0"/>
                    </a:p>
                  </a:txBody>
                  <a:tcPr marT="45723" marB="45723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10</a:t>
                      </a:r>
                      <a:r>
                        <a:rPr lang="cs-CZ" sz="1800" baseline="30000" dirty="0" smtClean="0"/>
                        <a:t>4</a:t>
                      </a:r>
                      <a:endParaRPr lang="cs-CZ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 smtClean="0"/>
                        <a:t>120</a:t>
                      </a:r>
                      <a:endParaRPr lang="cs-CZ" sz="18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81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Práh bolesti</a:t>
                      </a:r>
                      <a:endParaRPr lang="cs-CZ" sz="1800" dirty="0"/>
                    </a:p>
                  </a:txBody>
                  <a:tcPr marT="45723" marB="45723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 smtClean="0"/>
                        <a:t>130</a:t>
                      </a:r>
                      <a:endParaRPr lang="cs-CZ" sz="18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9576" y="548680"/>
            <a:ext cx="7024744" cy="1143000"/>
          </a:xfrm>
        </p:spPr>
        <p:txBody>
          <a:bodyPr>
            <a:noAutofit/>
          </a:bodyPr>
          <a:lstStyle/>
          <a:p>
            <a:r>
              <a:rPr lang="cs-CZ" sz="3600" dirty="0"/>
              <a:t>Ekvivalentní („typická“) hladina akustického tlaku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18" y="1844824"/>
            <a:ext cx="7413490" cy="439637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9912424" y="594928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©cffet.net/</a:t>
            </a:r>
            <a:r>
              <a:rPr lang="cs-CZ" sz="1400" dirty="0" err="1" smtClean="0"/>
              <a:t>noise</a:t>
            </a:r>
            <a:r>
              <a:rPr lang="cs-CZ" sz="1400" dirty="0" smtClean="0"/>
              <a:t>/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255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79" y="3933056"/>
            <a:ext cx="787699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27" y="449935"/>
            <a:ext cx="3693895" cy="33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449934"/>
            <a:ext cx="3744416" cy="332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Aleš Peřina\AppData\Local\Microsoft\Windows\Temporary Internet Files\Content.IE5\EPMVZQ2Q\MC90044040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30" y="544241"/>
            <a:ext cx="580504" cy="58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leš Peřina\AppData\Local\Microsoft\Windows\Temporary Internet Files\Content.IE5\2C0SGCN9\MC90008317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1" y="615569"/>
            <a:ext cx="519355" cy="50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272464" y="59492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© ZU 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1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929228"/>
            <a:ext cx="7024744" cy="6685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dirty="0" smtClean="0"/>
              <a:t>Objektivizace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847529" y="1772817"/>
            <a:ext cx="8424935" cy="4680521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en-US" sz="3600" dirty="0"/>
              <a:t>Fyzikálním měřením </a:t>
            </a:r>
            <a:r>
              <a:rPr lang="cs-CZ" altLang="en-US" sz="3600" i="1" dirty="0"/>
              <a:t>(nejčastěji jako </a:t>
            </a:r>
            <a:r>
              <a:rPr lang="cs-CZ" altLang="en-US" sz="3600" i="1" dirty="0" err="1"/>
              <a:t>L</a:t>
            </a:r>
            <a:r>
              <a:rPr lang="cs-CZ" altLang="en-US" sz="3600" i="1" baseline="-25000" dirty="0" err="1"/>
              <a:t>AEq</a:t>
            </a:r>
            <a:r>
              <a:rPr lang="cs-CZ" altLang="en-US" sz="3600" i="1" dirty="0"/>
              <a:t>)</a:t>
            </a:r>
          </a:p>
          <a:p>
            <a:pPr lvl="1" eaLnBrk="1" hangingPunct="1"/>
            <a:r>
              <a:rPr lang="cs-CZ" altLang="en-US" dirty="0" smtClean="0"/>
              <a:t>Kalibrovaný hlukoměr</a:t>
            </a:r>
          </a:p>
          <a:p>
            <a:pPr eaLnBrk="1" hangingPunct="1"/>
            <a:r>
              <a:rPr lang="cs-CZ" altLang="en-US" sz="3600" dirty="0"/>
              <a:t>Výpočtem </a:t>
            </a:r>
            <a:r>
              <a:rPr lang="cs-CZ" altLang="en-US" sz="3600" i="1" dirty="0"/>
              <a:t>(hlukové mapy)</a:t>
            </a:r>
          </a:p>
          <a:p>
            <a:pPr lvl="1" eaLnBrk="1" hangingPunct="1"/>
            <a:r>
              <a:rPr lang="cs-CZ" altLang="en-US" dirty="0" smtClean="0"/>
              <a:t>Konstantní hodnoty podle ČSN</a:t>
            </a:r>
            <a:endParaRPr lang="cs-CZ" altLang="en-US" dirty="0" smtClean="0">
              <a:sym typeface="Arial" charset="0"/>
            </a:endParaRPr>
          </a:p>
          <a:p>
            <a:pPr eaLnBrk="1" hangingPunct="1"/>
            <a:r>
              <a:rPr lang="cs-CZ" altLang="en-US" sz="3600" dirty="0">
                <a:sym typeface="Arial" charset="0"/>
              </a:rPr>
              <a:t>Terénní zjišťování </a:t>
            </a:r>
            <a:r>
              <a:rPr lang="cs-CZ" altLang="en-US" sz="3600" i="1" dirty="0">
                <a:sym typeface="Arial" charset="0"/>
              </a:rPr>
              <a:t>(statistické metody)</a:t>
            </a:r>
          </a:p>
          <a:p>
            <a:pPr lvl="1" eaLnBrk="1" hangingPunct="1"/>
            <a:r>
              <a:rPr lang="cs-CZ" altLang="en-US" dirty="0" smtClean="0">
                <a:sym typeface="Arial" charset="0"/>
              </a:rPr>
              <a:t>Dotazníky na míru obtěžování hlukem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783</TotalTime>
  <Pages>0</Pages>
  <Words>965</Words>
  <Characters>0</Characters>
  <Application>Microsoft Office PowerPoint</Application>
  <DocSecurity>0</DocSecurity>
  <PresentationFormat>Širokoúhlá obrazovka</PresentationFormat>
  <Lines>0</Lines>
  <Paragraphs>146</Paragraphs>
  <Slides>15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Wingdings</vt:lpstr>
      <vt:lpstr>Retrospektiva</vt:lpstr>
      <vt:lpstr>Zvuk a hluk</vt:lpstr>
      <vt:lpstr>Fyziologie slyšení</vt:lpstr>
      <vt:lpstr>Fyzikální podstata hluku</vt:lpstr>
      <vt:lpstr>Zdroje a jednotky</vt:lpstr>
      <vt:lpstr>Váhový filtr hlukoměru „A“ [dB(A)]</vt:lpstr>
      <vt:lpstr>Příklady hlukových expozic</vt:lpstr>
      <vt:lpstr>Ekvivalentní („typická“) hladina akustického tlaku</vt:lpstr>
      <vt:lpstr>Prezentace aplikace PowerPoint</vt:lpstr>
      <vt:lpstr>Objektivizace</vt:lpstr>
      <vt:lpstr>Zdravotní účinky hluku</vt:lpstr>
      <vt:lpstr>Zdravotní účinky hluku</vt:lpstr>
      <vt:lpstr>Hygienické limity hluku</vt:lpstr>
      <vt:lpstr>Hygienické limity hluku</vt:lpstr>
      <vt:lpstr>Prevence</vt:lpstr>
      <vt:lpstr>Závěr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Hluk v životním prostředí</dc:title>
  <dc:creator>Aleš Peřina</dc:creator>
  <cp:lastModifiedBy>Aleš Peřina</cp:lastModifiedBy>
  <cp:revision>87</cp:revision>
  <dcterms:created xsi:type="dcterms:W3CDTF">2013-03-14T17:57:30Z</dcterms:created>
  <dcterms:modified xsi:type="dcterms:W3CDTF">2018-10-04T08:30:05Z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1033-8.1.0.3385</vt:lpwstr>
  </property>
</Properties>
</file>