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300" r:id="rId3"/>
    <p:sldId id="262" r:id="rId4"/>
    <p:sldId id="286" r:id="rId5"/>
    <p:sldId id="267" r:id="rId6"/>
    <p:sldId id="273" r:id="rId7"/>
    <p:sldId id="272" r:id="rId8"/>
    <p:sldId id="271" r:id="rId9"/>
    <p:sldId id="270" r:id="rId10"/>
    <p:sldId id="269" r:id="rId11"/>
    <p:sldId id="287" r:id="rId12"/>
    <p:sldId id="268" r:id="rId13"/>
    <p:sldId id="266" r:id="rId14"/>
    <p:sldId id="264" r:id="rId15"/>
    <p:sldId id="265" r:id="rId16"/>
    <p:sldId id="278" r:id="rId17"/>
    <p:sldId id="263" r:id="rId18"/>
    <p:sldId id="295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6" r:id="rId27"/>
    <p:sldId id="297" r:id="rId28"/>
    <p:sldId id="298" r:id="rId29"/>
    <p:sldId id="299" r:id="rId30"/>
    <p:sldId id="259" r:id="rId31"/>
  </p:sldIdLst>
  <p:sldSz cx="9144000" cy="6858000" type="screen4x3"/>
  <p:notesSz cx="6794500" cy="99314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6846"/>
    <a:srgbClr val="F3F5C2"/>
    <a:srgbClr val="DDE170"/>
    <a:srgbClr val="84AA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868B75-82E5-4B49-928C-49A8951FF540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3208028-5299-4B16-AF3F-6FEC8EC65734}">
      <dgm:prSet phldrT="[Text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cs-CZ" sz="2000" b="1" u="sng" dirty="0" smtClean="0"/>
            <a:t>DS smí obsahovat: </a:t>
          </a:r>
        </a:p>
        <a:p>
          <a:endParaRPr lang="cs-CZ" sz="2000" dirty="0" smtClean="0"/>
        </a:p>
        <a:p>
          <a:endParaRPr lang="cs-CZ" sz="2000" dirty="0" smtClean="0"/>
        </a:p>
        <a:p>
          <a:endParaRPr lang="cs-CZ" sz="2000" dirty="0" smtClean="0"/>
        </a:p>
        <a:p>
          <a:endParaRPr lang="cs-CZ" sz="2000" dirty="0" smtClean="0"/>
        </a:p>
        <a:p>
          <a:endParaRPr lang="cs-CZ" sz="2000" dirty="0" smtClean="0"/>
        </a:p>
        <a:p>
          <a:endParaRPr lang="cs-CZ" sz="2000" dirty="0" smtClean="0"/>
        </a:p>
        <a:p>
          <a:endParaRPr lang="cs-CZ" sz="2000" dirty="0" smtClean="0"/>
        </a:p>
        <a:p>
          <a:endParaRPr lang="cs-CZ" sz="2000" dirty="0" smtClean="0"/>
        </a:p>
        <a:p>
          <a:endParaRPr lang="cs-CZ" sz="2000" dirty="0"/>
        </a:p>
      </dgm:t>
    </dgm:pt>
    <dgm:pt modelId="{7B1C4FBD-452D-402A-836B-55BF0905228C}" type="parTrans" cxnId="{5DAAD20B-5954-43D1-A85A-2D45B2124D81}">
      <dgm:prSet/>
      <dgm:spPr/>
      <dgm:t>
        <a:bodyPr/>
        <a:lstStyle/>
        <a:p>
          <a:endParaRPr lang="cs-CZ"/>
        </a:p>
      </dgm:t>
    </dgm:pt>
    <dgm:pt modelId="{124B2514-0292-4EF2-9381-69FEFF0F06EC}" type="sibTrans" cxnId="{5DAAD20B-5954-43D1-A85A-2D45B2124D81}">
      <dgm:prSet/>
      <dgm:spPr/>
      <dgm:t>
        <a:bodyPr/>
        <a:lstStyle/>
        <a:p>
          <a:endParaRPr lang="cs-CZ"/>
        </a:p>
      </dgm:t>
    </dgm:pt>
    <dgm:pt modelId="{EF2FDFCE-71E8-4057-97F0-7A8CB7AAE3E1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cs-CZ" sz="2000" dirty="0" smtClean="0"/>
        </a:p>
        <a:p>
          <a:r>
            <a:rPr lang="cs-CZ" sz="2000" b="1" u="sng" dirty="0" smtClean="0"/>
            <a:t>Do DS se nesmí přidávat: </a:t>
          </a:r>
        </a:p>
        <a:p>
          <a:endParaRPr lang="cs-CZ" sz="2000" dirty="0" smtClean="0"/>
        </a:p>
        <a:p>
          <a:endParaRPr lang="cs-CZ" sz="2000" dirty="0" smtClean="0"/>
        </a:p>
        <a:p>
          <a:endParaRPr lang="cs-CZ" sz="2000" dirty="0" smtClean="0"/>
        </a:p>
        <a:p>
          <a:endParaRPr lang="cs-CZ" sz="2000" dirty="0" smtClean="0"/>
        </a:p>
        <a:p>
          <a:endParaRPr lang="cs-CZ" sz="2000" dirty="0" smtClean="0"/>
        </a:p>
        <a:p>
          <a:endParaRPr lang="cs-CZ" sz="2000" dirty="0" smtClean="0"/>
        </a:p>
        <a:p>
          <a:endParaRPr lang="cs-CZ" sz="2000" dirty="0" smtClean="0"/>
        </a:p>
        <a:p>
          <a:endParaRPr lang="cs-CZ" sz="2000" dirty="0" smtClean="0"/>
        </a:p>
        <a:p>
          <a:endParaRPr lang="cs-CZ" sz="2000" dirty="0" smtClean="0"/>
        </a:p>
        <a:p>
          <a:r>
            <a:rPr lang="cs-CZ" sz="2000" dirty="0" smtClean="0"/>
            <a:t> </a:t>
          </a:r>
          <a:endParaRPr lang="cs-CZ" sz="2000" dirty="0"/>
        </a:p>
      </dgm:t>
    </dgm:pt>
    <dgm:pt modelId="{03F24DB7-CB3B-4904-9FE8-CA7587C1B73F}" type="parTrans" cxnId="{B3CB261C-AD41-4AA3-A3ED-822BA70EF5A2}">
      <dgm:prSet/>
      <dgm:spPr/>
      <dgm:t>
        <a:bodyPr/>
        <a:lstStyle/>
        <a:p>
          <a:endParaRPr lang="cs-CZ"/>
        </a:p>
      </dgm:t>
    </dgm:pt>
    <dgm:pt modelId="{E816A278-1D1D-4367-97DE-DF0CBC633885}" type="sibTrans" cxnId="{B3CB261C-AD41-4AA3-A3ED-822BA70EF5A2}">
      <dgm:prSet/>
      <dgm:spPr/>
      <dgm:t>
        <a:bodyPr/>
        <a:lstStyle/>
        <a:p>
          <a:endParaRPr lang="cs-CZ"/>
        </a:p>
      </dgm:t>
    </dgm:pt>
    <dgm:pt modelId="{4ACBD124-7A0B-4E30-8F8D-F00CF869A59A}" type="pres">
      <dgm:prSet presAssocID="{6B868B75-82E5-4B49-928C-49A8951FF54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AE9AF81D-ED0D-4A0D-9EE4-0CFCF6D7124B}" type="pres">
      <dgm:prSet presAssocID="{A3208028-5299-4B16-AF3F-6FEC8EC65734}" presName="node" presStyleLbl="node1" presStyleIdx="0" presStyleCnt="2" custScaleY="175020" custLinFactNeighborX="412" custLinFactNeighborY="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F955490-450F-4990-AD08-0678C45CFE99}" type="pres">
      <dgm:prSet presAssocID="{124B2514-0292-4EF2-9381-69FEFF0F06EC}" presName="sibTrans" presStyleCnt="0"/>
      <dgm:spPr/>
    </dgm:pt>
    <dgm:pt modelId="{B5722DBE-7A1F-484E-9DE4-8E14797A2D60}" type="pres">
      <dgm:prSet presAssocID="{EF2FDFCE-71E8-4057-97F0-7A8CB7AAE3E1}" presName="node" presStyleLbl="node1" presStyleIdx="1" presStyleCnt="2" custScaleY="17502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ACD1AE72-B847-443C-9702-4C0CE127F322}" type="presOf" srcId="{A3208028-5299-4B16-AF3F-6FEC8EC65734}" destId="{AE9AF81D-ED0D-4A0D-9EE4-0CFCF6D7124B}" srcOrd="0" destOrd="0" presId="urn:microsoft.com/office/officeart/2005/8/layout/default"/>
    <dgm:cxn modelId="{B3CB261C-AD41-4AA3-A3ED-822BA70EF5A2}" srcId="{6B868B75-82E5-4B49-928C-49A8951FF540}" destId="{EF2FDFCE-71E8-4057-97F0-7A8CB7AAE3E1}" srcOrd="1" destOrd="0" parTransId="{03F24DB7-CB3B-4904-9FE8-CA7587C1B73F}" sibTransId="{E816A278-1D1D-4367-97DE-DF0CBC633885}"/>
    <dgm:cxn modelId="{5DAAD20B-5954-43D1-A85A-2D45B2124D81}" srcId="{6B868B75-82E5-4B49-928C-49A8951FF540}" destId="{A3208028-5299-4B16-AF3F-6FEC8EC65734}" srcOrd="0" destOrd="0" parTransId="{7B1C4FBD-452D-402A-836B-55BF0905228C}" sibTransId="{124B2514-0292-4EF2-9381-69FEFF0F06EC}"/>
    <dgm:cxn modelId="{AEFEB487-6DCB-4C47-AF61-4539A3910F5F}" type="presOf" srcId="{6B868B75-82E5-4B49-928C-49A8951FF540}" destId="{4ACBD124-7A0B-4E30-8F8D-F00CF869A59A}" srcOrd="0" destOrd="0" presId="urn:microsoft.com/office/officeart/2005/8/layout/default"/>
    <dgm:cxn modelId="{F9F05752-D8E3-4AB5-9C6E-1E220E9CB367}" type="presOf" srcId="{EF2FDFCE-71E8-4057-97F0-7A8CB7AAE3E1}" destId="{B5722DBE-7A1F-484E-9DE4-8E14797A2D60}" srcOrd="0" destOrd="0" presId="urn:microsoft.com/office/officeart/2005/8/layout/default"/>
    <dgm:cxn modelId="{C04A379B-8A44-481C-AF9A-82CF1BEED202}" type="presParOf" srcId="{4ACBD124-7A0B-4E30-8F8D-F00CF869A59A}" destId="{AE9AF81D-ED0D-4A0D-9EE4-0CFCF6D7124B}" srcOrd="0" destOrd="0" presId="urn:microsoft.com/office/officeart/2005/8/layout/default"/>
    <dgm:cxn modelId="{E933B61F-B82E-4564-9251-9246832E2B99}" type="presParOf" srcId="{4ACBD124-7A0B-4E30-8F8D-F00CF869A59A}" destId="{DF955490-450F-4990-AD08-0678C45CFE99}" srcOrd="1" destOrd="0" presId="urn:microsoft.com/office/officeart/2005/8/layout/default"/>
    <dgm:cxn modelId="{4CF3A2A5-8AB5-4981-B784-1132932DB9BC}" type="presParOf" srcId="{4ACBD124-7A0B-4E30-8F8D-F00CF869A59A}" destId="{B5722DBE-7A1F-484E-9DE4-8E14797A2D60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9AF81D-ED0D-4A0D-9EE4-0CFCF6D7124B}">
      <dsp:nvSpPr>
        <dsp:cNvPr id="0" name=""/>
        <dsp:cNvSpPr/>
      </dsp:nvSpPr>
      <dsp:spPr>
        <a:xfrm>
          <a:off x="17146" y="278079"/>
          <a:ext cx="3917900" cy="4114265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u="sng" kern="1200" dirty="0" smtClean="0"/>
            <a:t>DS smí obsahovat: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 dirty="0"/>
        </a:p>
      </dsp:txBody>
      <dsp:txXfrm>
        <a:off x="17146" y="278079"/>
        <a:ext cx="3917900" cy="4114265"/>
      </dsp:txXfrm>
    </dsp:sp>
    <dsp:sp modelId="{B5722DBE-7A1F-484E-9DE4-8E14797A2D60}">
      <dsp:nvSpPr>
        <dsp:cNvPr id="0" name=""/>
        <dsp:cNvSpPr/>
      </dsp:nvSpPr>
      <dsp:spPr>
        <a:xfrm>
          <a:off x="4310695" y="278079"/>
          <a:ext cx="3917900" cy="4114265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u="sng" kern="1200" dirty="0" smtClean="0"/>
            <a:t>Do DS se nesmí přidávat: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 </a:t>
          </a:r>
          <a:endParaRPr lang="cs-CZ" sz="2000" kern="1200" dirty="0"/>
        </a:p>
      </dsp:txBody>
      <dsp:txXfrm>
        <a:off x="4310695" y="278079"/>
        <a:ext cx="3917900" cy="4114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AD390-4CF2-489D-B8EE-86247403C869}" type="datetimeFigureOut">
              <a:rPr lang="cs-CZ" smtClean="0"/>
              <a:t>06.11.2018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33108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8645" y="9433108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CFECB-380D-4017-924B-3C055ED6E0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1417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B4CDE-3665-4310-AC30-E69267A12D66}" type="datetimeFigureOut">
              <a:rPr lang="cs-CZ" smtClean="0"/>
              <a:t>06.11.2018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9D5BE-1619-4CFF-9338-E865DFB33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4849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Od roku 2012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9D5BE-1619-4CFF-9338-E865DFB33D44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3544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smtClean="0"/>
              <a:t>glukosamin sulfát 289,45 mg/1tabl deklarace 350 mg/1tabl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9D5BE-1619-4CFF-9338-E865DFB33D44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634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Tato potravina byla</a:t>
            </a:r>
            <a:r>
              <a:rPr lang="cs-CZ" baseline="0" dirty="0" smtClean="0"/>
              <a:t> zjištěna v rámci ÚŘK – viz </a:t>
            </a:r>
            <a:r>
              <a:rPr lang="cs-CZ" baseline="0" dirty="0" err="1" smtClean="0"/>
              <a:t>slidy</a:t>
            </a:r>
            <a:r>
              <a:rPr lang="cs-CZ" baseline="0" dirty="0" smtClean="0"/>
              <a:t> dále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9D5BE-1619-4CFF-9338-E865DFB33D44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3390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Obsah nepovolených steroidních látek s anabolickým účinkem , kterým je připisována řada vedlejších škodlivých účinků na zdraví a zároveň obsahuje další nedeklarované steroidní látky představující významné zdravotní riziko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9D5BE-1619-4CFF-9338-E865DFB33D44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145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webových stránkách je nabízen v rozporu s právními předpisy produkt </a:t>
            </a:r>
            <a:r>
              <a:rPr lang="cs-CZ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PROSTALGENE</a:t>
            </a:r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Vzhledem k tomu, že subjekt spravující uvedenou internetovou doménu se nachází mimo území ČR, jsou aktivity českých dozorových orgánů vůči provozovateli těchto webových stránek velmi omezené.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9D5BE-1619-4CFF-9338-E865DFB33D44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8832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3068960"/>
            <a:ext cx="6768752" cy="1584176"/>
          </a:xfrm>
          <a:solidFill>
            <a:schemeClr val="tx1">
              <a:alpha val="54000"/>
            </a:schemeClr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5229200"/>
            <a:ext cx="6760840" cy="672480"/>
          </a:xfrm>
          <a:solidFill>
            <a:schemeClr val="tx1">
              <a:alpha val="54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rgbClr val="84AA3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41478"/>
            <a:ext cx="3312368" cy="467242"/>
          </a:xfrm>
          <a:prstGeom prst="rect">
            <a:avLst/>
          </a:prstGeom>
        </p:spPr>
      </p:pic>
      <p:sp>
        <p:nvSpPr>
          <p:cNvPr id="12" name="TextovéPole 11"/>
          <p:cNvSpPr txBox="1"/>
          <p:nvPr userDrawn="1"/>
        </p:nvSpPr>
        <p:spPr>
          <a:xfrm>
            <a:off x="683568" y="616530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4D0C03B-4797-46CF-A8D8-7C3A30CED629}" type="datetime4">
              <a:rPr lang="cs-CZ" b="1" smtClean="0">
                <a:solidFill>
                  <a:schemeClr val="bg1"/>
                </a:solidFill>
              </a:rPr>
              <a:t>6. listopadu 2018</a:t>
            </a:fld>
            <a:endParaRPr lang="cs-C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84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bg1"/>
          </a:solidFill>
          <a:ln w="28575">
            <a:solidFill>
              <a:srgbClr val="1E68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8028384" y="6525344"/>
            <a:ext cx="648072" cy="332656"/>
          </a:xfrm>
          <a:prstGeom prst="rect">
            <a:avLst/>
          </a:prstGeom>
          <a:solidFill>
            <a:srgbClr val="1E6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66997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467544" y="1556792"/>
            <a:ext cx="8208912" cy="45719"/>
          </a:xfrm>
          <a:prstGeom prst="rect">
            <a:avLst/>
          </a:prstGeom>
          <a:solidFill>
            <a:srgbClr val="1E6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 userDrawn="1"/>
        </p:nvSpPr>
        <p:spPr>
          <a:xfrm>
            <a:off x="460383" y="-1"/>
            <a:ext cx="3564000" cy="864000"/>
          </a:xfrm>
          <a:prstGeom prst="rect">
            <a:avLst/>
          </a:prstGeom>
          <a:solidFill>
            <a:srgbClr val="1E6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5" y="-1"/>
            <a:ext cx="3384376" cy="787925"/>
          </a:xfrm>
          <a:prstGeom prst="rect">
            <a:avLst/>
          </a:prstGeom>
        </p:spPr>
      </p:pic>
      <p:sp>
        <p:nvSpPr>
          <p:cNvPr id="8" name="TextovéPole 7"/>
          <p:cNvSpPr txBox="1"/>
          <p:nvPr userDrawn="1"/>
        </p:nvSpPr>
        <p:spPr>
          <a:xfrm>
            <a:off x="7812360" y="6525344"/>
            <a:ext cx="864096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E71C8BB0-986B-433C-ACEB-8F4AE478ABA2}" type="slidenum">
              <a:rPr lang="cs-CZ" sz="1600" b="1" i="1" smtClean="0">
                <a:solidFill>
                  <a:schemeClr val="bg1"/>
                </a:solidFill>
              </a:rPr>
              <a:t>‹#›</a:t>
            </a:fld>
            <a:endParaRPr lang="cs-CZ" sz="1600" b="1" i="1" dirty="0">
              <a:solidFill>
                <a:schemeClr val="bg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 anchor="b"/>
          <a:lstStyle>
            <a:lvl1pPr algn="r">
              <a:defRPr b="1" i="1">
                <a:solidFill>
                  <a:srgbClr val="1E684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45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bg1"/>
          </a:solidFill>
          <a:ln w="28575">
            <a:solidFill>
              <a:srgbClr val="1E68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 userDrawn="1"/>
        </p:nvSpPr>
        <p:spPr>
          <a:xfrm>
            <a:off x="8028384" y="6525344"/>
            <a:ext cx="648072" cy="332656"/>
          </a:xfrm>
          <a:prstGeom prst="rect">
            <a:avLst/>
          </a:prstGeom>
          <a:solidFill>
            <a:srgbClr val="1E6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83357"/>
            <a:ext cx="4038600" cy="46699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83357"/>
            <a:ext cx="4038600" cy="46699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8" name="Obdélník 7"/>
          <p:cNvSpPr/>
          <p:nvPr userDrawn="1"/>
        </p:nvSpPr>
        <p:spPr>
          <a:xfrm>
            <a:off x="467544" y="1556792"/>
            <a:ext cx="8208912" cy="45719"/>
          </a:xfrm>
          <a:prstGeom prst="rect">
            <a:avLst/>
          </a:prstGeom>
          <a:solidFill>
            <a:srgbClr val="1E6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 userDrawn="1"/>
        </p:nvSpPr>
        <p:spPr>
          <a:xfrm>
            <a:off x="7884368" y="6525344"/>
            <a:ext cx="792088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E71C8BB0-986B-433C-ACEB-8F4AE478ABA2}" type="slidenum">
              <a:rPr lang="cs-CZ" sz="1600" b="1" i="1" smtClean="0">
                <a:solidFill>
                  <a:schemeClr val="bg1"/>
                </a:solidFill>
              </a:rPr>
              <a:t>‹#›</a:t>
            </a:fld>
            <a:endParaRPr lang="cs-CZ" sz="1600" b="1" i="1" dirty="0">
              <a:solidFill>
                <a:schemeClr val="bg1"/>
              </a:solidFill>
            </a:endParaRPr>
          </a:p>
        </p:txBody>
      </p:sp>
      <p:sp>
        <p:nvSpPr>
          <p:cNvPr id="10" name="Obdélník 9"/>
          <p:cNvSpPr/>
          <p:nvPr userDrawn="1"/>
        </p:nvSpPr>
        <p:spPr>
          <a:xfrm>
            <a:off x="460383" y="-1"/>
            <a:ext cx="3564000" cy="864000"/>
          </a:xfrm>
          <a:prstGeom prst="rect">
            <a:avLst/>
          </a:prstGeom>
          <a:solidFill>
            <a:srgbClr val="1E6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5" y="-1"/>
            <a:ext cx="3384376" cy="78792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defRPr lang="cs-CZ" b="1" i="1">
                <a:solidFill>
                  <a:srgbClr val="1E6846"/>
                </a:solidFill>
              </a:defRPr>
            </a:lvl1pPr>
          </a:lstStyle>
          <a:p>
            <a:pPr lvl="0" algn="r"/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70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4437112"/>
            <a:ext cx="6264696" cy="1362075"/>
          </a:xfrm>
          <a:solidFill>
            <a:schemeClr val="tx1">
              <a:alpha val="54000"/>
            </a:schemeClr>
          </a:solidFill>
        </p:spPr>
        <p:txBody>
          <a:bodyPr anchor="ctr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41478"/>
            <a:ext cx="3312368" cy="46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47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5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DC6AD-72DF-4B4C-9171-13EF2DA27054}" type="datetime1">
              <a:rPr lang="cs-CZ" smtClean="0"/>
              <a:t>06.11.2018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48D0A-DD0C-48AE-8C6A-0F37DCC0CA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981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travinynapranyri.cz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zpi.gov.cz/clanek/seznam-rizikovych-webovych-stranek-a-vyrobku.asp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Doplňky stravy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Ing. Kristýna Brandejsová, metodička OKLC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032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288" y="3933056"/>
            <a:ext cx="1739007" cy="1967684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obecné údaje požadované pro označování balených potravin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 smtClean="0"/>
              <a:t>v názvu potraviny slova </a:t>
            </a:r>
            <a:r>
              <a:rPr lang="cs-CZ" b="1" dirty="0" smtClean="0"/>
              <a:t>„doplněk </a:t>
            </a:r>
            <a:r>
              <a:rPr lang="cs-CZ" b="1" dirty="0"/>
              <a:t>stravy“</a:t>
            </a:r>
          </a:p>
          <a:p>
            <a:r>
              <a:rPr lang="cs-CZ" b="1" dirty="0"/>
              <a:t>název</a:t>
            </a:r>
            <a:r>
              <a:rPr lang="cs-CZ" dirty="0"/>
              <a:t> vitamínů, minerálních látek nebo </a:t>
            </a:r>
            <a:r>
              <a:rPr lang="cs-CZ" dirty="0" smtClean="0"/>
              <a:t>dalších látek </a:t>
            </a:r>
            <a:r>
              <a:rPr lang="cs-CZ" dirty="0"/>
              <a:t>charakterizujících </a:t>
            </a:r>
            <a:r>
              <a:rPr lang="cs-CZ" dirty="0" smtClean="0"/>
              <a:t>výrobek</a:t>
            </a:r>
          </a:p>
          <a:p>
            <a:r>
              <a:rPr lang="cs-CZ" b="1" dirty="0" smtClean="0"/>
              <a:t>číselný </a:t>
            </a:r>
            <a:r>
              <a:rPr lang="cs-CZ" b="1" dirty="0"/>
              <a:t>údaj o množství </a:t>
            </a:r>
            <a:r>
              <a:rPr lang="cs-CZ" dirty="0"/>
              <a:t>V+M nebo dalších </a:t>
            </a:r>
            <a:r>
              <a:rPr lang="cs-CZ" dirty="0" smtClean="0"/>
              <a:t>látek vztažený </a:t>
            </a:r>
            <a:r>
              <a:rPr lang="cs-CZ" dirty="0"/>
              <a:t>na </a:t>
            </a:r>
            <a:r>
              <a:rPr lang="cs-CZ" dirty="0" smtClean="0"/>
              <a:t>doporučenou denní dávku</a:t>
            </a:r>
            <a:endParaRPr lang="cs-CZ" dirty="0"/>
          </a:p>
          <a:p>
            <a:r>
              <a:rPr lang="cs-CZ" dirty="0"/>
              <a:t>údaje o obsahu V+M i v </a:t>
            </a:r>
            <a:r>
              <a:rPr lang="cs-CZ" b="1" dirty="0"/>
              <a:t>% </a:t>
            </a:r>
            <a:r>
              <a:rPr lang="cs-CZ" b="1" dirty="0" smtClean="0"/>
              <a:t>RHP</a:t>
            </a:r>
            <a:endParaRPr lang="cs-CZ" b="1" dirty="0"/>
          </a:p>
          <a:p>
            <a:r>
              <a:rPr lang="cs-CZ" dirty="0"/>
              <a:t>doporučené denní dávkování</a:t>
            </a:r>
          </a:p>
          <a:p>
            <a:r>
              <a:rPr lang="cs-CZ" dirty="0"/>
              <a:t>varování před překročením doporučeného denního dávkování</a:t>
            </a:r>
          </a:p>
          <a:p>
            <a:r>
              <a:rPr lang="cs-CZ" dirty="0"/>
              <a:t>upozornění, aby byly výrobky uloženy mimo dosah dětí</a:t>
            </a:r>
          </a:p>
          <a:p>
            <a:r>
              <a:rPr lang="cs-CZ" dirty="0"/>
              <a:t>upozornění, že DS nejsou náhradou pestré stravy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Označování </a:t>
            </a:r>
            <a:br>
              <a:rPr lang="cs-CZ" dirty="0" smtClean="0"/>
            </a:br>
            <a:r>
              <a:rPr lang="cs-CZ" dirty="0" smtClean="0"/>
              <a:t>doplňků stravy – povinné údaje </a:t>
            </a:r>
            <a:endParaRPr lang="cs-CZ" dirty="0"/>
          </a:p>
        </p:txBody>
      </p:sp>
      <p:sp>
        <p:nvSpPr>
          <p:cNvPr id="5" name="Plus 4"/>
          <p:cNvSpPr/>
          <p:nvPr/>
        </p:nvSpPr>
        <p:spPr>
          <a:xfrm>
            <a:off x="3419872" y="2060848"/>
            <a:ext cx="648072" cy="648072"/>
          </a:xfrm>
          <a:prstGeom prst="mathPl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264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 smtClean="0"/>
              <a:t>UPOZORNĚNÍ: </a:t>
            </a:r>
          </a:p>
          <a:p>
            <a:endParaRPr lang="cs-CZ" dirty="0"/>
          </a:p>
          <a:p>
            <a:r>
              <a:rPr lang="cs-CZ" b="1" u="sng" dirty="0" smtClean="0"/>
              <a:t>"</a:t>
            </a:r>
            <a:r>
              <a:rPr lang="cs-CZ" b="1" u="sng" dirty="0"/>
              <a:t>Nevhodné pro těhotné ženy" </a:t>
            </a:r>
            <a:r>
              <a:rPr lang="cs-CZ" dirty="0"/>
              <a:t>u doplňků stravy obsahujících více než 800 µg (RE) vitaminu A v denní </a:t>
            </a:r>
            <a:r>
              <a:rPr lang="cs-CZ" dirty="0" smtClean="0"/>
              <a:t>dávce </a:t>
            </a:r>
            <a:endParaRPr lang="cs-CZ" dirty="0"/>
          </a:p>
          <a:p>
            <a:r>
              <a:rPr lang="cs-CZ" b="1" u="sng" dirty="0" smtClean="0"/>
              <a:t>"</a:t>
            </a:r>
            <a:r>
              <a:rPr lang="cs-CZ" b="1" u="sng" dirty="0"/>
              <a:t>Může snižovat srážlivost krve" </a:t>
            </a:r>
            <a:r>
              <a:rPr lang="cs-CZ" dirty="0"/>
              <a:t>u doplňků stravy obsahujících rostlinu </a:t>
            </a:r>
            <a:r>
              <a:rPr lang="cs-CZ" i="1" dirty="0"/>
              <a:t>Ginkgo </a:t>
            </a:r>
            <a:r>
              <a:rPr lang="cs-CZ" i="1" dirty="0" err="1"/>
              <a:t>biloba</a:t>
            </a:r>
            <a:r>
              <a:rPr lang="cs-CZ" i="1" dirty="0"/>
              <a:t> (jinan dvoulaločný</a:t>
            </a:r>
            <a:r>
              <a:rPr lang="cs-CZ" i="1" dirty="0" smtClean="0"/>
              <a:t>)</a:t>
            </a:r>
            <a:endParaRPr lang="cs-CZ" i="1" dirty="0"/>
          </a:p>
          <a:p>
            <a:r>
              <a:rPr lang="cs-CZ" dirty="0" smtClean="0"/>
              <a:t>upozornění </a:t>
            </a:r>
            <a:r>
              <a:rPr lang="cs-CZ" dirty="0"/>
              <a:t>na nutnost přerušení konzumace a vyhledání lékaře při jakémkoliv podezření na jaterní onemocnění u doplňků stravy obsahujících rostlinu </a:t>
            </a:r>
            <a:r>
              <a:rPr lang="cs-CZ" i="1" dirty="0" err="1"/>
              <a:t>Cimicifuga</a:t>
            </a:r>
            <a:r>
              <a:rPr lang="cs-CZ" i="1" dirty="0"/>
              <a:t> </a:t>
            </a:r>
            <a:r>
              <a:rPr lang="cs-CZ" i="1" dirty="0" err="1"/>
              <a:t>racemosa</a:t>
            </a:r>
            <a:r>
              <a:rPr lang="cs-CZ" i="1" dirty="0"/>
              <a:t> (ploštičník hroznovitý) </a:t>
            </a:r>
            <a:r>
              <a:rPr lang="cs-CZ" dirty="0"/>
              <a:t>nebo její extrakty </a:t>
            </a:r>
          </a:p>
          <a:p>
            <a:r>
              <a:rPr lang="cs-CZ" dirty="0" smtClean="0"/>
              <a:t>upozornění </a:t>
            </a:r>
            <a:r>
              <a:rPr lang="cs-CZ" dirty="0"/>
              <a:t>na nevhodnost pro děti, mládež, těhotné a kojící ženy, dále pro osoby užívající </a:t>
            </a:r>
            <a:r>
              <a:rPr lang="cs-CZ" dirty="0" err="1"/>
              <a:t>hypolipidemika</a:t>
            </a:r>
            <a:r>
              <a:rPr lang="cs-CZ" dirty="0"/>
              <a:t> a osoby s onemocněním ledvin, jater a se svalovými poruchami u doplňků stravy s obsahem </a:t>
            </a:r>
            <a:r>
              <a:rPr lang="cs-CZ" i="1" dirty="0" err="1"/>
              <a:t>monakolinu</a:t>
            </a:r>
            <a:r>
              <a:rPr lang="cs-CZ" i="1" dirty="0"/>
              <a:t> </a:t>
            </a:r>
            <a:r>
              <a:rPr lang="cs-CZ" i="1" dirty="0" smtClean="0"/>
              <a:t>K. </a:t>
            </a:r>
            <a:endParaRPr lang="cs-CZ" i="1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Označování </a:t>
            </a:r>
            <a:br>
              <a:rPr lang="cs-CZ" dirty="0" smtClean="0"/>
            </a:br>
            <a:r>
              <a:rPr lang="cs-CZ" dirty="0" smtClean="0"/>
              <a:t>doplňků stravy – povinné údaje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24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628800"/>
            <a:ext cx="2243832" cy="1682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Označování doplňků stravy </a:t>
            </a:r>
            <a:r>
              <a:rPr lang="cs-CZ" b="1" u="sng" dirty="0"/>
              <a:t>nesmí</a:t>
            </a:r>
            <a:r>
              <a:rPr lang="cs-CZ" b="1" u="sng" dirty="0" smtClean="0"/>
              <a:t>:</a:t>
            </a:r>
          </a:p>
          <a:p>
            <a:endParaRPr lang="cs-CZ" b="1" u="sng" dirty="0"/>
          </a:p>
          <a:p>
            <a:r>
              <a:rPr lang="cs-CZ" sz="2000" dirty="0" smtClean="0"/>
              <a:t>přisuzovat </a:t>
            </a:r>
            <a:r>
              <a:rPr lang="cs-CZ" sz="2000" dirty="0"/>
              <a:t>DS vlastnosti týkající se </a:t>
            </a:r>
            <a:r>
              <a:rPr lang="cs-CZ" sz="2000" b="1" dirty="0"/>
              <a:t>prevence</a:t>
            </a:r>
            <a:r>
              <a:rPr lang="cs-CZ" sz="2000" b="1" dirty="0" smtClean="0"/>
              <a:t>, léčby </a:t>
            </a:r>
            <a:r>
              <a:rPr lang="cs-CZ" sz="2000" dirty="0" smtClean="0"/>
              <a:t>nebo </a:t>
            </a:r>
            <a:r>
              <a:rPr lang="cs-CZ" sz="2000" b="1" dirty="0"/>
              <a:t>vyléčení</a:t>
            </a:r>
            <a:r>
              <a:rPr lang="cs-CZ" sz="2000" dirty="0"/>
              <a:t> lidských </a:t>
            </a:r>
            <a:r>
              <a:rPr lang="cs-CZ" sz="2000" dirty="0" smtClean="0"/>
              <a:t>onemocnění nebo </a:t>
            </a:r>
            <a:r>
              <a:rPr lang="cs-CZ" sz="2000" dirty="0"/>
              <a:t>na tyto vlastnosti odkazovat</a:t>
            </a:r>
          </a:p>
          <a:p>
            <a:r>
              <a:rPr lang="cs-CZ" sz="2000" dirty="0"/>
              <a:t>obsahovat žádné tvrzení uvádějící nebo naznačující, že vyvážená a pestrá strava obecně nemůže poskytnou dostatečné množství vitamínů nebo minerálních </a:t>
            </a:r>
            <a:r>
              <a:rPr lang="cs-CZ" sz="2000" dirty="0" smtClean="0"/>
              <a:t>látek</a:t>
            </a:r>
            <a:endParaRPr lang="cs-CZ" sz="2000" dirty="0"/>
          </a:p>
          <a:p>
            <a:r>
              <a:rPr lang="cs-CZ" sz="2000" dirty="0" smtClean="0"/>
              <a:t>Výživová </a:t>
            </a:r>
            <a:r>
              <a:rPr lang="cs-CZ" sz="2000" dirty="0"/>
              <a:t>a zdravotní tvrzení se mohou uvádět za </a:t>
            </a:r>
            <a:r>
              <a:rPr lang="cs-CZ" sz="2000" dirty="0" smtClean="0"/>
              <a:t>podmínek </a:t>
            </a:r>
            <a:r>
              <a:rPr lang="cs-CZ" sz="2000" dirty="0"/>
              <a:t>stanovených nařízením </a:t>
            </a:r>
            <a:r>
              <a:rPr lang="cs-CZ" sz="2000" b="1" dirty="0"/>
              <a:t>(ES) č</a:t>
            </a:r>
            <a:r>
              <a:rPr lang="cs-CZ" sz="2000" b="1" dirty="0" smtClean="0"/>
              <a:t>. 1924/2006</a:t>
            </a:r>
            <a:endParaRPr lang="cs-CZ" sz="2000" b="1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v označování zakázáno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4869160"/>
            <a:ext cx="2952328" cy="178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86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Požadavky na DS nejsou jen </a:t>
            </a:r>
            <a:r>
              <a:rPr lang="cs-CZ" dirty="0" smtClean="0"/>
              <a:t>menší, jsou </a:t>
            </a:r>
            <a:r>
              <a:rPr lang="cs-CZ" b="1" u="sng" dirty="0"/>
              <a:t>jiné</a:t>
            </a:r>
          </a:p>
          <a:p>
            <a:endParaRPr lang="cs-CZ" dirty="0"/>
          </a:p>
          <a:p>
            <a:pPr lvl="1"/>
            <a:r>
              <a:rPr lang="cs-CZ" dirty="0"/>
              <a:t>Kvalitativní a kvantitativní složení</a:t>
            </a:r>
          </a:p>
          <a:p>
            <a:pPr lvl="1"/>
            <a:r>
              <a:rPr lang="cs-CZ" dirty="0"/>
              <a:t>Zdravotní a výživová tvrzení</a:t>
            </a:r>
          </a:p>
          <a:p>
            <a:pPr lvl="1"/>
            <a:r>
              <a:rPr lang="cs-CZ" dirty="0"/>
              <a:t>Zcela jiný text na obale 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Doplňky stravy versus léčiva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240" y="3342888"/>
            <a:ext cx="3110448" cy="311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8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Doplněk stravy </a:t>
            </a:r>
            <a:br>
              <a:rPr lang="cs-CZ" dirty="0" smtClean="0"/>
            </a:br>
            <a:r>
              <a:rPr lang="cs-CZ" dirty="0" smtClean="0"/>
              <a:t>nebo léčivý přípravek ? 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4613176" y="1767792"/>
            <a:ext cx="3816424" cy="43924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u="sng" dirty="0" smtClean="0"/>
              <a:t>Doplněk stravy</a:t>
            </a:r>
          </a:p>
          <a:p>
            <a:pPr algn="ctr"/>
            <a:endParaRPr lang="cs-CZ" b="1" u="sng" dirty="0"/>
          </a:p>
          <a:p>
            <a:pPr algn="ctr"/>
            <a:endParaRPr lang="cs-CZ" b="1" u="sng" dirty="0" smtClean="0"/>
          </a:p>
          <a:p>
            <a:pPr algn="ctr"/>
            <a:endParaRPr lang="cs-CZ" b="1" u="sng" dirty="0"/>
          </a:p>
          <a:p>
            <a:pPr algn="ctr"/>
            <a:endParaRPr lang="cs-CZ" b="1" u="sng" dirty="0" smtClean="0"/>
          </a:p>
          <a:p>
            <a:pPr algn="ctr"/>
            <a:endParaRPr lang="cs-CZ" b="1" u="sng" dirty="0"/>
          </a:p>
          <a:p>
            <a:pPr algn="ctr"/>
            <a:endParaRPr lang="cs-CZ" b="1" u="sng" dirty="0" smtClean="0"/>
          </a:p>
          <a:p>
            <a:pPr algn="ctr"/>
            <a:endParaRPr lang="cs-CZ" b="1" u="sng" dirty="0"/>
          </a:p>
          <a:p>
            <a:pPr algn="ctr"/>
            <a:endParaRPr lang="cs-CZ" b="1" u="sng" dirty="0" smtClean="0"/>
          </a:p>
          <a:p>
            <a:pPr algn="ctr"/>
            <a:endParaRPr lang="cs-CZ" b="1" u="sng" dirty="0"/>
          </a:p>
          <a:p>
            <a:pPr algn="ctr"/>
            <a:endParaRPr lang="cs-CZ" b="1" u="sng" dirty="0" smtClean="0"/>
          </a:p>
          <a:p>
            <a:pPr algn="ctr"/>
            <a:endParaRPr lang="cs-CZ" b="1" u="sng" dirty="0"/>
          </a:p>
          <a:p>
            <a:pPr algn="ctr"/>
            <a:endParaRPr lang="cs-CZ" b="1" u="sng" dirty="0" smtClean="0"/>
          </a:p>
          <a:p>
            <a:pPr algn="ctr"/>
            <a:endParaRPr lang="cs-CZ" b="1" u="sng" dirty="0"/>
          </a:p>
          <a:p>
            <a:pPr algn="ctr"/>
            <a:endParaRPr lang="cs-CZ" b="1" u="sng" dirty="0"/>
          </a:p>
        </p:txBody>
      </p:sp>
      <p:sp>
        <p:nvSpPr>
          <p:cNvPr id="6" name="Obdélník 5"/>
          <p:cNvSpPr/>
          <p:nvPr/>
        </p:nvSpPr>
        <p:spPr>
          <a:xfrm>
            <a:off x="539552" y="1783357"/>
            <a:ext cx="3816424" cy="43924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u="sng" dirty="0" smtClean="0"/>
              <a:t>Léčivý přípravek</a:t>
            </a:r>
          </a:p>
          <a:p>
            <a:pPr algn="ctr"/>
            <a:endParaRPr lang="cs-CZ" b="1" u="sng" dirty="0"/>
          </a:p>
          <a:p>
            <a:pPr algn="ctr"/>
            <a:endParaRPr lang="cs-CZ" b="1" u="sng" dirty="0" smtClean="0"/>
          </a:p>
          <a:p>
            <a:pPr algn="ctr"/>
            <a:endParaRPr lang="cs-CZ" b="1" u="sng" dirty="0"/>
          </a:p>
          <a:p>
            <a:pPr algn="ctr"/>
            <a:endParaRPr lang="cs-CZ" b="1" u="sng" dirty="0" smtClean="0"/>
          </a:p>
          <a:p>
            <a:pPr algn="ctr"/>
            <a:endParaRPr lang="cs-CZ" b="1" u="sng" dirty="0"/>
          </a:p>
          <a:p>
            <a:pPr algn="ctr"/>
            <a:endParaRPr lang="cs-CZ" b="1" u="sng" dirty="0" smtClean="0"/>
          </a:p>
          <a:p>
            <a:pPr algn="ctr"/>
            <a:endParaRPr lang="cs-CZ" b="1" u="sng" dirty="0"/>
          </a:p>
          <a:p>
            <a:pPr algn="ctr"/>
            <a:endParaRPr lang="cs-CZ" b="1" u="sng" dirty="0" smtClean="0"/>
          </a:p>
          <a:p>
            <a:pPr algn="ctr"/>
            <a:endParaRPr lang="cs-CZ" b="1" u="sng" dirty="0"/>
          </a:p>
          <a:p>
            <a:pPr algn="ctr"/>
            <a:endParaRPr lang="cs-CZ" b="1" u="sng" dirty="0" smtClean="0"/>
          </a:p>
          <a:p>
            <a:pPr algn="ctr"/>
            <a:endParaRPr lang="cs-CZ" b="1" u="sng" dirty="0"/>
          </a:p>
          <a:p>
            <a:pPr algn="ctr"/>
            <a:endParaRPr lang="cs-CZ" b="1" u="sng" dirty="0" smtClean="0"/>
          </a:p>
          <a:p>
            <a:pPr algn="ctr"/>
            <a:endParaRPr lang="cs-CZ" b="1" u="sng" dirty="0"/>
          </a:p>
          <a:p>
            <a:pPr algn="ctr"/>
            <a:r>
              <a:rPr lang="cs-CZ" b="1" u="sng" dirty="0" smtClean="0"/>
              <a:t> </a:t>
            </a:r>
            <a:endParaRPr lang="cs-CZ" b="1" u="sng" dirty="0"/>
          </a:p>
        </p:txBody>
      </p:sp>
      <p:sp>
        <p:nvSpPr>
          <p:cNvPr id="7" name="Obdélník 6"/>
          <p:cNvSpPr/>
          <p:nvPr/>
        </p:nvSpPr>
        <p:spPr>
          <a:xfrm>
            <a:off x="827584" y="2276872"/>
            <a:ext cx="3180522" cy="36724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tx1"/>
                </a:solidFill>
              </a:rPr>
              <a:t>Léková </a:t>
            </a:r>
            <a:r>
              <a:rPr lang="cs-CZ" sz="1400" b="1" dirty="0" smtClean="0">
                <a:solidFill>
                  <a:schemeClr val="tx1"/>
                </a:solidFill>
              </a:rPr>
              <a:t>legislativa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u="sng" dirty="0" smtClean="0">
                <a:solidFill>
                  <a:schemeClr val="tx1"/>
                </a:solidFill>
              </a:rPr>
              <a:t>Příbalová </a:t>
            </a:r>
            <a:r>
              <a:rPr lang="cs-CZ" sz="1400" u="sng" dirty="0">
                <a:solidFill>
                  <a:schemeClr val="tx1"/>
                </a:solidFill>
              </a:rPr>
              <a:t>informace </a:t>
            </a:r>
            <a:r>
              <a:rPr lang="cs-CZ" sz="1400" dirty="0">
                <a:solidFill>
                  <a:schemeClr val="tx1"/>
                </a:solidFill>
              </a:rPr>
              <a:t>schválená </a:t>
            </a:r>
            <a:r>
              <a:rPr lang="cs-CZ" sz="1400" dirty="0" smtClean="0">
                <a:solidFill>
                  <a:schemeClr val="tx1"/>
                </a:solidFill>
              </a:rPr>
              <a:t>SÚKL - LP </a:t>
            </a:r>
            <a:r>
              <a:rPr lang="cs-CZ" sz="1400" dirty="0">
                <a:solidFill>
                  <a:schemeClr val="tx1"/>
                </a:solidFill>
              </a:rPr>
              <a:t>posuzován individuálně (složení</a:t>
            </a:r>
            <a:r>
              <a:rPr lang="cs-CZ" sz="1400" dirty="0" smtClean="0">
                <a:solidFill>
                  <a:schemeClr val="tx1"/>
                </a:solidFill>
              </a:rPr>
              <a:t>, indikace</a:t>
            </a:r>
            <a:r>
              <a:rPr lang="cs-CZ" sz="1400" dirty="0">
                <a:solidFill>
                  <a:schemeClr val="tx1"/>
                </a:solidFill>
              </a:rPr>
              <a:t>, dávkování, cílová skupina</a:t>
            </a:r>
            <a:r>
              <a:rPr lang="cs-CZ" sz="1400" dirty="0" smtClean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/>
                </a:solidFill>
              </a:rPr>
              <a:t>Před uvedením na trh jsou léčivé prostředky schvalovány SÚKL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/>
                </a:solidFill>
              </a:rPr>
              <a:t>U LP jsou k prokázání účinnosti dokládány (klinické studie, farmakologické a toxikologické zkoušky)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/>
                </a:solidFill>
              </a:rPr>
              <a:t>Na obalu a v příbalovém letáku je Registrační číslo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931127" y="2276872"/>
            <a:ext cx="3180522" cy="36724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 smtClean="0">
                <a:solidFill>
                  <a:schemeClr val="tx1"/>
                </a:solidFill>
              </a:rPr>
              <a:t>Potravinová legislativa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u="sng" dirty="0">
                <a:solidFill>
                  <a:schemeClr val="tx1"/>
                </a:solidFill>
              </a:rPr>
              <a:t>Příbalová informace </a:t>
            </a:r>
            <a:r>
              <a:rPr lang="cs-CZ" sz="1400" dirty="0">
                <a:solidFill>
                  <a:schemeClr val="tx1"/>
                </a:solidFill>
              </a:rPr>
              <a:t>není nutná </a:t>
            </a:r>
            <a:r>
              <a:rPr lang="cs-CZ" sz="1400" dirty="0" smtClean="0">
                <a:solidFill>
                  <a:schemeClr val="tx1"/>
                </a:solidFill>
              </a:rPr>
              <a:t>    (</a:t>
            </a:r>
            <a:r>
              <a:rPr lang="cs-CZ" sz="1400" dirty="0">
                <a:solidFill>
                  <a:schemeClr val="tx1"/>
                </a:solidFill>
              </a:rPr>
              <a:t>ale někdy je, aby přípravek vyvolal dojem </a:t>
            </a:r>
            <a:r>
              <a:rPr lang="cs-CZ" sz="1400" dirty="0" smtClean="0">
                <a:solidFill>
                  <a:schemeClr val="tx1"/>
                </a:solidFill>
              </a:rPr>
              <a:t>léku)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/>
                </a:solidFill>
              </a:rPr>
              <a:t>Před uvedením na trh nejsou schvalovány, pouze notifikovány (</a:t>
            </a:r>
            <a:r>
              <a:rPr lang="cs-CZ" sz="1400" dirty="0" err="1" smtClean="0">
                <a:solidFill>
                  <a:schemeClr val="tx1"/>
                </a:solidFill>
              </a:rPr>
              <a:t>Mze</a:t>
            </a:r>
            <a:r>
              <a:rPr lang="cs-CZ" sz="1400" dirty="0" smtClean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/>
                </a:solidFill>
              </a:rPr>
              <a:t>U DS není schvalována účinnost aktivní látky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/>
                </a:solidFill>
              </a:rPr>
              <a:t>Není žádné registrační číslo</a:t>
            </a:r>
          </a:p>
          <a:p>
            <a:pPr algn="ctr"/>
            <a:endParaRPr lang="cs-CZ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59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416013"/>
            <a:ext cx="2448272" cy="1072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Font typeface="Monotype Sorts" pitchFamily="2" charset="2"/>
              <a:buNone/>
              <a:defRPr/>
            </a:pPr>
            <a:r>
              <a:rPr lang="cs-CZ" sz="2400" dirty="0" smtClean="0"/>
              <a:t>Zodpovědnost </a:t>
            </a:r>
            <a:r>
              <a:rPr lang="cs-CZ" sz="2400" dirty="0"/>
              <a:t>za bezpečnost, kvalitu, označování nese primárně </a:t>
            </a:r>
            <a:r>
              <a:rPr lang="cs-CZ" sz="2400" b="1" u="sng" dirty="0"/>
              <a:t>PPP</a:t>
            </a:r>
            <a:r>
              <a:rPr lang="cs-CZ" sz="2400" dirty="0"/>
              <a:t> (provozovatel potravinářského podniku)</a:t>
            </a:r>
          </a:p>
          <a:p>
            <a:r>
              <a:rPr lang="cs-CZ" sz="2400" dirty="0" smtClean="0"/>
              <a:t>Nutná </a:t>
            </a:r>
            <a:r>
              <a:rPr lang="cs-CZ" sz="2400" b="1" dirty="0" smtClean="0"/>
              <a:t>notifikace na </a:t>
            </a:r>
            <a:r>
              <a:rPr lang="cs-CZ" sz="2400" b="1" dirty="0" err="1" smtClean="0"/>
              <a:t>MZe</a:t>
            </a:r>
            <a:r>
              <a:rPr lang="cs-CZ" sz="2400" b="1" dirty="0" smtClean="0"/>
              <a:t> </a:t>
            </a:r>
            <a:r>
              <a:rPr lang="cs-CZ" sz="2400" dirty="0" smtClean="0"/>
              <a:t>(§</a:t>
            </a:r>
            <a:r>
              <a:rPr lang="cs-CZ" sz="2400" dirty="0"/>
              <a:t>3d odst.1 z. 110/1997) </a:t>
            </a:r>
            <a:r>
              <a:rPr lang="cs-CZ" sz="2400" dirty="0" smtClean="0"/>
              <a:t>před uvedením na trh (český text označení včetně povinných informací, který bude uveden na etiketě)</a:t>
            </a:r>
          </a:p>
          <a:p>
            <a:endParaRPr lang="cs-CZ" sz="2400" dirty="0"/>
          </a:p>
          <a:p>
            <a:pPr marL="0" indent="0">
              <a:buNone/>
            </a:pPr>
            <a:endParaRPr lang="cs-CZ" sz="2400" dirty="0" smtClean="0"/>
          </a:p>
          <a:p>
            <a:r>
              <a:rPr lang="cs-CZ" sz="2400" dirty="0" smtClean="0"/>
              <a:t>Legislativa DS </a:t>
            </a:r>
            <a:r>
              <a:rPr lang="cs-CZ" sz="2400" dirty="0"/>
              <a:t>není </a:t>
            </a:r>
            <a:r>
              <a:rPr lang="cs-CZ" sz="2400" dirty="0" smtClean="0"/>
              <a:t>v </a:t>
            </a:r>
            <a:r>
              <a:rPr lang="cs-CZ" sz="2400" dirty="0"/>
              <a:t>rámci EU ještě plně </a:t>
            </a:r>
            <a:r>
              <a:rPr lang="cs-CZ" sz="2400" dirty="0" smtClean="0"/>
              <a:t>harmonizovaná</a:t>
            </a:r>
            <a:endParaRPr lang="cs-CZ" sz="2400" dirty="0"/>
          </a:p>
          <a:p>
            <a:r>
              <a:rPr lang="cs-CZ" sz="2400" dirty="0"/>
              <a:t>Ten, kdo uvádí DS na český trh – má povinnost se přesvědčit, že přípravek </a:t>
            </a:r>
            <a:r>
              <a:rPr lang="cs-CZ" sz="2400" b="1" dirty="0"/>
              <a:t>odpovídá platné legislativě </a:t>
            </a:r>
            <a:r>
              <a:rPr lang="cs-CZ" sz="2400" dirty="0" smtClean="0"/>
              <a:t>a </a:t>
            </a:r>
            <a:r>
              <a:rPr lang="cs-CZ" sz="2400" dirty="0"/>
              <a:t>je </a:t>
            </a:r>
            <a:r>
              <a:rPr lang="cs-CZ" sz="2400" b="1" dirty="0"/>
              <a:t>bezpečný</a:t>
            </a:r>
            <a:r>
              <a:rPr lang="cs-CZ" sz="2400" dirty="0"/>
              <a:t> pro spotřebitele.</a:t>
            </a:r>
          </a:p>
          <a:p>
            <a:r>
              <a:rPr lang="cs-CZ" sz="2400" dirty="0"/>
              <a:t>Pak už může být zboží volně distribuováno po EU (tzv. princip vzájemného uznávání a volný pohyb zboží a služeb).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Informační povinnost PPP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3056556"/>
            <a:ext cx="3519000" cy="107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32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2400" dirty="0" smtClean="0">
                <a:cs typeface="Arial" panose="020B0604020202020204" pitchFamily="34" charset="0"/>
              </a:rPr>
              <a:t>Od </a:t>
            </a:r>
            <a:r>
              <a:rPr lang="cs-CZ" sz="2400" dirty="0">
                <a:cs typeface="Arial" panose="020B0604020202020204" pitchFamily="34" charset="0"/>
              </a:rPr>
              <a:t>1. 8. 2015 nabývá účinnosti vyhláška č. </a:t>
            </a:r>
            <a:r>
              <a:rPr lang="cs-CZ" sz="2400" b="1" dirty="0">
                <a:cs typeface="Arial" panose="020B0604020202020204" pitchFamily="34" charset="0"/>
              </a:rPr>
              <a:t>172/2015 Sb., </a:t>
            </a:r>
            <a:r>
              <a:rPr lang="cs-CZ" sz="2400" dirty="0">
                <a:cs typeface="Arial" panose="020B0604020202020204" pitchFamily="34" charset="0"/>
              </a:rPr>
              <a:t>o informační povinnosti příjemce potravin v místě určení</a:t>
            </a:r>
            <a:endParaRPr lang="cs-CZ" sz="2400" dirty="0" smtClean="0"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cs-CZ" sz="2000" dirty="0" smtClean="0">
                <a:cs typeface="Arial" panose="020B0604020202020204" pitchFamily="34" charset="0"/>
              </a:rPr>
              <a:t>Zákon č</a:t>
            </a:r>
            <a:r>
              <a:rPr lang="cs-CZ" sz="2000" dirty="0">
                <a:cs typeface="Arial" panose="020B0604020202020204" pitchFamily="34" charset="0"/>
              </a:rPr>
              <a:t>. 110/1997 </a:t>
            </a:r>
            <a:r>
              <a:rPr lang="cs-CZ" sz="2000" dirty="0" smtClean="0">
                <a:cs typeface="Arial" panose="020B0604020202020204" pitchFamily="34" charset="0"/>
              </a:rPr>
              <a:t>Sb. v § </a:t>
            </a:r>
            <a:r>
              <a:rPr lang="cs-CZ" sz="2000" dirty="0">
                <a:cs typeface="Arial" panose="020B0604020202020204" pitchFamily="34" charset="0"/>
              </a:rPr>
              <a:t>3d odst. 3 stanovuje povinnost provozovatele potravinářského podniku </a:t>
            </a:r>
            <a:r>
              <a:rPr lang="cs-CZ" sz="2000" dirty="0" smtClean="0">
                <a:cs typeface="Arial" panose="020B0604020202020204" pitchFamily="34" charset="0"/>
              </a:rPr>
              <a:t>informovat </a:t>
            </a:r>
            <a:r>
              <a:rPr lang="cs-CZ" sz="2000" dirty="0">
                <a:cs typeface="Arial" panose="020B0604020202020204" pitchFamily="34" charset="0"/>
              </a:rPr>
              <a:t>příslušné dozorové orgány</a:t>
            </a:r>
            <a:r>
              <a:rPr lang="cs-CZ" sz="2000" b="1" dirty="0">
                <a:cs typeface="Arial" panose="020B0604020202020204" pitchFamily="34" charset="0"/>
              </a:rPr>
              <a:t> o příjmu vybraných druhů potravin z jiného členského státu EU nebo ze třetí </a:t>
            </a:r>
            <a:r>
              <a:rPr lang="cs-CZ" sz="2000" b="1" dirty="0" smtClean="0">
                <a:cs typeface="Arial" panose="020B0604020202020204" pitchFamily="34" charset="0"/>
              </a:rPr>
              <a:t>země</a:t>
            </a:r>
          </a:p>
          <a:p>
            <a:pPr lvl="1">
              <a:defRPr/>
            </a:pPr>
            <a:r>
              <a:rPr lang="cs-CZ" sz="2000" dirty="0" smtClean="0">
                <a:cs typeface="Arial" panose="020B0604020202020204" pitchFamily="34" charset="0"/>
              </a:rPr>
              <a:t>Webový nahlašovací formulář na stránkách SZPI </a:t>
            </a:r>
          </a:p>
          <a:p>
            <a:pPr lvl="1">
              <a:defRPr/>
            </a:pPr>
            <a:r>
              <a:rPr lang="cs-CZ" sz="2000" dirty="0">
                <a:cs typeface="Arial" panose="020B0604020202020204" pitchFamily="34" charset="0"/>
              </a:rPr>
              <a:t>Vyhláška se vztahuje pouze na potraviny, jejichž místem určení je místo</a:t>
            </a:r>
            <a:r>
              <a:rPr lang="cs-CZ" sz="2000" b="1" dirty="0">
                <a:cs typeface="Arial" panose="020B0604020202020204" pitchFamily="34" charset="0"/>
              </a:rPr>
              <a:t> na území ČR</a:t>
            </a:r>
            <a:r>
              <a:rPr lang="cs-CZ" sz="2000" dirty="0">
                <a:cs typeface="Arial" panose="020B0604020202020204" pitchFamily="34" charset="0"/>
              </a:rPr>
              <a:t>, kde dochází k prvnímu příjmu, zacházení nebo manipulaci s potravinou. </a:t>
            </a:r>
            <a:endParaRPr lang="cs-CZ" sz="2000" dirty="0" smtClean="0"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cs-CZ" sz="2000" dirty="0" smtClean="0">
                <a:cs typeface="Arial" panose="020B0604020202020204" pitchFamily="34" charset="0"/>
              </a:rPr>
              <a:t>Nejméně</a:t>
            </a:r>
            <a:r>
              <a:rPr lang="cs-CZ" sz="2000" dirty="0">
                <a:cs typeface="Arial" panose="020B0604020202020204" pitchFamily="34" charset="0"/>
              </a:rPr>
              <a:t> 24 hodin před příchodem potravin na místo </a:t>
            </a:r>
            <a:r>
              <a:rPr lang="cs-CZ" sz="2000" dirty="0" smtClean="0">
                <a:cs typeface="Arial" panose="020B0604020202020204" pitchFamily="34" charset="0"/>
              </a:rPr>
              <a:t>určení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Povinnosti PPP ve vztahu k DS</a:t>
            </a:r>
          </a:p>
        </p:txBody>
      </p:sp>
    </p:spTree>
    <p:extLst>
      <p:ext uri="{BB962C8B-B14F-4D97-AF65-F5344CB8AC3E}">
        <p14:creationId xmlns:p14="http://schemas.microsoft.com/office/powerpoint/2010/main" val="12158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cs-CZ" sz="2800" dirty="0" smtClean="0"/>
              <a:t>Omamné </a:t>
            </a:r>
            <a:r>
              <a:rPr lang="cs-CZ" sz="2800" dirty="0"/>
              <a:t>nebo psychotropní </a:t>
            </a:r>
            <a:r>
              <a:rPr lang="cs-CZ" sz="2800" dirty="0" smtClean="0"/>
              <a:t>látky </a:t>
            </a:r>
          </a:p>
          <a:p>
            <a:pPr marL="0" indent="0">
              <a:buNone/>
            </a:pPr>
            <a:r>
              <a:rPr lang="cs-CZ" sz="2800" dirty="0" smtClean="0"/>
              <a:t>(THC)</a:t>
            </a:r>
          </a:p>
          <a:p>
            <a:pPr marL="0" indent="0">
              <a:buNone/>
            </a:pPr>
            <a:endParaRPr lang="cs-CZ" sz="2800" dirty="0" smtClean="0"/>
          </a:p>
          <a:p>
            <a:pPr>
              <a:buBlip>
                <a:blip r:embed="rId2"/>
              </a:buBlip>
            </a:pPr>
            <a:r>
              <a:rPr lang="cs-CZ" sz="2800" dirty="0" smtClean="0"/>
              <a:t>Přítomnost </a:t>
            </a:r>
            <a:r>
              <a:rPr lang="cs-CZ" sz="2800" dirty="0"/>
              <a:t>farmakologicky účinných látek – </a:t>
            </a:r>
            <a:r>
              <a:rPr lang="cs-CZ" sz="2800" dirty="0" err="1"/>
              <a:t>sildenafil</a:t>
            </a:r>
            <a:r>
              <a:rPr lang="cs-CZ" sz="2800" dirty="0"/>
              <a:t>, </a:t>
            </a:r>
            <a:r>
              <a:rPr lang="cs-CZ" sz="2800" dirty="0" err="1"/>
              <a:t>tadalafil</a:t>
            </a:r>
            <a:r>
              <a:rPr lang="cs-CZ" sz="2800" dirty="0"/>
              <a:t>, johimbin, aj</a:t>
            </a:r>
            <a:r>
              <a:rPr lang="cs-CZ" sz="2800" dirty="0" smtClean="0"/>
              <a:t>.</a:t>
            </a:r>
          </a:p>
          <a:p>
            <a:pPr marL="0" indent="0">
              <a:buNone/>
            </a:pPr>
            <a:endParaRPr lang="cs-CZ" sz="2800" dirty="0"/>
          </a:p>
          <a:p>
            <a:pPr>
              <a:buBlip>
                <a:blip r:embed="rId2"/>
              </a:buBlip>
            </a:pPr>
            <a:r>
              <a:rPr lang="cs-CZ" sz="2800" dirty="0"/>
              <a:t>Dosud neschválené potraviny nového </a:t>
            </a:r>
            <a:r>
              <a:rPr lang="cs-CZ" sz="2800" dirty="0" smtClean="0"/>
              <a:t>typu (</a:t>
            </a:r>
          </a:p>
          <a:p>
            <a:pPr marL="0" indent="0">
              <a:buNone/>
            </a:pPr>
            <a:r>
              <a:rPr lang="cs-CZ" sz="2800" dirty="0"/>
              <a:t>(</a:t>
            </a:r>
            <a:r>
              <a:rPr lang="en-US" sz="2800" dirty="0" err="1" smtClean="0"/>
              <a:t>Agmatin</a:t>
            </a:r>
            <a:r>
              <a:rPr lang="en-US" sz="2800" dirty="0" smtClean="0"/>
              <a:t> </a:t>
            </a:r>
            <a:r>
              <a:rPr lang="en-US" sz="2800" dirty="0" err="1"/>
              <a:t>sul</a:t>
            </a:r>
            <a:r>
              <a:rPr lang="cs-CZ" sz="2800" dirty="0"/>
              <a:t>fát</a:t>
            </a:r>
            <a:r>
              <a:rPr lang="en-US" sz="2800" dirty="0"/>
              <a:t>, Acacia </a:t>
            </a:r>
            <a:r>
              <a:rPr lang="en-US" sz="2800" dirty="0" err="1"/>
              <a:t>rigidula</a:t>
            </a:r>
            <a:r>
              <a:rPr lang="en-US" sz="2800" dirty="0"/>
              <a:t>, </a:t>
            </a:r>
            <a:r>
              <a:rPr lang="en-US" sz="2800" dirty="0" err="1"/>
              <a:t>Epimedium</a:t>
            </a:r>
            <a:r>
              <a:rPr lang="en-US" sz="2800" dirty="0"/>
              <a:t> grandiflorum</a:t>
            </a:r>
            <a:r>
              <a:rPr lang="cs-CZ" sz="2800" dirty="0"/>
              <a:t>,</a:t>
            </a:r>
            <a:r>
              <a:rPr lang="en-US" sz="2800" dirty="0"/>
              <a:t> Hoodia </a:t>
            </a:r>
            <a:r>
              <a:rPr lang="en-US" sz="2800" dirty="0" err="1" smtClean="0"/>
              <a:t>gordonii</a:t>
            </a:r>
            <a:r>
              <a:rPr lang="cs-CZ" sz="2800" dirty="0" smtClean="0"/>
              <a:t>, </a:t>
            </a:r>
            <a:r>
              <a:rPr lang="cs-CZ" sz="2800" dirty="0" err="1" smtClean="0"/>
              <a:t>cascara</a:t>
            </a:r>
            <a:r>
              <a:rPr lang="cs-CZ" sz="2800" dirty="0" smtClean="0"/>
              <a:t>)</a:t>
            </a:r>
            <a:endParaRPr lang="en-US" sz="2800" dirty="0"/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Nejzávažnější zjištění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671" y="1605462"/>
            <a:ext cx="2500883" cy="166725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280" y="3272717"/>
            <a:ext cx="1691258" cy="169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8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>
                <a:hlinkClick r:id="rId3"/>
              </a:rPr>
              <a:t>Potraviny</a:t>
            </a:r>
            <a:r>
              <a:rPr lang="cs-CZ" dirty="0" smtClean="0"/>
              <a:t> </a:t>
            </a:r>
          </a:p>
          <a:p>
            <a:pPr lvl="1" algn="just"/>
            <a:r>
              <a:rPr lang="cs-CZ" b="1" u="sng" dirty="0" smtClean="0"/>
              <a:t>Nebezpečné</a:t>
            </a:r>
            <a:r>
              <a:rPr lang="cs-CZ" dirty="0" smtClean="0"/>
              <a:t> </a:t>
            </a:r>
            <a:r>
              <a:rPr lang="cs-CZ" dirty="0"/>
              <a:t>(překročeny limity pro cizorodé látky, použití nedovoleného množství aditivních látek, nedodržení mikrobiologických požadavků, přítomnost cizorodých předmětů)</a:t>
            </a:r>
          </a:p>
          <a:p>
            <a:pPr lvl="1" algn="just"/>
            <a:r>
              <a:rPr lang="cs-CZ" b="1" u="sng" dirty="0"/>
              <a:t>Nejakostní</a:t>
            </a:r>
            <a:r>
              <a:rPr lang="cs-CZ" dirty="0"/>
              <a:t> (nedodržení předepsaného složení určeného právními předpisy nebo uvedeného v označení potraviny)</a:t>
            </a:r>
          </a:p>
          <a:p>
            <a:pPr lvl="1" algn="just"/>
            <a:r>
              <a:rPr lang="cs-CZ" b="1" u="sng" dirty="0"/>
              <a:t>Falšované potraviny </a:t>
            </a:r>
            <a:r>
              <a:rPr lang="cs-CZ" sz="3200" dirty="0"/>
              <a:t>(</a:t>
            </a:r>
            <a:r>
              <a:rPr lang="cs-CZ" dirty="0"/>
              <a:t>zjištěná vada se týká samé podstaty, charakteru nebo původu potraviny, včetně zásadních porušení požadavků právních předpisů na jakost. Spotřebitel je uváděn v omyl např. tím, že jsou mu zamlčeny nebo zkresleny důležité informace o složení potraviny nebo o jejím </a:t>
            </a:r>
            <a:r>
              <a:rPr lang="cs-CZ" dirty="0" smtClean="0"/>
              <a:t>původu</a:t>
            </a:r>
          </a:p>
          <a:p>
            <a:pPr marL="0" indent="0" algn="just">
              <a:buNone/>
            </a:pPr>
            <a:r>
              <a:rPr lang="cs-CZ" dirty="0" smtClean="0">
                <a:hlinkClick r:id="rId3"/>
              </a:rPr>
              <a:t>http://www.potravinynapranyri.cz/</a:t>
            </a:r>
            <a:endParaRPr lang="cs-CZ" dirty="0" smtClean="0"/>
          </a:p>
          <a:p>
            <a:pPr marL="0" indent="0" algn="just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kontrolních zjištění</a:t>
            </a:r>
            <a:endParaRPr lang="cs-CZ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34" y="2930919"/>
            <a:ext cx="710118" cy="71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57" y="3717611"/>
            <a:ext cx="710118" cy="71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57" y="4299235"/>
            <a:ext cx="710118" cy="71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5896" y="1778369"/>
            <a:ext cx="4924425" cy="92392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0017" y="1699484"/>
            <a:ext cx="1287586" cy="128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215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b="1" dirty="0"/>
              <a:t>WARRIOR 100% Whey Essentials (Banana Cream</a:t>
            </a:r>
            <a:r>
              <a:rPr lang="en-US" b="1" dirty="0" smtClean="0"/>
              <a:t>)</a:t>
            </a:r>
            <a:endParaRPr lang="cs-CZ" b="1" dirty="0" smtClean="0"/>
          </a:p>
          <a:p>
            <a:endParaRPr lang="cs-CZ" dirty="0" smtClean="0"/>
          </a:p>
          <a:p>
            <a:r>
              <a:rPr lang="cs-CZ" sz="2800" dirty="0" smtClean="0"/>
              <a:t>Na </a:t>
            </a:r>
            <a:r>
              <a:rPr lang="cs-CZ" sz="2800" dirty="0"/>
              <a:t>obale byla uvedena informace, že výrobek neobsahuje vlákninu ("vláknina 0 g"), přestože vlákninu obsahoval.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Nejakostní potravina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1783357"/>
            <a:ext cx="3682752" cy="460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787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Doplňky stravy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cs-CZ" sz="2800" b="1" i="1" u="sng" dirty="0" smtClean="0"/>
              <a:t>Potravina</a:t>
            </a:r>
            <a:r>
              <a:rPr lang="cs-CZ" sz="2800" i="1" dirty="0"/>
              <a:t>, jejímž </a:t>
            </a:r>
            <a:r>
              <a:rPr lang="cs-CZ" sz="2800" b="1" i="1" dirty="0"/>
              <a:t>účelem je doplňovat běžnou stravu </a:t>
            </a:r>
            <a:r>
              <a:rPr lang="cs-CZ" sz="2800" i="1" dirty="0"/>
              <a:t>a která je koncentrovaným zdrojem vitaminů a minerálních látek nebo dalších látek s nutričním nebo fyziologickým účinkem, obsažených v potravině samostatně nebo v kombinaci, určená k přímé spotřebě </a:t>
            </a:r>
            <a:r>
              <a:rPr lang="cs-CZ" sz="2800" b="1" i="1" dirty="0"/>
              <a:t>v malých odměřených </a:t>
            </a:r>
            <a:r>
              <a:rPr lang="cs-CZ" sz="2800" b="1" i="1" dirty="0" smtClean="0"/>
              <a:t>množstvích</a:t>
            </a:r>
          </a:p>
          <a:p>
            <a:pPr marL="0" indent="0">
              <a:buNone/>
              <a:defRPr/>
            </a:pPr>
            <a:endParaRPr lang="cs-CZ" sz="2800" i="1" u="sng" dirty="0"/>
          </a:p>
          <a:p>
            <a:pPr marL="0" indent="0">
              <a:buNone/>
              <a:defRPr/>
            </a:pPr>
            <a:r>
              <a:rPr lang="cs-CZ" sz="2000" i="1" dirty="0" smtClean="0"/>
              <a:t>Definice </a:t>
            </a:r>
            <a:r>
              <a:rPr lang="cs-CZ" sz="2000" i="1" dirty="0"/>
              <a:t>dle Zákona 110/1997 Sb</a:t>
            </a:r>
            <a:r>
              <a:rPr lang="cs-CZ" sz="2000" i="1" dirty="0" smtClean="0"/>
              <a:t>. </a:t>
            </a:r>
          </a:p>
          <a:p>
            <a:pPr marL="0" indent="0">
              <a:buNone/>
              <a:defRPr/>
            </a:pPr>
            <a:r>
              <a:rPr lang="cs-CZ" sz="2000" i="1" dirty="0" smtClean="0"/>
              <a:t>ve znění pozdějších předpisů </a:t>
            </a:r>
            <a:endParaRPr lang="cs-CZ" sz="2000" i="1" dirty="0"/>
          </a:p>
          <a:p>
            <a:pPr marL="0" indent="0">
              <a:buFont typeface="Monotype Sorts" pitchFamily="2" charset="2"/>
              <a:buNone/>
              <a:defRPr/>
            </a:pPr>
            <a:endParaRPr lang="cs-CZ" sz="28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378077"/>
            <a:ext cx="3096344" cy="2322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798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0" indent="0">
              <a:buNone/>
            </a:pPr>
            <a:r>
              <a:rPr lang="cs-CZ" b="1" dirty="0" err="1"/>
              <a:t>Scitec</a:t>
            </a:r>
            <a:r>
              <a:rPr lang="cs-CZ" b="1" dirty="0"/>
              <a:t> PFX (120 </a:t>
            </a:r>
            <a:r>
              <a:rPr lang="cs-CZ" b="1" dirty="0" err="1"/>
              <a:t>cps</a:t>
            </a:r>
            <a:r>
              <a:rPr lang="cs-CZ" b="1" dirty="0" smtClean="0"/>
              <a:t>)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sz="2800" dirty="0"/>
              <a:t>Výrobek obsahoval kofein, který nebyl uveden ve </a:t>
            </a:r>
            <a:r>
              <a:rPr lang="cs-CZ" sz="2800" dirty="0" smtClean="0"/>
              <a:t>složení</a:t>
            </a:r>
            <a:r>
              <a:rPr lang="cs-CZ" sz="2800" dirty="0"/>
              <a:t> </a:t>
            </a:r>
            <a:r>
              <a:rPr lang="cs-CZ" sz="2800" dirty="0" smtClean="0"/>
              <a:t>(</a:t>
            </a:r>
            <a:r>
              <a:rPr lang="cs-CZ" sz="2800" b="1" dirty="0" smtClean="0"/>
              <a:t>54,2</a:t>
            </a:r>
            <a:r>
              <a:rPr lang="cs-CZ" sz="2800" b="1" dirty="0"/>
              <a:t> </a:t>
            </a:r>
            <a:r>
              <a:rPr lang="cs-CZ" sz="2800" b="1" dirty="0" smtClean="0"/>
              <a:t>mg/1kapsli</a:t>
            </a:r>
            <a:r>
              <a:rPr lang="cs-CZ" sz="2800" dirty="0" smtClean="0"/>
              <a:t>) 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Nejakostní potravina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1774455"/>
            <a:ext cx="3699893" cy="462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431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0" indent="0">
              <a:buNone/>
            </a:pPr>
            <a:r>
              <a:rPr lang="cs-CZ" b="1" dirty="0" smtClean="0"/>
              <a:t>CLOUBEX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r>
              <a:rPr lang="cs-CZ" sz="2400" dirty="0" smtClean="0"/>
              <a:t>Výrobek </a:t>
            </a:r>
            <a:r>
              <a:rPr lang="cs-CZ" sz="2400" dirty="0"/>
              <a:t>obsahoval méně glukosamin sulfátu a chondroitin sulfátu, než bylo uvedeno na obale</a:t>
            </a:r>
            <a:r>
              <a:rPr lang="cs-CZ" sz="2400" dirty="0" smtClean="0"/>
              <a:t>.</a:t>
            </a:r>
          </a:p>
          <a:p>
            <a:r>
              <a:rPr lang="cs-CZ" sz="2400" dirty="0" smtClean="0"/>
              <a:t>Chondroitin </a:t>
            </a:r>
            <a:r>
              <a:rPr lang="cs-CZ" sz="2400" dirty="0"/>
              <a:t>sulfát </a:t>
            </a:r>
            <a:r>
              <a:rPr lang="cs-CZ" sz="2400" dirty="0" smtClean="0"/>
              <a:t>(</a:t>
            </a:r>
            <a:r>
              <a:rPr lang="cs-CZ" sz="2400" b="1" dirty="0" smtClean="0"/>
              <a:t>61</a:t>
            </a:r>
            <a:r>
              <a:rPr lang="cs-CZ" sz="2400" b="1" dirty="0"/>
              <a:t> mg/1tabl</a:t>
            </a:r>
            <a:r>
              <a:rPr lang="cs-CZ" sz="2400" dirty="0"/>
              <a:t> </a:t>
            </a:r>
            <a:r>
              <a:rPr lang="cs-CZ" sz="2400" dirty="0" smtClean="0"/>
              <a:t>deklarace </a:t>
            </a:r>
            <a:r>
              <a:rPr lang="cs-CZ" sz="2400" dirty="0"/>
              <a:t>250 </a:t>
            </a:r>
            <a:r>
              <a:rPr lang="cs-CZ" sz="2400" dirty="0" smtClean="0"/>
              <a:t>mg/1tabl)</a:t>
            </a:r>
            <a:endParaRPr lang="cs-CZ" sz="2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Falšovaná potravina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0730" y="1916832"/>
            <a:ext cx="4209423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239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0" indent="0">
              <a:buNone/>
            </a:pPr>
            <a:r>
              <a:rPr lang="cs-CZ" b="1" dirty="0" err="1" smtClean="0"/>
              <a:t>Warrior</a:t>
            </a:r>
            <a:r>
              <a:rPr lang="cs-CZ" b="1" dirty="0" smtClean="0"/>
              <a:t> RAGE </a:t>
            </a:r>
            <a:r>
              <a:rPr lang="cs-CZ" b="1" dirty="0" err="1" smtClean="0"/>
              <a:t>pre</a:t>
            </a:r>
            <a:r>
              <a:rPr lang="cs-CZ" b="1" dirty="0" smtClean="0"/>
              <a:t> </a:t>
            </a:r>
            <a:r>
              <a:rPr lang="cs-CZ" b="1" dirty="0" err="1" smtClean="0"/>
              <a:t>workout</a:t>
            </a:r>
            <a:endParaRPr lang="cs-CZ" b="1" dirty="0" smtClean="0"/>
          </a:p>
          <a:p>
            <a:endParaRPr lang="cs-CZ" dirty="0" smtClean="0"/>
          </a:p>
          <a:p>
            <a:r>
              <a:rPr lang="cs-CZ" sz="2400" dirty="0" smtClean="0"/>
              <a:t>Výrobek </a:t>
            </a:r>
            <a:r>
              <a:rPr lang="cs-CZ" sz="2400" dirty="0"/>
              <a:t>obsahoval podstatně méně vitamínu B6, než bylo uvedeno na </a:t>
            </a:r>
            <a:r>
              <a:rPr lang="cs-CZ" sz="2400" dirty="0" smtClean="0"/>
              <a:t>obale</a:t>
            </a:r>
            <a:r>
              <a:rPr lang="cs-CZ" sz="2400" dirty="0"/>
              <a:t> </a:t>
            </a:r>
            <a:endParaRPr lang="cs-CZ" sz="2400" dirty="0" smtClean="0"/>
          </a:p>
          <a:p>
            <a:r>
              <a:rPr lang="cs-CZ" sz="2400" dirty="0" smtClean="0"/>
              <a:t>Zjištěný obsah vitamínu </a:t>
            </a:r>
            <a:r>
              <a:rPr lang="cs-CZ" sz="2400" dirty="0"/>
              <a:t>B6   </a:t>
            </a:r>
            <a:r>
              <a:rPr lang="cs-CZ" sz="2400" b="1" dirty="0"/>
              <a:t>1,20 mg/500ml  </a:t>
            </a:r>
            <a:endParaRPr lang="cs-CZ" sz="2400" b="1" dirty="0" smtClean="0"/>
          </a:p>
          <a:p>
            <a:pPr marL="0" indent="0">
              <a:buNone/>
            </a:pPr>
            <a:r>
              <a:rPr lang="cs-CZ" sz="2400" dirty="0" smtClean="0"/>
              <a:t>(deklarováno 25 mg/500ml)</a:t>
            </a:r>
            <a:endParaRPr lang="cs-CZ" sz="2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Falšovaná potravina 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708" y="1700808"/>
            <a:ext cx="3744416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297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>
              <a:buNone/>
            </a:pPr>
            <a:r>
              <a:rPr lang="nb-NO" b="1" dirty="0"/>
              <a:t>tetesept: Klouby 1200 intense plus </a:t>
            </a:r>
            <a:endParaRPr lang="cs-CZ" b="1" dirty="0" smtClean="0"/>
          </a:p>
          <a:p>
            <a:pPr marL="0" indent="0">
              <a:buNone/>
            </a:pPr>
            <a:endParaRPr lang="cs-CZ" dirty="0"/>
          </a:p>
          <a:p>
            <a:r>
              <a:rPr lang="cs-CZ" sz="2600" dirty="0"/>
              <a:t>Výrobek obsahoval podstatně méně glukosamin </a:t>
            </a:r>
            <a:r>
              <a:rPr lang="cs-CZ" sz="2600" dirty="0" smtClean="0"/>
              <a:t>sulfátu, </a:t>
            </a:r>
            <a:r>
              <a:rPr lang="cs-CZ" sz="2600" dirty="0"/>
              <a:t>než bylo uvedeno na obale </a:t>
            </a:r>
          </a:p>
          <a:p>
            <a:r>
              <a:rPr lang="cs-CZ" sz="2600" dirty="0"/>
              <a:t>Zjištěný obsah </a:t>
            </a:r>
            <a:r>
              <a:rPr lang="cs-CZ" sz="2600" b="1" dirty="0" smtClean="0"/>
              <a:t>891</a:t>
            </a:r>
            <a:r>
              <a:rPr lang="cs-CZ" sz="2600" b="1" dirty="0"/>
              <a:t> mg/1tabl </a:t>
            </a:r>
            <a:endParaRPr lang="cs-CZ" sz="2600" b="1" dirty="0" smtClean="0"/>
          </a:p>
          <a:p>
            <a:pPr marL="0" indent="0">
              <a:buNone/>
            </a:pPr>
            <a:r>
              <a:rPr lang="cs-CZ" sz="2400" dirty="0" smtClean="0"/>
              <a:t>(deklarováno 1200 mg/1tabl)</a:t>
            </a:r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Falšovaná potravina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1720767"/>
            <a:ext cx="3528392" cy="470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8634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>
              <a:buNone/>
            </a:pPr>
            <a:r>
              <a:rPr lang="cs-CZ" sz="4000" b="1" dirty="0" err="1" smtClean="0"/>
              <a:t>POWERtabs</a:t>
            </a:r>
            <a:endParaRPr lang="cs-CZ" sz="4000" b="1" dirty="0" smtClean="0"/>
          </a:p>
          <a:p>
            <a:pPr marL="0" indent="0">
              <a:buNone/>
            </a:pPr>
            <a:endParaRPr lang="cs-CZ" sz="4000" b="1" dirty="0" smtClean="0"/>
          </a:p>
          <a:p>
            <a:r>
              <a:rPr lang="cs-CZ" sz="2800" dirty="0"/>
              <a:t>Vzorek obsahoval </a:t>
            </a:r>
            <a:r>
              <a:rPr lang="cs-CZ" sz="2800" dirty="0" smtClean="0"/>
              <a:t>látky </a:t>
            </a:r>
            <a:r>
              <a:rPr lang="cs-CZ" sz="2800" b="1" dirty="0" err="1"/>
              <a:t>dithiodesmethylcarbodenafil</a:t>
            </a:r>
            <a:r>
              <a:rPr lang="cs-CZ" sz="2800" b="1" dirty="0"/>
              <a:t> a </a:t>
            </a:r>
            <a:r>
              <a:rPr lang="cs-CZ" sz="2800" b="1" dirty="0" err="1"/>
              <a:t>imidazosagatriazinon</a:t>
            </a:r>
            <a:endParaRPr lang="cs-CZ" sz="2800" dirty="0"/>
          </a:p>
          <a:p>
            <a:r>
              <a:rPr lang="cs-CZ" sz="2800" dirty="0"/>
              <a:t>Farmakologicky účinné látky </a:t>
            </a:r>
          </a:p>
          <a:p>
            <a:pPr marL="0" indent="0">
              <a:buNone/>
            </a:pPr>
            <a:endParaRPr lang="cs-CZ" sz="2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Nebezpečná potravina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060848"/>
            <a:ext cx="4361448" cy="334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5113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>
              <a:buNone/>
            </a:pPr>
            <a:r>
              <a:rPr lang="cs-CZ" b="1" dirty="0"/>
              <a:t>WARIOR </a:t>
            </a:r>
            <a:r>
              <a:rPr lang="cs-CZ" b="1" dirty="0" err="1"/>
              <a:t>labz</a:t>
            </a:r>
            <a:r>
              <a:rPr lang="cs-CZ" b="1" dirty="0"/>
              <a:t> </a:t>
            </a:r>
            <a:r>
              <a:rPr lang="cs-CZ" b="1" dirty="0" err="1"/>
              <a:t>spartan</a:t>
            </a:r>
            <a:r>
              <a:rPr lang="cs-CZ" b="1" dirty="0"/>
              <a:t> </a:t>
            </a:r>
            <a:endParaRPr lang="cs-CZ" b="1" dirty="0" smtClean="0"/>
          </a:p>
          <a:p>
            <a:r>
              <a:rPr lang="cs-CZ" sz="2800" dirty="0" smtClean="0"/>
              <a:t>Obsah nepovolených steroidních látek s anabolickým účinkem </a:t>
            </a:r>
          </a:p>
          <a:p>
            <a:pPr lvl="1"/>
            <a:r>
              <a:rPr lang="cs-CZ" sz="2000" dirty="0" smtClean="0"/>
              <a:t>Testosteron</a:t>
            </a:r>
          </a:p>
          <a:p>
            <a:pPr lvl="1"/>
            <a:r>
              <a:rPr lang="cs-CZ" sz="2000" dirty="0" smtClean="0"/>
              <a:t>1,3-dimethylamylamin (</a:t>
            </a:r>
            <a:r>
              <a:rPr lang="cs-CZ" sz="2000" dirty="0" err="1" smtClean="0"/>
              <a:t>Geramin</a:t>
            </a:r>
            <a:r>
              <a:rPr lang="cs-CZ" sz="2000" dirty="0" smtClean="0"/>
              <a:t>,  DMAA) </a:t>
            </a:r>
          </a:p>
          <a:p>
            <a:pPr lvl="1"/>
            <a:r>
              <a:rPr lang="cs-CZ" sz="2000" dirty="0" smtClean="0"/>
              <a:t>4,6-androstadien-17-ol-3-on</a:t>
            </a:r>
          </a:p>
          <a:p>
            <a:pPr lvl="1"/>
            <a:r>
              <a:rPr lang="cs-CZ" sz="2000" dirty="0" smtClean="0"/>
              <a:t>4,6-androstadien-3,17-dion</a:t>
            </a:r>
          </a:p>
          <a:p>
            <a:pPr lvl="1"/>
            <a:r>
              <a:rPr lang="cs-CZ" sz="2000" dirty="0" err="1" smtClean="0"/>
              <a:t>clostebol</a:t>
            </a:r>
            <a:endParaRPr lang="cs-CZ" sz="2000" dirty="0" smtClean="0"/>
          </a:p>
          <a:p>
            <a:pPr lvl="1"/>
            <a:r>
              <a:rPr lang="cs-CZ" sz="2000" dirty="0" err="1" smtClean="0"/>
              <a:t>stanozolol</a:t>
            </a:r>
            <a:endParaRPr lang="cs-CZ" sz="2000" dirty="0"/>
          </a:p>
          <a:p>
            <a:endParaRPr lang="cs-CZ" sz="2400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Nebezpečná potravina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431" y="1916832"/>
            <a:ext cx="4392488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936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SZPI provedla v roce 2017 </a:t>
            </a:r>
            <a:r>
              <a:rPr lang="cs-CZ" sz="2800" b="1" dirty="0"/>
              <a:t>cca 650 kontrol internetového prodeje</a:t>
            </a:r>
            <a:r>
              <a:rPr lang="cs-CZ" sz="2800" dirty="0"/>
              <a:t>, z </a:t>
            </a:r>
            <a:r>
              <a:rPr lang="cs-CZ" sz="2800" dirty="0" smtClean="0"/>
              <a:t>nichž většina </a:t>
            </a:r>
            <a:r>
              <a:rPr lang="cs-CZ" sz="2800" dirty="0"/>
              <a:t>se týkala doplňků stravy a to na základě podnětů </a:t>
            </a:r>
          </a:p>
          <a:p>
            <a:r>
              <a:rPr lang="cs-CZ" sz="2800" dirty="0" smtClean="0">
                <a:hlinkClick r:id="rId3"/>
              </a:rPr>
              <a:t>Seznam rizikových webových stránek a výrobků</a:t>
            </a:r>
            <a:endParaRPr lang="cs-CZ" sz="2800" dirty="0" smtClean="0"/>
          </a:p>
          <a:p>
            <a:pPr marL="0" indent="0">
              <a:buNone/>
            </a:pPr>
            <a:endParaRPr lang="cs-CZ" sz="2800" dirty="0" smtClean="0"/>
          </a:p>
          <a:p>
            <a:endParaRPr lang="cs-CZ" sz="2800" dirty="0" smtClean="0"/>
          </a:p>
          <a:p>
            <a:endParaRPr lang="cs-CZ" sz="2800" dirty="0"/>
          </a:p>
          <a:p>
            <a:pPr lvl="6"/>
            <a:endParaRPr lang="cs-CZ" sz="1600" dirty="0" smtClean="0"/>
          </a:p>
          <a:p>
            <a:pPr lvl="6"/>
            <a:endParaRPr lang="cs-CZ" sz="1600" dirty="0" smtClean="0"/>
          </a:p>
          <a:p>
            <a:pPr lvl="6"/>
            <a:endParaRPr lang="cs-CZ" sz="1600" dirty="0"/>
          </a:p>
          <a:p>
            <a:pPr lvl="6"/>
            <a:endParaRPr lang="cs-CZ" sz="1600" dirty="0" smtClean="0"/>
          </a:p>
          <a:p>
            <a:pPr marL="3200400" lvl="7" indent="0">
              <a:buNone/>
            </a:pPr>
            <a:endParaRPr lang="cs-CZ" sz="2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Doplňky stravy na internetu</a:t>
            </a: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546" y="4190614"/>
            <a:ext cx="335915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664" y="3727573"/>
            <a:ext cx="3553326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90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800" dirty="0" smtClean="0"/>
              <a:t>Informační </a:t>
            </a:r>
            <a:r>
              <a:rPr lang="cs-CZ" sz="2800" dirty="0"/>
              <a:t>povinnosti PPP (registrace) </a:t>
            </a:r>
          </a:p>
          <a:p>
            <a:r>
              <a:rPr lang="cs-CZ" sz="2800" dirty="0" smtClean="0"/>
              <a:t>Identifikace </a:t>
            </a:r>
            <a:r>
              <a:rPr lang="cs-CZ" sz="2800" dirty="0"/>
              <a:t>PPP vůči spotřebiteli </a:t>
            </a:r>
          </a:p>
          <a:p>
            <a:r>
              <a:rPr lang="cs-CZ" sz="2800" dirty="0" smtClean="0"/>
              <a:t>Dodržení </a:t>
            </a:r>
            <a:r>
              <a:rPr lang="cs-CZ" sz="2800" dirty="0"/>
              <a:t>práv spotřebitele </a:t>
            </a:r>
          </a:p>
          <a:p>
            <a:r>
              <a:rPr lang="cs-CZ" sz="2800" dirty="0"/>
              <a:t>I</a:t>
            </a:r>
            <a:r>
              <a:rPr lang="cs-CZ" sz="2800" dirty="0" smtClean="0"/>
              <a:t>nformace </a:t>
            </a:r>
            <a:r>
              <a:rPr lang="cs-CZ" sz="2800" dirty="0"/>
              <a:t>o prodávaných potravinách </a:t>
            </a:r>
          </a:p>
          <a:p>
            <a:r>
              <a:rPr lang="cs-CZ" sz="2800" dirty="0" smtClean="0"/>
              <a:t>Bez </a:t>
            </a:r>
            <a:r>
              <a:rPr lang="cs-CZ" sz="2800" dirty="0"/>
              <a:t>nekalých obchodních </a:t>
            </a:r>
            <a:r>
              <a:rPr lang="cs-CZ" sz="2800" dirty="0" smtClean="0"/>
              <a:t>praktik</a:t>
            </a:r>
            <a:endParaRPr lang="cs-CZ" sz="2800" dirty="0"/>
          </a:p>
          <a:p>
            <a:r>
              <a:rPr lang="cs-CZ" sz="2800" dirty="0"/>
              <a:t>P</a:t>
            </a:r>
            <a:r>
              <a:rPr lang="cs-CZ" sz="2800" dirty="0" smtClean="0"/>
              <a:t>ozor </a:t>
            </a:r>
            <a:r>
              <a:rPr lang="cs-CZ" sz="2800" dirty="0"/>
              <a:t>na související reklamu  </a:t>
            </a:r>
          </a:p>
          <a:p>
            <a:r>
              <a:rPr lang="cs-CZ" sz="2800" dirty="0"/>
              <a:t>Z</a:t>
            </a:r>
            <a:r>
              <a:rPr lang="cs-CZ" sz="2800" dirty="0" smtClean="0"/>
              <a:t>ajistit </a:t>
            </a:r>
            <a:r>
              <a:rPr lang="cs-CZ" sz="2800" dirty="0"/>
              <a:t>sledovatelnost </a:t>
            </a:r>
          </a:p>
          <a:p>
            <a:r>
              <a:rPr lang="cs-CZ" sz="2800" dirty="0"/>
              <a:t>D</a:t>
            </a:r>
            <a:r>
              <a:rPr lang="cs-CZ" sz="2800" dirty="0" smtClean="0"/>
              <a:t>održet </a:t>
            </a:r>
            <a:r>
              <a:rPr lang="cs-CZ" sz="2800" dirty="0"/>
              <a:t>hygienické požadavky (sklad, přeprava) </a:t>
            </a:r>
          </a:p>
          <a:p>
            <a:r>
              <a:rPr lang="cs-CZ" sz="2800" dirty="0"/>
              <a:t>Z</a:t>
            </a:r>
            <a:r>
              <a:rPr lang="cs-CZ" sz="2800" dirty="0" smtClean="0"/>
              <a:t>vláštní </a:t>
            </a:r>
            <a:r>
              <a:rPr lang="cs-CZ" sz="2800" dirty="0"/>
              <a:t>požadavky na vybrané druhy potravin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 smtClean="0">
                <a:latin typeface="+mn-lt"/>
                <a:cs typeface="Arial" panose="020B0604020202020204" pitchFamily="34" charset="0"/>
              </a:rPr>
              <a:t>Povinnosti </a:t>
            </a:r>
            <a:r>
              <a:rPr lang="cs-CZ" dirty="0">
                <a:latin typeface="+mn-lt"/>
                <a:cs typeface="Arial" panose="020B0604020202020204" pitchFamily="34" charset="0"/>
              </a:rPr>
              <a:t>PPP </a:t>
            </a:r>
            <a:r>
              <a:rPr lang="cs-CZ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cs-CZ" dirty="0" smtClean="0">
                <a:latin typeface="+mn-lt"/>
                <a:cs typeface="Arial" panose="020B0604020202020204" pitchFamily="34" charset="0"/>
              </a:rPr>
            </a:br>
            <a:r>
              <a:rPr lang="cs-CZ" dirty="0" smtClean="0">
                <a:latin typeface="+mn-lt"/>
                <a:cs typeface="Arial" panose="020B0604020202020204" pitchFamily="34" charset="0"/>
              </a:rPr>
              <a:t>při </a:t>
            </a:r>
            <a:r>
              <a:rPr lang="cs-CZ" dirty="0">
                <a:latin typeface="+mn-lt"/>
                <a:cs typeface="Arial" panose="020B0604020202020204" pitchFamily="34" charset="0"/>
              </a:rPr>
              <a:t>internetovém </a:t>
            </a:r>
            <a:r>
              <a:rPr lang="cs-CZ" dirty="0" smtClean="0">
                <a:latin typeface="+mn-lt"/>
                <a:cs typeface="Arial" panose="020B0604020202020204" pitchFamily="34" charset="0"/>
              </a:rPr>
              <a:t>prodeji</a:t>
            </a:r>
            <a:endParaRPr lang="cs-CZ" dirty="0">
              <a:latin typeface="+mn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2924944"/>
            <a:ext cx="2481866" cy="170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5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cs-CZ" sz="2800" dirty="0" smtClean="0"/>
              <a:t>Porušení nejrůznějších povinností PPP při prodeji doplňků stravy </a:t>
            </a:r>
            <a:r>
              <a:rPr lang="cs-CZ" sz="2800" b="1" u="sng" dirty="0" smtClean="0"/>
              <a:t>na internetu</a:t>
            </a:r>
          </a:p>
          <a:p>
            <a:pPr algn="just"/>
            <a:r>
              <a:rPr lang="cs-CZ" sz="2400" dirty="0"/>
              <a:t>N</a:t>
            </a:r>
            <a:r>
              <a:rPr lang="cs-CZ" sz="2400" dirty="0" smtClean="0"/>
              <a:t>esplnění </a:t>
            </a:r>
            <a:r>
              <a:rPr lang="cs-CZ" sz="2400" dirty="0"/>
              <a:t>registrační povinnosti </a:t>
            </a:r>
            <a:r>
              <a:rPr lang="cs-CZ" sz="1900" dirty="0"/>
              <a:t>(zákon č.110/1997 Sb., §3 odst. 1 písm. </a:t>
            </a:r>
            <a:r>
              <a:rPr lang="cs-CZ" sz="1900" dirty="0" smtClean="0"/>
              <a:t>i)</a:t>
            </a:r>
            <a:endParaRPr lang="cs-CZ" sz="2400" dirty="0" smtClean="0"/>
          </a:p>
          <a:p>
            <a:pPr algn="just"/>
            <a:r>
              <a:rPr lang="cs-CZ" sz="2400" dirty="0" smtClean="0"/>
              <a:t>Chybějící </a:t>
            </a:r>
            <a:r>
              <a:rPr lang="cs-CZ" sz="2400" dirty="0"/>
              <a:t>identifikace provozovatele </a:t>
            </a:r>
            <a:r>
              <a:rPr lang="cs-CZ" sz="2400" dirty="0" smtClean="0"/>
              <a:t>e-</a:t>
            </a:r>
            <a:r>
              <a:rPr lang="cs-CZ" sz="2400" dirty="0" err="1" smtClean="0"/>
              <a:t>shopu</a:t>
            </a:r>
            <a:endParaRPr lang="cs-CZ" sz="2400" dirty="0" smtClean="0"/>
          </a:p>
          <a:p>
            <a:pPr algn="just"/>
            <a:r>
              <a:rPr lang="cs-CZ" sz="2400" dirty="0" smtClean="0"/>
              <a:t>Chybějící </a:t>
            </a:r>
            <a:r>
              <a:rPr lang="cs-CZ" sz="2400" dirty="0"/>
              <a:t>obchodní podmínky e-</a:t>
            </a:r>
            <a:r>
              <a:rPr lang="cs-CZ" sz="2400" dirty="0" err="1"/>
              <a:t>shopu</a:t>
            </a:r>
            <a:r>
              <a:rPr lang="cs-CZ" sz="2400" dirty="0"/>
              <a:t>  </a:t>
            </a:r>
            <a:endParaRPr lang="cs-CZ" sz="2400" dirty="0" smtClean="0"/>
          </a:p>
          <a:p>
            <a:pPr algn="just"/>
            <a:r>
              <a:rPr lang="cs-CZ" sz="2400" dirty="0" smtClean="0"/>
              <a:t>Chybějící </a:t>
            </a:r>
            <a:r>
              <a:rPr lang="cs-CZ" sz="2400" dirty="0"/>
              <a:t>povinné údaje u nabízených doplňků stravy </a:t>
            </a:r>
            <a:endParaRPr lang="cs-CZ" sz="2400" dirty="0" smtClean="0"/>
          </a:p>
          <a:p>
            <a:pPr algn="just"/>
            <a:r>
              <a:rPr lang="cs-CZ" sz="2400" dirty="0"/>
              <a:t>N</a:t>
            </a:r>
            <a:r>
              <a:rPr lang="cs-CZ" sz="2400" dirty="0" smtClean="0"/>
              <a:t>epovolená </a:t>
            </a:r>
            <a:r>
              <a:rPr lang="cs-CZ" sz="2400" dirty="0"/>
              <a:t>zdravotní a „léčebná“ tvrzení </a:t>
            </a:r>
            <a:endParaRPr lang="cs-CZ" sz="2400" dirty="0" smtClean="0"/>
          </a:p>
          <a:p>
            <a:pPr algn="just"/>
            <a:r>
              <a:rPr lang="cs-CZ" sz="2400" dirty="0" smtClean="0"/>
              <a:t>Porušení zákona </a:t>
            </a:r>
            <a:r>
              <a:rPr lang="cs-CZ" sz="2400" dirty="0"/>
              <a:t>o reklamě </a:t>
            </a:r>
            <a:endParaRPr lang="cs-CZ" sz="2400" dirty="0" smtClean="0"/>
          </a:p>
          <a:p>
            <a:pPr algn="just"/>
            <a:r>
              <a:rPr lang="cs-CZ" sz="2400" dirty="0" smtClean="0"/>
              <a:t>Používání </a:t>
            </a:r>
            <a:r>
              <a:rPr lang="cs-CZ" sz="2400" dirty="0"/>
              <a:t>nekalých obchodních praktik vůči spotřebitelům </a:t>
            </a:r>
            <a:endParaRPr lang="cs-CZ" sz="2400" dirty="0" smtClean="0"/>
          </a:p>
          <a:p>
            <a:pPr algn="just"/>
            <a:r>
              <a:rPr lang="cs-CZ" sz="2400" dirty="0"/>
              <a:t>P</a:t>
            </a:r>
            <a:r>
              <a:rPr lang="cs-CZ" sz="2400" dirty="0" smtClean="0"/>
              <a:t>rodávaný </a:t>
            </a:r>
            <a:r>
              <a:rPr lang="cs-CZ" sz="2400" dirty="0"/>
              <a:t>DS je současně nepovolenou novou potravinou </a:t>
            </a:r>
            <a:endParaRPr lang="cs-CZ" sz="2400" dirty="0" smtClean="0"/>
          </a:p>
          <a:p>
            <a:pPr algn="just"/>
            <a:r>
              <a:rPr lang="cs-CZ" sz="2400" dirty="0" smtClean="0"/>
              <a:t>Přítomnost </a:t>
            </a:r>
            <a:r>
              <a:rPr lang="cs-CZ" sz="2400" dirty="0"/>
              <a:t>nepovolených látek a látek s farmakologickým </a:t>
            </a:r>
            <a:r>
              <a:rPr lang="cs-CZ" sz="2400" dirty="0" smtClean="0"/>
              <a:t>účinkem</a:t>
            </a:r>
          </a:p>
          <a:p>
            <a:pPr algn="just"/>
            <a:r>
              <a:rPr lang="cs-CZ" sz="2400" dirty="0" smtClean="0"/>
              <a:t>Nesplnění </a:t>
            </a:r>
            <a:r>
              <a:rPr lang="cs-CZ" sz="2400" dirty="0"/>
              <a:t>notifikační povinnosti vůči </a:t>
            </a:r>
            <a:r>
              <a:rPr lang="cs-CZ" sz="2400" dirty="0" err="1"/>
              <a:t>MZe</a:t>
            </a:r>
            <a:r>
              <a:rPr lang="cs-CZ" sz="2400" dirty="0"/>
              <a:t> </a:t>
            </a:r>
            <a:endParaRPr lang="cs-CZ" sz="2400" dirty="0" smtClean="0"/>
          </a:p>
          <a:p>
            <a:pPr algn="just"/>
            <a:r>
              <a:rPr lang="cs-CZ" sz="2400" dirty="0" smtClean="0"/>
              <a:t>Nenahlášení dovozu v místě určení</a:t>
            </a:r>
            <a:endParaRPr lang="cs-CZ" sz="2400" dirty="0"/>
          </a:p>
          <a:p>
            <a:pPr marL="457200" lvl="1" indent="0">
              <a:buNone/>
            </a:pPr>
            <a:endParaRPr lang="cs-CZ" sz="2400" dirty="0">
              <a:cs typeface="Arial" panose="020B0604020202020204" pitchFamily="34" charset="0"/>
            </a:endParaRPr>
          </a:p>
          <a:p>
            <a:pPr lvl="1"/>
            <a:endParaRPr lang="cs-CZ" sz="2400" dirty="0"/>
          </a:p>
          <a:p>
            <a:endParaRPr lang="cs-CZ" sz="2800" dirty="0" smtClean="0"/>
          </a:p>
          <a:p>
            <a:pPr marL="0" indent="0">
              <a:buNone/>
            </a:pPr>
            <a:endParaRPr lang="cs-CZ" sz="2800" dirty="0" smtClean="0"/>
          </a:p>
          <a:p>
            <a:endParaRPr lang="cs-CZ" sz="2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Nejčastější </a:t>
            </a:r>
            <a:br>
              <a:rPr lang="cs-CZ" dirty="0" smtClean="0"/>
            </a:br>
            <a:r>
              <a:rPr lang="cs-CZ" dirty="0" smtClean="0"/>
              <a:t>zjištění při prodeji DS  na internetu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182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901" y="1371013"/>
            <a:ext cx="2177891" cy="1265899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cs-CZ" dirty="0" smtClean="0"/>
              <a:t>Ministerstvo zemědělství </a:t>
            </a:r>
          </a:p>
          <a:p>
            <a:pPr algn="just"/>
            <a:endParaRPr lang="cs-CZ" dirty="0" smtClean="0"/>
          </a:p>
          <a:p>
            <a:pPr algn="just"/>
            <a:r>
              <a:rPr lang="cs-CZ" dirty="0" smtClean="0"/>
              <a:t>Ministerstvo </a:t>
            </a:r>
            <a:r>
              <a:rPr lang="cs-CZ" dirty="0"/>
              <a:t>zdravotnictví </a:t>
            </a:r>
            <a:r>
              <a:rPr lang="cs-CZ" dirty="0" smtClean="0"/>
              <a:t>ČR </a:t>
            </a:r>
            <a:endParaRPr lang="cs-CZ" dirty="0"/>
          </a:p>
          <a:p>
            <a:pPr algn="just"/>
            <a:endParaRPr lang="cs-CZ" dirty="0" smtClean="0"/>
          </a:p>
          <a:p>
            <a:pPr algn="just"/>
            <a:r>
              <a:rPr lang="cs-CZ" dirty="0" smtClean="0"/>
              <a:t>Státní </a:t>
            </a:r>
            <a:r>
              <a:rPr lang="cs-CZ" dirty="0"/>
              <a:t>ústav pro kontrolu léčiv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Státní zdravotní ústav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Národní protidrogová centrála + orgány činné v trestním řízení</a:t>
            </a:r>
          </a:p>
          <a:p>
            <a:pPr algn="just"/>
            <a:endParaRPr lang="cs-CZ" dirty="0"/>
          </a:p>
          <a:p>
            <a:pPr algn="just"/>
            <a:r>
              <a:rPr lang="cs-CZ" dirty="0" smtClean="0"/>
              <a:t>Celní správa</a:t>
            </a:r>
          </a:p>
          <a:p>
            <a:pPr algn="just"/>
            <a:endParaRPr lang="cs-CZ" dirty="0"/>
          </a:p>
          <a:p>
            <a:pPr algn="just"/>
            <a:r>
              <a:rPr lang="cs-CZ" dirty="0" smtClean="0"/>
              <a:t>Profesní instituce – Potravinářská komora, ČASP, aj. 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Meziresortní spolupráce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040" y="3135657"/>
            <a:ext cx="1661420" cy="53282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6838" y="3863295"/>
            <a:ext cx="893638" cy="51010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6256" y="5912470"/>
            <a:ext cx="1425622" cy="47034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636912"/>
            <a:ext cx="2191008" cy="30572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5776" y="5013176"/>
            <a:ext cx="176212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Kapsle či tobolky</a:t>
            </a:r>
          </a:p>
          <a:p>
            <a:r>
              <a:rPr lang="cs-CZ" sz="2400" dirty="0" smtClean="0"/>
              <a:t>Pastilky</a:t>
            </a:r>
          </a:p>
          <a:p>
            <a:r>
              <a:rPr lang="cs-CZ" sz="2400" dirty="0" smtClean="0"/>
              <a:t>Tablety</a:t>
            </a:r>
          </a:p>
          <a:p>
            <a:r>
              <a:rPr lang="cs-CZ" sz="2400" dirty="0" smtClean="0"/>
              <a:t>Dražé</a:t>
            </a:r>
          </a:p>
          <a:p>
            <a:r>
              <a:rPr lang="cs-CZ" sz="2400" dirty="0" smtClean="0"/>
              <a:t>Sáčky </a:t>
            </a:r>
            <a:r>
              <a:rPr lang="cs-CZ" sz="2400" dirty="0"/>
              <a:t>s </a:t>
            </a:r>
            <a:r>
              <a:rPr lang="cs-CZ" sz="2400" dirty="0" smtClean="0"/>
              <a:t>práškem</a:t>
            </a:r>
          </a:p>
          <a:p>
            <a:r>
              <a:rPr lang="cs-CZ" sz="2400" dirty="0" smtClean="0"/>
              <a:t>Ampulky </a:t>
            </a:r>
            <a:r>
              <a:rPr lang="cs-CZ" sz="2400" dirty="0"/>
              <a:t>s </a:t>
            </a:r>
            <a:r>
              <a:rPr lang="cs-CZ" sz="2400" dirty="0" smtClean="0"/>
              <a:t>tekutinou</a:t>
            </a:r>
          </a:p>
          <a:p>
            <a:r>
              <a:rPr lang="cs-CZ" sz="2400" dirty="0" smtClean="0"/>
              <a:t>Kapky </a:t>
            </a:r>
            <a:r>
              <a:rPr lang="cs-CZ" sz="2400" dirty="0"/>
              <a:t>nebo </a:t>
            </a:r>
            <a:r>
              <a:rPr lang="cs-CZ" sz="2400" dirty="0" smtClean="0"/>
              <a:t>jiné jednoduché formy </a:t>
            </a:r>
            <a:r>
              <a:rPr lang="cs-CZ" sz="2400" dirty="0"/>
              <a:t>tekutin a prášků </a:t>
            </a:r>
            <a:r>
              <a:rPr lang="cs-CZ" sz="2000" dirty="0" smtClean="0"/>
              <a:t>určených </a:t>
            </a:r>
            <a:r>
              <a:rPr lang="cs-CZ" sz="2000" dirty="0"/>
              <a:t>pro příjem v malých odměřených množstvích, a takto se uvádějí do oběhu.</a:t>
            </a:r>
          </a:p>
          <a:p>
            <a:endParaRPr lang="cs-CZ" sz="2400" dirty="0" smtClean="0"/>
          </a:p>
          <a:p>
            <a:r>
              <a:rPr lang="cs-CZ" sz="2400" dirty="0" smtClean="0"/>
              <a:t>Do oběhu se smí uvádět </a:t>
            </a:r>
            <a:r>
              <a:rPr lang="cs-CZ" sz="2400" b="1" u="sng" dirty="0" smtClean="0"/>
              <a:t>pouze balené</a:t>
            </a:r>
            <a:endParaRPr lang="cs-CZ" b="1" u="sng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Formy doplňků stravy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9" y="1784035"/>
            <a:ext cx="1728192" cy="115212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503" y="1783357"/>
            <a:ext cx="1711801" cy="115280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9" y="3149140"/>
            <a:ext cx="1728192" cy="115439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055" y="3162728"/>
            <a:ext cx="1697250" cy="114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62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161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365104"/>
            <a:ext cx="1873250" cy="207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86706" y="1844824"/>
            <a:ext cx="8229600" cy="481399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400" b="1" dirty="0"/>
              <a:t>zákon č. 110/1997 Sb.</a:t>
            </a:r>
            <a:r>
              <a:rPr lang="cs-CZ" sz="2400" dirty="0"/>
              <a:t> o potravinách a tabákových výrobcích</a:t>
            </a:r>
          </a:p>
          <a:p>
            <a:pPr>
              <a:defRPr/>
            </a:pPr>
            <a:r>
              <a:rPr lang="cs-CZ" sz="2400" b="1" dirty="0"/>
              <a:t>vyhláška č. </a:t>
            </a:r>
            <a:r>
              <a:rPr lang="cs-CZ" sz="2400" b="1" dirty="0" smtClean="0"/>
              <a:t>58/2018 Sb., o doplňcích stravy a složení potravin</a:t>
            </a:r>
          </a:p>
          <a:p>
            <a:pPr>
              <a:defRPr/>
            </a:pPr>
            <a:r>
              <a:rPr lang="cs-CZ" sz="2400" b="1" dirty="0" smtClean="0"/>
              <a:t>nařízení </a:t>
            </a:r>
            <a:r>
              <a:rPr lang="cs-CZ" sz="2400" b="1" dirty="0"/>
              <a:t>1170/2009 </a:t>
            </a:r>
            <a:r>
              <a:rPr lang="cs-CZ" sz="2400" dirty="0"/>
              <a:t>seznam vitamínů, minerálů a jejich forem, které lze přidávat do potravin</a:t>
            </a:r>
          </a:p>
          <a:p>
            <a:pPr>
              <a:defRPr/>
            </a:pPr>
            <a:r>
              <a:rPr lang="cs-CZ" altLang="cs-CZ" sz="2400" b="1" dirty="0"/>
              <a:t>nařízení č. 1169/2011 </a:t>
            </a:r>
            <a:r>
              <a:rPr lang="cs-CZ" altLang="cs-CZ" sz="2400" dirty="0"/>
              <a:t>o poskytování informací </a:t>
            </a:r>
            <a:endParaRPr lang="cs-CZ" altLang="cs-CZ" sz="2400" dirty="0" smtClean="0"/>
          </a:p>
          <a:p>
            <a:pPr marL="0" indent="0">
              <a:buNone/>
              <a:defRPr/>
            </a:pPr>
            <a:r>
              <a:rPr lang="cs-CZ" altLang="cs-CZ" sz="2400" dirty="0" smtClean="0"/>
              <a:t>     o </a:t>
            </a:r>
            <a:r>
              <a:rPr lang="cs-CZ" altLang="cs-CZ" sz="2400" dirty="0"/>
              <a:t>potravinách spotřebitelům</a:t>
            </a:r>
            <a:endParaRPr lang="cs-CZ" sz="2400" dirty="0"/>
          </a:p>
          <a:p>
            <a:pPr>
              <a:defRPr/>
            </a:pPr>
            <a:r>
              <a:rPr lang="cs-CZ" sz="2400" b="1" dirty="0"/>
              <a:t>směrnice č. 2002/46 </a:t>
            </a:r>
            <a:r>
              <a:rPr lang="cs-CZ" sz="2400" dirty="0"/>
              <a:t>týkající se doplňků stravy </a:t>
            </a:r>
            <a:endParaRPr lang="cs-CZ" sz="2400" b="1" dirty="0"/>
          </a:p>
          <a:p>
            <a:pPr>
              <a:defRPr/>
            </a:pPr>
            <a:r>
              <a:rPr lang="cs-CZ" sz="2400" b="1" dirty="0"/>
              <a:t>nařízení č. 1924/2006 </a:t>
            </a:r>
            <a:r>
              <a:rPr lang="cs-CZ" sz="2400" dirty="0"/>
              <a:t>výživová a zdravotní </a:t>
            </a:r>
            <a:r>
              <a:rPr lang="cs-CZ" sz="2400" dirty="0" smtClean="0"/>
              <a:t>tvrzení</a:t>
            </a:r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Právní předpisy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101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Doplňky stravy jsou určeny </a:t>
            </a:r>
            <a:r>
              <a:rPr lang="cs-CZ" b="1" dirty="0"/>
              <a:t>pro zdravé spotřebitele</a:t>
            </a:r>
            <a:r>
              <a:rPr lang="cs-CZ" dirty="0"/>
              <a:t>, doplňují látky, které ve stravě chybí</a:t>
            </a:r>
          </a:p>
          <a:p>
            <a:endParaRPr lang="cs-CZ" dirty="0"/>
          </a:p>
          <a:p>
            <a:r>
              <a:rPr lang="cs-CZ" dirty="0"/>
              <a:t>Spotřebitel nesmí být klamán, nesmí si myslet, že doplněk stravy slouží k léčbě nebo prevenci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se doplňky stravy konzumují?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109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3654909"/>
              </p:ext>
            </p:extLst>
          </p:nvPr>
        </p:nvGraphicFramePr>
        <p:xfrm>
          <a:off x="457200" y="1782763"/>
          <a:ext cx="8229600" cy="4670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Požadavky na složení </a:t>
            </a:r>
            <a:br>
              <a:rPr lang="cs-CZ" dirty="0" smtClean="0"/>
            </a:br>
            <a:r>
              <a:rPr lang="cs-CZ" dirty="0" smtClean="0"/>
              <a:t>(Vyhláška 58/2018 Sb.)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755576" y="2708920"/>
            <a:ext cx="1232722" cy="68128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Vitamíny </a:t>
            </a:r>
            <a:r>
              <a:rPr lang="cs-CZ" sz="1000" dirty="0" smtClean="0">
                <a:solidFill>
                  <a:schemeClr val="tx1"/>
                </a:solidFill>
              </a:rPr>
              <a:t>(Příloha I směrnice)</a:t>
            </a:r>
            <a:endParaRPr lang="cs-CZ" sz="1000" dirty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755576" y="3616174"/>
            <a:ext cx="1232722" cy="7001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Minerální látky  </a:t>
            </a:r>
          </a:p>
          <a:p>
            <a:pPr algn="ctr"/>
            <a:r>
              <a:rPr lang="cs-CZ" sz="1000" dirty="0" smtClean="0">
                <a:solidFill>
                  <a:schemeClr val="tx1"/>
                </a:solidFill>
              </a:rPr>
              <a:t>(</a:t>
            </a:r>
            <a:r>
              <a:rPr lang="cs-CZ" sz="1000" dirty="0">
                <a:solidFill>
                  <a:schemeClr val="tx1"/>
                </a:solidFill>
              </a:rPr>
              <a:t>Příloha I směrnice)</a:t>
            </a:r>
          </a:p>
        </p:txBody>
      </p:sp>
      <p:sp>
        <p:nvSpPr>
          <p:cNvPr id="7" name="Obdélník 6"/>
          <p:cNvSpPr/>
          <p:nvPr/>
        </p:nvSpPr>
        <p:spPr>
          <a:xfrm>
            <a:off x="783782" y="4577320"/>
            <a:ext cx="2088232" cy="12385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Další látky s nutričním a fyziologickým účinkem </a:t>
            </a:r>
            <a:r>
              <a:rPr lang="cs-CZ" sz="1000" dirty="0" smtClean="0">
                <a:solidFill>
                  <a:schemeClr val="tx1"/>
                </a:solidFill>
              </a:rPr>
              <a:t>(AMK, MK, extrakty z bylin, enzymy, apod.)</a:t>
            </a:r>
          </a:p>
          <a:p>
            <a:pPr algn="ctr"/>
            <a:endParaRPr lang="cs-CZ" sz="1000" dirty="0">
              <a:solidFill>
                <a:schemeClr val="tx1"/>
              </a:solidFill>
            </a:endParaRPr>
          </a:p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(Příloha č. 1)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648019" y="3107241"/>
            <a:ext cx="1512168" cy="1054286"/>
          </a:xfrm>
          <a:prstGeom prst="rect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Pouze ve stanovených formách </a:t>
            </a:r>
          </a:p>
          <a:p>
            <a:pPr algn="ctr"/>
            <a:r>
              <a:rPr lang="cs-CZ" sz="1000" dirty="0" smtClean="0"/>
              <a:t>(Příloha II směrnice)</a:t>
            </a:r>
          </a:p>
          <a:p>
            <a:pPr algn="ctr"/>
            <a:endParaRPr lang="cs-CZ" sz="1000" dirty="0"/>
          </a:p>
        </p:txBody>
      </p:sp>
      <p:cxnSp>
        <p:nvCxnSpPr>
          <p:cNvPr id="10" name="Přímá spojnice se šipkou 9"/>
          <p:cNvCxnSpPr/>
          <p:nvPr/>
        </p:nvCxnSpPr>
        <p:spPr>
          <a:xfrm>
            <a:off x="2080541" y="3061679"/>
            <a:ext cx="475235" cy="3285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V="1">
            <a:off x="2146373" y="3805996"/>
            <a:ext cx="431347" cy="3017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/>
          <p:cNvSpPr/>
          <p:nvPr/>
        </p:nvSpPr>
        <p:spPr>
          <a:xfrm>
            <a:off x="4995462" y="2564904"/>
            <a:ext cx="3528392" cy="34563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omamné a psychotropní </a:t>
            </a:r>
            <a:r>
              <a:rPr lang="cs-CZ" dirty="0" smtClean="0"/>
              <a:t>látky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prekursory </a:t>
            </a:r>
            <a:r>
              <a:rPr lang="cs-CZ" dirty="0"/>
              <a:t>drog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látky s toxickým, genotoxickým, teratogenním, halucinogenním či jiným nepříznivým účinkem na lidský organismus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u="sng" dirty="0"/>
              <a:t>s</a:t>
            </a:r>
            <a:r>
              <a:rPr lang="cs-CZ" u="sng" dirty="0" smtClean="0"/>
              <a:t>teroidní látky</a:t>
            </a:r>
            <a:r>
              <a:rPr lang="cs-CZ" dirty="0" smtClean="0"/>
              <a:t>, tj. látky s anabolickým a jiným hormonálním účinkem, látky hormonální povahy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látky </a:t>
            </a:r>
            <a:r>
              <a:rPr lang="cs-CZ" dirty="0"/>
              <a:t>uvedené </a:t>
            </a:r>
            <a:r>
              <a:rPr lang="cs-CZ" b="1" dirty="0"/>
              <a:t>v příloze č. 2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457200" y="6339593"/>
            <a:ext cx="3178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Směrnice EP a Rady 2002/46/ES 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19196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jiné látky s výživovým nebo fyziologickým účinkem – např. </a:t>
            </a:r>
            <a:r>
              <a:rPr lang="cs-CZ" sz="2400" b="1" dirty="0"/>
              <a:t>aminokyseliny, enzymy, bylinné extrakty, části </a:t>
            </a:r>
            <a:r>
              <a:rPr lang="cs-CZ" sz="2400" b="1" dirty="0" smtClean="0"/>
              <a:t>rostlin</a:t>
            </a:r>
          </a:p>
          <a:p>
            <a:endParaRPr lang="cs-CZ" sz="2400" b="1" dirty="0"/>
          </a:p>
          <a:p>
            <a:endParaRPr lang="cs-CZ" sz="2400" b="1" dirty="0" smtClean="0"/>
          </a:p>
          <a:p>
            <a:endParaRPr lang="cs-CZ" sz="2400" b="1" dirty="0"/>
          </a:p>
          <a:p>
            <a:endParaRPr lang="cs-CZ" sz="2400" b="1" dirty="0"/>
          </a:p>
          <a:p>
            <a:r>
              <a:rPr lang="cs-CZ" sz="2400" dirty="0"/>
              <a:t>n</a:t>
            </a:r>
            <a:r>
              <a:rPr lang="cs-CZ" sz="2400" dirty="0" smtClean="0"/>
              <a:t>eexistují harmonizovaná evropská pravidla</a:t>
            </a:r>
          </a:p>
          <a:p>
            <a:r>
              <a:rPr lang="cs-CZ" sz="2400" dirty="0" smtClean="0"/>
              <a:t>uplatnění </a:t>
            </a:r>
            <a:r>
              <a:rPr lang="cs-CZ" sz="2400" dirty="0"/>
              <a:t>národních požadavků + princip vzájemného </a:t>
            </a:r>
            <a:r>
              <a:rPr lang="cs-CZ" sz="2400" dirty="0" smtClean="0"/>
              <a:t>uznávání (výjimka</a:t>
            </a:r>
            <a:r>
              <a:rPr lang="cs-CZ" sz="2400" dirty="0"/>
              <a:t>:  např. bezpečnost a ochrana veřejného </a:t>
            </a:r>
            <a:r>
              <a:rPr lang="cs-CZ" sz="2400" dirty="0" smtClean="0"/>
              <a:t>zdraví) </a:t>
            </a:r>
            <a:endParaRPr lang="cs-CZ" sz="2400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Podmínky použití dalších látek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708919"/>
            <a:ext cx="2376264" cy="163218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842" y="2708918"/>
            <a:ext cx="2170302" cy="163218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498" y="2589835"/>
            <a:ext cx="1870348" cy="187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00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Označování  doplňků stravy musí být v souladu s obecným pravidly pro označování potravin. Tato pravidla jsou harmonizována na úrovni Evropské unie.</a:t>
            </a:r>
          </a:p>
          <a:p>
            <a:r>
              <a:rPr lang="cs-CZ" dirty="0"/>
              <a:t>Údaje uvedené na produktech musí být: </a:t>
            </a:r>
          </a:p>
          <a:p>
            <a:pPr lvl="1"/>
            <a:r>
              <a:rPr lang="cs-CZ" dirty="0"/>
              <a:t>snadno </a:t>
            </a:r>
            <a:r>
              <a:rPr lang="cs-CZ" dirty="0" smtClean="0"/>
              <a:t>srozumitelné</a:t>
            </a:r>
          </a:p>
          <a:p>
            <a:pPr lvl="1"/>
            <a:r>
              <a:rPr lang="cs-CZ" dirty="0"/>
              <a:t>v</a:t>
            </a:r>
            <a:r>
              <a:rPr lang="cs-CZ" dirty="0" smtClean="0"/>
              <a:t>iditelné</a:t>
            </a:r>
          </a:p>
          <a:p>
            <a:pPr lvl="1"/>
            <a:r>
              <a:rPr lang="cs-CZ" dirty="0" smtClean="0"/>
              <a:t>čitelné</a:t>
            </a:r>
          </a:p>
          <a:p>
            <a:pPr lvl="1"/>
            <a:r>
              <a:rPr lang="cs-CZ" dirty="0"/>
              <a:t>n</a:t>
            </a:r>
            <a:r>
              <a:rPr lang="cs-CZ" dirty="0" smtClean="0"/>
              <a:t>esmazatelné</a:t>
            </a:r>
          </a:p>
          <a:p>
            <a:pPr lvl="1"/>
            <a:r>
              <a:rPr lang="cs-CZ" dirty="0" smtClean="0"/>
              <a:t>v </a:t>
            </a:r>
            <a:r>
              <a:rPr lang="cs-CZ" dirty="0"/>
              <a:t>českém jazyce</a:t>
            </a:r>
          </a:p>
          <a:p>
            <a:r>
              <a:rPr lang="cs-CZ" dirty="0"/>
              <a:t>Údaje nesmí být </a:t>
            </a:r>
            <a:r>
              <a:rPr lang="cs-CZ" dirty="0">
                <a:solidFill>
                  <a:srgbClr val="FF0000"/>
                </a:solidFill>
              </a:rPr>
              <a:t>klamavé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Označování doplňků stravy - obecně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717032"/>
            <a:ext cx="3508995" cy="233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8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Obecné </a:t>
            </a:r>
            <a:r>
              <a:rPr lang="cs-CZ" dirty="0"/>
              <a:t>údaje požadované pro označování balených potravin</a:t>
            </a:r>
            <a:r>
              <a:rPr lang="cs-CZ" dirty="0" smtClean="0"/>
              <a:t>:</a:t>
            </a:r>
            <a:endParaRPr lang="cs-CZ" dirty="0"/>
          </a:p>
          <a:p>
            <a:pPr lvl="1"/>
            <a:r>
              <a:rPr lang="cs-CZ" sz="2400" dirty="0"/>
              <a:t>název potraviny</a:t>
            </a:r>
          </a:p>
          <a:p>
            <a:pPr lvl="1"/>
            <a:r>
              <a:rPr lang="cs-CZ" sz="2400" dirty="0"/>
              <a:t>název výrobce nebo prodávajícího nebo balírny</a:t>
            </a:r>
          </a:p>
          <a:p>
            <a:pPr lvl="1"/>
            <a:r>
              <a:rPr lang="cs-CZ" sz="2400" dirty="0"/>
              <a:t> údaj o množství</a:t>
            </a:r>
          </a:p>
          <a:p>
            <a:pPr lvl="1"/>
            <a:r>
              <a:rPr lang="cs-CZ" sz="2400" dirty="0"/>
              <a:t> DP/DMT</a:t>
            </a:r>
          </a:p>
          <a:p>
            <a:pPr lvl="1"/>
            <a:r>
              <a:rPr lang="cs-CZ" sz="2400" dirty="0"/>
              <a:t> složení</a:t>
            </a:r>
          </a:p>
          <a:p>
            <a:pPr lvl="1"/>
            <a:r>
              <a:rPr lang="cs-CZ" sz="2400" dirty="0"/>
              <a:t> označení šarže</a:t>
            </a:r>
          </a:p>
          <a:p>
            <a:r>
              <a:rPr lang="cs-CZ" dirty="0" smtClean="0"/>
              <a:t>Výjimka pro DS </a:t>
            </a:r>
          </a:p>
          <a:p>
            <a:pPr lvl="2"/>
            <a:r>
              <a:rPr lang="cs-CZ" sz="2000" dirty="0" smtClean="0"/>
              <a:t>nemusí být uvedeny výživové údaje</a:t>
            </a:r>
          </a:p>
          <a:p>
            <a:pPr lvl="2"/>
            <a:r>
              <a:rPr lang="cs-CZ" sz="2000" dirty="0" smtClean="0"/>
              <a:t>DS </a:t>
            </a:r>
            <a:r>
              <a:rPr lang="cs-CZ" sz="2000" dirty="0"/>
              <a:t>nelze </a:t>
            </a:r>
            <a:r>
              <a:rPr lang="cs-CZ" sz="2000" dirty="0" smtClean="0"/>
              <a:t>ozařovat</a:t>
            </a:r>
            <a:endParaRPr lang="cs-CZ" sz="2000" dirty="0"/>
          </a:p>
          <a:p>
            <a:pPr lvl="1"/>
            <a:endParaRPr lang="cs-CZ" sz="2400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Označování doplňků stravy - obecně </a:t>
            </a:r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573016"/>
            <a:ext cx="335183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191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</TotalTime>
  <Words>1572</Words>
  <Application>Microsoft Office PowerPoint</Application>
  <PresentationFormat>Předvádění na obrazovce (4:3)</PresentationFormat>
  <Paragraphs>304</Paragraphs>
  <Slides>30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4" baseType="lpstr">
      <vt:lpstr>Arial</vt:lpstr>
      <vt:lpstr>Calibri</vt:lpstr>
      <vt:lpstr>Monotype Sorts</vt:lpstr>
      <vt:lpstr>Motiv systému Office</vt:lpstr>
      <vt:lpstr>Doplňky stravy</vt:lpstr>
      <vt:lpstr>Doplňky stravy</vt:lpstr>
      <vt:lpstr>Formy doplňků stravy</vt:lpstr>
      <vt:lpstr>Právní předpisy</vt:lpstr>
      <vt:lpstr>Proč se doplňky stravy konzumují? </vt:lpstr>
      <vt:lpstr>Požadavky na složení  (Vyhláška 58/2018 Sb.)</vt:lpstr>
      <vt:lpstr>Podmínky použití dalších látek </vt:lpstr>
      <vt:lpstr>Označování doplňků stravy - obecně</vt:lpstr>
      <vt:lpstr>Označování doplňků stravy - obecně </vt:lpstr>
      <vt:lpstr>Označování  doplňků stravy – povinné údaje </vt:lpstr>
      <vt:lpstr>Označování  doplňků stravy – povinné údaje </vt:lpstr>
      <vt:lpstr>Co je v označování zakázáno</vt:lpstr>
      <vt:lpstr>Doplňky stravy versus léčiva</vt:lpstr>
      <vt:lpstr>Doplněk stravy  nebo léčivý přípravek ? </vt:lpstr>
      <vt:lpstr>Informační povinnost PPP</vt:lpstr>
      <vt:lpstr>Povinnosti PPP ve vztahu k DS</vt:lpstr>
      <vt:lpstr>Nejzávažnější zjištění</vt:lpstr>
      <vt:lpstr>Příklady kontrolních zjištění</vt:lpstr>
      <vt:lpstr>Nejakostní potravina </vt:lpstr>
      <vt:lpstr>Nejakostní potravina </vt:lpstr>
      <vt:lpstr>Falšovaná potravina </vt:lpstr>
      <vt:lpstr>Falšovaná potravina </vt:lpstr>
      <vt:lpstr>Falšovaná potravina </vt:lpstr>
      <vt:lpstr>Nebezpečná potravina</vt:lpstr>
      <vt:lpstr>Nebezpečná potravina </vt:lpstr>
      <vt:lpstr>Doplňky stravy na internetu</vt:lpstr>
      <vt:lpstr>Povinnosti PPP  při internetovém prodeji</vt:lpstr>
      <vt:lpstr>Nejčastější  zjištění při prodeji DS  na internetu </vt:lpstr>
      <vt:lpstr>Meziresortní spolupráce</vt:lpstr>
      <vt:lpstr>Děkuji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Hegerová Alena, Ing.</dc:creator>
  <cp:lastModifiedBy>Brandejsová Kristýna</cp:lastModifiedBy>
  <cp:revision>62</cp:revision>
  <cp:lastPrinted>2017-10-30T12:10:06Z</cp:lastPrinted>
  <dcterms:created xsi:type="dcterms:W3CDTF">2014-04-22T07:27:12Z</dcterms:created>
  <dcterms:modified xsi:type="dcterms:W3CDTF">2018-11-06T06:16:10Z</dcterms:modified>
</cp:coreProperties>
</file>