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83" r:id="rId3"/>
    <p:sldId id="265" r:id="rId4"/>
    <p:sldId id="257" r:id="rId5"/>
    <p:sldId id="284" r:id="rId6"/>
    <p:sldId id="285" r:id="rId7"/>
    <p:sldId id="287" r:id="rId8"/>
    <p:sldId id="288" r:id="rId9"/>
    <p:sldId id="289" r:id="rId10"/>
    <p:sldId id="258" r:id="rId11"/>
    <p:sldId id="290" r:id="rId12"/>
    <p:sldId id="305" r:id="rId13"/>
    <p:sldId id="315" r:id="rId14"/>
    <p:sldId id="314" r:id="rId15"/>
    <p:sldId id="292" r:id="rId16"/>
    <p:sldId id="329" r:id="rId17"/>
    <p:sldId id="296" r:id="rId18"/>
    <p:sldId id="312" r:id="rId19"/>
    <p:sldId id="306" r:id="rId20"/>
    <p:sldId id="307" r:id="rId21"/>
    <p:sldId id="308" r:id="rId22"/>
    <p:sldId id="309" r:id="rId23"/>
    <p:sldId id="310" r:id="rId24"/>
    <p:sldId id="311" r:id="rId25"/>
    <p:sldId id="316" r:id="rId26"/>
    <p:sldId id="27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  <p:sldId id="327" r:id="rId38"/>
    <p:sldId id="328" r:id="rId3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681" autoAdjust="0"/>
  </p:normalViewPr>
  <p:slideViewPr>
    <p:cSldViewPr snapToGrid="0">
      <p:cViewPr varScale="1">
        <p:scale>
          <a:sx n="102" d="100"/>
          <a:sy n="102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E7C75-C5A9-4D3B-81F5-A3A70B4612BF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2DDF5AE-3098-475D-BACE-F9DD9860F9A7}">
      <dgm:prSet/>
      <dgm:spPr/>
      <dgm:t>
        <a:bodyPr/>
        <a:lstStyle/>
        <a:p>
          <a:r>
            <a:rPr lang="cs-CZ"/>
            <a:t>Nepřímé metody</a:t>
          </a:r>
          <a:endParaRPr lang="en-US"/>
        </a:p>
      </dgm:t>
    </dgm:pt>
    <dgm:pt modelId="{2511BB87-BBED-4DEC-A3FE-7F1250469219}" type="parTrans" cxnId="{66B473DA-B6AB-4419-8781-75ED2AA272C2}">
      <dgm:prSet/>
      <dgm:spPr/>
      <dgm:t>
        <a:bodyPr/>
        <a:lstStyle/>
        <a:p>
          <a:endParaRPr lang="en-US"/>
        </a:p>
      </dgm:t>
    </dgm:pt>
    <dgm:pt modelId="{A5D49BC4-BF14-4B22-956C-FADF55CA3354}" type="sibTrans" cxnId="{66B473DA-B6AB-4419-8781-75ED2AA272C2}">
      <dgm:prSet/>
      <dgm:spPr/>
      <dgm:t>
        <a:bodyPr/>
        <a:lstStyle/>
        <a:p>
          <a:endParaRPr lang="en-US"/>
        </a:p>
      </dgm:t>
    </dgm:pt>
    <dgm:pt modelId="{90291C2F-93FC-444C-8C1F-2AD6BDAC4687}">
      <dgm:prSet/>
      <dgm:spPr/>
      <dgm:t>
        <a:bodyPr/>
        <a:lstStyle/>
        <a:p>
          <a:r>
            <a:rPr lang="cs-CZ"/>
            <a:t>Globální spotřeba</a:t>
          </a:r>
          <a:endParaRPr lang="en-US"/>
        </a:p>
      </dgm:t>
    </dgm:pt>
    <dgm:pt modelId="{D5429545-B76E-4A20-9F22-446CBCD002C3}" type="parTrans" cxnId="{241FDC34-42BA-484D-BFEE-2A14AF67CC77}">
      <dgm:prSet/>
      <dgm:spPr/>
      <dgm:t>
        <a:bodyPr/>
        <a:lstStyle/>
        <a:p>
          <a:endParaRPr lang="en-US"/>
        </a:p>
      </dgm:t>
    </dgm:pt>
    <dgm:pt modelId="{B1EB2101-7607-4F2B-AC1C-20379808102C}" type="sibTrans" cxnId="{241FDC34-42BA-484D-BFEE-2A14AF67CC77}">
      <dgm:prSet/>
      <dgm:spPr/>
      <dgm:t>
        <a:bodyPr/>
        <a:lstStyle/>
        <a:p>
          <a:endParaRPr lang="en-US"/>
        </a:p>
      </dgm:t>
    </dgm:pt>
    <dgm:pt modelId="{FE263802-D07F-4FF2-AE8A-0E5C790FF5DF}">
      <dgm:prSet/>
      <dgm:spPr/>
      <dgm:t>
        <a:bodyPr/>
        <a:lstStyle/>
        <a:p>
          <a:r>
            <a:rPr lang="cs-CZ"/>
            <a:t>Analýza rodinných účtů</a:t>
          </a:r>
          <a:endParaRPr lang="en-US"/>
        </a:p>
      </dgm:t>
    </dgm:pt>
    <dgm:pt modelId="{01E2BBF4-4D43-4672-8569-9FB7D8E7909C}" type="parTrans" cxnId="{109558F2-FE7D-497C-8933-B9A755FFB8F4}">
      <dgm:prSet/>
      <dgm:spPr/>
      <dgm:t>
        <a:bodyPr/>
        <a:lstStyle/>
        <a:p>
          <a:endParaRPr lang="en-US"/>
        </a:p>
      </dgm:t>
    </dgm:pt>
    <dgm:pt modelId="{F847EAB5-6BE9-42CA-B805-E1FC98F30100}" type="sibTrans" cxnId="{109558F2-FE7D-497C-8933-B9A755FFB8F4}">
      <dgm:prSet/>
      <dgm:spPr/>
      <dgm:t>
        <a:bodyPr/>
        <a:lstStyle/>
        <a:p>
          <a:endParaRPr lang="en-US"/>
        </a:p>
      </dgm:t>
    </dgm:pt>
    <dgm:pt modelId="{F06201FA-B388-49C9-8B22-ABC263FDE695}">
      <dgm:prSet/>
      <dgm:spPr/>
      <dgm:t>
        <a:bodyPr/>
        <a:lstStyle/>
        <a:p>
          <a:r>
            <a:rPr lang="cs-CZ"/>
            <a:t>Přímé metody </a:t>
          </a:r>
          <a:endParaRPr lang="en-US"/>
        </a:p>
      </dgm:t>
    </dgm:pt>
    <dgm:pt modelId="{746AA70D-F12A-43B0-99C7-86277BC879C7}" type="parTrans" cxnId="{F654ECA6-9FB9-4987-83B0-9A3AFD96228E}">
      <dgm:prSet/>
      <dgm:spPr/>
      <dgm:t>
        <a:bodyPr/>
        <a:lstStyle/>
        <a:p>
          <a:endParaRPr lang="en-US"/>
        </a:p>
      </dgm:t>
    </dgm:pt>
    <dgm:pt modelId="{2DF7C6EC-985F-480D-9451-CB46FA63BE35}" type="sibTrans" cxnId="{F654ECA6-9FB9-4987-83B0-9A3AFD96228E}">
      <dgm:prSet/>
      <dgm:spPr/>
      <dgm:t>
        <a:bodyPr/>
        <a:lstStyle/>
        <a:p>
          <a:endParaRPr lang="en-US"/>
        </a:p>
      </dgm:t>
    </dgm:pt>
    <dgm:pt modelId="{5C1E8873-A1CD-491B-8B41-1C907EBFCB97}">
      <dgm:prSet/>
      <dgm:spPr/>
      <dgm:t>
        <a:bodyPr/>
        <a:lstStyle/>
        <a:p>
          <a:r>
            <a:rPr lang="cs-CZ"/>
            <a:t>Individuální spotřeba </a:t>
          </a:r>
          <a:endParaRPr lang="en-US"/>
        </a:p>
      </dgm:t>
    </dgm:pt>
    <dgm:pt modelId="{1822DB66-2D5E-4899-9337-F5EDFEE5B9E4}" type="parTrans" cxnId="{A388C8F8-CCC1-4484-A4BD-DB538469142F}">
      <dgm:prSet/>
      <dgm:spPr/>
      <dgm:t>
        <a:bodyPr/>
        <a:lstStyle/>
        <a:p>
          <a:endParaRPr lang="en-US"/>
        </a:p>
      </dgm:t>
    </dgm:pt>
    <dgm:pt modelId="{B7ED7B27-90BA-49FC-AEC8-7E08EF8D1B55}" type="sibTrans" cxnId="{A388C8F8-CCC1-4484-A4BD-DB538469142F}">
      <dgm:prSet/>
      <dgm:spPr/>
      <dgm:t>
        <a:bodyPr/>
        <a:lstStyle/>
        <a:p>
          <a:endParaRPr lang="en-US"/>
        </a:p>
      </dgm:t>
    </dgm:pt>
    <dgm:pt modelId="{C858140A-BF74-42A7-8C9D-D5820EB52435}" type="pres">
      <dgm:prSet presAssocID="{7C8E7C75-C5A9-4D3B-81F5-A3A70B4612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FBD43EA-9CD7-417E-914B-06C81172E3ED}" type="pres">
      <dgm:prSet presAssocID="{A2DDF5AE-3098-475D-BACE-F9DD9860F9A7}" presName="parentLin" presStyleCnt="0"/>
      <dgm:spPr/>
    </dgm:pt>
    <dgm:pt modelId="{5E784CEB-9793-46FA-9393-A43783677CFC}" type="pres">
      <dgm:prSet presAssocID="{A2DDF5AE-3098-475D-BACE-F9DD9860F9A7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43927180-F363-4BDB-A13D-29ED3859888D}" type="pres">
      <dgm:prSet presAssocID="{A2DDF5AE-3098-475D-BACE-F9DD9860F9A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F66AE9-99CA-4DF2-B335-A4E8F7C8473E}" type="pres">
      <dgm:prSet presAssocID="{A2DDF5AE-3098-475D-BACE-F9DD9860F9A7}" presName="negativeSpace" presStyleCnt="0"/>
      <dgm:spPr/>
    </dgm:pt>
    <dgm:pt modelId="{C6A94FDA-7C28-425E-BFDB-1C537129544F}" type="pres">
      <dgm:prSet presAssocID="{A2DDF5AE-3098-475D-BACE-F9DD9860F9A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D28483-7155-43D6-8AB9-D7863CE9A9A7}" type="pres">
      <dgm:prSet presAssocID="{A5D49BC4-BF14-4B22-956C-FADF55CA3354}" presName="spaceBetweenRectangles" presStyleCnt="0"/>
      <dgm:spPr/>
    </dgm:pt>
    <dgm:pt modelId="{E9880828-D118-4D1A-B88D-18A9BD45994F}" type="pres">
      <dgm:prSet presAssocID="{F06201FA-B388-49C9-8B22-ABC263FDE695}" presName="parentLin" presStyleCnt="0"/>
      <dgm:spPr/>
    </dgm:pt>
    <dgm:pt modelId="{208BF39E-BBA9-4946-9C6C-E224D5C09838}" type="pres">
      <dgm:prSet presAssocID="{F06201FA-B388-49C9-8B22-ABC263FDE695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43AB84C-DC81-4847-BAB3-DE44209E9E5F}" type="pres">
      <dgm:prSet presAssocID="{F06201FA-B388-49C9-8B22-ABC263FDE69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806ECF-FA40-4A97-87F3-9757A86FCE79}" type="pres">
      <dgm:prSet presAssocID="{F06201FA-B388-49C9-8B22-ABC263FDE695}" presName="negativeSpace" presStyleCnt="0"/>
      <dgm:spPr/>
    </dgm:pt>
    <dgm:pt modelId="{8FE16864-7D17-4BEB-A323-56769D2006B4}" type="pres">
      <dgm:prSet presAssocID="{F06201FA-B388-49C9-8B22-ABC263FDE69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C323F07-4DFD-457D-BB98-DFAB79FEA808}" type="presOf" srcId="{7C8E7C75-C5A9-4D3B-81F5-A3A70B4612BF}" destId="{C858140A-BF74-42A7-8C9D-D5820EB52435}" srcOrd="0" destOrd="0" presId="urn:microsoft.com/office/officeart/2005/8/layout/list1"/>
    <dgm:cxn modelId="{9FE4518E-016B-4EDC-9A23-033158A476F6}" type="presOf" srcId="{F06201FA-B388-49C9-8B22-ABC263FDE695}" destId="{943AB84C-DC81-4847-BAB3-DE44209E9E5F}" srcOrd="1" destOrd="0" presId="urn:microsoft.com/office/officeart/2005/8/layout/list1"/>
    <dgm:cxn modelId="{241FDC34-42BA-484D-BFEE-2A14AF67CC77}" srcId="{A2DDF5AE-3098-475D-BACE-F9DD9860F9A7}" destId="{90291C2F-93FC-444C-8C1F-2AD6BDAC4687}" srcOrd="0" destOrd="0" parTransId="{D5429545-B76E-4A20-9F22-446CBCD002C3}" sibTransId="{B1EB2101-7607-4F2B-AC1C-20379808102C}"/>
    <dgm:cxn modelId="{C3174AA2-6286-4593-89EC-55F819896D1B}" type="presOf" srcId="{A2DDF5AE-3098-475D-BACE-F9DD9860F9A7}" destId="{5E784CEB-9793-46FA-9393-A43783677CFC}" srcOrd="0" destOrd="0" presId="urn:microsoft.com/office/officeart/2005/8/layout/list1"/>
    <dgm:cxn modelId="{554B4512-5CDA-436A-94B9-D05B5EDC9C49}" type="presOf" srcId="{F06201FA-B388-49C9-8B22-ABC263FDE695}" destId="{208BF39E-BBA9-4946-9C6C-E224D5C09838}" srcOrd="0" destOrd="0" presId="urn:microsoft.com/office/officeart/2005/8/layout/list1"/>
    <dgm:cxn modelId="{109558F2-FE7D-497C-8933-B9A755FFB8F4}" srcId="{A2DDF5AE-3098-475D-BACE-F9DD9860F9A7}" destId="{FE263802-D07F-4FF2-AE8A-0E5C790FF5DF}" srcOrd="1" destOrd="0" parTransId="{01E2BBF4-4D43-4672-8569-9FB7D8E7909C}" sibTransId="{F847EAB5-6BE9-42CA-B805-E1FC98F30100}"/>
    <dgm:cxn modelId="{66B473DA-B6AB-4419-8781-75ED2AA272C2}" srcId="{7C8E7C75-C5A9-4D3B-81F5-A3A70B4612BF}" destId="{A2DDF5AE-3098-475D-BACE-F9DD9860F9A7}" srcOrd="0" destOrd="0" parTransId="{2511BB87-BBED-4DEC-A3FE-7F1250469219}" sibTransId="{A5D49BC4-BF14-4B22-956C-FADF55CA3354}"/>
    <dgm:cxn modelId="{8F74C5C5-48A5-41F2-BF37-FD0DB57C7686}" type="presOf" srcId="{5C1E8873-A1CD-491B-8B41-1C907EBFCB97}" destId="{8FE16864-7D17-4BEB-A323-56769D2006B4}" srcOrd="0" destOrd="0" presId="urn:microsoft.com/office/officeart/2005/8/layout/list1"/>
    <dgm:cxn modelId="{05DAA3D3-24B1-477D-B2A5-2CF2BB315CB1}" type="presOf" srcId="{A2DDF5AE-3098-475D-BACE-F9DD9860F9A7}" destId="{43927180-F363-4BDB-A13D-29ED3859888D}" srcOrd="1" destOrd="0" presId="urn:microsoft.com/office/officeart/2005/8/layout/list1"/>
    <dgm:cxn modelId="{A388C8F8-CCC1-4484-A4BD-DB538469142F}" srcId="{F06201FA-B388-49C9-8B22-ABC263FDE695}" destId="{5C1E8873-A1CD-491B-8B41-1C907EBFCB97}" srcOrd="0" destOrd="0" parTransId="{1822DB66-2D5E-4899-9337-F5EDFEE5B9E4}" sibTransId="{B7ED7B27-90BA-49FC-AEC8-7E08EF8D1B55}"/>
    <dgm:cxn modelId="{DD9E6907-17A0-45D8-A0CC-6991A3683503}" type="presOf" srcId="{FE263802-D07F-4FF2-AE8A-0E5C790FF5DF}" destId="{C6A94FDA-7C28-425E-BFDB-1C537129544F}" srcOrd="0" destOrd="1" presId="urn:microsoft.com/office/officeart/2005/8/layout/list1"/>
    <dgm:cxn modelId="{F654ECA6-9FB9-4987-83B0-9A3AFD96228E}" srcId="{7C8E7C75-C5A9-4D3B-81F5-A3A70B4612BF}" destId="{F06201FA-B388-49C9-8B22-ABC263FDE695}" srcOrd="1" destOrd="0" parTransId="{746AA70D-F12A-43B0-99C7-86277BC879C7}" sibTransId="{2DF7C6EC-985F-480D-9451-CB46FA63BE35}"/>
    <dgm:cxn modelId="{B81AEED1-72B5-42D6-B469-680F9C553371}" type="presOf" srcId="{90291C2F-93FC-444C-8C1F-2AD6BDAC4687}" destId="{C6A94FDA-7C28-425E-BFDB-1C537129544F}" srcOrd="0" destOrd="0" presId="urn:microsoft.com/office/officeart/2005/8/layout/list1"/>
    <dgm:cxn modelId="{398FC550-95E7-4B08-AE05-9CB74964EC10}" type="presParOf" srcId="{C858140A-BF74-42A7-8C9D-D5820EB52435}" destId="{5FBD43EA-9CD7-417E-914B-06C81172E3ED}" srcOrd="0" destOrd="0" presId="urn:microsoft.com/office/officeart/2005/8/layout/list1"/>
    <dgm:cxn modelId="{241103C1-E992-4E76-A088-216789034042}" type="presParOf" srcId="{5FBD43EA-9CD7-417E-914B-06C81172E3ED}" destId="{5E784CEB-9793-46FA-9393-A43783677CFC}" srcOrd="0" destOrd="0" presId="urn:microsoft.com/office/officeart/2005/8/layout/list1"/>
    <dgm:cxn modelId="{D33FF3AF-3F61-46A9-8C1E-A89300C949FE}" type="presParOf" srcId="{5FBD43EA-9CD7-417E-914B-06C81172E3ED}" destId="{43927180-F363-4BDB-A13D-29ED3859888D}" srcOrd="1" destOrd="0" presId="urn:microsoft.com/office/officeart/2005/8/layout/list1"/>
    <dgm:cxn modelId="{5477D3B6-282B-4A8F-984C-A8127FBADD11}" type="presParOf" srcId="{C858140A-BF74-42A7-8C9D-D5820EB52435}" destId="{18F66AE9-99CA-4DF2-B335-A4E8F7C8473E}" srcOrd="1" destOrd="0" presId="urn:microsoft.com/office/officeart/2005/8/layout/list1"/>
    <dgm:cxn modelId="{5543324D-198E-46A8-B052-2A211AE5D2CF}" type="presParOf" srcId="{C858140A-BF74-42A7-8C9D-D5820EB52435}" destId="{C6A94FDA-7C28-425E-BFDB-1C537129544F}" srcOrd="2" destOrd="0" presId="urn:microsoft.com/office/officeart/2005/8/layout/list1"/>
    <dgm:cxn modelId="{5FC4432E-86F1-4081-BBB4-E83C53CF8C35}" type="presParOf" srcId="{C858140A-BF74-42A7-8C9D-D5820EB52435}" destId="{19D28483-7155-43D6-8AB9-D7863CE9A9A7}" srcOrd="3" destOrd="0" presId="urn:microsoft.com/office/officeart/2005/8/layout/list1"/>
    <dgm:cxn modelId="{D56AFBF4-3666-4B3F-A27B-3201C50C347F}" type="presParOf" srcId="{C858140A-BF74-42A7-8C9D-D5820EB52435}" destId="{E9880828-D118-4D1A-B88D-18A9BD45994F}" srcOrd="4" destOrd="0" presId="urn:microsoft.com/office/officeart/2005/8/layout/list1"/>
    <dgm:cxn modelId="{75F89301-3F1D-44FC-BCAB-604DEE012B18}" type="presParOf" srcId="{E9880828-D118-4D1A-B88D-18A9BD45994F}" destId="{208BF39E-BBA9-4946-9C6C-E224D5C09838}" srcOrd="0" destOrd="0" presId="urn:microsoft.com/office/officeart/2005/8/layout/list1"/>
    <dgm:cxn modelId="{11561E83-4314-4262-AD03-EA1C52D769E2}" type="presParOf" srcId="{E9880828-D118-4D1A-B88D-18A9BD45994F}" destId="{943AB84C-DC81-4847-BAB3-DE44209E9E5F}" srcOrd="1" destOrd="0" presId="urn:microsoft.com/office/officeart/2005/8/layout/list1"/>
    <dgm:cxn modelId="{6D37336A-4CDF-4E37-91B9-DC0EC8EB30AF}" type="presParOf" srcId="{C858140A-BF74-42A7-8C9D-D5820EB52435}" destId="{44806ECF-FA40-4A97-87F3-9757A86FCE79}" srcOrd="5" destOrd="0" presId="urn:microsoft.com/office/officeart/2005/8/layout/list1"/>
    <dgm:cxn modelId="{1EF92A5D-5475-40C4-B8D6-CACC404099C4}" type="presParOf" srcId="{C858140A-BF74-42A7-8C9D-D5820EB52435}" destId="{8FE16864-7D17-4BEB-A323-56769D2006B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8E7C75-C5A9-4D3B-81F5-A3A70B4612BF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2DDF5AE-3098-475D-BACE-F9DD9860F9A7}">
      <dgm:prSet/>
      <dgm:spPr/>
      <dgm:t>
        <a:bodyPr/>
        <a:lstStyle/>
        <a:p>
          <a:r>
            <a:rPr lang="cs-CZ" dirty="0"/>
            <a:t>Retrospektivní </a:t>
          </a:r>
          <a:endParaRPr lang="en-US" dirty="0"/>
        </a:p>
      </dgm:t>
    </dgm:pt>
    <dgm:pt modelId="{2511BB87-BBED-4DEC-A3FE-7F1250469219}" type="parTrans" cxnId="{66B473DA-B6AB-4419-8781-75ED2AA272C2}">
      <dgm:prSet/>
      <dgm:spPr/>
      <dgm:t>
        <a:bodyPr/>
        <a:lstStyle/>
        <a:p>
          <a:endParaRPr lang="en-US"/>
        </a:p>
      </dgm:t>
    </dgm:pt>
    <dgm:pt modelId="{A5D49BC4-BF14-4B22-956C-FADF55CA3354}" type="sibTrans" cxnId="{66B473DA-B6AB-4419-8781-75ED2AA272C2}">
      <dgm:prSet/>
      <dgm:spPr/>
      <dgm:t>
        <a:bodyPr/>
        <a:lstStyle/>
        <a:p>
          <a:endParaRPr lang="en-US"/>
        </a:p>
      </dgm:t>
    </dgm:pt>
    <dgm:pt modelId="{90291C2F-93FC-444C-8C1F-2AD6BDAC4687}">
      <dgm:prSet/>
      <dgm:spPr/>
      <dgm:t>
        <a:bodyPr/>
        <a:lstStyle/>
        <a:p>
          <a:r>
            <a:rPr lang="sk-SK" dirty="0">
              <a:solidFill>
                <a:schemeClr val="bg1"/>
              </a:solidFill>
            </a:rPr>
            <a:t>24hod. </a:t>
          </a:r>
          <a:r>
            <a:rPr lang="sk-SK" dirty="0" err="1">
              <a:solidFill>
                <a:schemeClr val="bg1"/>
              </a:solidFill>
            </a:rPr>
            <a:t>recall</a:t>
          </a:r>
          <a:endParaRPr lang="en-US" dirty="0">
            <a:solidFill>
              <a:schemeClr val="bg1"/>
            </a:solidFill>
          </a:endParaRPr>
        </a:p>
      </dgm:t>
    </dgm:pt>
    <dgm:pt modelId="{D5429545-B76E-4A20-9F22-446CBCD002C3}" type="parTrans" cxnId="{241FDC34-42BA-484D-BFEE-2A14AF67CC77}">
      <dgm:prSet/>
      <dgm:spPr/>
      <dgm:t>
        <a:bodyPr/>
        <a:lstStyle/>
        <a:p>
          <a:endParaRPr lang="en-US"/>
        </a:p>
      </dgm:t>
    </dgm:pt>
    <dgm:pt modelId="{B1EB2101-7607-4F2B-AC1C-20379808102C}" type="sibTrans" cxnId="{241FDC34-42BA-484D-BFEE-2A14AF67CC77}">
      <dgm:prSet/>
      <dgm:spPr/>
      <dgm:t>
        <a:bodyPr/>
        <a:lstStyle/>
        <a:p>
          <a:endParaRPr lang="en-US"/>
        </a:p>
      </dgm:t>
    </dgm:pt>
    <dgm:pt modelId="{F06201FA-B388-49C9-8B22-ABC263FDE695}">
      <dgm:prSet/>
      <dgm:spPr/>
      <dgm:t>
        <a:bodyPr/>
        <a:lstStyle/>
        <a:p>
          <a:r>
            <a:rPr lang="cs-CZ" dirty="0"/>
            <a:t>Prospektivní </a:t>
          </a:r>
          <a:endParaRPr lang="en-US" dirty="0"/>
        </a:p>
      </dgm:t>
    </dgm:pt>
    <dgm:pt modelId="{746AA70D-F12A-43B0-99C7-86277BC879C7}" type="parTrans" cxnId="{F654ECA6-9FB9-4987-83B0-9A3AFD96228E}">
      <dgm:prSet/>
      <dgm:spPr/>
      <dgm:t>
        <a:bodyPr/>
        <a:lstStyle/>
        <a:p>
          <a:endParaRPr lang="en-US"/>
        </a:p>
      </dgm:t>
    </dgm:pt>
    <dgm:pt modelId="{2DF7C6EC-985F-480D-9451-CB46FA63BE35}" type="sibTrans" cxnId="{F654ECA6-9FB9-4987-83B0-9A3AFD96228E}">
      <dgm:prSet/>
      <dgm:spPr/>
      <dgm:t>
        <a:bodyPr/>
        <a:lstStyle/>
        <a:p>
          <a:endParaRPr lang="en-US"/>
        </a:p>
      </dgm:t>
    </dgm:pt>
    <dgm:pt modelId="{5C1E8873-A1CD-491B-8B41-1C907EBFCB97}">
      <dgm:prSet/>
      <dgm:spPr/>
      <dgm:t>
        <a:bodyPr/>
        <a:lstStyle/>
        <a:p>
          <a:r>
            <a:rPr lang="sk-SK" dirty="0" err="1">
              <a:solidFill>
                <a:schemeClr val="bg1"/>
              </a:solidFill>
            </a:rPr>
            <a:t>Metody</a:t>
          </a:r>
          <a:r>
            <a:rPr lang="sk-SK" dirty="0">
              <a:solidFill>
                <a:schemeClr val="bg1"/>
              </a:solidFill>
            </a:rPr>
            <a:t> záznamové</a:t>
          </a:r>
          <a:endParaRPr lang="en-US" dirty="0">
            <a:solidFill>
              <a:schemeClr val="bg1"/>
            </a:solidFill>
          </a:endParaRPr>
        </a:p>
      </dgm:t>
    </dgm:pt>
    <dgm:pt modelId="{1822DB66-2D5E-4899-9337-F5EDFEE5B9E4}" type="parTrans" cxnId="{A388C8F8-CCC1-4484-A4BD-DB538469142F}">
      <dgm:prSet/>
      <dgm:spPr/>
      <dgm:t>
        <a:bodyPr/>
        <a:lstStyle/>
        <a:p>
          <a:endParaRPr lang="en-US"/>
        </a:p>
      </dgm:t>
    </dgm:pt>
    <dgm:pt modelId="{B7ED7B27-90BA-49FC-AEC8-7E08EF8D1B55}" type="sibTrans" cxnId="{A388C8F8-CCC1-4484-A4BD-DB538469142F}">
      <dgm:prSet/>
      <dgm:spPr/>
      <dgm:t>
        <a:bodyPr/>
        <a:lstStyle/>
        <a:p>
          <a:endParaRPr lang="en-US"/>
        </a:p>
      </dgm:t>
    </dgm:pt>
    <dgm:pt modelId="{7A9941A9-9E5E-42F8-A06A-39E00E046BC0}">
      <dgm:prSet/>
      <dgm:spPr/>
      <dgm:t>
        <a:bodyPr/>
        <a:lstStyle/>
        <a:p>
          <a:r>
            <a:rPr lang="sk-SK" dirty="0">
              <a:solidFill>
                <a:schemeClr val="bg1"/>
              </a:solidFill>
            </a:rPr>
            <a:t>Metoda dvojitých </a:t>
          </a:r>
          <a:r>
            <a:rPr lang="sk-SK" dirty="0" err="1">
              <a:solidFill>
                <a:schemeClr val="bg1"/>
              </a:solidFill>
            </a:rPr>
            <a:t>porcí</a:t>
          </a:r>
          <a:endParaRPr lang="en-US" dirty="0">
            <a:solidFill>
              <a:schemeClr val="bg1"/>
            </a:solidFill>
          </a:endParaRPr>
        </a:p>
      </dgm:t>
    </dgm:pt>
    <dgm:pt modelId="{4923C623-E3E1-494C-825A-F4CC5F6EBAE5}" type="parTrans" cxnId="{8A6CFEEE-1D94-47D6-8821-91CC0D97FBD7}">
      <dgm:prSet/>
      <dgm:spPr/>
      <dgm:t>
        <a:bodyPr/>
        <a:lstStyle/>
        <a:p>
          <a:endParaRPr lang="sk-SK"/>
        </a:p>
      </dgm:t>
    </dgm:pt>
    <dgm:pt modelId="{347AF084-AAAA-436C-8D9E-7EF0FB378D8E}" type="sibTrans" cxnId="{8A6CFEEE-1D94-47D6-8821-91CC0D97FBD7}">
      <dgm:prSet/>
      <dgm:spPr/>
      <dgm:t>
        <a:bodyPr/>
        <a:lstStyle/>
        <a:p>
          <a:endParaRPr lang="sk-SK"/>
        </a:p>
      </dgm:t>
    </dgm:pt>
    <dgm:pt modelId="{AE3A2983-7731-4F14-A78E-3E2EDE7C9B3D}">
      <dgm:prSet/>
      <dgm:spPr/>
      <dgm:t>
        <a:bodyPr/>
        <a:lstStyle/>
        <a:p>
          <a:r>
            <a:rPr lang="sk-SK" dirty="0">
              <a:solidFill>
                <a:schemeClr val="bg1"/>
              </a:solidFill>
            </a:rPr>
            <a:t>Výživová anamnéza</a:t>
          </a:r>
          <a:endParaRPr lang="en-US" dirty="0">
            <a:solidFill>
              <a:schemeClr val="bg1"/>
            </a:solidFill>
          </a:endParaRPr>
        </a:p>
      </dgm:t>
    </dgm:pt>
    <dgm:pt modelId="{F294DB95-88B3-4AA7-A7CE-D233C380E9D3}" type="sibTrans" cxnId="{58878D6D-FE2E-4225-B9C7-32032D6BE47E}">
      <dgm:prSet/>
      <dgm:spPr/>
      <dgm:t>
        <a:bodyPr/>
        <a:lstStyle/>
        <a:p>
          <a:endParaRPr lang="sk-SK"/>
        </a:p>
      </dgm:t>
    </dgm:pt>
    <dgm:pt modelId="{6E6BFC11-C886-4DAC-A1C2-67D20D3A99BE}" type="parTrans" cxnId="{58878D6D-FE2E-4225-B9C7-32032D6BE47E}">
      <dgm:prSet/>
      <dgm:spPr/>
      <dgm:t>
        <a:bodyPr/>
        <a:lstStyle/>
        <a:p>
          <a:endParaRPr lang="sk-SK"/>
        </a:p>
      </dgm:t>
    </dgm:pt>
    <dgm:pt modelId="{B4440D13-7E29-4138-A1E1-CD70BC44C16A}">
      <dgm:prSet/>
      <dgm:spPr/>
      <dgm:t>
        <a:bodyPr/>
        <a:lstStyle/>
        <a:p>
          <a:r>
            <a:rPr lang="sk-SK" dirty="0">
              <a:solidFill>
                <a:schemeClr val="bg1"/>
              </a:solidFill>
            </a:rPr>
            <a:t>Výživová </a:t>
          </a:r>
          <a:r>
            <a:rPr lang="sk-SK" dirty="0" err="1">
              <a:solidFill>
                <a:schemeClr val="bg1"/>
              </a:solidFill>
            </a:rPr>
            <a:t>frekvence</a:t>
          </a:r>
          <a:r>
            <a:rPr lang="sk-SK" dirty="0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F37E0E57-586D-4F02-8426-2C4197868759}" type="sibTrans" cxnId="{0B586823-986D-46F7-8404-746472A26D47}">
      <dgm:prSet/>
      <dgm:spPr/>
      <dgm:t>
        <a:bodyPr/>
        <a:lstStyle/>
        <a:p>
          <a:endParaRPr lang="sk-SK"/>
        </a:p>
      </dgm:t>
    </dgm:pt>
    <dgm:pt modelId="{F64F664A-731A-4DD5-98C6-E334977CCF48}" type="parTrans" cxnId="{0B586823-986D-46F7-8404-746472A26D47}">
      <dgm:prSet/>
      <dgm:spPr/>
      <dgm:t>
        <a:bodyPr/>
        <a:lstStyle/>
        <a:p>
          <a:endParaRPr lang="sk-SK"/>
        </a:p>
      </dgm:t>
    </dgm:pt>
    <dgm:pt modelId="{C858140A-BF74-42A7-8C9D-D5820EB52435}" type="pres">
      <dgm:prSet presAssocID="{7C8E7C75-C5A9-4D3B-81F5-A3A70B4612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FBD43EA-9CD7-417E-914B-06C81172E3ED}" type="pres">
      <dgm:prSet presAssocID="{A2DDF5AE-3098-475D-BACE-F9DD9860F9A7}" presName="parentLin" presStyleCnt="0"/>
      <dgm:spPr/>
    </dgm:pt>
    <dgm:pt modelId="{5E784CEB-9793-46FA-9393-A43783677CFC}" type="pres">
      <dgm:prSet presAssocID="{A2DDF5AE-3098-475D-BACE-F9DD9860F9A7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43927180-F363-4BDB-A13D-29ED3859888D}" type="pres">
      <dgm:prSet presAssocID="{A2DDF5AE-3098-475D-BACE-F9DD9860F9A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F66AE9-99CA-4DF2-B335-A4E8F7C8473E}" type="pres">
      <dgm:prSet presAssocID="{A2DDF5AE-3098-475D-BACE-F9DD9860F9A7}" presName="negativeSpace" presStyleCnt="0"/>
      <dgm:spPr/>
    </dgm:pt>
    <dgm:pt modelId="{C6A94FDA-7C28-425E-BFDB-1C537129544F}" type="pres">
      <dgm:prSet presAssocID="{A2DDF5AE-3098-475D-BACE-F9DD9860F9A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D28483-7155-43D6-8AB9-D7863CE9A9A7}" type="pres">
      <dgm:prSet presAssocID="{A5D49BC4-BF14-4B22-956C-FADF55CA3354}" presName="spaceBetweenRectangles" presStyleCnt="0"/>
      <dgm:spPr/>
    </dgm:pt>
    <dgm:pt modelId="{E9880828-D118-4D1A-B88D-18A9BD45994F}" type="pres">
      <dgm:prSet presAssocID="{F06201FA-B388-49C9-8B22-ABC263FDE695}" presName="parentLin" presStyleCnt="0"/>
      <dgm:spPr/>
    </dgm:pt>
    <dgm:pt modelId="{208BF39E-BBA9-4946-9C6C-E224D5C09838}" type="pres">
      <dgm:prSet presAssocID="{F06201FA-B388-49C9-8B22-ABC263FDE695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43AB84C-DC81-4847-BAB3-DE44209E9E5F}" type="pres">
      <dgm:prSet presAssocID="{F06201FA-B388-49C9-8B22-ABC263FDE69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806ECF-FA40-4A97-87F3-9757A86FCE79}" type="pres">
      <dgm:prSet presAssocID="{F06201FA-B388-49C9-8B22-ABC263FDE695}" presName="negativeSpace" presStyleCnt="0"/>
      <dgm:spPr/>
    </dgm:pt>
    <dgm:pt modelId="{8FE16864-7D17-4BEB-A323-56769D2006B4}" type="pres">
      <dgm:prSet presAssocID="{F06201FA-B388-49C9-8B22-ABC263FDE69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C323F07-4DFD-457D-BB98-DFAB79FEA808}" type="presOf" srcId="{7C8E7C75-C5A9-4D3B-81F5-A3A70B4612BF}" destId="{C858140A-BF74-42A7-8C9D-D5820EB52435}" srcOrd="0" destOrd="0" presId="urn:microsoft.com/office/officeart/2005/8/layout/list1"/>
    <dgm:cxn modelId="{767B7B39-8B3B-4D08-8033-DCE7FDDDD795}" type="presOf" srcId="{7A9941A9-9E5E-42F8-A06A-39E00E046BC0}" destId="{8FE16864-7D17-4BEB-A323-56769D2006B4}" srcOrd="0" destOrd="1" presId="urn:microsoft.com/office/officeart/2005/8/layout/list1"/>
    <dgm:cxn modelId="{8A6CFEEE-1D94-47D6-8821-91CC0D97FBD7}" srcId="{F06201FA-B388-49C9-8B22-ABC263FDE695}" destId="{7A9941A9-9E5E-42F8-A06A-39E00E046BC0}" srcOrd="1" destOrd="0" parTransId="{4923C623-E3E1-494C-825A-F4CC5F6EBAE5}" sibTransId="{347AF084-AAAA-436C-8D9E-7EF0FB378D8E}"/>
    <dgm:cxn modelId="{0B586823-986D-46F7-8404-746472A26D47}" srcId="{A2DDF5AE-3098-475D-BACE-F9DD9860F9A7}" destId="{B4440D13-7E29-4138-A1E1-CD70BC44C16A}" srcOrd="2" destOrd="0" parTransId="{F64F664A-731A-4DD5-98C6-E334977CCF48}" sibTransId="{F37E0E57-586D-4F02-8426-2C4197868759}"/>
    <dgm:cxn modelId="{41EB0544-3367-4DE6-995D-7DB82E3D3720}" type="presOf" srcId="{AE3A2983-7731-4F14-A78E-3E2EDE7C9B3D}" destId="{C6A94FDA-7C28-425E-BFDB-1C537129544F}" srcOrd="0" destOrd="1" presId="urn:microsoft.com/office/officeart/2005/8/layout/list1"/>
    <dgm:cxn modelId="{9FE4518E-016B-4EDC-9A23-033158A476F6}" type="presOf" srcId="{F06201FA-B388-49C9-8B22-ABC263FDE695}" destId="{943AB84C-DC81-4847-BAB3-DE44209E9E5F}" srcOrd="1" destOrd="0" presId="urn:microsoft.com/office/officeart/2005/8/layout/list1"/>
    <dgm:cxn modelId="{58878D6D-FE2E-4225-B9C7-32032D6BE47E}" srcId="{A2DDF5AE-3098-475D-BACE-F9DD9860F9A7}" destId="{AE3A2983-7731-4F14-A78E-3E2EDE7C9B3D}" srcOrd="1" destOrd="0" parTransId="{6E6BFC11-C886-4DAC-A1C2-67D20D3A99BE}" sibTransId="{F294DB95-88B3-4AA7-A7CE-D233C380E9D3}"/>
    <dgm:cxn modelId="{241FDC34-42BA-484D-BFEE-2A14AF67CC77}" srcId="{A2DDF5AE-3098-475D-BACE-F9DD9860F9A7}" destId="{90291C2F-93FC-444C-8C1F-2AD6BDAC4687}" srcOrd="0" destOrd="0" parTransId="{D5429545-B76E-4A20-9F22-446CBCD002C3}" sibTransId="{B1EB2101-7607-4F2B-AC1C-20379808102C}"/>
    <dgm:cxn modelId="{C3174AA2-6286-4593-89EC-55F819896D1B}" type="presOf" srcId="{A2DDF5AE-3098-475D-BACE-F9DD9860F9A7}" destId="{5E784CEB-9793-46FA-9393-A43783677CFC}" srcOrd="0" destOrd="0" presId="urn:microsoft.com/office/officeart/2005/8/layout/list1"/>
    <dgm:cxn modelId="{D4E97E7A-F5CB-4476-B9F4-D2BEAD9ED3BB}" type="presOf" srcId="{B4440D13-7E29-4138-A1E1-CD70BC44C16A}" destId="{C6A94FDA-7C28-425E-BFDB-1C537129544F}" srcOrd="0" destOrd="2" presId="urn:microsoft.com/office/officeart/2005/8/layout/list1"/>
    <dgm:cxn modelId="{554B4512-5CDA-436A-94B9-D05B5EDC9C49}" type="presOf" srcId="{F06201FA-B388-49C9-8B22-ABC263FDE695}" destId="{208BF39E-BBA9-4946-9C6C-E224D5C09838}" srcOrd="0" destOrd="0" presId="urn:microsoft.com/office/officeart/2005/8/layout/list1"/>
    <dgm:cxn modelId="{66B473DA-B6AB-4419-8781-75ED2AA272C2}" srcId="{7C8E7C75-C5A9-4D3B-81F5-A3A70B4612BF}" destId="{A2DDF5AE-3098-475D-BACE-F9DD9860F9A7}" srcOrd="0" destOrd="0" parTransId="{2511BB87-BBED-4DEC-A3FE-7F1250469219}" sibTransId="{A5D49BC4-BF14-4B22-956C-FADF55CA3354}"/>
    <dgm:cxn modelId="{8F74C5C5-48A5-41F2-BF37-FD0DB57C7686}" type="presOf" srcId="{5C1E8873-A1CD-491B-8B41-1C907EBFCB97}" destId="{8FE16864-7D17-4BEB-A323-56769D2006B4}" srcOrd="0" destOrd="0" presId="urn:microsoft.com/office/officeart/2005/8/layout/list1"/>
    <dgm:cxn modelId="{05DAA3D3-24B1-477D-B2A5-2CF2BB315CB1}" type="presOf" srcId="{A2DDF5AE-3098-475D-BACE-F9DD9860F9A7}" destId="{43927180-F363-4BDB-A13D-29ED3859888D}" srcOrd="1" destOrd="0" presId="urn:microsoft.com/office/officeart/2005/8/layout/list1"/>
    <dgm:cxn modelId="{A388C8F8-CCC1-4484-A4BD-DB538469142F}" srcId="{F06201FA-B388-49C9-8B22-ABC263FDE695}" destId="{5C1E8873-A1CD-491B-8B41-1C907EBFCB97}" srcOrd="0" destOrd="0" parTransId="{1822DB66-2D5E-4899-9337-F5EDFEE5B9E4}" sibTransId="{B7ED7B27-90BA-49FC-AEC8-7E08EF8D1B55}"/>
    <dgm:cxn modelId="{F654ECA6-9FB9-4987-83B0-9A3AFD96228E}" srcId="{7C8E7C75-C5A9-4D3B-81F5-A3A70B4612BF}" destId="{F06201FA-B388-49C9-8B22-ABC263FDE695}" srcOrd="1" destOrd="0" parTransId="{746AA70D-F12A-43B0-99C7-86277BC879C7}" sibTransId="{2DF7C6EC-985F-480D-9451-CB46FA63BE35}"/>
    <dgm:cxn modelId="{B81AEED1-72B5-42D6-B469-680F9C553371}" type="presOf" srcId="{90291C2F-93FC-444C-8C1F-2AD6BDAC4687}" destId="{C6A94FDA-7C28-425E-BFDB-1C537129544F}" srcOrd="0" destOrd="0" presId="urn:microsoft.com/office/officeart/2005/8/layout/list1"/>
    <dgm:cxn modelId="{398FC550-95E7-4B08-AE05-9CB74964EC10}" type="presParOf" srcId="{C858140A-BF74-42A7-8C9D-D5820EB52435}" destId="{5FBD43EA-9CD7-417E-914B-06C81172E3ED}" srcOrd="0" destOrd="0" presId="urn:microsoft.com/office/officeart/2005/8/layout/list1"/>
    <dgm:cxn modelId="{241103C1-E992-4E76-A088-216789034042}" type="presParOf" srcId="{5FBD43EA-9CD7-417E-914B-06C81172E3ED}" destId="{5E784CEB-9793-46FA-9393-A43783677CFC}" srcOrd="0" destOrd="0" presId="urn:microsoft.com/office/officeart/2005/8/layout/list1"/>
    <dgm:cxn modelId="{D33FF3AF-3F61-46A9-8C1E-A89300C949FE}" type="presParOf" srcId="{5FBD43EA-9CD7-417E-914B-06C81172E3ED}" destId="{43927180-F363-4BDB-A13D-29ED3859888D}" srcOrd="1" destOrd="0" presId="urn:microsoft.com/office/officeart/2005/8/layout/list1"/>
    <dgm:cxn modelId="{5477D3B6-282B-4A8F-984C-A8127FBADD11}" type="presParOf" srcId="{C858140A-BF74-42A7-8C9D-D5820EB52435}" destId="{18F66AE9-99CA-4DF2-B335-A4E8F7C8473E}" srcOrd="1" destOrd="0" presId="urn:microsoft.com/office/officeart/2005/8/layout/list1"/>
    <dgm:cxn modelId="{5543324D-198E-46A8-B052-2A211AE5D2CF}" type="presParOf" srcId="{C858140A-BF74-42A7-8C9D-D5820EB52435}" destId="{C6A94FDA-7C28-425E-BFDB-1C537129544F}" srcOrd="2" destOrd="0" presId="urn:microsoft.com/office/officeart/2005/8/layout/list1"/>
    <dgm:cxn modelId="{5FC4432E-86F1-4081-BBB4-E83C53CF8C35}" type="presParOf" srcId="{C858140A-BF74-42A7-8C9D-D5820EB52435}" destId="{19D28483-7155-43D6-8AB9-D7863CE9A9A7}" srcOrd="3" destOrd="0" presId="urn:microsoft.com/office/officeart/2005/8/layout/list1"/>
    <dgm:cxn modelId="{D56AFBF4-3666-4B3F-A27B-3201C50C347F}" type="presParOf" srcId="{C858140A-BF74-42A7-8C9D-D5820EB52435}" destId="{E9880828-D118-4D1A-B88D-18A9BD45994F}" srcOrd="4" destOrd="0" presId="urn:microsoft.com/office/officeart/2005/8/layout/list1"/>
    <dgm:cxn modelId="{75F89301-3F1D-44FC-BCAB-604DEE012B18}" type="presParOf" srcId="{E9880828-D118-4D1A-B88D-18A9BD45994F}" destId="{208BF39E-BBA9-4946-9C6C-E224D5C09838}" srcOrd="0" destOrd="0" presId="urn:microsoft.com/office/officeart/2005/8/layout/list1"/>
    <dgm:cxn modelId="{11561E83-4314-4262-AD03-EA1C52D769E2}" type="presParOf" srcId="{E9880828-D118-4D1A-B88D-18A9BD45994F}" destId="{943AB84C-DC81-4847-BAB3-DE44209E9E5F}" srcOrd="1" destOrd="0" presId="urn:microsoft.com/office/officeart/2005/8/layout/list1"/>
    <dgm:cxn modelId="{6D37336A-4CDF-4E37-91B9-DC0EC8EB30AF}" type="presParOf" srcId="{C858140A-BF74-42A7-8C9D-D5820EB52435}" destId="{44806ECF-FA40-4A97-87F3-9757A86FCE79}" srcOrd="5" destOrd="0" presId="urn:microsoft.com/office/officeart/2005/8/layout/list1"/>
    <dgm:cxn modelId="{1EF92A5D-5475-40C4-B8D6-CACC404099C4}" type="presParOf" srcId="{C858140A-BF74-42A7-8C9D-D5820EB52435}" destId="{8FE16864-7D17-4BEB-A323-56769D2006B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8E7C75-C5A9-4D3B-81F5-A3A70B4612BF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2DDF5AE-3098-475D-BACE-F9DD9860F9A7}">
      <dgm:prSet/>
      <dgm:spPr/>
      <dgm:t>
        <a:bodyPr/>
        <a:lstStyle/>
        <a:p>
          <a:r>
            <a:rPr lang="cs-CZ" dirty="0"/>
            <a:t>Retrospektivní </a:t>
          </a:r>
          <a:endParaRPr lang="en-US" dirty="0"/>
        </a:p>
      </dgm:t>
    </dgm:pt>
    <dgm:pt modelId="{2511BB87-BBED-4DEC-A3FE-7F1250469219}" type="parTrans" cxnId="{66B473DA-B6AB-4419-8781-75ED2AA272C2}">
      <dgm:prSet/>
      <dgm:spPr/>
      <dgm:t>
        <a:bodyPr/>
        <a:lstStyle/>
        <a:p>
          <a:endParaRPr lang="en-US"/>
        </a:p>
      </dgm:t>
    </dgm:pt>
    <dgm:pt modelId="{A5D49BC4-BF14-4B22-956C-FADF55CA3354}" type="sibTrans" cxnId="{66B473DA-B6AB-4419-8781-75ED2AA272C2}">
      <dgm:prSet/>
      <dgm:spPr/>
      <dgm:t>
        <a:bodyPr/>
        <a:lstStyle/>
        <a:p>
          <a:endParaRPr lang="en-US"/>
        </a:p>
      </dgm:t>
    </dgm:pt>
    <dgm:pt modelId="{90291C2F-93FC-444C-8C1F-2AD6BDAC4687}">
      <dgm:prSet/>
      <dgm:spPr/>
      <dgm:t>
        <a:bodyPr/>
        <a:lstStyle/>
        <a:p>
          <a:r>
            <a:rPr lang="sk-SK" dirty="0"/>
            <a:t>24hod. </a:t>
          </a:r>
          <a:r>
            <a:rPr lang="sk-SK" dirty="0" err="1"/>
            <a:t>recall</a:t>
          </a:r>
          <a:endParaRPr lang="en-US" dirty="0"/>
        </a:p>
      </dgm:t>
    </dgm:pt>
    <dgm:pt modelId="{D5429545-B76E-4A20-9F22-446CBCD002C3}" type="parTrans" cxnId="{241FDC34-42BA-484D-BFEE-2A14AF67CC77}">
      <dgm:prSet/>
      <dgm:spPr/>
      <dgm:t>
        <a:bodyPr/>
        <a:lstStyle/>
        <a:p>
          <a:endParaRPr lang="en-US"/>
        </a:p>
      </dgm:t>
    </dgm:pt>
    <dgm:pt modelId="{B1EB2101-7607-4F2B-AC1C-20379808102C}" type="sibTrans" cxnId="{241FDC34-42BA-484D-BFEE-2A14AF67CC77}">
      <dgm:prSet/>
      <dgm:spPr/>
      <dgm:t>
        <a:bodyPr/>
        <a:lstStyle/>
        <a:p>
          <a:endParaRPr lang="en-US"/>
        </a:p>
      </dgm:t>
    </dgm:pt>
    <dgm:pt modelId="{F06201FA-B388-49C9-8B22-ABC263FDE695}">
      <dgm:prSet/>
      <dgm:spPr/>
      <dgm:t>
        <a:bodyPr/>
        <a:lstStyle/>
        <a:p>
          <a:r>
            <a:rPr lang="cs-CZ" dirty="0"/>
            <a:t>Prospektivní </a:t>
          </a:r>
          <a:endParaRPr lang="en-US" dirty="0"/>
        </a:p>
      </dgm:t>
    </dgm:pt>
    <dgm:pt modelId="{746AA70D-F12A-43B0-99C7-86277BC879C7}" type="parTrans" cxnId="{F654ECA6-9FB9-4987-83B0-9A3AFD96228E}">
      <dgm:prSet/>
      <dgm:spPr/>
      <dgm:t>
        <a:bodyPr/>
        <a:lstStyle/>
        <a:p>
          <a:endParaRPr lang="en-US"/>
        </a:p>
      </dgm:t>
    </dgm:pt>
    <dgm:pt modelId="{2DF7C6EC-985F-480D-9451-CB46FA63BE35}" type="sibTrans" cxnId="{F654ECA6-9FB9-4987-83B0-9A3AFD96228E}">
      <dgm:prSet/>
      <dgm:spPr/>
      <dgm:t>
        <a:bodyPr/>
        <a:lstStyle/>
        <a:p>
          <a:endParaRPr lang="en-US"/>
        </a:p>
      </dgm:t>
    </dgm:pt>
    <dgm:pt modelId="{5C1E8873-A1CD-491B-8B41-1C907EBFCB97}">
      <dgm:prSet/>
      <dgm:spPr/>
      <dgm:t>
        <a:bodyPr/>
        <a:lstStyle/>
        <a:p>
          <a:r>
            <a:rPr lang="sk-SK" dirty="0" err="1"/>
            <a:t>Metody</a:t>
          </a:r>
          <a:r>
            <a:rPr lang="sk-SK" dirty="0"/>
            <a:t> záznamové</a:t>
          </a:r>
          <a:endParaRPr lang="en-US" dirty="0"/>
        </a:p>
      </dgm:t>
    </dgm:pt>
    <dgm:pt modelId="{1822DB66-2D5E-4899-9337-F5EDFEE5B9E4}" type="parTrans" cxnId="{A388C8F8-CCC1-4484-A4BD-DB538469142F}">
      <dgm:prSet/>
      <dgm:spPr/>
      <dgm:t>
        <a:bodyPr/>
        <a:lstStyle/>
        <a:p>
          <a:endParaRPr lang="en-US"/>
        </a:p>
      </dgm:t>
    </dgm:pt>
    <dgm:pt modelId="{B7ED7B27-90BA-49FC-AEC8-7E08EF8D1B55}" type="sibTrans" cxnId="{A388C8F8-CCC1-4484-A4BD-DB538469142F}">
      <dgm:prSet/>
      <dgm:spPr/>
      <dgm:t>
        <a:bodyPr/>
        <a:lstStyle/>
        <a:p>
          <a:endParaRPr lang="en-US"/>
        </a:p>
      </dgm:t>
    </dgm:pt>
    <dgm:pt modelId="{AE3A2983-7731-4F14-A78E-3E2EDE7C9B3D}">
      <dgm:prSet/>
      <dgm:spPr/>
      <dgm:t>
        <a:bodyPr/>
        <a:lstStyle/>
        <a:p>
          <a:r>
            <a:rPr lang="sk-SK" dirty="0"/>
            <a:t>Výživová anamnéza</a:t>
          </a:r>
          <a:endParaRPr lang="en-US" dirty="0"/>
        </a:p>
      </dgm:t>
    </dgm:pt>
    <dgm:pt modelId="{6E6BFC11-C886-4DAC-A1C2-67D20D3A99BE}" type="parTrans" cxnId="{58878D6D-FE2E-4225-B9C7-32032D6BE47E}">
      <dgm:prSet/>
      <dgm:spPr/>
      <dgm:t>
        <a:bodyPr/>
        <a:lstStyle/>
        <a:p>
          <a:endParaRPr lang="sk-SK"/>
        </a:p>
      </dgm:t>
    </dgm:pt>
    <dgm:pt modelId="{F294DB95-88B3-4AA7-A7CE-D233C380E9D3}" type="sibTrans" cxnId="{58878D6D-FE2E-4225-B9C7-32032D6BE47E}">
      <dgm:prSet/>
      <dgm:spPr/>
      <dgm:t>
        <a:bodyPr/>
        <a:lstStyle/>
        <a:p>
          <a:endParaRPr lang="sk-SK"/>
        </a:p>
      </dgm:t>
    </dgm:pt>
    <dgm:pt modelId="{B4440D13-7E29-4138-A1E1-CD70BC44C16A}">
      <dgm:prSet/>
      <dgm:spPr/>
      <dgm:t>
        <a:bodyPr/>
        <a:lstStyle/>
        <a:p>
          <a:r>
            <a:rPr lang="sk-SK" dirty="0"/>
            <a:t>Výživová </a:t>
          </a:r>
          <a:r>
            <a:rPr lang="sk-SK" dirty="0" err="1"/>
            <a:t>frekvence</a:t>
          </a:r>
          <a:r>
            <a:rPr lang="sk-SK" dirty="0"/>
            <a:t> </a:t>
          </a:r>
          <a:endParaRPr lang="en-US" dirty="0"/>
        </a:p>
      </dgm:t>
    </dgm:pt>
    <dgm:pt modelId="{F64F664A-731A-4DD5-98C6-E334977CCF48}" type="parTrans" cxnId="{0B586823-986D-46F7-8404-746472A26D47}">
      <dgm:prSet/>
      <dgm:spPr/>
      <dgm:t>
        <a:bodyPr/>
        <a:lstStyle/>
        <a:p>
          <a:endParaRPr lang="sk-SK"/>
        </a:p>
      </dgm:t>
    </dgm:pt>
    <dgm:pt modelId="{F37E0E57-586D-4F02-8426-2C4197868759}" type="sibTrans" cxnId="{0B586823-986D-46F7-8404-746472A26D47}">
      <dgm:prSet/>
      <dgm:spPr/>
      <dgm:t>
        <a:bodyPr/>
        <a:lstStyle/>
        <a:p>
          <a:endParaRPr lang="sk-SK"/>
        </a:p>
      </dgm:t>
    </dgm:pt>
    <dgm:pt modelId="{7A9941A9-9E5E-42F8-A06A-39E00E046BC0}">
      <dgm:prSet/>
      <dgm:spPr/>
      <dgm:t>
        <a:bodyPr/>
        <a:lstStyle/>
        <a:p>
          <a:r>
            <a:rPr lang="sk-SK" dirty="0"/>
            <a:t>Metoda dvojitých </a:t>
          </a:r>
          <a:r>
            <a:rPr lang="sk-SK" dirty="0" err="1"/>
            <a:t>porcí</a:t>
          </a:r>
          <a:endParaRPr lang="en-US" dirty="0"/>
        </a:p>
      </dgm:t>
    </dgm:pt>
    <dgm:pt modelId="{4923C623-E3E1-494C-825A-F4CC5F6EBAE5}" type="parTrans" cxnId="{8A6CFEEE-1D94-47D6-8821-91CC0D97FBD7}">
      <dgm:prSet/>
      <dgm:spPr/>
      <dgm:t>
        <a:bodyPr/>
        <a:lstStyle/>
        <a:p>
          <a:endParaRPr lang="sk-SK"/>
        </a:p>
      </dgm:t>
    </dgm:pt>
    <dgm:pt modelId="{347AF084-AAAA-436C-8D9E-7EF0FB378D8E}" type="sibTrans" cxnId="{8A6CFEEE-1D94-47D6-8821-91CC0D97FBD7}">
      <dgm:prSet/>
      <dgm:spPr/>
      <dgm:t>
        <a:bodyPr/>
        <a:lstStyle/>
        <a:p>
          <a:endParaRPr lang="sk-SK"/>
        </a:p>
      </dgm:t>
    </dgm:pt>
    <dgm:pt modelId="{C858140A-BF74-42A7-8C9D-D5820EB52435}" type="pres">
      <dgm:prSet presAssocID="{7C8E7C75-C5A9-4D3B-81F5-A3A70B4612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FBD43EA-9CD7-417E-914B-06C81172E3ED}" type="pres">
      <dgm:prSet presAssocID="{A2DDF5AE-3098-475D-BACE-F9DD9860F9A7}" presName="parentLin" presStyleCnt="0"/>
      <dgm:spPr/>
    </dgm:pt>
    <dgm:pt modelId="{5E784CEB-9793-46FA-9393-A43783677CFC}" type="pres">
      <dgm:prSet presAssocID="{A2DDF5AE-3098-475D-BACE-F9DD9860F9A7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43927180-F363-4BDB-A13D-29ED3859888D}" type="pres">
      <dgm:prSet presAssocID="{A2DDF5AE-3098-475D-BACE-F9DD9860F9A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F66AE9-99CA-4DF2-B335-A4E8F7C8473E}" type="pres">
      <dgm:prSet presAssocID="{A2DDF5AE-3098-475D-BACE-F9DD9860F9A7}" presName="negativeSpace" presStyleCnt="0"/>
      <dgm:spPr/>
    </dgm:pt>
    <dgm:pt modelId="{C6A94FDA-7C28-425E-BFDB-1C537129544F}" type="pres">
      <dgm:prSet presAssocID="{A2DDF5AE-3098-475D-BACE-F9DD9860F9A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D28483-7155-43D6-8AB9-D7863CE9A9A7}" type="pres">
      <dgm:prSet presAssocID="{A5D49BC4-BF14-4B22-956C-FADF55CA3354}" presName="spaceBetweenRectangles" presStyleCnt="0"/>
      <dgm:spPr/>
    </dgm:pt>
    <dgm:pt modelId="{E9880828-D118-4D1A-B88D-18A9BD45994F}" type="pres">
      <dgm:prSet presAssocID="{F06201FA-B388-49C9-8B22-ABC263FDE695}" presName="parentLin" presStyleCnt="0"/>
      <dgm:spPr/>
    </dgm:pt>
    <dgm:pt modelId="{208BF39E-BBA9-4946-9C6C-E224D5C09838}" type="pres">
      <dgm:prSet presAssocID="{F06201FA-B388-49C9-8B22-ABC263FDE695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43AB84C-DC81-4847-BAB3-DE44209E9E5F}" type="pres">
      <dgm:prSet presAssocID="{F06201FA-B388-49C9-8B22-ABC263FDE69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806ECF-FA40-4A97-87F3-9757A86FCE79}" type="pres">
      <dgm:prSet presAssocID="{F06201FA-B388-49C9-8B22-ABC263FDE695}" presName="negativeSpace" presStyleCnt="0"/>
      <dgm:spPr/>
    </dgm:pt>
    <dgm:pt modelId="{8FE16864-7D17-4BEB-A323-56769D2006B4}" type="pres">
      <dgm:prSet presAssocID="{F06201FA-B388-49C9-8B22-ABC263FDE69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C323F07-4DFD-457D-BB98-DFAB79FEA808}" type="presOf" srcId="{7C8E7C75-C5A9-4D3B-81F5-A3A70B4612BF}" destId="{C858140A-BF74-42A7-8C9D-D5820EB52435}" srcOrd="0" destOrd="0" presId="urn:microsoft.com/office/officeart/2005/8/layout/list1"/>
    <dgm:cxn modelId="{767B7B39-8B3B-4D08-8033-DCE7FDDDD795}" type="presOf" srcId="{7A9941A9-9E5E-42F8-A06A-39E00E046BC0}" destId="{8FE16864-7D17-4BEB-A323-56769D2006B4}" srcOrd="0" destOrd="1" presId="urn:microsoft.com/office/officeart/2005/8/layout/list1"/>
    <dgm:cxn modelId="{8A6CFEEE-1D94-47D6-8821-91CC0D97FBD7}" srcId="{F06201FA-B388-49C9-8B22-ABC263FDE695}" destId="{7A9941A9-9E5E-42F8-A06A-39E00E046BC0}" srcOrd="1" destOrd="0" parTransId="{4923C623-E3E1-494C-825A-F4CC5F6EBAE5}" sibTransId="{347AF084-AAAA-436C-8D9E-7EF0FB378D8E}"/>
    <dgm:cxn modelId="{0B586823-986D-46F7-8404-746472A26D47}" srcId="{A2DDF5AE-3098-475D-BACE-F9DD9860F9A7}" destId="{B4440D13-7E29-4138-A1E1-CD70BC44C16A}" srcOrd="2" destOrd="0" parTransId="{F64F664A-731A-4DD5-98C6-E334977CCF48}" sibTransId="{F37E0E57-586D-4F02-8426-2C4197868759}"/>
    <dgm:cxn modelId="{41EB0544-3367-4DE6-995D-7DB82E3D3720}" type="presOf" srcId="{AE3A2983-7731-4F14-A78E-3E2EDE7C9B3D}" destId="{C6A94FDA-7C28-425E-BFDB-1C537129544F}" srcOrd="0" destOrd="1" presId="urn:microsoft.com/office/officeart/2005/8/layout/list1"/>
    <dgm:cxn modelId="{9FE4518E-016B-4EDC-9A23-033158A476F6}" type="presOf" srcId="{F06201FA-B388-49C9-8B22-ABC263FDE695}" destId="{943AB84C-DC81-4847-BAB3-DE44209E9E5F}" srcOrd="1" destOrd="0" presId="urn:microsoft.com/office/officeart/2005/8/layout/list1"/>
    <dgm:cxn modelId="{58878D6D-FE2E-4225-B9C7-32032D6BE47E}" srcId="{A2DDF5AE-3098-475D-BACE-F9DD9860F9A7}" destId="{AE3A2983-7731-4F14-A78E-3E2EDE7C9B3D}" srcOrd="1" destOrd="0" parTransId="{6E6BFC11-C886-4DAC-A1C2-67D20D3A99BE}" sibTransId="{F294DB95-88B3-4AA7-A7CE-D233C380E9D3}"/>
    <dgm:cxn modelId="{241FDC34-42BA-484D-BFEE-2A14AF67CC77}" srcId="{A2DDF5AE-3098-475D-BACE-F9DD9860F9A7}" destId="{90291C2F-93FC-444C-8C1F-2AD6BDAC4687}" srcOrd="0" destOrd="0" parTransId="{D5429545-B76E-4A20-9F22-446CBCD002C3}" sibTransId="{B1EB2101-7607-4F2B-AC1C-20379808102C}"/>
    <dgm:cxn modelId="{C3174AA2-6286-4593-89EC-55F819896D1B}" type="presOf" srcId="{A2DDF5AE-3098-475D-BACE-F9DD9860F9A7}" destId="{5E784CEB-9793-46FA-9393-A43783677CFC}" srcOrd="0" destOrd="0" presId="urn:microsoft.com/office/officeart/2005/8/layout/list1"/>
    <dgm:cxn modelId="{D4E97E7A-F5CB-4476-B9F4-D2BEAD9ED3BB}" type="presOf" srcId="{B4440D13-7E29-4138-A1E1-CD70BC44C16A}" destId="{C6A94FDA-7C28-425E-BFDB-1C537129544F}" srcOrd="0" destOrd="2" presId="urn:microsoft.com/office/officeart/2005/8/layout/list1"/>
    <dgm:cxn modelId="{554B4512-5CDA-436A-94B9-D05B5EDC9C49}" type="presOf" srcId="{F06201FA-B388-49C9-8B22-ABC263FDE695}" destId="{208BF39E-BBA9-4946-9C6C-E224D5C09838}" srcOrd="0" destOrd="0" presId="urn:microsoft.com/office/officeart/2005/8/layout/list1"/>
    <dgm:cxn modelId="{66B473DA-B6AB-4419-8781-75ED2AA272C2}" srcId="{7C8E7C75-C5A9-4D3B-81F5-A3A70B4612BF}" destId="{A2DDF5AE-3098-475D-BACE-F9DD9860F9A7}" srcOrd="0" destOrd="0" parTransId="{2511BB87-BBED-4DEC-A3FE-7F1250469219}" sibTransId="{A5D49BC4-BF14-4B22-956C-FADF55CA3354}"/>
    <dgm:cxn modelId="{8F74C5C5-48A5-41F2-BF37-FD0DB57C7686}" type="presOf" srcId="{5C1E8873-A1CD-491B-8B41-1C907EBFCB97}" destId="{8FE16864-7D17-4BEB-A323-56769D2006B4}" srcOrd="0" destOrd="0" presId="urn:microsoft.com/office/officeart/2005/8/layout/list1"/>
    <dgm:cxn modelId="{05DAA3D3-24B1-477D-B2A5-2CF2BB315CB1}" type="presOf" srcId="{A2DDF5AE-3098-475D-BACE-F9DD9860F9A7}" destId="{43927180-F363-4BDB-A13D-29ED3859888D}" srcOrd="1" destOrd="0" presId="urn:microsoft.com/office/officeart/2005/8/layout/list1"/>
    <dgm:cxn modelId="{A388C8F8-CCC1-4484-A4BD-DB538469142F}" srcId="{F06201FA-B388-49C9-8B22-ABC263FDE695}" destId="{5C1E8873-A1CD-491B-8B41-1C907EBFCB97}" srcOrd="0" destOrd="0" parTransId="{1822DB66-2D5E-4899-9337-F5EDFEE5B9E4}" sibTransId="{B7ED7B27-90BA-49FC-AEC8-7E08EF8D1B55}"/>
    <dgm:cxn modelId="{F654ECA6-9FB9-4987-83B0-9A3AFD96228E}" srcId="{7C8E7C75-C5A9-4D3B-81F5-A3A70B4612BF}" destId="{F06201FA-B388-49C9-8B22-ABC263FDE695}" srcOrd="1" destOrd="0" parTransId="{746AA70D-F12A-43B0-99C7-86277BC879C7}" sibTransId="{2DF7C6EC-985F-480D-9451-CB46FA63BE35}"/>
    <dgm:cxn modelId="{B81AEED1-72B5-42D6-B469-680F9C553371}" type="presOf" srcId="{90291C2F-93FC-444C-8C1F-2AD6BDAC4687}" destId="{C6A94FDA-7C28-425E-BFDB-1C537129544F}" srcOrd="0" destOrd="0" presId="urn:microsoft.com/office/officeart/2005/8/layout/list1"/>
    <dgm:cxn modelId="{398FC550-95E7-4B08-AE05-9CB74964EC10}" type="presParOf" srcId="{C858140A-BF74-42A7-8C9D-D5820EB52435}" destId="{5FBD43EA-9CD7-417E-914B-06C81172E3ED}" srcOrd="0" destOrd="0" presId="urn:microsoft.com/office/officeart/2005/8/layout/list1"/>
    <dgm:cxn modelId="{241103C1-E992-4E76-A088-216789034042}" type="presParOf" srcId="{5FBD43EA-9CD7-417E-914B-06C81172E3ED}" destId="{5E784CEB-9793-46FA-9393-A43783677CFC}" srcOrd="0" destOrd="0" presId="urn:microsoft.com/office/officeart/2005/8/layout/list1"/>
    <dgm:cxn modelId="{D33FF3AF-3F61-46A9-8C1E-A89300C949FE}" type="presParOf" srcId="{5FBD43EA-9CD7-417E-914B-06C81172E3ED}" destId="{43927180-F363-4BDB-A13D-29ED3859888D}" srcOrd="1" destOrd="0" presId="urn:microsoft.com/office/officeart/2005/8/layout/list1"/>
    <dgm:cxn modelId="{5477D3B6-282B-4A8F-984C-A8127FBADD11}" type="presParOf" srcId="{C858140A-BF74-42A7-8C9D-D5820EB52435}" destId="{18F66AE9-99CA-4DF2-B335-A4E8F7C8473E}" srcOrd="1" destOrd="0" presId="urn:microsoft.com/office/officeart/2005/8/layout/list1"/>
    <dgm:cxn modelId="{5543324D-198E-46A8-B052-2A211AE5D2CF}" type="presParOf" srcId="{C858140A-BF74-42A7-8C9D-D5820EB52435}" destId="{C6A94FDA-7C28-425E-BFDB-1C537129544F}" srcOrd="2" destOrd="0" presId="urn:microsoft.com/office/officeart/2005/8/layout/list1"/>
    <dgm:cxn modelId="{5FC4432E-86F1-4081-BBB4-E83C53CF8C35}" type="presParOf" srcId="{C858140A-BF74-42A7-8C9D-D5820EB52435}" destId="{19D28483-7155-43D6-8AB9-D7863CE9A9A7}" srcOrd="3" destOrd="0" presId="urn:microsoft.com/office/officeart/2005/8/layout/list1"/>
    <dgm:cxn modelId="{D56AFBF4-3666-4B3F-A27B-3201C50C347F}" type="presParOf" srcId="{C858140A-BF74-42A7-8C9D-D5820EB52435}" destId="{E9880828-D118-4D1A-B88D-18A9BD45994F}" srcOrd="4" destOrd="0" presId="urn:microsoft.com/office/officeart/2005/8/layout/list1"/>
    <dgm:cxn modelId="{75F89301-3F1D-44FC-BCAB-604DEE012B18}" type="presParOf" srcId="{E9880828-D118-4D1A-B88D-18A9BD45994F}" destId="{208BF39E-BBA9-4946-9C6C-E224D5C09838}" srcOrd="0" destOrd="0" presId="urn:microsoft.com/office/officeart/2005/8/layout/list1"/>
    <dgm:cxn modelId="{11561E83-4314-4262-AD03-EA1C52D769E2}" type="presParOf" srcId="{E9880828-D118-4D1A-B88D-18A9BD45994F}" destId="{943AB84C-DC81-4847-BAB3-DE44209E9E5F}" srcOrd="1" destOrd="0" presId="urn:microsoft.com/office/officeart/2005/8/layout/list1"/>
    <dgm:cxn modelId="{6D37336A-4CDF-4E37-91B9-DC0EC8EB30AF}" type="presParOf" srcId="{C858140A-BF74-42A7-8C9D-D5820EB52435}" destId="{44806ECF-FA40-4A97-87F3-9757A86FCE79}" srcOrd="5" destOrd="0" presId="urn:microsoft.com/office/officeart/2005/8/layout/list1"/>
    <dgm:cxn modelId="{1EF92A5D-5475-40C4-B8D6-CACC404099C4}" type="presParOf" srcId="{C858140A-BF74-42A7-8C9D-D5820EB52435}" destId="{8FE16864-7D17-4BEB-A323-56769D2006B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9D898F-AA61-4F07-A332-B6C7988D4EFE}" type="doc">
      <dgm:prSet loTypeId="urn:microsoft.com/office/officeart/2005/8/layout/vProcess5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0FE8CFE-8D05-420A-A333-30D07DE82863}">
      <dgm:prSet custT="1"/>
      <dgm:spPr/>
      <dgm:t>
        <a:bodyPr/>
        <a:lstStyle/>
        <a:p>
          <a:r>
            <a:rPr lang="sk-SK" sz="2400" b="1" dirty="0" err="1"/>
            <a:t>Data</a:t>
          </a:r>
          <a:r>
            <a:rPr lang="sk-SK" sz="2400" b="1" dirty="0"/>
            <a:t> o </a:t>
          </a:r>
          <a:r>
            <a:rPr lang="sk-SK" sz="2400" b="1" dirty="0" err="1"/>
            <a:t>spotřebě</a:t>
          </a:r>
          <a:r>
            <a:rPr lang="sk-SK" sz="2400" b="1" dirty="0"/>
            <a:t> </a:t>
          </a:r>
          <a:r>
            <a:rPr lang="sk-SK" sz="2400" b="1" dirty="0" err="1"/>
            <a:t>potravin</a:t>
          </a:r>
          <a:r>
            <a:rPr lang="sk-SK" sz="2400" b="1" dirty="0"/>
            <a:t>         </a:t>
          </a:r>
          <a:r>
            <a:rPr lang="sk-SK" sz="2100" dirty="0"/>
            <a:t>(</a:t>
          </a:r>
          <a:r>
            <a:rPr lang="sk-SK" sz="2100" dirty="0" err="1"/>
            <a:t>např</a:t>
          </a:r>
          <a:r>
            <a:rPr lang="sk-SK" sz="2100" dirty="0"/>
            <a:t>. národní </a:t>
          </a:r>
          <a:r>
            <a:rPr lang="sk-SK" sz="2100" dirty="0" err="1"/>
            <a:t>data</a:t>
          </a:r>
          <a:r>
            <a:rPr lang="sk-SK" sz="2100" dirty="0"/>
            <a:t> </a:t>
          </a:r>
          <a:r>
            <a:rPr lang="sk-SK" sz="2100" dirty="0" err="1"/>
            <a:t>zjištěná</a:t>
          </a:r>
          <a:r>
            <a:rPr lang="sk-SK" sz="2100" dirty="0"/>
            <a:t> na </a:t>
          </a:r>
          <a:r>
            <a:rPr lang="sk-SK" sz="2100" dirty="0" err="1"/>
            <a:t>individuální</a:t>
          </a:r>
          <a:r>
            <a:rPr lang="sk-SK" sz="2100" dirty="0"/>
            <a:t> úrovni)</a:t>
          </a:r>
          <a:endParaRPr lang="en-US" sz="2100" dirty="0"/>
        </a:p>
      </dgm:t>
    </dgm:pt>
    <dgm:pt modelId="{BFDF9E0E-D7A2-49ED-9F89-15247725540D}" type="parTrans" cxnId="{CD241940-E9EA-43CE-9724-DC64525D2967}">
      <dgm:prSet/>
      <dgm:spPr/>
      <dgm:t>
        <a:bodyPr/>
        <a:lstStyle/>
        <a:p>
          <a:endParaRPr lang="en-US"/>
        </a:p>
      </dgm:t>
    </dgm:pt>
    <dgm:pt modelId="{BCE9897E-DDAA-48C5-B0D8-E11BCC2EB3F3}" type="sibTrans" cxnId="{CD241940-E9EA-43CE-9724-DC64525D2967}">
      <dgm:prSet/>
      <dgm:spPr>
        <a:solidFill>
          <a:srgbClr val="FF0000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74A932AC-27AA-4E00-BEEC-30B4B67C24C1}">
      <dgm:prSet custT="1"/>
      <dgm:spPr/>
      <dgm:t>
        <a:bodyPr/>
        <a:lstStyle/>
        <a:p>
          <a:r>
            <a:rPr lang="sk-SK" sz="2400" b="1" dirty="0"/>
            <a:t>Nutriční </a:t>
          </a:r>
          <a:r>
            <a:rPr lang="sk-SK" sz="2400" b="1" dirty="0" err="1"/>
            <a:t>složení</a:t>
          </a:r>
          <a:r>
            <a:rPr lang="sk-SK" sz="2400" b="1" dirty="0"/>
            <a:t> </a:t>
          </a:r>
          <a:r>
            <a:rPr lang="sk-SK" sz="2400" b="1" dirty="0" err="1"/>
            <a:t>potravin</a:t>
          </a:r>
          <a:r>
            <a:rPr lang="sk-SK" sz="2400" b="1" dirty="0"/>
            <a:t> </a:t>
          </a:r>
          <a:r>
            <a:rPr lang="sk-SK" sz="2100" dirty="0"/>
            <a:t>(databáze </a:t>
          </a:r>
          <a:r>
            <a:rPr lang="sk-SK" sz="2100" dirty="0" err="1"/>
            <a:t>nutričního</a:t>
          </a:r>
          <a:r>
            <a:rPr lang="sk-SK" sz="2100" dirty="0"/>
            <a:t> </a:t>
          </a:r>
          <a:r>
            <a:rPr lang="sk-SK" sz="2100" dirty="0" err="1"/>
            <a:t>složení</a:t>
          </a:r>
          <a:r>
            <a:rPr lang="sk-SK" sz="2100" dirty="0"/>
            <a:t> </a:t>
          </a:r>
          <a:r>
            <a:rPr lang="sk-SK" sz="2100" dirty="0" err="1"/>
            <a:t>potravin</a:t>
          </a:r>
          <a:r>
            <a:rPr lang="sk-SK" sz="2100" dirty="0"/>
            <a:t>)</a:t>
          </a:r>
          <a:endParaRPr lang="en-US" sz="2100" dirty="0"/>
        </a:p>
      </dgm:t>
    </dgm:pt>
    <dgm:pt modelId="{8721BB97-73F9-44FC-BE2A-61B4D7E52F86}" type="parTrans" cxnId="{7E03A7F5-E205-4016-B2DB-91B57F9B5B30}">
      <dgm:prSet/>
      <dgm:spPr/>
      <dgm:t>
        <a:bodyPr/>
        <a:lstStyle/>
        <a:p>
          <a:endParaRPr lang="en-US"/>
        </a:p>
      </dgm:t>
    </dgm:pt>
    <dgm:pt modelId="{4D0108D0-3819-45B8-A4A1-5BE6A54F9716}" type="sibTrans" cxnId="{7E03A7F5-E205-4016-B2DB-91B57F9B5B30}">
      <dgm:prSet/>
      <dgm:spPr>
        <a:solidFill>
          <a:srgbClr val="FF0000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0C178166-10D2-4F5F-9B03-BD31F0750B88}">
      <dgm:prSet custT="1"/>
      <dgm:spPr/>
      <dgm:t>
        <a:bodyPr/>
        <a:lstStyle/>
        <a:p>
          <a:r>
            <a:rPr lang="sk-SK" sz="2400" b="1" dirty="0"/>
            <a:t>Stanovení </a:t>
          </a:r>
          <a:r>
            <a:rPr lang="sk-SK" sz="2400" b="1" dirty="0" err="1"/>
            <a:t>přívodu</a:t>
          </a:r>
          <a:r>
            <a:rPr lang="sk-SK" sz="2400" b="1" dirty="0"/>
            <a:t> </a:t>
          </a:r>
          <a:r>
            <a:rPr lang="sk-SK" sz="2400" b="1" dirty="0" err="1"/>
            <a:t>nutrientů</a:t>
          </a:r>
          <a:r>
            <a:rPr lang="sk-SK" sz="2400" dirty="0"/>
            <a:t> </a:t>
          </a:r>
          <a:r>
            <a:rPr lang="sk-SK" sz="2100" dirty="0"/>
            <a:t>(</a:t>
          </a:r>
          <a:r>
            <a:rPr lang="sk-SK" sz="2100" dirty="0" err="1"/>
            <a:t>střední</a:t>
          </a:r>
          <a:r>
            <a:rPr lang="sk-SK" sz="2100" dirty="0"/>
            <a:t> hodnota, variabilita, </a:t>
          </a:r>
          <a:r>
            <a:rPr lang="sk-SK" sz="2100" dirty="0" err="1"/>
            <a:t>distribuce</a:t>
          </a:r>
          <a:r>
            <a:rPr lang="sk-SK" sz="2100" dirty="0"/>
            <a:t> </a:t>
          </a:r>
          <a:r>
            <a:rPr lang="sk-SK" sz="2100" dirty="0" err="1"/>
            <a:t>přívodu</a:t>
          </a:r>
          <a:r>
            <a:rPr lang="sk-SK" sz="2100" dirty="0"/>
            <a:t>)</a:t>
          </a:r>
          <a:endParaRPr lang="en-US" sz="2100" dirty="0"/>
        </a:p>
      </dgm:t>
    </dgm:pt>
    <dgm:pt modelId="{2DBF6DCD-2574-46E9-ACCA-61835F8F7CA7}" type="parTrans" cxnId="{527B84FE-AA37-4DCE-A912-B7278B27E278}">
      <dgm:prSet/>
      <dgm:spPr/>
      <dgm:t>
        <a:bodyPr/>
        <a:lstStyle/>
        <a:p>
          <a:endParaRPr lang="en-US"/>
        </a:p>
      </dgm:t>
    </dgm:pt>
    <dgm:pt modelId="{254E5A82-623A-4BFC-8225-E7E9EEE12292}" type="sibTrans" cxnId="{527B84FE-AA37-4DCE-A912-B7278B27E278}">
      <dgm:prSet/>
      <dgm:spPr>
        <a:solidFill>
          <a:srgbClr val="FF0000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593AF721-862F-43A0-B2E2-C29A71855904}">
      <dgm:prSet custT="1"/>
      <dgm:spPr/>
      <dgm:t>
        <a:bodyPr/>
        <a:lstStyle/>
        <a:p>
          <a:r>
            <a:rPr lang="sk-SK" sz="2400" b="1" dirty="0" err="1"/>
            <a:t>Srovnání</a:t>
          </a:r>
          <a:r>
            <a:rPr lang="sk-SK" sz="2400" b="1" dirty="0"/>
            <a:t> s </a:t>
          </a:r>
          <a:r>
            <a:rPr lang="sk-SK" sz="2400" b="1" dirty="0" err="1"/>
            <a:t>doporučením</a:t>
          </a:r>
          <a:r>
            <a:rPr lang="sk-SK" sz="2400" b="1" dirty="0"/>
            <a:t> </a:t>
          </a:r>
          <a:r>
            <a:rPr lang="sk-SK" sz="2100" dirty="0"/>
            <a:t>(FBDG, referenční hodnoty </a:t>
          </a:r>
          <a:r>
            <a:rPr lang="sk-SK" sz="2100" dirty="0" err="1"/>
            <a:t>přívodu</a:t>
          </a:r>
          <a:r>
            <a:rPr lang="sk-SK" sz="2100" dirty="0"/>
            <a:t> </a:t>
          </a:r>
          <a:r>
            <a:rPr lang="sk-SK" sz="2100" dirty="0" err="1"/>
            <a:t>nutrientů</a:t>
          </a:r>
          <a:r>
            <a:rPr lang="sk-SK" sz="2100" dirty="0"/>
            <a:t>)</a:t>
          </a:r>
          <a:endParaRPr lang="en-US" sz="2100" dirty="0"/>
        </a:p>
      </dgm:t>
    </dgm:pt>
    <dgm:pt modelId="{8833A0B8-9F32-411F-8D7C-8615C73DD785}" type="parTrans" cxnId="{56381822-D51F-40C4-8936-365A0B422163}">
      <dgm:prSet/>
      <dgm:spPr/>
      <dgm:t>
        <a:bodyPr/>
        <a:lstStyle/>
        <a:p>
          <a:endParaRPr lang="en-US"/>
        </a:p>
      </dgm:t>
    </dgm:pt>
    <dgm:pt modelId="{04AF2040-87DA-45D7-80C1-55C9A4D22F38}" type="sibTrans" cxnId="{56381822-D51F-40C4-8936-365A0B422163}">
      <dgm:prSet/>
      <dgm:spPr/>
      <dgm:t>
        <a:bodyPr/>
        <a:lstStyle/>
        <a:p>
          <a:endParaRPr lang="en-US"/>
        </a:p>
      </dgm:t>
    </dgm:pt>
    <dgm:pt modelId="{E113ADFA-2AA1-46AD-9401-4BD322C3E7A6}" type="pres">
      <dgm:prSet presAssocID="{AE9D898F-AA61-4F07-A332-B6C7988D4EF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B05D89-280E-4ADC-ADB5-8EDBB4ECA4A4}" type="pres">
      <dgm:prSet presAssocID="{AE9D898F-AA61-4F07-A332-B6C7988D4EFE}" presName="dummyMaxCanvas" presStyleCnt="0">
        <dgm:presLayoutVars/>
      </dgm:prSet>
      <dgm:spPr/>
    </dgm:pt>
    <dgm:pt modelId="{59E4DDE7-B5EE-4E8C-9307-E989B37611FB}" type="pres">
      <dgm:prSet presAssocID="{AE9D898F-AA61-4F07-A332-B6C7988D4EFE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F18158-57FD-41CD-B235-17BD10ADBF75}" type="pres">
      <dgm:prSet presAssocID="{AE9D898F-AA61-4F07-A332-B6C7988D4EFE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7387FE-5568-40DA-8DC6-5BCB69553ED2}" type="pres">
      <dgm:prSet presAssocID="{AE9D898F-AA61-4F07-A332-B6C7988D4EFE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9D982F-AB2F-4307-A366-040613B80263}" type="pres">
      <dgm:prSet presAssocID="{AE9D898F-AA61-4F07-A332-B6C7988D4EFE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35B6C6-C75C-4720-A801-4A577F47EA8F}" type="pres">
      <dgm:prSet presAssocID="{AE9D898F-AA61-4F07-A332-B6C7988D4EF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0F5748-358D-4D23-81F5-E1189B4EF2BE}" type="pres">
      <dgm:prSet presAssocID="{AE9D898F-AA61-4F07-A332-B6C7988D4EF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77A8C3-B327-44A6-A16F-2E5EBCBBC3D5}" type="pres">
      <dgm:prSet presAssocID="{AE9D898F-AA61-4F07-A332-B6C7988D4EF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EF635A-896B-4B7E-B7B3-DD1199B65381}" type="pres">
      <dgm:prSet presAssocID="{AE9D898F-AA61-4F07-A332-B6C7988D4EF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FDD688-5E3F-491A-9EC4-5D245ACC0129}" type="pres">
      <dgm:prSet presAssocID="{AE9D898F-AA61-4F07-A332-B6C7988D4EF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C00826-77FD-41DF-9345-19943056B48F}" type="pres">
      <dgm:prSet presAssocID="{AE9D898F-AA61-4F07-A332-B6C7988D4EF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C0F403-3921-4B29-8AA2-B83C706EE6AA}" type="pres">
      <dgm:prSet presAssocID="{AE9D898F-AA61-4F07-A332-B6C7988D4EF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BC71D8-8D35-4F73-A120-4FE8A49E8630}" type="presOf" srcId="{0C178166-10D2-4F5F-9B03-BD31F0750B88}" destId="{DC7387FE-5568-40DA-8DC6-5BCB69553ED2}" srcOrd="0" destOrd="0" presId="urn:microsoft.com/office/officeart/2005/8/layout/vProcess5"/>
    <dgm:cxn modelId="{98DC08EC-5E2D-4E9C-B70C-44641FE1F54E}" type="presOf" srcId="{254E5A82-623A-4BFC-8225-E7E9EEE12292}" destId="{6777A8C3-B327-44A6-A16F-2E5EBCBBC3D5}" srcOrd="0" destOrd="0" presId="urn:microsoft.com/office/officeart/2005/8/layout/vProcess5"/>
    <dgm:cxn modelId="{68A44FAF-5283-4518-87B4-19B79BEC4552}" type="presOf" srcId="{0C178166-10D2-4F5F-9B03-BD31F0750B88}" destId="{A0C00826-77FD-41DF-9345-19943056B48F}" srcOrd="1" destOrd="0" presId="urn:microsoft.com/office/officeart/2005/8/layout/vProcess5"/>
    <dgm:cxn modelId="{B9101535-1D0A-43CA-930A-58D522F6FAC3}" type="presOf" srcId="{70FE8CFE-8D05-420A-A333-30D07DE82863}" destId="{BFEF635A-896B-4B7E-B7B3-DD1199B65381}" srcOrd="1" destOrd="0" presId="urn:microsoft.com/office/officeart/2005/8/layout/vProcess5"/>
    <dgm:cxn modelId="{BE1FD3CB-C206-4358-A249-7D6987BF0F30}" type="presOf" srcId="{74A932AC-27AA-4E00-BEEC-30B4B67C24C1}" destId="{29FDD688-5E3F-491A-9EC4-5D245ACC0129}" srcOrd="1" destOrd="0" presId="urn:microsoft.com/office/officeart/2005/8/layout/vProcess5"/>
    <dgm:cxn modelId="{CD241940-E9EA-43CE-9724-DC64525D2967}" srcId="{AE9D898F-AA61-4F07-A332-B6C7988D4EFE}" destId="{70FE8CFE-8D05-420A-A333-30D07DE82863}" srcOrd="0" destOrd="0" parTransId="{BFDF9E0E-D7A2-49ED-9F89-15247725540D}" sibTransId="{BCE9897E-DDAA-48C5-B0D8-E11BCC2EB3F3}"/>
    <dgm:cxn modelId="{F4508D2D-A785-4D20-8174-8D973ED40DFD}" type="presOf" srcId="{70FE8CFE-8D05-420A-A333-30D07DE82863}" destId="{59E4DDE7-B5EE-4E8C-9307-E989B37611FB}" srcOrd="0" destOrd="0" presId="urn:microsoft.com/office/officeart/2005/8/layout/vProcess5"/>
    <dgm:cxn modelId="{AA3C8D8A-4912-4607-96C2-5979AF510136}" type="presOf" srcId="{BCE9897E-DDAA-48C5-B0D8-E11BCC2EB3F3}" destId="{9E35B6C6-C75C-4720-A801-4A577F47EA8F}" srcOrd="0" destOrd="0" presId="urn:microsoft.com/office/officeart/2005/8/layout/vProcess5"/>
    <dgm:cxn modelId="{A7A6ABE2-4A26-4783-B6D4-8AA5F9AF9119}" type="presOf" srcId="{74A932AC-27AA-4E00-BEEC-30B4B67C24C1}" destId="{60F18158-57FD-41CD-B235-17BD10ADBF75}" srcOrd="0" destOrd="0" presId="urn:microsoft.com/office/officeart/2005/8/layout/vProcess5"/>
    <dgm:cxn modelId="{F0F873F2-095C-4438-BF4D-273C4D3B4A57}" type="presOf" srcId="{4D0108D0-3819-45B8-A4A1-5BE6A54F9716}" destId="{840F5748-358D-4D23-81F5-E1189B4EF2BE}" srcOrd="0" destOrd="0" presId="urn:microsoft.com/office/officeart/2005/8/layout/vProcess5"/>
    <dgm:cxn modelId="{2C64A9C1-C057-4A2A-8FE8-8B7E5B8D3244}" type="presOf" srcId="{593AF721-862F-43A0-B2E2-C29A71855904}" destId="{4A9D982F-AB2F-4307-A366-040613B80263}" srcOrd="0" destOrd="0" presId="urn:microsoft.com/office/officeart/2005/8/layout/vProcess5"/>
    <dgm:cxn modelId="{7E03A7F5-E205-4016-B2DB-91B57F9B5B30}" srcId="{AE9D898F-AA61-4F07-A332-B6C7988D4EFE}" destId="{74A932AC-27AA-4E00-BEEC-30B4B67C24C1}" srcOrd="1" destOrd="0" parTransId="{8721BB97-73F9-44FC-BE2A-61B4D7E52F86}" sibTransId="{4D0108D0-3819-45B8-A4A1-5BE6A54F9716}"/>
    <dgm:cxn modelId="{77C44ADC-101B-4E6A-8F9E-5160294FB674}" type="presOf" srcId="{AE9D898F-AA61-4F07-A332-B6C7988D4EFE}" destId="{E113ADFA-2AA1-46AD-9401-4BD322C3E7A6}" srcOrd="0" destOrd="0" presId="urn:microsoft.com/office/officeart/2005/8/layout/vProcess5"/>
    <dgm:cxn modelId="{336328AA-0B55-4C6E-B960-DB9D5D22A0F8}" type="presOf" srcId="{593AF721-862F-43A0-B2E2-C29A71855904}" destId="{BAC0F403-3921-4B29-8AA2-B83C706EE6AA}" srcOrd="1" destOrd="0" presId="urn:microsoft.com/office/officeart/2005/8/layout/vProcess5"/>
    <dgm:cxn modelId="{56381822-D51F-40C4-8936-365A0B422163}" srcId="{AE9D898F-AA61-4F07-A332-B6C7988D4EFE}" destId="{593AF721-862F-43A0-B2E2-C29A71855904}" srcOrd="3" destOrd="0" parTransId="{8833A0B8-9F32-411F-8D7C-8615C73DD785}" sibTransId="{04AF2040-87DA-45D7-80C1-55C9A4D22F38}"/>
    <dgm:cxn modelId="{527B84FE-AA37-4DCE-A912-B7278B27E278}" srcId="{AE9D898F-AA61-4F07-A332-B6C7988D4EFE}" destId="{0C178166-10D2-4F5F-9B03-BD31F0750B88}" srcOrd="2" destOrd="0" parTransId="{2DBF6DCD-2574-46E9-ACCA-61835F8F7CA7}" sibTransId="{254E5A82-623A-4BFC-8225-E7E9EEE12292}"/>
    <dgm:cxn modelId="{D56B9AF1-6F62-4030-982E-259295779436}" type="presParOf" srcId="{E113ADFA-2AA1-46AD-9401-4BD322C3E7A6}" destId="{EFB05D89-280E-4ADC-ADB5-8EDBB4ECA4A4}" srcOrd="0" destOrd="0" presId="urn:microsoft.com/office/officeart/2005/8/layout/vProcess5"/>
    <dgm:cxn modelId="{2EFF9499-CA81-48AB-9118-5267E47F39BF}" type="presParOf" srcId="{E113ADFA-2AA1-46AD-9401-4BD322C3E7A6}" destId="{59E4DDE7-B5EE-4E8C-9307-E989B37611FB}" srcOrd="1" destOrd="0" presId="urn:microsoft.com/office/officeart/2005/8/layout/vProcess5"/>
    <dgm:cxn modelId="{07A814DE-95E6-4FEB-BAE1-28534C9644CC}" type="presParOf" srcId="{E113ADFA-2AA1-46AD-9401-4BD322C3E7A6}" destId="{60F18158-57FD-41CD-B235-17BD10ADBF75}" srcOrd="2" destOrd="0" presId="urn:microsoft.com/office/officeart/2005/8/layout/vProcess5"/>
    <dgm:cxn modelId="{8D0D0E9B-9587-4439-98C5-70FDD8AB426A}" type="presParOf" srcId="{E113ADFA-2AA1-46AD-9401-4BD322C3E7A6}" destId="{DC7387FE-5568-40DA-8DC6-5BCB69553ED2}" srcOrd="3" destOrd="0" presId="urn:microsoft.com/office/officeart/2005/8/layout/vProcess5"/>
    <dgm:cxn modelId="{811C95B8-7C46-42C4-8915-F871FED85CF9}" type="presParOf" srcId="{E113ADFA-2AA1-46AD-9401-4BD322C3E7A6}" destId="{4A9D982F-AB2F-4307-A366-040613B80263}" srcOrd="4" destOrd="0" presId="urn:microsoft.com/office/officeart/2005/8/layout/vProcess5"/>
    <dgm:cxn modelId="{7C3852E3-234E-45E9-BFE8-A87F85B58FA0}" type="presParOf" srcId="{E113ADFA-2AA1-46AD-9401-4BD322C3E7A6}" destId="{9E35B6C6-C75C-4720-A801-4A577F47EA8F}" srcOrd="5" destOrd="0" presId="urn:microsoft.com/office/officeart/2005/8/layout/vProcess5"/>
    <dgm:cxn modelId="{0700B511-E802-4C9C-9605-DB47AF6AA98C}" type="presParOf" srcId="{E113ADFA-2AA1-46AD-9401-4BD322C3E7A6}" destId="{840F5748-358D-4D23-81F5-E1189B4EF2BE}" srcOrd="6" destOrd="0" presId="urn:microsoft.com/office/officeart/2005/8/layout/vProcess5"/>
    <dgm:cxn modelId="{67184AEF-E71B-42E0-87CC-48AFADB62182}" type="presParOf" srcId="{E113ADFA-2AA1-46AD-9401-4BD322C3E7A6}" destId="{6777A8C3-B327-44A6-A16F-2E5EBCBBC3D5}" srcOrd="7" destOrd="0" presId="urn:microsoft.com/office/officeart/2005/8/layout/vProcess5"/>
    <dgm:cxn modelId="{D34503DE-7A9C-4C24-B5C5-5753A0AC90B3}" type="presParOf" srcId="{E113ADFA-2AA1-46AD-9401-4BD322C3E7A6}" destId="{BFEF635A-896B-4B7E-B7B3-DD1199B65381}" srcOrd="8" destOrd="0" presId="urn:microsoft.com/office/officeart/2005/8/layout/vProcess5"/>
    <dgm:cxn modelId="{FF9E2434-01AF-4DEA-90E0-A2AE8589210D}" type="presParOf" srcId="{E113ADFA-2AA1-46AD-9401-4BD322C3E7A6}" destId="{29FDD688-5E3F-491A-9EC4-5D245ACC0129}" srcOrd="9" destOrd="0" presId="urn:microsoft.com/office/officeart/2005/8/layout/vProcess5"/>
    <dgm:cxn modelId="{5FC68937-490D-42A0-A094-69A02EDDEE37}" type="presParOf" srcId="{E113ADFA-2AA1-46AD-9401-4BD322C3E7A6}" destId="{A0C00826-77FD-41DF-9345-19943056B48F}" srcOrd="10" destOrd="0" presId="urn:microsoft.com/office/officeart/2005/8/layout/vProcess5"/>
    <dgm:cxn modelId="{9585AD1A-D507-4CD9-8EE1-DCF9C9B4DD52}" type="presParOf" srcId="{E113ADFA-2AA1-46AD-9401-4BD322C3E7A6}" destId="{BAC0F403-3921-4B29-8AA2-B83C706EE6A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94FDA-7C28-425E-BFDB-1C537129544F}">
      <dsp:nvSpPr>
        <dsp:cNvPr id="0" name=""/>
        <dsp:cNvSpPr/>
      </dsp:nvSpPr>
      <dsp:spPr>
        <a:xfrm>
          <a:off x="0" y="587999"/>
          <a:ext cx="6492875" cy="2156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770636" rIns="503919" bIns="263144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700" kern="1200"/>
            <a:t>Globální spotřeba</a:t>
          </a:r>
          <a:endParaRPr lang="en-US" sz="3700" kern="120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700" kern="1200"/>
            <a:t>Analýza rodinných účtů</a:t>
          </a:r>
          <a:endParaRPr lang="en-US" sz="3700" kern="1200"/>
        </a:p>
      </dsp:txBody>
      <dsp:txXfrm>
        <a:off x="0" y="587999"/>
        <a:ext cx="6492875" cy="2156175"/>
      </dsp:txXfrm>
    </dsp:sp>
    <dsp:sp modelId="{43927180-F363-4BDB-A13D-29ED3859888D}">
      <dsp:nvSpPr>
        <dsp:cNvPr id="0" name=""/>
        <dsp:cNvSpPr/>
      </dsp:nvSpPr>
      <dsp:spPr>
        <a:xfrm>
          <a:off x="324643" y="41879"/>
          <a:ext cx="4545012" cy="10922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Nepřímé metody</a:t>
          </a:r>
          <a:endParaRPr lang="en-US" sz="3700" kern="1200"/>
        </a:p>
      </dsp:txBody>
      <dsp:txXfrm>
        <a:off x="377962" y="95198"/>
        <a:ext cx="4438374" cy="985602"/>
      </dsp:txXfrm>
    </dsp:sp>
    <dsp:sp modelId="{8FE16864-7D17-4BEB-A323-56769D2006B4}">
      <dsp:nvSpPr>
        <dsp:cNvPr id="0" name=""/>
        <dsp:cNvSpPr/>
      </dsp:nvSpPr>
      <dsp:spPr>
        <a:xfrm>
          <a:off x="0" y="3490095"/>
          <a:ext cx="6492875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770636" rIns="503919" bIns="263144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700" kern="1200"/>
            <a:t>Individuální spotřeba </a:t>
          </a:r>
          <a:endParaRPr lang="en-US" sz="3700" kern="1200"/>
        </a:p>
      </dsp:txBody>
      <dsp:txXfrm>
        <a:off x="0" y="3490095"/>
        <a:ext cx="6492875" cy="1573425"/>
      </dsp:txXfrm>
    </dsp:sp>
    <dsp:sp modelId="{943AB84C-DC81-4847-BAB3-DE44209E9E5F}">
      <dsp:nvSpPr>
        <dsp:cNvPr id="0" name=""/>
        <dsp:cNvSpPr/>
      </dsp:nvSpPr>
      <dsp:spPr>
        <a:xfrm>
          <a:off x="324643" y="2943974"/>
          <a:ext cx="4545012" cy="10922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Přímé metody </a:t>
          </a:r>
          <a:endParaRPr lang="en-US" sz="3700" kern="1200"/>
        </a:p>
      </dsp:txBody>
      <dsp:txXfrm>
        <a:off x="377962" y="2997293"/>
        <a:ext cx="4438374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94FDA-7C28-425E-BFDB-1C537129544F}">
      <dsp:nvSpPr>
        <dsp:cNvPr id="0" name=""/>
        <dsp:cNvSpPr/>
      </dsp:nvSpPr>
      <dsp:spPr>
        <a:xfrm>
          <a:off x="0" y="540868"/>
          <a:ext cx="6492875" cy="241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666496" rIns="5039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>
              <a:solidFill>
                <a:schemeClr val="bg1"/>
              </a:solidFill>
            </a:rPr>
            <a:t>24hod. </a:t>
          </a:r>
          <a:r>
            <a:rPr lang="sk-SK" sz="3200" kern="1200" dirty="0" err="1">
              <a:solidFill>
                <a:schemeClr val="bg1"/>
              </a:solidFill>
            </a:rPr>
            <a:t>recall</a:t>
          </a:r>
          <a:endParaRPr lang="en-US" sz="3200" kern="1200" dirty="0">
            <a:solidFill>
              <a:schemeClr val="bg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>
              <a:solidFill>
                <a:schemeClr val="bg1"/>
              </a:solidFill>
            </a:rPr>
            <a:t>Výživová anamnéza</a:t>
          </a:r>
          <a:endParaRPr lang="en-US" sz="3200" kern="1200" dirty="0">
            <a:solidFill>
              <a:schemeClr val="bg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>
              <a:solidFill>
                <a:schemeClr val="bg1"/>
              </a:solidFill>
            </a:rPr>
            <a:t>Výživová </a:t>
          </a:r>
          <a:r>
            <a:rPr lang="sk-SK" sz="3200" kern="1200" dirty="0" err="1">
              <a:solidFill>
                <a:schemeClr val="bg1"/>
              </a:solidFill>
            </a:rPr>
            <a:t>frekvence</a:t>
          </a:r>
          <a:r>
            <a:rPr lang="sk-SK" sz="3200" kern="1200" dirty="0">
              <a:solidFill>
                <a:schemeClr val="bg1"/>
              </a:solidFill>
            </a:rPr>
            <a:t> </a:t>
          </a:r>
          <a:endParaRPr lang="en-US" sz="3200" kern="1200" dirty="0">
            <a:solidFill>
              <a:schemeClr val="bg1"/>
            </a:solidFill>
          </a:endParaRPr>
        </a:p>
      </dsp:txBody>
      <dsp:txXfrm>
        <a:off x="0" y="540868"/>
        <a:ext cx="6492875" cy="2419200"/>
      </dsp:txXfrm>
    </dsp:sp>
    <dsp:sp modelId="{43927180-F363-4BDB-A13D-29ED3859888D}">
      <dsp:nvSpPr>
        <dsp:cNvPr id="0" name=""/>
        <dsp:cNvSpPr/>
      </dsp:nvSpPr>
      <dsp:spPr>
        <a:xfrm>
          <a:off x="324643" y="68548"/>
          <a:ext cx="4545012" cy="9446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Retrospektivní </a:t>
          </a:r>
          <a:endParaRPr lang="en-US" sz="3200" kern="1200" dirty="0"/>
        </a:p>
      </dsp:txBody>
      <dsp:txXfrm>
        <a:off x="370757" y="114662"/>
        <a:ext cx="4452784" cy="852412"/>
      </dsp:txXfrm>
    </dsp:sp>
    <dsp:sp modelId="{8FE16864-7D17-4BEB-A323-56769D2006B4}">
      <dsp:nvSpPr>
        <dsp:cNvPr id="0" name=""/>
        <dsp:cNvSpPr/>
      </dsp:nvSpPr>
      <dsp:spPr>
        <a:xfrm>
          <a:off x="0" y="3605188"/>
          <a:ext cx="6492875" cy="186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666496" rIns="5039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 err="1">
              <a:solidFill>
                <a:schemeClr val="bg1"/>
              </a:solidFill>
            </a:rPr>
            <a:t>Metody</a:t>
          </a:r>
          <a:r>
            <a:rPr lang="sk-SK" sz="3200" kern="1200" dirty="0">
              <a:solidFill>
                <a:schemeClr val="bg1"/>
              </a:solidFill>
            </a:rPr>
            <a:t> záznamové</a:t>
          </a:r>
          <a:endParaRPr lang="en-US" sz="3200" kern="1200" dirty="0">
            <a:solidFill>
              <a:schemeClr val="bg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>
              <a:solidFill>
                <a:schemeClr val="bg1"/>
              </a:solidFill>
            </a:rPr>
            <a:t>Metoda dvojitých </a:t>
          </a:r>
          <a:r>
            <a:rPr lang="sk-SK" sz="3200" kern="1200" dirty="0" err="1">
              <a:solidFill>
                <a:schemeClr val="bg1"/>
              </a:solidFill>
            </a:rPr>
            <a:t>porcí</a:t>
          </a:r>
          <a:endParaRPr lang="en-US" sz="3200" kern="1200" dirty="0">
            <a:solidFill>
              <a:schemeClr val="bg1"/>
            </a:solidFill>
          </a:endParaRPr>
        </a:p>
      </dsp:txBody>
      <dsp:txXfrm>
        <a:off x="0" y="3605188"/>
        <a:ext cx="6492875" cy="1864800"/>
      </dsp:txXfrm>
    </dsp:sp>
    <dsp:sp modelId="{943AB84C-DC81-4847-BAB3-DE44209E9E5F}">
      <dsp:nvSpPr>
        <dsp:cNvPr id="0" name=""/>
        <dsp:cNvSpPr/>
      </dsp:nvSpPr>
      <dsp:spPr>
        <a:xfrm>
          <a:off x="324643" y="3132868"/>
          <a:ext cx="4545012" cy="9446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Prospektivní </a:t>
          </a:r>
          <a:endParaRPr lang="en-US" sz="3200" kern="1200" dirty="0"/>
        </a:p>
      </dsp:txBody>
      <dsp:txXfrm>
        <a:off x="370757" y="3178982"/>
        <a:ext cx="4452784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94FDA-7C28-425E-BFDB-1C537129544F}">
      <dsp:nvSpPr>
        <dsp:cNvPr id="0" name=""/>
        <dsp:cNvSpPr/>
      </dsp:nvSpPr>
      <dsp:spPr>
        <a:xfrm>
          <a:off x="0" y="540868"/>
          <a:ext cx="6492875" cy="241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666496" rIns="5039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/>
            <a:t>24hod. </a:t>
          </a:r>
          <a:r>
            <a:rPr lang="sk-SK" sz="3200" kern="1200" dirty="0" err="1"/>
            <a:t>recall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/>
            <a:t>Výživová anamnéza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/>
            <a:t>Výživová </a:t>
          </a:r>
          <a:r>
            <a:rPr lang="sk-SK" sz="3200" kern="1200" dirty="0" err="1"/>
            <a:t>frekvence</a:t>
          </a:r>
          <a:r>
            <a:rPr lang="sk-SK" sz="3200" kern="1200" dirty="0"/>
            <a:t> </a:t>
          </a:r>
          <a:endParaRPr lang="en-US" sz="3200" kern="1200" dirty="0"/>
        </a:p>
      </dsp:txBody>
      <dsp:txXfrm>
        <a:off x="0" y="540868"/>
        <a:ext cx="6492875" cy="2419200"/>
      </dsp:txXfrm>
    </dsp:sp>
    <dsp:sp modelId="{43927180-F363-4BDB-A13D-29ED3859888D}">
      <dsp:nvSpPr>
        <dsp:cNvPr id="0" name=""/>
        <dsp:cNvSpPr/>
      </dsp:nvSpPr>
      <dsp:spPr>
        <a:xfrm>
          <a:off x="324643" y="68548"/>
          <a:ext cx="4545012" cy="9446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Retrospektivní </a:t>
          </a:r>
          <a:endParaRPr lang="en-US" sz="3200" kern="1200" dirty="0"/>
        </a:p>
      </dsp:txBody>
      <dsp:txXfrm>
        <a:off x="370757" y="114662"/>
        <a:ext cx="4452784" cy="852412"/>
      </dsp:txXfrm>
    </dsp:sp>
    <dsp:sp modelId="{8FE16864-7D17-4BEB-A323-56769D2006B4}">
      <dsp:nvSpPr>
        <dsp:cNvPr id="0" name=""/>
        <dsp:cNvSpPr/>
      </dsp:nvSpPr>
      <dsp:spPr>
        <a:xfrm>
          <a:off x="0" y="3605188"/>
          <a:ext cx="6492875" cy="186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666496" rIns="5039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 err="1"/>
            <a:t>Metody</a:t>
          </a:r>
          <a:r>
            <a:rPr lang="sk-SK" sz="3200" kern="1200" dirty="0"/>
            <a:t> záznamové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3200" kern="1200" dirty="0"/>
            <a:t>Metoda dvojitých </a:t>
          </a:r>
          <a:r>
            <a:rPr lang="sk-SK" sz="3200" kern="1200" dirty="0" err="1"/>
            <a:t>porcí</a:t>
          </a:r>
          <a:endParaRPr lang="en-US" sz="3200" kern="1200" dirty="0"/>
        </a:p>
      </dsp:txBody>
      <dsp:txXfrm>
        <a:off x="0" y="3605188"/>
        <a:ext cx="6492875" cy="1864800"/>
      </dsp:txXfrm>
    </dsp:sp>
    <dsp:sp modelId="{943AB84C-DC81-4847-BAB3-DE44209E9E5F}">
      <dsp:nvSpPr>
        <dsp:cNvPr id="0" name=""/>
        <dsp:cNvSpPr/>
      </dsp:nvSpPr>
      <dsp:spPr>
        <a:xfrm>
          <a:off x="324643" y="3132868"/>
          <a:ext cx="4545012" cy="9446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Prospektivní </a:t>
          </a:r>
          <a:endParaRPr lang="en-US" sz="3200" kern="1200" dirty="0"/>
        </a:p>
      </dsp:txBody>
      <dsp:txXfrm>
        <a:off x="370757" y="3178982"/>
        <a:ext cx="4452784" cy="8524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4DDE7-B5EE-4E8C-9307-E989B37611FB}">
      <dsp:nvSpPr>
        <dsp:cNvPr id="0" name=""/>
        <dsp:cNvSpPr/>
      </dsp:nvSpPr>
      <dsp:spPr>
        <a:xfrm>
          <a:off x="0" y="0"/>
          <a:ext cx="5194300" cy="1123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err="1"/>
            <a:t>Data</a:t>
          </a:r>
          <a:r>
            <a:rPr lang="sk-SK" sz="2400" b="1" kern="1200" dirty="0"/>
            <a:t> o </a:t>
          </a:r>
          <a:r>
            <a:rPr lang="sk-SK" sz="2400" b="1" kern="1200" dirty="0" err="1"/>
            <a:t>spotřebě</a:t>
          </a:r>
          <a:r>
            <a:rPr lang="sk-SK" sz="2400" b="1" kern="1200" dirty="0"/>
            <a:t> </a:t>
          </a:r>
          <a:r>
            <a:rPr lang="sk-SK" sz="2400" b="1" kern="1200" dirty="0" err="1"/>
            <a:t>potravin</a:t>
          </a:r>
          <a:r>
            <a:rPr lang="sk-SK" sz="2400" b="1" kern="1200" dirty="0"/>
            <a:t>         </a:t>
          </a:r>
          <a:r>
            <a:rPr lang="sk-SK" sz="2100" kern="1200" dirty="0"/>
            <a:t>(</a:t>
          </a:r>
          <a:r>
            <a:rPr lang="sk-SK" sz="2100" kern="1200" dirty="0" err="1"/>
            <a:t>např</a:t>
          </a:r>
          <a:r>
            <a:rPr lang="sk-SK" sz="2100" kern="1200" dirty="0"/>
            <a:t>. národní </a:t>
          </a:r>
          <a:r>
            <a:rPr lang="sk-SK" sz="2100" kern="1200" dirty="0" err="1"/>
            <a:t>data</a:t>
          </a:r>
          <a:r>
            <a:rPr lang="sk-SK" sz="2100" kern="1200" dirty="0"/>
            <a:t> </a:t>
          </a:r>
          <a:r>
            <a:rPr lang="sk-SK" sz="2100" kern="1200" dirty="0" err="1"/>
            <a:t>zjištěná</a:t>
          </a:r>
          <a:r>
            <a:rPr lang="sk-SK" sz="2100" kern="1200" dirty="0"/>
            <a:t> na </a:t>
          </a:r>
          <a:r>
            <a:rPr lang="sk-SK" sz="2100" kern="1200" dirty="0" err="1"/>
            <a:t>individuální</a:t>
          </a:r>
          <a:r>
            <a:rPr lang="sk-SK" sz="2100" kern="1200" dirty="0"/>
            <a:t> úrovni)</a:t>
          </a:r>
          <a:endParaRPr lang="en-US" sz="2100" kern="1200" dirty="0"/>
        </a:p>
      </dsp:txBody>
      <dsp:txXfrm>
        <a:off x="32897" y="32897"/>
        <a:ext cx="3887383" cy="1057394"/>
      </dsp:txXfrm>
    </dsp:sp>
    <dsp:sp modelId="{60F18158-57FD-41CD-B235-17BD10ADBF75}">
      <dsp:nvSpPr>
        <dsp:cNvPr id="0" name=""/>
        <dsp:cNvSpPr/>
      </dsp:nvSpPr>
      <dsp:spPr>
        <a:xfrm>
          <a:off x="435022" y="1327404"/>
          <a:ext cx="5194300" cy="1123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/>
            <a:t>Nutriční </a:t>
          </a:r>
          <a:r>
            <a:rPr lang="sk-SK" sz="2400" b="1" kern="1200" dirty="0" err="1"/>
            <a:t>složení</a:t>
          </a:r>
          <a:r>
            <a:rPr lang="sk-SK" sz="2400" b="1" kern="1200" dirty="0"/>
            <a:t> </a:t>
          </a:r>
          <a:r>
            <a:rPr lang="sk-SK" sz="2400" b="1" kern="1200" dirty="0" err="1"/>
            <a:t>potravin</a:t>
          </a:r>
          <a:r>
            <a:rPr lang="sk-SK" sz="2400" b="1" kern="1200" dirty="0"/>
            <a:t> </a:t>
          </a:r>
          <a:r>
            <a:rPr lang="sk-SK" sz="2100" kern="1200" dirty="0"/>
            <a:t>(databáze </a:t>
          </a:r>
          <a:r>
            <a:rPr lang="sk-SK" sz="2100" kern="1200" dirty="0" err="1"/>
            <a:t>nutričního</a:t>
          </a:r>
          <a:r>
            <a:rPr lang="sk-SK" sz="2100" kern="1200" dirty="0"/>
            <a:t> </a:t>
          </a:r>
          <a:r>
            <a:rPr lang="sk-SK" sz="2100" kern="1200" dirty="0" err="1"/>
            <a:t>složení</a:t>
          </a:r>
          <a:r>
            <a:rPr lang="sk-SK" sz="2100" kern="1200" dirty="0"/>
            <a:t> </a:t>
          </a:r>
          <a:r>
            <a:rPr lang="sk-SK" sz="2100" kern="1200" dirty="0" err="1"/>
            <a:t>potravin</a:t>
          </a:r>
          <a:r>
            <a:rPr lang="sk-SK" sz="2100" kern="1200" dirty="0"/>
            <a:t>)</a:t>
          </a:r>
          <a:endParaRPr lang="en-US" sz="2100" kern="1200" dirty="0"/>
        </a:p>
      </dsp:txBody>
      <dsp:txXfrm>
        <a:off x="467919" y="1360301"/>
        <a:ext cx="3963411" cy="1057394"/>
      </dsp:txXfrm>
    </dsp:sp>
    <dsp:sp modelId="{DC7387FE-5568-40DA-8DC6-5BCB69553ED2}">
      <dsp:nvSpPr>
        <dsp:cNvPr id="0" name=""/>
        <dsp:cNvSpPr/>
      </dsp:nvSpPr>
      <dsp:spPr>
        <a:xfrm>
          <a:off x="863552" y="2654808"/>
          <a:ext cx="5194300" cy="1123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/>
            <a:t>Stanovení </a:t>
          </a:r>
          <a:r>
            <a:rPr lang="sk-SK" sz="2400" b="1" kern="1200" dirty="0" err="1"/>
            <a:t>přívodu</a:t>
          </a:r>
          <a:r>
            <a:rPr lang="sk-SK" sz="2400" b="1" kern="1200" dirty="0"/>
            <a:t> </a:t>
          </a:r>
          <a:r>
            <a:rPr lang="sk-SK" sz="2400" b="1" kern="1200" dirty="0" err="1"/>
            <a:t>nutrientů</a:t>
          </a:r>
          <a:r>
            <a:rPr lang="sk-SK" sz="2400" kern="1200" dirty="0"/>
            <a:t> </a:t>
          </a:r>
          <a:r>
            <a:rPr lang="sk-SK" sz="2100" kern="1200" dirty="0"/>
            <a:t>(</a:t>
          </a:r>
          <a:r>
            <a:rPr lang="sk-SK" sz="2100" kern="1200" dirty="0" err="1"/>
            <a:t>střední</a:t>
          </a:r>
          <a:r>
            <a:rPr lang="sk-SK" sz="2100" kern="1200" dirty="0"/>
            <a:t> hodnota, variabilita, </a:t>
          </a:r>
          <a:r>
            <a:rPr lang="sk-SK" sz="2100" kern="1200" dirty="0" err="1"/>
            <a:t>distribuce</a:t>
          </a:r>
          <a:r>
            <a:rPr lang="sk-SK" sz="2100" kern="1200" dirty="0"/>
            <a:t> </a:t>
          </a:r>
          <a:r>
            <a:rPr lang="sk-SK" sz="2100" kern="1200" dirty="0" err="1"/>
            <a:t>přívodu</a:t>
          </a:r>
          <a:r>
            <a:rPr lang="sk-SK" sz="2100" kern="1200" dirty="0"/>
            <a:t>)</a:t>
          </a:r>
          <a:endParaRPr lang="en-US" sz="2100" kern="1200" dirty="0"/>
        </a:p>
      </dsp:txBody>
      <dsp:txXfrm>
        <a:off x="896449" y="2687705"/>
        <a:ext cx="3969904" cy="1057394"/>
      </dsp:txXfrm>
    </dsp:sp>
    <dsp:sp modelId="{4A9D982F-AB2F-4307-A366-040613B80263}">
      <dsp:nvSpPr>
        <dsp:cNvPr id="0" name=""/>
        <dsp:cNvSpPr/>
      </dsp:nvSpPr>
      <dsp:spPr>
        <a:xfrm>
          <a:off x="1298574" y="3982212"/>
          <a:ext cx="5194300" cy="1123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err="1"/>
            <a:t>Srovnání</a:t>
          </a:r>
          <a:r>
            <a:rPr lang="sk-SK" sz="2400" b="1" kern="1200" dirty="0"/>
            <a:t> s </a:t>
          </a:r>
          <a:r>
            <a:rPr lang="sk-SK" sz="2400" b="1" kern="1200" dirty="0" err="1"/>
            <a:t>doporučením</a:t>
          </a:r>
          <a:r>
            <a:rPr lang="sk-SK" sz="2400" b="1" kern="1200" dirty="0"/>
            <a:t> </a:t>
          </a:r>
          <a:r>
            <a:rPr lang="sk-SK" sz="2100" kern="1200" dirty="0"/>
            <a:t>(FBDG, referenční hodnoty </a:t>
          </a:r>
          <a:r>
            <a:rPr lang="sk-SK" sz="2100" kern="1200" dirty="0" err="1"/>
            <a:t>přívodu</a:t>
          </a:r>
          <a:r>
            <a:rPr lang="sk-SK" sz="2100" kern="1200" dirty="0"/>
            <a:t> </a:t>
          </a:r>
          <a:r>
            <a:rPr lang="sk-SK" sz="2100" kern="1200" dirty="0" err="1"/>
            <a:t>nutrientů</a:t>
          </a:r>
          <a:r>
            <a:rPr lang="sk-SK" sz="2100" kern="1200" dirty="0"/>
            <a:t>)</a:t>
          </a:r>
          <a:endParaRPr lang="en-US" sz="2100" kern="1200" dirty="0"/>
        </a:p>
      </dsp:txBody>
      <dsp:txXfrm>
        <a:off x="1331471" y="4015109"/>
        <a:ext cx="3963411" cy="1057394"/>
      </dsp:txXfrm>
    </dsp:sp>
    <dsp:sp modelId="{9E35B6C6-C75C-4720-A801-4A577F47EA8F}">
      <dsp:nvSpPr>
        <dsp:cNvPr id="0" name=""/>
        <dsp:cNvSpPr/>
      </dsp:nvSpPr>
      <dsp:spPr>
        <a:xfrm>
          <a:off x="4464227" y="860259"/>
          <a:ext cx="730072" cy="730072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635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4628493" y="860259"/>
        <a:ext cx="401540" cy="549379"/>
      </dsp:txXfrm>
    </dsp:sp>
    <dsp:sp modelId="{840F5748-358D-4D23-81F5-E1189B4EF2BE}">
      <dsp:nvSpPr>
        <dsp:cNvPr id="0" name=""/>
        <dsp:cNvSpPr/>
      </dsp:nvSpPr>
      <dsp:spPr>
        <a:xfrm>
          <a:off x="4899250" y="2187663"/>
          <a:ext cx="730072" cy="730072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635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5063516" y="2187663"/>
        <a:ext cx="401540" cy="549379"/>
      </dsp:txXfrm>
    </dsp:sp>
    <dsp:sp modelId="{6777A8C3-B327-44A6-A16F-2E5EBCBBC3D5}">
      <dsp:nvSpPr>
        <dsp:cNvPr id="0" name=""/>
        <dsp:cNvSpPr/>
      </dsp:nvSpPr>
      <dsp:spPr>
        <a:xfrm>
          <a:off x="5327780" y="3515067"/>
          <a:ext cx="730072" cy="730072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635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5492046" y="3515067"/>
        <a:ext cx="401540" cy="549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E3DDD-3CE2-4780-A144-ADB4CE867D2D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B6A0E-6B4D-49BF-86F0-38FA739F0B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983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6911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180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9528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74445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334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30602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7772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7873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82523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9559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3961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05206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Při zjišťování spotřeby potravin dochází prakticky vždy k chybám, jejichž charakter a velikost souvisí s použitou metodou. Chyby vznikají už během rozhovoru. Dále při kódování, přepočtu na nutrienty a při interpretaci.  Jednou z chyb vznikajících během rozhovoru, která je spojována s metodou 24HR (ale nejen s ní) je </a:t>
            </a:r>
            <a:r>
              <a:rPr lang="cs-CZ" altLang="sk-SK" dirty="0" err="1">
                <a:latin typeface="Arial" panose="020B0604020202020204" pitchFamily="34" charset="0"/>
              </a:rPr>
              <a:t>misreporting</a:t>
            </a:r>
            <a:r>
              <a:rPr lang="cs-CZ" altLang="sk-SK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38509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30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74710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31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04994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sk-SK" dirty="0">
              <a:latin typeface="Arial" panose="020B0604020202020204" pitchFamily="34" charset="0"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32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45077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sk-SK" dirty="0">
              <a:latin typeface="Arial" panose="020B0604020202020204" pitchFamily="34" charset="0"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33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3929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672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3373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2224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4788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5979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4922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217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E085C-016D-4B48-A595-2B6E6288C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FFC383-0824-481C-8B9A-983FF4B38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967C5B9-91A5-4194-975F-660B1A65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48FA642-DDE8-422D-8E3F-95FF814DB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F72CEA5-2679-4442-B8A4-08795B91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627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0B1664-E35B-4ACE-8A69-80C4B1E4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728C0E73-BB6A-48B0-992D-A526AE9C1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2030D08-6CD0-40C9-9415-B261CBDAD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325F75-0C14-4E20-9CB1-AD8E77FD1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542099-05B4-44A1-B46F-1CE1EA20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459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52E15797-8F7E-4F24-A2FF-6F4F38FEA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6F7879E6-E062-4872-A8DA-51B5F2536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AA1CD65-12CA-450E-B238-54B131BF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F6DB289-3FED-4DF0-AA77-20ABD06AA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A450F8B-0151-4AD8-8356-A9D720640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681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AFEEC-8016-4C34-BB3E-EB1FCE42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89BD0C-EABB-4E2E-81D2-551968706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3681B87-D6FC-4759-B9A0-32E472E11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90054AF-3DEF-4BEB-882A-486241FC8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15FAA73-323F-4CEE-B27B-72147680D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901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4BFF2-BDCB-44AF-B6A2-6BADB95CF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E72D5864-568E-4CBD-BA2D-DECDE8EAE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CB2C00-A32F-41C1-B965-F7970D8E3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C59C2A8-9D69-4DEC-8E65-CB3E39FD8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2AFC92E-6FE9-47C5-A2CF-6673EAD90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36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AE1C4-6650-4C1F-947C-6DB43E31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199C42-8924-4B0D-BD38-4E4B544A16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429F286-B7C5-47AF-9D29-7C2B23D1D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8300306-E26A-4D6C-B286-FF9BB47A9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9FA5BA5-0634-4CD1-9F0F-6C9649323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DDFC71F-E27B-4615-ADA3-DEC1B81C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63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69667-4687-410F-A8D5-1964CADA8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61AD4F3B-443C-4D33-9E0C-FD8EDC8A0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FDA73E5-DC15-49B1-9B56-58B724DEB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8A739B2A-78BE-430B-88DF-F1EA18A81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08C95DDD-1BFB-46FA-BC1B-9A1B69837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4445822-48E8-468F-AEF0-43A81EEDF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81C42B85-CB6E-44B2-A2E9-ED6D9CB5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C5D3587-3553-4D68-BAD2-A70570B6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822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E0529-186E-4824-8CE4-9E68C20A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1FB6752-78D5-4CBA-B0F1-D1598F9A6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A7C33F1-C3CE-446D-B1B2-E28B18D28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98825E8-4C00-4CF7-A63C-83DE4C31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044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412BE0C9-01E9-414E-9EA0-3A012DFB5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5380EDA6-AABA-40A3-98B8-8B0DDE055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F112EBE-360F-4064-AE18-5F31D78CB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989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D3799-34FE-4F26-83AB-37A36FD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BFBB79-25E8-45C4-999D-EB3084C66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C0075AAA-5CE7-4FB6-8EF1-FDE0D12CE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2706A1D-4D68-4014-B323-56B134DA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C11F704-A89A-4ECB-836A-07F63CBC5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7C3A66F-E983-4490-8152-78C20EE5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789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01AA10-3A2A-41B4-94C1-062855BB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5B5B038-5F6D-48B7-8457-9D64CAEED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43278984-B066-46E4-9681-75E6FC617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60CA9E9-DD3D-4F6B-9CF3-9F9DA5B7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C4F57DC-4EBC-4013-A1F8-55A9CDFCB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9A1E663-6EC9-4B7A-85CA-C75728C8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177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2ABCDF42-7837-491C-A18B-7364A5FA1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A8ADA923-E287-4DDD-BEA2-1D9C7D8A0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76F5912-2B8B-4C1F-8134-2ED2001C4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6C57-C5F0-49B5-A6CB-780033C28E55}" type="datetimeFigureOut">
              <a:rPr lang="sk-SK" smtClean="0"/>
              <a:t>2. 10. 2018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0934611-C0E1-4BBA-BDC9-E76E6F9F7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315558E-8EC7-4B4C-87D2-90291D49A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903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l.usda.gov/fnic/foodcomp/search/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://www.czfcdb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aostat.fao.org/site/368/DesktopDefault.aspx?PageID=368" TargetMode="External"/><Relationship Id="rId5" Type="http://schemas.openxmlformats.org/officeDocument/2006/relationships/hyperlink" Target="http://www.czso.cz/csu/2009edicniplan.nsf/p/3001-09" TargetMode="External"/><Relationship Id="rId4" Type="http://schemas.openxmlformats.org/officeDocument/2006/relationships/hyperlink" Target="http://www.czso.cz/csu/2009edicniplan.nsf/p/3004-09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fsa.europa.eu/en/datex/datexeumenu.htm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A5D2A09D-CE1D-4D33-8383-FC5F5FB92F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Rectangle 70">
            <a:extLst>
              <a:ext uri="{FF2B5EF4-FFF2-40B4-BE49-F238E27FC236}">
                <a16:creationId xmlns:a16="http://schemas.microsoft.com/office/drawing/2014/main" id="{ED49FE6D-E54D-4A15-9572-966ED42F8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4251489"/>
            <a:ext cx="12188824" cy="2077327"/>
          </a:xfrm>
          <a:prstGeom prst="rect">
            <a:avLst/>
          </a:prstGeom>
          <a:solidFill>
            <a:schemeClr val="bg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0E76A9-690E-46CC-A1FC-DF8D53A02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688" y="4337523"/>
            <a:ext cx="10918056" cy="1111170"/>
          </a:xfrm>
        </p:spPr>
        <p:txBody>
          <a:bodyPr>
            <a:normAutofit/>
          </a:bodyPr>
          <a:lstStyle/>
          <a:p>
            <a:r>
              <a:rPr lang="cs-CZ" dirty="0">
                <a:latin typeface="Bahnschrift Condensed" panose="020B0502040204020203" pitchFamily="34" charset="0"/>
              </a:rPr>
              <a:t>Hodnocení výživové spotřeby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0BD95E-FD3C-473E-B7BC-25C0C7D02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688" y="5448693"/>
            <a:ext cx="10918056" cy="771132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Condensed" panose="020B0502040204020203" pitchFamily="34" charset="0"/>
              </a:rPr>
              <a:t>Mgr. Lenka Slobodníková</a:t>
            </a:r>
          </a:p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Condensed" panose="020B0502040204020203" pitchFamily="34" charset="0"/>
              </a:rPr>
              <a:t>Podklady k prezentaci od Mgr. Marie Šubrtové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2053" name="Straight Connector 72">
            <a:extLst>
              <a:ext uri="{FF2B5EF4-FFF2-40B4-BE49-F238E27FC236}">
                <a16:creationId xmlns:a16="http://schemas.microsoft.com/office/drawing/2014/main" id="{EAFC8083-BBFA-464C-A805-4E844F66B2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4126832"/>
            <a:ext cx="12188824" cy="0"/>
          </a:xfrm>
          <a:prstGeom prst="line">
            <a:avLst/>
          </a:prstGeom>
          <a:ln w="50800">
            <a:solidFill>
              <a:schemeClr val="bg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C752BC6-CDD2-4020-8DCF-B5E813CD3A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448927"/>
            <a:ext cx="12188824" cy="0"/>
          </a:xfrm>
          <a:prstGeom prst="line">
            <a:avLst/>
          </a:prstGeom>
          <a:ln w="50800">
            <a:solidFill>
              <a:schemeClr val="bg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119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>
            <a:extLst>
              <a:ext uri="{FF2B5EF4-FFF2-40B4-BE49-F238E27FC236}">
                <a16:creationId xmlns:a16="http://schemas.microsoft.com/office/drawing/2014/main" id="{4841EA57-DEA6-4BE9-B11E-1FBCC76BE1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VÃ½sledok vyhÄ¾adÃ¡vania obrÃ¡zkov pre dopyt spotreba potravin">
            <a:extLst>
              <a:ext uri="{FF2B5EF4-FFF2-40B4-BE49-F238E27FC236}">
                <a16:creationId xmlns:a16="http://schemas.microsoft.com/office/drawing/2014/main" id="{79EFACD1-4F7C-4599-AF47-946A09D066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36" r="-3" b="-3"/>
          <a:stretch/>
        </p:blipFill>
        <p:spPr bwMode="auto">
          <a:xfrm>
            <a:off x="5926240" y="0"/>
            <a:ext cx="6265758" cy="2285990"/>
          </a:xfrm>
          <a:custGeom>
            <a:avLst/>
            <a:gdLst>
              <a:gd name="connsiteX0" fmla="*/ 0 w 6265758"/>
              <a:gd name="connsiteY0" fmla="*/ 0 h 2286000"/>
              <a:gd name="connsiteX1" fmla="*/ 6265758 w 6265758"/>
              <a:gd name="connsiteY1" fmla="*/ 0 h 2286000"/>
              <a:gd name="connsiteX2" fmla="*/ 6265758 w 6265758"/>
              <a:gd name="connsiteY2" fmla="*/ 2286000 h 2286000"/>
              <a:gd name="connsiteX3" fmla="*/ 1062168 w 6265758"/>
              <a:gd name="connsiteY3" fmla="*/ 2286000 h 2286000"/>
              <a:gd name="connsiteX4" fmla="*/ 790683 w 6265758"/>
              <a:gd name="connsiteY4" fmla="*/ 1700078 h 2286000"/>
              <a:gd name="connsiteX5" fmla="*/ 787725 w 6265758"/>
              <a:gd name="connsiteY5" fmla="*/ 1700078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65758" h="2286000">
                <a:moveTo>
                  <a:pt x="0" y="0"/>
                </a:moveTo>
                <a:lnTo>
                  <a:pt x="6265758" y="0"/>
                </a:lnTo>
                <a:lnTo>
                  <a:pt x="6265758" y="2286000"/>
                </a:lnTo>
                <a:lnTo>
                  <a:pt x="1062168" y="2286000"/>
                </a:lnTo>
                <a:lnTo>
                  <a:pt x="790683" y="1700078"/>
                </a:lnTo>
                <a:lnTo>
                  <a:pt x="787725" y="170007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Ã½sledok vyhÄ¾adÃ¡vania obrÃ¡zkov pre dopyt Älovek jediaci">
            <a:extLst>
              <a:ext uri="{FF2B5EF4-FFF2-40B4-BE49-F238E27FC236}">
                <a16:creationId xmlns:a16="http://schemas.microsoft.com/office/drawing/2014/main" id="{F40FC993-E473-477C-99C2-6CF312E60D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9" t="37465" r="-19318"/>
          <a:stretch/>
        </p:blipFill>
        <p:spPr bwMode="auto">
          <a:xfrm>
            <a:off x="8001000" y="4572001"/>
            <a:ext cx="5196155" cy="2286000"/>
          </a:xfrm>
          <a:custGeom>
            <a:avLst/>
            <a:gdLst>
              <a:gd name="connsiteX0" fmla="*/ 0 w 5203590"/>
              <a:gd name="connsiteY0" fmla="*/ 0 h 2286000"/>
              <a:gd name="connsiteX1" fmla="*/ 5203590 w 5203590"/>
              <a:gd name="connsiteY1" fmla="*/ 0 h 2286000"/>
              <a:gd name="connsiteX2" fmla="*/ 5203590 w 5203590"/>
              <a:gd name="connsiteY2" fmla="*/ 2286000 h 2286000"/>
              <a:gd name="connsiteX3" fmla="*/ 1059212 w 5203590"/>
              <a:gd name="connsiteY3" fmla="*/ 2286000 h 2286000"/>
              <a:gd name="connsiteX4" fmla="*/ 925708 w 5203590"/>
              <a:gd name="connsiteY4" fmla="*/ 1997870 h 2286000"/>
              <a:gd name="connsiteX5" fmla="*/ 925707 w 5203590"/>
              <a:gd name="connsiteY5" fmla="*/ 199787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03590" h="2286000">
                <a:moveTo>
                  <a:pt x="0" y="0"/>
                </a:moveTo>
                <a:lnTo>
                  <a:pt x="5203590" y="0"/>
                </a:lnTo>
                <a:lnTo>
                  <a:pt x="5203590" y="2286000"/>
                </a:lnTo>
                <a:lnTo>
                  <a:pt x="1059212" y="2286000"/>
                </a:lnTo>
                <a:lnTo>
                  <a:pt x="925708" y="1997870"/>
                </a:lnTo>
                <a:lnTo>
                  <a:pt x="925707" y="199787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Ã½sledok vyhÄ¾adÃ¡vania obrÃ¡zkov pre dopyt domÃ¡cnost">
            <a:extLst>
              <a:ext uri="{FF2B5EF4-FFF2-40B4-BE49-F238E27FC236}">
                <a16:creationId xmlns:a16="http://schemas.microsoft.com/office/drawing/2014/main" id="{653ACBF0-50EA-4EFC-9ED6-E2359A6474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0" b="13211"/>
          <a:stretch/>
        </p:blipFill>
        <p:spPr bwMode="auto">
          <a:xfrm>
            <a:off x="6889978" y="2285999"/>
            <a:ext cx="4314049" cy="2286000"/>
          </a:xfrm>
          <a:custGeom>
            <a:avLst/>
            <a:gdLst>
              <a:gd name="connsiteX0" fmla="*/ 0 w 4144382"/>
              <a:gd name="connsiteY0" fmla="*/ 0 h 2286000"/>
              <a:gd name="connsiteX1" fmla="*/ 4144382 w 4144382"/>
              <a:gd name="connsiteY1" fmla="*/ 0 h 2286000"/>
              <a:gd name="connsiteX2" fmla="*/ 4144382 w 4144382"/>
              <a:gd name="connsiteY2" fmla="*/ 2286000 h 2286000"/>
              <a:gd name="connsiteX3" fmla="*/ 1054581 w 4144382"/>
              <a:gd name="connsiteY3" fmla="*/ 2286000 h 2286000"/>
              <a:gd name="connsiteX4" fmla="*/ 1054581 w 4144382"/>
              <a:gd name="connsiteY4" fmla="*/ 2285999 h 2286000"/>
              <a:gd name="connsiteX5" fmla="*/ 1059211 w 4144382"/>
              <a:gd name="connsiteY5" fmla="*/ 2285999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44382" h="2286000">
                <a:moveTo>
                  <a:pt x="0" y="0"/>
                </a:moveTo>
                <a:lnTo>
                  <a:pt x="4144382" y="0"/>
                </a:lnTo>
                <a:lnTo>
                  <a:pt x="4144382" y="2286000"/>
                </a:lnTo>
                <a:lnTo>
                  <a:pt x="1054581" y="2286000"/>
                </a:lnTo>
                <a:lnTo>
                  <a:pt x="1054581" y="2285999"/>
                </a:lnTo>
                <a:lnTo>
                  <a:pt x="1059211" y="228599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Freeform 15">
            <a:extLst>
              <a:ext uri="{FF2B5EF4-FFF2-40B4-BE49-F238E27FC236}">
                <a16:creationId xmlns:a16="http://schemas.microsoft.com/office/drawing/2014/main" id="{A26922E4-CEB0-4BFE-BAD1-403E6A417D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0203" cy="6858000"/>
          </a:xfrm>
          <a:custGeom>
            <a:avLst/>
            <a:gdLst>
              <a:gd name="connsiteX0" fmla="*/ 0 w 9590203"/>
              <a:gd name="connsiteY0" fmla="*/ 0 h 6858000"/>
              <a:gd name="connsiteX1" fmla="*/ 6414049 w 9590203"/>
              <a:gd name="connsiteY1" fmla="*/ 0 h 6858000"/>
              <a:gd name="connsiteX2" fmla="*/ 9590203 w 9590203"/>
              <a:gd name="connsiteY2" fmla="*/ 6858000 h 6858000"/>
              <a:gd name="connsiteX3" fmla="*/ 0 w 959020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90203" h="6858000">
                <a:moveTo>
                  <a:pt x="0" y="0"/>
                </a:moveTo>
                <a:lnTo>
                  <a:pt x="6414049" y="0"/>
                </a:lnTo>
                <a:lnTo>
                  <a:pt x="959020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88040" cy="1325563"/>
          </a:xfrm>
        </p:spPr>
        <p:txBody>
          <a:bodyPr>
            <a:normAutofit/>
          </a:bodyPr>
          <a:lstStyle/>
          <a:p>
            <a:r>
              <a:rPr lang="sk-SK" sz="49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Spotřeba</a:t>
            </a:r>
            <a:r>
              <a:rPr lang="sk-SK" sz="49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sk-SK" sz="49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potravin</a:t>
            </a:r>
            <a:r>
              <a:rPr lang="sk-SK" sz="40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/>
            </a:r>
            <a:br>
              <a:rPr lang="sk-SK" sz="4000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6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</a:t>
            </a:r>
            <a:endParaRPr lang="sk-SK" sz="40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139"/>
            <a:ext cx="5707565" cy="4566824"/>
          </a:xfrm>
        </p:spPr>
        <p:txBody>
          <a:bodyPr>
            <a:normAutofit/>
          </a:bodyPr>
          <a:lstStyle/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4000" dirty="0">
                <a:solidFill>
                  <a:srgbClr val="000000"/>
                </a:solidFill>
              </a:rPr>
              <a:t>Národní úroveň</a:t>
            </a:r>
          </a:p>
          <a:p>
            <a:endParaRPr lang="cs-CZ" sz="4000" dirty="0">
              <a:solidFill>
                <a:srgbClr val="000000"/>
              </a:solidFill>
            </a:endParaRPr>
          </a:p>
          <a:p>
            <a:r>
              <a:rPr lang="cs-CZ" sz="4000" dirty="0">
                <a:solidFill>
                  <a:srgbClr val="000000"/>
                </a:solidFill>
              </a:rPr>
              <a:t>Úroveň domácností</a:t>
            </a:r>
          </a:p>
          <a:p>
            <a:endParaRPr lang="cs-CZ" sz="4000" dirty="0">
              <a:solidFill>
                <a:srgbClr val="000000"/>
              </a:solidFill>
            </a:endParaRPr>
          </a:p>
          <a:p>
            <a:r>
              <a:rPr lang="cs-CZ" sz="4000" dirty="0">
                <a:solidFill>
                  <a:srgbClr val="000000"/>
                </a:solidFill>
              </a:rPr>
              <a:t>Individuální spotřeba</a:t>
            </a:r>
          </a:p>
        </p:txBody>
      </p:sp>
    </p:spTree>
    <p:extLst>
      <p:ext uri="{BB962C8B-B14F-4D97-AF65-F5344CB8AC3E}">
        <p14:creationId xmlns:p14="http://schemas.microsoft.com/office/powerpoint/2010/main" val="2471713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89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0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9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3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4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rgbClr val="FFFFFF"/>
                </a:solidFill>
                <a:latin typeface="Bahnschrift Condensed" panose="020B0502040204020203" pitchFamily="34" charset="0"/>
              </a:rPr>
              <a:t>Spotřeba potravin</a:t>
            </a:r>
            <a:r>
              <a:rPr lang="cs-CZ" sz="1800" dirty="0">
                <a:solidFill>
                  <a:srgbClr val="FFFFFF"/>
                </a:solidFill>
                <a:latin typeface="Bahnschrift Condensed" panose="020B0502040204020203" pitchFamily="34" charset="0"/>
              </a:rPr>
              <a:t/>
            </a:r>
            <a:br>
              <a:rPr lang="cs-CZ" sz="1800" dirty="0">
                <a:solidFill>
                  <a:srgbClr val="FFFFFF"/>
                </a:solidFill>
                <a:latin typeface="Bahnschrift Condensed" panose="020B0502040204020203" pitchFamily="34" charset="0"/>
              </a:rPr>
            </a:br>
            <a:endParaRPr lang="cs-CZ" sz="1300" dirty="0">
              <a:solidFill>
                <a:srgbClr val="FFFFFF"/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145" name="Zástupný objekt pre obsah 2">
            <a:extLst>
              <a:ext uri="{FF2B5EF4-FFF2-40B4-BE49-F238E27FC236}">
                <a16:creationId xmlns:a16="http://schemas.microsoft.com/office/drawing/2014/main" id="{1ED7C2AC-1486-492E-B11A-A15B93C30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386855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2299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46348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Globální spotřeba – Celostátní bilance potravin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1923068"/>
            <a:ext cx="10284114" cy="46586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dirty="0" err="1"/>
              <a:t>Vychází</a:t>
            </a:r>
            <a:r>
              <a:rPr lang="sk-SK" dirty="0"/>
              <a:t> z </a:t>
            </a:r>
            <a:r>
              <a:rPr lang="sk-SK" dirty="0" err="1"/>
              <a:t>dat</a:t>
            </a:r>
            <a:r>
              <a:rPr lang="sk-SK" dirty="0"/>
              <a:t> </a:t>
            </a:r>
            <a:r>
              <a:rPr lang="sk-SK" dirty="0" err="1"/>
              <a:t>popisujících</a:t>
            </a:r>
            <a:r>
              <a:rPr lang="sk-SK" dirty="0"/>
              <a:t> </a:t>
            </a:r>
            <a:r>
              <a:rPr lang="sk-SK" b="1" dirty="0"/>
              <a:t>zdroje</a:t>
            </a:r>
            <a:r>
              <a:rPr lang="sk-SK" dirty="0"/>
              <a:t>: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 err="1"/>
              <a:t>zemědělská</a:t>
            </a:r>
            <a:r>
              <a:rPr lang="sk-SK" dirty="0"/>
              <a:t> a </a:t>
            </a:r>
            <a:r>
              <a:rPr lang="sk-SK" dirty="0" err="1"/>
              <a:t>průmyslová</a:t>
            </a:r>
            <a:r>
              <a:rPr lang="sk-SK" dirty="0"/>
              <a:t> výroba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dovoz </a:t>
            </a:r>
            <a:r>
              <a:rPr lang="sk-SK" dirty="0" err="1"/>
              <a:t>potravin</a:t>
            </a:r>
            <a:endParaRPr lang="sk-SK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obchodní zásoby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 err="1"/>
              <a:t>mezinárodní</a:t>
            </a:r>
            <a:r>
              <a:rPr lang="sk-SK" dirty="0"/>
              <a:t> potravinová pomoc</a:t>
            </a:r>
          </a:p>
          <a:p>
            <a:pPr lvl="1">
              <a:buFont typeface="Calibri" panose="020F0502020204030204" pitchFamily="34" charset="0"/>
              <a:buChar char="-"/>
            </a:pPr>
            <a:endParaRPr lang="sk-SK" sz="300" dirty="0"/>
          </a:p>
          <a:p>
            <a:pPr marL="0" indent="0">
              <a:buNone/>
            </a:pPr>
            <a:r>
              <a:rPr lang="sk-SK" dirty="0" err="1"/>
              <a:t>Dále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vyhotoví </a:t>
            </a:r>
            <a:r>
              <a:rPr lang="sk-SK" b="1" dirty="0"/>
              <a:t>údaje o </a:t>
            </a:r>
            <a:r>
              <a:rPr lang="sk-SK" b="1" dirty="0" err="1"/>
              <a:t>spotřebě</a:t>
            </a:r>
            <a:r>
              <a:rPr lang="sk-SK" b="1" dirty="0"/>
              <a:t> </a:t>
            </a:r>
            <a:r>
              <a:rPr lang="sk-SK" b="1" dirty="0" err="1"/>
              <a:t>těchto</a:t>
            </a:r>
            <a:r>
              <a:rPr lang="sk-SK" b="1" dirty="0"/>
              <a:t> </a:t>
            </a:r>
            <a:r>
              <a:rPr lang="sk-SK" b="1" dirty="0" err="1"/>
              <a:t>zdrojů</a:t>
            </a:r>
            <a:r>
              <a:rPr lang="sk-SK" b="1" dirty="0"/>
              <a:t>: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 err="1"/>
              <a:t>prodej</a:t>
            </a:r>
            <a:r>
              <a:rPr lang="sk-SK" dirty="0"/>
              <a:t>, </a:t>
            </a:r>
            <a:r>
              <a:rPr lang="sk-SK" dirty="0" err="1"/>
              <a:t>ztráty</a:t>
            </a:r>
            <a:r>
              <a:rPr lang="sk-SK" dirty="0"/>
              <a:t>, vývoz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výrobní </a:t>
            </a:r>
            <a:r>
              <a:rPr lang="sk-SK" dirty="0" err="1"/>
              <a:t>spotřeba</a:t>
            </a:r>
            <a:endParaRPr lang="sk-SK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samozásobení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konečné zásoby v </a:t>
            </a:r>
            <a:r>
              <a:rPr lang="sk-SK" dirty="0" err="1"/>
              <a:t>obchodech</a:t>
            </a:r>
            <a:r>
              <a:rPr lang="sk-SK" dirty="0"/>
              <a:t> a formách </a:t>
            </a:r>
            <a:r>
              <a:rPr lang="sk-SK" dirty="0" err="1"/>
              <a:t>veřejného</a:t>
            </a:r>
            <a:r>
              <a:rPr lang="sk-SK" dirty="0"/>
              <a:t> </a:t>
            </a:r>
            <a:r>
              <a:rPr lang="sk-SK" dirty="0" err="1"/>
              <a:t>stravování</a:t>
            </a:r>
            <a:endParaRPr lang="sk-SK" dirty="0"/>
          </a:p>
          <a:p>
            <a:pPr lvl="1">
              <a:buFont typeface="Calibri" panose="020F0502020204030204" pitchFamily="34" charset="0"/>
              <a:buChar char="-"/>
            </a:pPr>
            <a:endParaRPr lang="sk-SK" sz="300" dirty="0"/>
          </a:p>
          <a:p>
            <a:pPr marL="0" indent="0">
              <a:buNone/>
            </a:pPr>
            <a:r>
              <a:rPr lang="sk-SK" dirty="0" err="1"/>
              <a:t>Data</a:t>
            </a:r>
            <a:r>
              <a:rPr lang="sk-SK" dirty="0"/>
              <a:t> dostupná na </a:t>
            </a:r>
            <a:r>
              <a:rPr lang="sk-SK" dirty="0" err="1"/>
              <a:t>stránkách</a:t>
            </a:r>
            <a:r>
              <a:rPr lang="sk-SK" dirty="0"/>
              <a:t> ČSÚ</a:t>
            </a:r>
          </a:p>
          <a:p>
            <a:pPr>
              <a:buFont typeface="Calibri" panose="020F0502020204030204" pitchFamily="34" charset="0"/>
              <a:buChar char="-"/>
            </a:pPr>
            <a:endParaRPr lang="sk-SK" b="1" dirty="0"/>
          </a:p>
          <a:p>
            <a:pPr>
              <a:buFont typeface="Calibri" panose="020F0502020204030204" pitchFamily="34" charset="0"/>
              <a:buChar char="-"/>
            </a:pP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77365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46348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Globální spotřeba – Food balance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sheets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/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1970202"/>
            <a:ext cx="10284114" cy="465865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7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400" dirty="0"/>
              <a:t>Metoda FAO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400" dirty="0"/>
              <a:t>= (výroba + dovoz (</a:t>
            </a:r>
            <a:r>
              <a:rPr lang="sk-SK" sz="2400" dirty="0" err="1"/>
              <a:t>včetně</a:t>
            </a:r>
            <a:r>
              <a:rPr lang="sk-SK" sz="2400" dirty="0"/>
              <a:t> potravinové pomoci) + zásoby) - (export + </a:t>
            </a:r>
            <a:r>
              <a:rPr lang="sk-SK" sz="2400" dirty="0" err="1"/>
              <a:t>zpracování</a:t>
            </a:r>
            <a:r>
              <a:rPr lang="sk-SK" sz="2400" dirty="0"/>
              <a:t> pro </a:t>
            </a:r>
            <a:r>
              <a:rPr lang="sk-SK" sz="2400" dirty="0" err="1"/>
              <a:t>jiný</a:t>
            </a:r>
            <a:r>
              <a:rPr lang="sk-SK" sz="2400" dirty="0"/>
              <a:t> než </a:t>
            </a:r>
            <a:r>
              <a:rPr lang="sk-SK" sz="2400" dirty="0" err="1"/>
              <a:t>potravinářský</a:t>
            </a:r>
            <a:r>
              <a:rPr lang="sk-SK" sz="2400" dirty="0"/>
              <a:t> účel, </a:t>
            </a:r>
            <a:r>
              <a:rPr lang="sk-SK" sz="2400" dirty="0" err="1"/>
              <a:t>setba</a:t>
            </a:r>
            <a:r>
              <a:rPr lang="sk-SK" sz="2400" dirty="0"/>
              <a:t> + </a:t>
            </a:r>
            <a:r>
              <a:rPr lang="sk-SK" sz="2400" dirty="0" err="1"/>
              <a:t>ztráty</a:t>
            </a:r>
            <a:r>
              <a:rPr lang="sk-SK" sz="2400" dirty="0"/>
              <a:t>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400" dirty="0" err="1"/>
              <a:t>Vyjadřuje</a:t>
            </a:r>
            <a:r>
              <a:rPr lang="sk-SK" sz="2400" dirty="0"/>
              <a:t> </a:t>
            </a:r>
            <a:r>
              <a:rPr lang="sk-SK" sz="2400" dirty="0" err="1"/>
              <a:t>spotřebu</a:t>
            </a:r>
            <a:r>
              <a:rPr lang="sk-SK" sz="2400" dirty="0"/>
              <a:t> v jednotkách </a:t>
            </a:r>
            <a:r>
              <a:rPr lang="sk-SK" sz="2400" dirty="0" err="1"/>
              <a:t>množství</a:t>
            </a:r>
            <a:r>
              <a:rPr lang="sk-SK" sz="2400" dirty="0"/>
              <a:t> na hlavu a rok, v odhadu </a:t>
            </a:r>
            <a:r>
              <a:rPr lang="sk-SK" sz="2400" dirty="0" err="1"/>
              <a:t>příjmu</a:t>
            </a:r>
            <a:r>
              <a:rPr lang="sk-SK" sz="2400" dirty="0"/>
              <a:t> </a:t>
            </a:r>
            <a:r>
              <a:rPr lang="sk-SK" sz="2400" dirty="0" err="1"/>
              <a:t>základních</a:t>
            </a:r>
            <a:r>
              <a:rPr lang="sk-SK" sz="2400" dirty="0"/>
              <a:t> </a:t>
            </a:r>
            <a:r>
              <a:rPr lang="sk-SK" sz="2400" dirty="0" err="1"/>
              <a:t>nutrientů</a:t>
            </a:r>
            <a:r>
              <a:rPr lang="sk-SK" sz="2400" dirty="0"/>
              <a:t> na hlavu a </a:t>
            </a:r>
            <a:r>
              <a:rPr lang="sk-SK" sz="2400" dirty="0" err="1"/>
              <a:t>den</a:t>
            </a:r>
            <a:endParaRPr lang="sk-SK" sz="2400" dirty="0"/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400" dirty="0"/>
              <a:t>Metoda </a:t>
            </a:r>
            <a:r>
              <a:rPr lang="sk-SK" sz="2400" dirty="0" err="1"/>
              <a:t>dobře</a:t>
            </a:r>
            <a:r>
              <a:rPr lang="sk-SK" sz="2400" dirty="0"/>
              <a:t> </a:t>
            </a:r>
            <a:r>
              <a:rPr lang="sk-SK" sz="2400" dirty="0" err="1"/>
              <a:t>mezinárodně</a:t>
            </a:r>
            <a:r>
              <a:rPr lang="sk-SK" sz="2400" dirty="0"/>
              <a:t> </a:t>
            </a:r>
            <a:r>
              <a:rPr lang="sk-SK" sz="2400" dirty="0" err="1"/>
              <a:t>srovnatelná</a:t>
            </a:r>
            <a:r>
              <a:rPr lang="sk-SK" sz="2400" dirty="0"/>
              <a:t>.</a:t>
            </a:r>
            <a:endParaRPr lang="cs-CZ" sz="2400" b="1" dirty="0"/>
          </a:p>
          <a:p>
            <a:endParaRPr lang="sk-SK" sz="24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9492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Analýza rodinných účtů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092751"/>
            <a:ext cx="10284114" cy="4536107"/>
          </a:xfrm>
        </p:spPr>
        <p:txBody>
          <a:bodyPr>
            <a:no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sz="2200" i="1" dirty="0" err="1"/>
              <a:t>Household</a:t>
            </a:r>
            <a:r>
              <a:rPr lang="sk-SK" sz="2200" i="1" dirty="0"/>
              <a:t> </a:t>
            </a:r>
            <a:r>
              <a:rPr lang="sk-SK" sz="2200" i="1" dirty="0" err="1"/>
              <a:t>budget</a:t>
            </a:r>
            <a:r>
              <a:rPr lang="sk-SK" sz="2200" i="1" dirty="0"/>
              <a:t> </a:t>
            </a:r>
            <a:r>
              <a:rPr lang="sk-SK" sz="2200" i="1" dirty="0" err="1"/>
              <a:t>survey</a:t>
            </a:r>
            <a:endParaRPr lang="sk-SK" sz="2200" i="1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Vychází</a:t>
            </a:r>
            <a:r>
              <a:rPr lang="sk-SK" sz="2200" dirty="0"/>
              <a:t> </a:t>
            </a:r>
            <a:r>
              <a:rPr lang="sk-SK" sz="2200" dirty="0" err="1"/>
              <a:t>ze</a:t>
            </a:r>
            <a:r>
              <a:rPr lang="sk-SK" sz="2200" dirty="0"/>
              <a:t> </a:t>
            </a:r>
            <a:r>
              <a:rPr lang="sk-SK" sz="2200" dirty="0" err="1"/>
              <a:t>sledování</a:t>
            </a:r>
            <a:r>
              <a:rPr lang="sk-SK" sz="2200" dirty="0"/>
              <a:t> </a:t>
            </a:r>
            <a:r>
              <a:rPr lang="sk-SK" sz="2200" dirty="0" err="1"/>
              <a:t>spotřeby</a:t>
            </a:r>
            <a:r>
              <a:rPr lang="sk-SK" sz="2200" dirty="0"/>
              <a:t> na úrovni domácností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/>
              <a:t>Panel </a:t>
            </a:r>
            <a:r>
              <a:rPr lang="sk-SK" sz="2200" dirty="0" err="1"/>
              <a:t>zpravodajských</a:t>
            </a:r>
            <a:r>
              <a:rPr lang="sk-SK" sz="2200" dirty="0"/>
              <a:t> domácností vede záznam </a:t>
            </a:r>
            <a:r>
              <a:rPr lang="sk-SK" sz="2200" dirty="0" err="1"/>
              <a:t>všech</a:t>
            </a:r>
            <a:r>
              <a:rPr lang="sk-SK" sz="2200" dirty="0"/>
              <a:t> </a:t>
            </a:r>
            <a:r>
              <a:rPr lang="sk-SK" sz="2200" dirty="0" err="1"/>
              <a:t>příjmů</a:t>
            </a:r>
            <a:r>
              <a:rPr lang="sk-SK" sz="2200" dirty="0"/>
              <a:t> a </a:t>
            </a:r>
            <a:r>
              <a:rPr lang="sk-SK" sz="2200" dirty="0" err="1"/>
              <a:t>vydání</a:t>
            </a:r>
            <a:r>
              <a:rPr lang="sk-SK" sz="2200" dirty="0"/>
              <a:t> (v </a:t>
            </a:r>
            <a:r>
              <a:rPr lang="pl-PL" sz="2200" dirty="0"/>
              <a:t>ČR po dobu jednoho měsíce)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/>
              <a:t>Zapisuje </a:t>
            </a:r>
            <a:r>
              <a:rPr lang="sk-SK" sz="2200" dirty="0" err="1"/>
              <a:t>se</a:t>
            </a:r>
            <a:r>
              <a:rPr lang="sk-SK" sz="2200" dirty="0"/>
              <a:t> </a:t>
            </a:r>
            <a:r>
              <a:rPr lang="sk-SK" sz="2200" dirty="0" err="1"/>
              <a:t>množství</a:t>
            </a:r>
            <a:r>
              <a:rPr lang="sk-SK" sz="2200" dirty="0"/>
              <a:t> a cena </a:t>
            </a:r>
            <a:r>
              <a:rPr lang="sk-SK" sz="2200" dirty="0" err="1"/>
              <a:t>pořízených</a:t>
            </a:r>
            <a:r>
              <a:rPr lang="sk-SK" sz="2200" dirty="0"/>
              <a:t> </a:t>
            </a:r>
            <a:r>
              <a:rPr lang="sk-SK" sz="2200" dirty="0" err="1"/>
              <a:t>potravin</a:t>
            </a:r>
            <a:r>
              <a:rPr lang="sk-SK" sz="2200" dirty="0"/>
              <a:t>. V úvahu </a:t>
            </a:r>
            <a:r>
              <a:rPr lang="sk-SK" sz="2200" dirty="0" err="1"/>
              <a:t>se</a:t>
            </a:r>
            <a:r>
              <a:rPr lang="sk-SK" sz="2200" dirty="0"/>
              <a:t> </a:t>
            </a:r>
            <a:r>
              <a:rPr lang="sk-SK" sz="2200" dirty="0" err="1"/>
              <a:t>berou</a:t>
            </a:r>
            <a:r>
              <a:rPr lang="sk-SK" sz="2200" dirty="0"/>
              <a:t> </a:t>
            </a:r>
            <a:r>
              <a:rPr lang="sk-SK" sz="2200" dirty="0" err="1"/>
              <a:t>nejen</a:t>
            </a:r>
            <a:r>
              <a:rPr lang="sk-SK" sz="2200" dirty="0"/>
              <a:t> </a:t>
            </a:r>
            <a:r>
              <a:rPr lang="pl-PL" sz="2200" dirty="0"/>
              <a:t>nakoupené potraviny, ale i dary, naturální spotřeba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Data</a:t>
            </a:r>
            <a:r>
              <a:rPr lang="sk-SK" sz="2200" dirty="0"/>
              <a:t> </a:t>
            </a:r>
            <a:r>
              <a:rPr lang="sk-SK" sz="2200" dirty="0" err="1"/>
              <a:t>se</a:t>
            </a:r>
            <a:r>
              <a:rPr lang="sk-SK" sz="2200" dirty="0"/>
              <a:t> </a:t>
            </a:r>
            <a:r>
              <a:rPr lang="sk-SK" sz="2200" dirty="0" err="1"/>
              <a:t>uvádějí</a:t>
            </a:r>
            <a:r>
              <a:rPr lang="sk-SK" sz="2200" dirty="0"/>
              <a:t> na „</a:t>
            </a:r>
            <a:r>
              <a:rPr lang="sk-SK" sz="2200" dirty="0" err="1"/>
              <a:t>průměrnou</a:t>
            </a:r>
            <a:r>
              <a:rPr lang="sk-SK" sz="2200" dirty="0"/>
              <a:t> osobu“. </a:t>
            </a:r>
            <a:r>
              <a:rPr lang="sk-SK" sz="2200" dirty="0" err="1"/>
              <a:t>Nelze</a:t>
            </a:r>
            <a:r>
              <a:rPr lang="sk-SK" sz="2200" dirty="0"/>
              <a:t> </a:t>
            </a:r>
            <a:r>
              <a:rPr lang="sk-SK" sz="2200" dirty="0" err="1"/>
              <a:t>zjistit</a:t>
            </a:r>
            <a:r>
              <a:rPr lang="sk-SK" sz="2200" dirty="0"/>
              <a:t> </a:t>
            </a:r>
            <a:r>
              <a:rPr lang="sk-SK" sz="2200" dirty="0" err="1"/>
              <a:t>distribuci</a:t>
            </a:r>
            <a:r>
              <a:rPr lang="sk-SK" sz="2200" dirty="0"/>
              <a:t> </a:t>
            </a:r>
            <a:r>
              <a:rPr lang="sk-SK" sz="2200" dirty="0" err="1"/>
              <a:t>potravin</a:t>
            </a:r>
            <a:r>
              <a:rPr lang="sk-SK" sz="2200" dirty="0"/>
              <a:t> </a:t>
            </a:r>
            <a:r>
              <a:rPr lang="sk-SK" sz="2200" dirty="0" err="1"/>
              <a:t>mezi</a:t>
            </a:r>
            <a:r>
              <a:rPr lang="sk-SK" sz="2200" dirty="0"/>
              <a:t> členy domácnosti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Problémem</a:t>
            </a:r>
            <a:r>
              <a:rPr lang="sk-SK" sz="2200" dirty="0"/>
              <a:t> </a:t>
            </a:r>
            <a:r>
              <a:rPr lang="sk-SK" sz="2200" dirty="0" err="1"/>
              <a:t>jsou</a:t>
            </a:r>
            <a:r>
              <a:rPr lang="sk-SK" sz="2200" dirty="0"/>
              <a:t> obvykle pokrmy konzumované mimo </a:t>
            </a:r>
            <a:r>
              <a:rPr lang="sk-SK" sz="2200" dirty="0" err="1"/>
              <a:t>domácnost</a:t>
            </a:r>
            <a:r>
              <a:rPr lang="sk-SK" sz="2200" dirty="0"/>
              <a:t>, nákupy do zásoby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Zjišťují</a:t>
            </a:r>
            <a:r>
              <a:rPr lang="sk-SK" sz="2200" dirty="0"/>
              <a:t> </a:t>
            </a:r>
            <a:r>
              <a:rPr lang="sk-SK" sz="2200" dirty="0" err="1"/>
              <a:t>se</a:t>
            </a:r>
            <a:r>
              <a:rPr lang="sk-SK" sz="2200" dirty="0"/>
              <a:t> </a:t>
            </a:r>
            <a:r>
              <a:rPr lang="sk-SK" sz="2200" dirty="0" err="1"/>
              <a:t>socio</a:t>
            </a:r>
            <a:r>
              <a:rPr lang="sk-SK" sz="2200" dirty="0"/>
              <a:t>-ekonomické údaje o domácnosti – </a:t>
            </a:r>
            <a:r>
              <a:rPr lang="sk-SK" sz="2200" dirty="0" err="1"/>
              <a:t>sociální</a:t>
            </a:r>
            <a:r>
              <a:rPr lang="sk-SK" sz="2200" dirty="0"/>
              <a:t> skupina, počet </a:t>
            </a:r>
            <a:r>
              <a:rPr lang="sk-SK" sz="2200" dirty="0" err="1"/>
              <a:t>členů</a:t>
            </a:r>
            <a:r>
              <a:rPr lang="sk-SK" sz="2200" dirty="0"/>
              <a:t>, </a:t>
            </a:r>
            <a:r>
              <a:rPr lang="sk-SK" sz="2200" dirty="0" err="1"/>
              <a:t>vzdělání</a:t>
            </a:r>
            <a:r>
              <a:rPr lang="sk-SK" sz="2200" dirty="0"/>
              <a:t>, </a:t>
            </a:r>
            <a:r>
              <a:rPr lang="sk-SK" sz="2200" dirty="0" err="1"/>
              <a:t>zaměstnání</a:t>
            </a:r>
            <a:endParaRPr lang="sk-SK" sz="22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Aktuální</a:t>
            </a:r>
            <a:r>
              <a:rPr lang="sk-SK" sz="2200" dirty="0"/>
              <a:t> </a:t>
            </a:r>
            <a:r>
              <a:rPr lang="sk-SK" sz="2200" dirty="0" err="1"/>
              <a:t>data</a:t>
            </a:r>
            <a:r>
              <a:rPr lang="sk-SK" sz="2200" dirty="0"/>
              <a:t> z analýzy rodinných </a:t>
            </a:r>
            <a:r>
              <a:rPr lang="sk-SK" sz="2200" dirty="0" err="1"/>
              <a:t>účtů</a:t>
            </a:r>
            <a:r>
              <a:rPr lang="sk-SK" sz="2200" dirty="0"/>
              <a:t> </a:t>
            </a:r>
            <a:r>
              <a:rPr lang="sk-SK" sz="2200" dirty="0" err="1"/>
              <a:t>lze</a:t>
            </a:r>
            <a:r>
              <a:rPr lang="sk-SK" sz="2200" dirty="0"/>
              <a:t> </a:t>
            </a:r>
            <a:r>
              <a:rPr lang="sk-SK" sz="2200" dirty="0" err="1"/>
              <a:t>nalézt</a:t>
            </a:r>
            <a:r>
              <a:rPr lang="sk-SK" sz="2200" dirty="0"/>
              <a:t> na internetových </a:t>
            </a:r>
            <a:r>
              <a:rPr lang="sk-SK" sz="2200" dirty="0" err="1"/>
              <a:t>stránkách</a:t>
            </a:r>
            <a:r>
              <a:rPr lang="sk-SK" sz="2200" dirty="0"/>
              <a:t> ČSÚ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59476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89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0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9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3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4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rgbClr val="FFFFFF"/>
                </a:solidFill>
                <a:latin typeface="Bahnschrift Condensed" panose="020B0502040204020203" pitchFamily="34" charset="0"/>
              </a:rPr>
              <a:t>Přímé metody</a:t>
            </a:r>
            <a:r>
              <a:rPr lang="cs-CZ" sz="1800" dirty="0">
                <a:solidFill>
                  <a:srgbClr val="FFFFFF"/>
                </a:solidFill>
                <a:latin typeface="Bahnschrift Condensed" panose="020B0502040204020203" pitchFamily="34" charset="0"/>
              </a:rPr>
              <a:t/>
            </a:r>
            <a:br>
              <a:rPr lang="cs-CZ" sz="1800" dirty="0">
                <a:solidFill>
                  <a:srgbClr val="FFFFFF"/>
                </a:solidFill>
                <a:latin typeface="Bahnschrift Condensed" panose="020B0502040204020203" pitchFamily="34" charset="0"/>
              </a:rPr>
            </a:br>
            <a:endParaRPr lang="cs-CZ" sz="1300" dirty="0">
              <a:solidFill>
                <a:srgbClr val="FFFFFF"/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145" name="Zástupný objekt pre obsah 2">
            <a:extLst>
              <a:ext uri="{FF2B5EF4-FFF2-40B4-BE49-F238E27FC236}">
                <a16:creationId xmlns:a16="http://schemas.microsoft.com/office/drawing/2014/main" id="{1ED7C2AC-1486-492E-B11A-A15B93C30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889730"/>
              </p:ext>
            </p:extLst>
          </p:nvPr>
        </p:nvGraphicFramePr>
        <p:xfrm>
          <a:off x="5010150" y="685799"/>
          <a:ext cx="6492875" cy="5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5333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89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0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9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3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4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rgbClr val="FFFFFF"/>
                </a:solidFill>
                <a:latin typeface="Bahnschrift Condensed" panose="020B0502040204020203" pitchFamily="34" charset="0"/>
              </a:rPr>
              <a:t>Přímé metody</a:t>
            </a:r>
            <a:r>
              <a:rPr lang="cs-CZ" sz="1800" dirty="0">
                <a:solidFill>
                  <a:srgbClr val="FFFFFF"/>
                </a:solidFill>
                <a:latin typeface="Bahnschrift Condensed" panose="020B0502040204020203" pitchFamily="34" charset="0"/>
              </a:rPr>
              <a:t/>
            </a:r>
            <a:br>
              <a:rPr lang="cs-CZ" sz="1800" dirty="0">
                <a:solidFill>
                  <a:srgbClr val="FFFFFF"/>
                </a:solidFill>
                <a:latin typeface="Bahnschrift Condensed" panose="020B0502040204020203" pitchFamily="34" charset="0"/>
              </a:rPr>
            </a:br>
            <a:endParaRPr lang="cs-CZ" sz="1300" dirty="0">
              <a:solidFill>
                <a:srgbClr val="FFFFFF"/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145" name="Zástupný objekt pre obsah 2">
            <a:extLst>
              <a:ext uri="{FF2B5EF4-FFF2-40B4-BE49-F238E27FC236}">
                <a16:creationId xmlns:a16="http://schemas.microsoft.com/office/drawing/2014/main" id="{1ED7C2AC-1486-492E-B11A-A15B93C30E9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010150" y="685799"/>
          <a:ext cx="6492875" cy="5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4762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3A77B-91FF-4056-A1A7-64D066BB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7B18FF-79F3-4025-9A56-7529C6968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1EF044E-01F7-41DA-8689-5BA6FE30C1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85" r="12583"/>
          <a:stretch/>
        </p:blipFill>
        <p:spPr>
          <a:xfrm>
            <a:off x="1668544" y="0"/>
            <a:ext cx="89892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05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Retrospektivní metody – 24hodinový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recall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/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 fontScale="92500"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Nejčastěji</a:t>
            </a:r>
            <a:r>
              <a:rPr lang="sk-SK" dirty="0"/>
              <a:t> používaná </a:t>
            </a:r>
            <a:r>
              <a:rPr lang="sk-SK" dirty="0" err="1"/>
              <a:t>metoda</a:t>
            </a:r>
            <a:r>
              <a:rPr lang="sk-SK" dirty="0"/>
              <a:t>, </a:t>
            </a:r>
            <a:r>
              <a:rPr lang="sk-SK" dirty="0" err="1"/>
              <a:t>standard</a:t>
            </a:r>
            <a:r>
              <a:rPr lang="sk-SK" dirty="0"/>
              <a:t> EU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900" dirty="0"/>
          </a:p>
          <a:p>
            <a:pPr>
              <a:buFont typeface="Calibri" panose="020F0502020204030204" pitchFamily="34" charset="0"/>
              <a:buChar char="-"/>
            </a:pPr>
            <a:r>
              <a:rPr lang="pl-PL" dirty="0"/>
              <a:t>Respondent je dotazován na všechny potraviny a nápoje,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zkonzumoval</a:t>
            </a:r>
            <a:r>
              <a:rPr lang="sk-SK" dirty="0"/>
              <a:t> v </a:t>
            </a:r>
            <a:r>
              <a:rPr lang="sk-SK" dirty="0" err="1"/>
              <a:t>předešlém</a:t>
            </a:r>
            <a:r>
              <a:rPr lang="sk-SK" dirty="0"/>
              <a:t> dni </a:t>
            </a:r>
            <a:r>
              <a:rPr lang="sk-SK" dirty="0" err="1"/>
              <a:t>včetně</a:t>
            </a:r>
            <a:r>
              <a:rPr lang="sk-SK" dirty="0"/>
              <a:t>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/>
              <a:t>množství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endParaRPr lang="sk-SK" sz="9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Provádí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formou interview – </a:t>
            </a:r>
            <a:r>
              <a:rPr lang="sk-SK" dirty="0" err="1"/>
              <a:t>řízený</a:t>
            </a:r>
            <a:r>
              <a:rPr lang="sk-SK" dirty="0"/>
              <a:t> rozhovor (</a:t>
            </a:r>
            <a:r>
              <a:rPr lang="sk-SK" dirty="0" err="1"/>
              <a:t>osobně</a:t>
            </a:r>
            <a:r>
              <a:rPr lang="sk-SK" dirty="0"/>
              <a:t> nebo telefonicky)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10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 Respondent by </a:t>
            </a:r>
            <a:r>
              <a:rPr lang="sk-SK" dirty="0" err="1"/>
              <a:t>neměl</a:t>
            </a:r>
            <a:r>
              <a:rPr lang="sk-SK" dirty="0"/>
              <a:t> </a:t>
            </a:r>
            <a:r>
              <a:rPr lang="sk-SK" dirty="0" err="1"/>
              <a:t>předem</a:t>
            </a:r>
            <a:r>
              <a:rPr lang="sk-SK" dirty="0"/>
              <a:t> </a:t>
            </a:r>
            <a:r>
              <a:rPr lang="sk-SK" dirty="0" err="1"/>
              <a:t>vědět</a:t>
            </a:r>
            <a:r>
              <a:rPr lang="sk-SK" dirty="0"/>
              <a:t>, </a:t>
            </a:r>
            <a:r>
              <a:rPr lang="sk-SK" dirty="0" err="1"/>
              <a:t>který</a:t>
            </a:r>
            <a:r>
              <a:rPr lang="sk-SK" dirty="0"/>
              <a:t> </a:t>
            </a:r>
            <a:r>
              <a:rPr lang="sk-SK" dirty="0" err="1"/>
              <a:t>den</a:t>
            </a:r>
            <a:r>
              <a:rPr lang="sk-SK" dirty="0"/>
              <a:t> bude </a:t>
            </a:r>
            <a:r>
              <a:rPr lang="sk-SK" dirty="0" err="1"/>
              <a:t>dotazován</a:t>
            </a:r>
            <a:r>
              <a:rPr lang="sk-SK" dirty="0"/>
              <a:t> (</a:t>
            </a:r>
            <a:r>
              <a:rPr lang="sk-SK" dirty="0" err="1"/>
              <a:t>tendence</a:t>
            </a:r>
            <a:r>
              <a:rPr lang="sk-SK" dirty="0"/>
              <a:t> </a:t>
            </a:r>
            <a:r>
              <a:rPr lang="sk-SK" dirty="0" err="1"/>
              <a:t>měnit</a:t>
            </a:r>
            <a:r>
              <a:rPr lang="sk-SK" dirty="0"/>
              <a:t> </a:t>
            </a:r>
            <a:r>
              <a:rPr lang="sk-SK" dirty="0" err="1"/>
              <a:t>své</a:t>
            </a:r>
            <a:r>
              <a:rPr lang="sk-SK" dirty="0"/>
              <a:t> stravovací návyky)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10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Není</a:t>
            </a:r>
            <a:r>
              <a:rPr lang="sk-SK" dirty="0"/>
              <a:t> vhodný pro menší </a:t>
            </a:r>
            <a:r>
              <a:rPr lang="sk-SK" dirty="0" err="1"/>
              <a:t>děti</a:t>
            </a:r>
            <a:r>
              <a:rPr lang="sk-SK" dirty="0"/>
              <a:t> a osoby v </a:t>
            </a:r>
            <a:r>
              <a:rPr lang="sk-SK" dirty="0" err="1"/>
              <a:t>pokročilém</a:t>
            </a:r>
            <a:r>
              <a:rPr lang="sk-SK" dirty="0"/>
              <a:t> </a:t>
            </a:r>
            <a:r>
              <a:rPr lang="sk-SK" dirty="0" err="1"/>
              <a:t>věku</a:t>
            </a:r>
            <a:r>
              <a:rPr lang="sk-SK" dirty="0"/>
              <a:t> (nutná spolupráce subjektu)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95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Retrospektivní metody – 24hodinový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recall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/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k-SK" sz="100" b="1" dirty="0"/>
          </a:p>
          <a:p>
            <a:pPr marL="0" indent="0">
              <a:buNone/>
            </a:pPr>
            <a:r>
              <a:rPr lang="sk-SK" sz="4000" dirty="0" err="1"/>
              <a:t>Dotazování</a:t>
            </a:r>
            <a:r>
              <a:rPr lang="sk-SK" sz="4000" dirty="0"/>
              <a:t> je </a:t>
            </a:r>
            <a:r>
              <a:rPr lang="sk-SK" sz="4000" dirty="0" err="1"/>
              <a:t>několikaetapové</a:t>
            </a:r>
            <a:r>
              <a:rPr lang="sk-SK" sz="4000" dirty="0"/>
              <a:t>:</a:t>
            </a:r>
          </a:p>
          <a:p>
            <a:endParaRPr lang="sk-SK" sz="1100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sz="3600" dirty="0"/>
              <a:t>základní </a:t>
            </a:r>
            <a:r>
              <a:rPr lang="sk-SK" sz="3600" dirty="0" err="1"/>
              <a:t>informace</a:t>
            </a:r>
            <a:r>
              <a:rPr lang="sk-SK" sz="3600" dirty="0"/>
              <a:t> o </a:t>
            </a:r>
            <a:r>
              <a:rPr lang="sk-SK" sz="3600" dirty="0" err="1"/>
              <a:t>zkonzumovaném</a:t>
            </a:r>
            <a:r>
              <a:rPr lang="sk-SK" sz="3600" dirty="0"/>
              <a:t> </a:t>
            </a:r>
            <a:r>
              <a:rPr lang="sk-SK" sz="3600" dirty="0" err="1"/>
              <a:t>jídle</a:t>
            </a:r>
            <a:endParaRPr lang="sk-SK" sz="3600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sz="3600" dirty="0" err="1"/>
              <a:t>upřesnění</a:t>
            </a:r>
            <a:r>
              <a:rPr lang="sk-SK" sz="3600" dirty="0"/>
              <a:t> získaných </a:t>
            </a:r>
            <a:r>
              <a:rPr lang="sk-SK" sz="3600" dirty="0" err="1"/>
              <a:t>informací</a:t>
            </a:r>
            <a:endParaRPr lang="sk-SK" sz="3600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sz="3600" dirty="0" err="1"/>
              <a:t>zjišťování</a:t>
            </a:r>
            <a:r>
              <a:rPr lang="sk-SK" sz="3600" dirty="0"/>
              <a:t> </a:t>
            </a:r>
            <a:r>
              <a:rPr lang="sk-SK" sz="3600" dirty="0" err="1"/>
              <a:t>zkonzumovaného</a:t>
            </a:r>
            <a:r>
              <a:rPr lang="sk-SK" sz="3600" dirty="0"/>
              <a:t> </a:t>
            </a:r>
            <a:r>
              <a:rPr lang="sk-SK" sz="3600" dirty="0" err="1"/>
              <a:t>množství</a:t>
            </a:r>
            <a:endParaRPr lang="sk-SK" sz="3600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sz="3600" dirty="0" err="1"/>
              <a:t>připomenutí</a:t>
            </a:r>
            <a:r>
              <a:rPr lang="sk-SK" sz="3600" dirty="0"/>
              <a:t> </a:t>
            </a:r>
            <a:r>
              <a:rPr lang="sk-SK" sz="3600" dirty="0" err="1"/>
              <a:t>běžně</a:t>
            </a:r>
            <a:r>
              <a:rPr lang="sk-SK" sz="3600" dirty="0"/>
              <a:t> konzumovaných </a:t>
            </a:r>
            <a:r>
              <a:rPr lang="sk-SK" sz="3600" dirty="0" err="1"/>
              <a:t>potravin</a:t>
            </a:r>
            <a:r>
              <a:rPr lang="sk-SK" sz="3600" dirty="0"/>
              <a:t>, typických pro určitou </a:t>
            </a:r>
            <a:r>
              <a:rPr lang="sk-SK" sz="3600" dirty="0" err="1"/>
              <a:t>věkovou</a:t>
            </a:r>
            <a:r>
              <a:rPr lang="sk-SK" sz="3600" dirty="0"/>
              <a:t> skupinu (fáze oživení </a:t>
            </a:r>
            <a:r>
              <a:rPr lang="sk-SK" sz="3600" dirty="0" err="1"/>
              <a:t>paměti</a:t>
            </a:r>
            <a:r>
              <a:rPr lang="sk-SK" sz="3600" dirty="0"/>
              <a:t>)</a:t>
            </a:r>
          </a:p>
          <a:p>
            <a:pPr lvl="1"/>
            <a:endParaRPr lang="sk-SK" sz="1100" dirty="0"/>
          </a:p>
          <a:p>
            <a:pPr marL="0" indent="0">
              <a:buNone/>
            </a:pPr>
            <a:r>
              <a:rPr lang="sk-SK" sz="4000" b="1" dirty="0"/>
              <a:t>Výhody</a:t>
            </a:r>
            <a:r>
              <a:rPr lang="sk-SK" sz="4000" dirty="0"/>
              <a:t>: </a:t>
            </a:r>
            <a:r>
              <a:rPr lang="sk-SK" sz="4000" dirty="0" err="1"/>
              <a:t>minimální</a:t>
            </a:r>
            <a:r>
              <a:rPr lang="sk-SK" sz="4000" dirty="0"/>
              <a:t> </a:t>
            </a:r>
            <a:r>
              <a:rPr lang="sk-SK" sz="4000" dirty="0" err="1"/>
              <a:t>ovlivňování</a:t>
            </a:r>
            <a:r>
              <a:rPr lang="sk-SK" sz="4000" dirty="0"/>
              <a:t> stravovacích zvyklostí </a:t>
            </a:r>
            <a:r>
              <a:rPr lang="sk-SK" sz="4000" dirty="0" err="1"/>
              <a:t>dotazovaných</a:t>
            </a:r>
            <a:endParaRPr lang="sk-SK" sz="4000" dirty="0"/>
          </a:p>
          <a:p>
            <a:endParaRPr lang="sk-SK" sz="1100" dirty="0"/>
          </a:p>
          <a:p>
            <a:pPr marL="0" indent="0">
              <a:buNone/>
            </a:pPr>
            <a:r>
              <a:rPr lang="sk-SK" sz="4000" b="1" dirty="0"/>
              <a:t>Nevýhody</a:t>
            </a:r>
            <a:r>
              <a:rPr lang="sk-SK" sz="4000" dirty="0"/>
              <a:t>: vysoké nároky kladené na </a:t>
            </a:r>
            <a:r>
              <a:rPr lang="sk-SK" sz="4000" dirty="0" err="1"/>
              <a:t>tazatele</a:t>
            </a:r>
            <a:r>
              <a:rPr lang="sk-SK" sz="4000" dirty="0"/>
              <a:t>, obvyklou </a:t>
            </a:r>
            <a:r>
              <a:rPr lang="sk-SK" sz="4000" dirty="0" err="1"/>
              <a:t>spotřebu</a:t>
            </a:r>
            <a:r>
              <a:rPr lang="sk-SK" sz="4000" dirty="0"/>
              <a:t> (</a:t>
            </a:r>
            <a:r>
              <a:rPr lang="sk-SK" sz="4000" dirty="0" err="1"/>
              <a:t>usual</a:t>
            </a:r>
            <a:r>
              <a:rPr lang="sk-SK" sz="4000" dirty="0"/>
              <a:t> </a:t>
            </a:r>
            <a:r>
              <a:rPr lang="sk-SK" sz="4000" dirty="0" err="1"/>
              <a:t>intake</a:t>
            </a:r>
            <a:r>
              <a:rPr lang="sk-SK" sz="4000" dirty="0"/>
              <a:t>) </a:t>
            </a:r>
            <a:r>
              <a:rPr lang="sk-SK" sz="4000" dirty="0" err="1"/>
              <a:t>nelze</a:t>
            </a:r>
            <a:r>
              <a:rPr lang="sk-SK" sz="4000" dirty="0"/>
              <a:t> </a:t>
            </a:r>
            <a:r>
              <a:rPr lang="sk-SK" sz="4000" dirty="0" err="1"/>
              <a:t>postihnout</a:t>
            </a:r>
            <a:r>
              <a:rPr lang="sk-SK" sz="4000" dirty="0"/>
              <a:t> </a:t>
            </a:r>
            <a:r>
              <a:rPr lang="sk-SK" sz="4000" dirty="0" err="1"/>
              <a:t>pouze</a:t>
            </a:r>
            <a:r>
              <a:rPr lang="sk-SK" sz="4000" dirty="0"/>
              <a:t> </a:t>
            </a:r>
            <a:r>
              <a:rPr lang="sk-SK" sz="4000" dirty="0" err="1"/>
              <a:t>jednodenním</a:t>
            </a:r>
            <a:r>
              <a:rPr lang="sk-SK" sz="4000" dirty="0"/>
              <a:t> </a:t>
            </a:r>
            <a:r>
              <a:rPr lang="sk-SK" sz="4000" dirty="0" err="1"/>
              <a:t>recallem</a:t>
            </a:r>
            <a:endParaRPr lang="cs-CZ" sz="4000" dirty="0"/>
          </a:p>
          <a:p>
            <a:pPr marL="0" indent="0">
              <a:buNone/>
            </a:pPr>
            <a:endParaRPr lang="sk-SK" sz="3800" b="1" dirty="0"/>
          </a:p>
          <a:p>
            <a:pPr marL="0" indent="0">
              <a:buNone/>
            </a:pPr>
            <a:endParaRPr lang="sk-SK" sz="300" b="1" dirty="0"/>
          </a:p>
        </p:txBody>
      </p:sp>
    </p:spTree>
    <p:extLst>
      <p:ext uri="{BB962C8B-B14F-4D97-AF65-F5344CB8AC3E}">
        <p14:creationId xmlns:p14="http://schemas.microsoft.com/office/powerpoint/2010/main" val="407401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A4F447D2-2B30-430E-B156-E9CD4166FD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7" r="17514" b="-1"/>
          <a:stretch/>
        </p:blipFill>
        <p:spPr bwMode="auto">
          <a:xfrm>
            <a:off x="5797848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Výživová spotřeba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</a:t>
            </a:r>
            <a:endParaRPr lang="cs-CZ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5426838" cy="4069022"/>
          </a:xfrm>
        </p:spPr>
        <p:txBody>
          <a:bodyPr anchor="ctr"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</a:rPr>
              <a:t>Nutriční potřeba, příjem potravin 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</a:rPr>
              <a:t>Food </a:t>
            </a:r>
            <a:r>
              <a:rPr lang="cs-CZ" dirty="0" err="1">
                <a:solidFill>
                  <a:srgbClr val="000000"/>
                </a:solidFill>
              </a:rPr>
              <a:t>consumption</a:t>
            </a:r>
            <a:r>
              <a:rPr lang="cs-CZ" dirty="0">
                <a:solidFill>
                  <a:srgbClr val="000000"/>
                </a:solidFill>
              </a:rPr>
              <a:t>, food </a:t>
            </a:r>
            <a:r>
              <a:rPr lang="cs-CZ" dirty="0" err="1">
                <a:solidFill>
                  <a:srgbClr val="000000"/>
                </a:solidFill>
              </a:rPr>
              <a:t>intake</a:t>
            </a:r>
            <a:r>
              <a:rPr lang="cs-CZ" dirty="0">
                <a:solidFill>
                  <a:srgbClr val="000000"/>
                </a:solidFill>
              </a:rPr>
              <a:t>, </a:t>
            </a:r>
            <a:r>
              <a:rPr lang="cs-CZ" dirty="0" err="1">
                <a:solidFill>
                  <a:srgbClr val="000000"/>
                </a:solidFill>
              </a:rPr>
              <a:t>dietary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>
                <a:solidFill>
                  <a:srgbClr val="000000"/>
                </a:solidFill>
              </a:rPr>
              <a:t>intake</a:t>
            </a: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</a:rPr>
              <a:t>Vyjadřuje množství zkonzumovaných potravin a nápojů 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altLang="sk-SK" dirty="0">
                <a:solidFill>
                  <a:srgbClr val="000000"/>
                </a:solidFill>
              </a:rPr>
              <a:t>Měřena kvantitativně, </a:t>
            </a:r>
            <a:r>
              <a:rPr lang="cs-CZ" dirty="0">
                <a:solidFill>
                  <a:srgbClr val="000000"/>
                </a:solidFill>
              </a:rPr>
              <a:t>kvalitativně</a:t>
            </a:r>
            <a:r>
              <a:rPr lang="sk-SK" dirty="0">
                <a:solidFill>
                  <a:srgbClr val="000000"/>
                </a:solidFill>
              </a:rPr>
              <a:t> nebo </a:t>
            </a:r>
            <a:r>
              <a:rPr lang="cs-CZ" altLang="sk-SK" dirty="0">
                <a:solidFill>
                  <a:srgbClr val="000000"/>
                </a:solidFill>
              </a:rPr>
              <a:t>frekvenčně, individuálně nebo za menší skupiny </a:t>
            </a:r>
          </a:p>
          <a:p>
            <a:endParaRPr lang="cs-CZ" sz="1400" dirty="0">
              <a:solidFill>
                <a:srgbClr val="000000"/>
              </a:solidFill>
            </a:endParaRPr>
          </a:p>
          <a:p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44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Retrospektivní metody – Výživová anamnéza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Výživové zvyklosti (</a:t>
            </a:r>
            <a:r>
              <a:rPr lang="sk-SK" i="1" dirty="0" err="1"/>
              <a:t>diet</a:t>
            </a:r>
            <a:r>
              <a:rPr lang="sk-SK" i="1" dirty="0"/>
              <a:t> </a:t>
            </a:r>
            <a:r>
              <a:rPr lang="sk-SK" i="1" dirty="0" err="1"/>
              <a:t>history</a:t>
            </a:r>
            <a:r>
              <a:rPr lang="sk-SK" dirty="0"/>
              <a:t>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105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Slouží</a:t>
            </a:r>
            <a:r>
              <a:rPr lang="sk-SK" dirty="0"/>
              <a:t> k </a:t>
            </a:r>
            <a:r>
              <a:rPr lang="sk-SK" dirty="0" err="1"/>
              <a:t>zhodnocení</a:t>
            </a:r>
            <a:r>
              <a:rPr lang="sk-SK" dirty="0"/>
              <a:t> obvyklých výživových zvyklostí, </a:t>
            </a:r>
            <a:r>
              <a:rPr lang="sk-SK" dirty="0" err="1"/>
              <a:t>týká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delšího</a:t>
            </a:r>
            <a:r>
              <a:rPr lang="sk-SK" dirty="0"/>
              <a:t> období v minulosti</a:t>
            </a:r>
          </a:p>
          <a:p>
            <a:endParaRPr lang="sk-SK" sz="1050" dirty="0"/>
          </a:p>
          <a:p>
            <a:pPr marL="0" indent="0">
              <a:buNone/>
            </a:pPr>
            <a:r>
              <a:rPr lang="pl-PL" b="1" dirty="0"/>
              <a:t>Výhody</a:t>
            </a:r>
            <a:r>
              <a:rPr lang="pl-PL" dirty="0"/>
              <a:t>: popis dlouhodobého a pro danou osobu </a:t>
            </a:r>
            <a:r>
              <a:rPr lang="sk-SK" dirty="0"/>
              <a:t>charakteristického typu výživy</a:t>
            </a:r>
          </a:p>
          <a:p>
            <a:endParaRPr lang="sk-SK" sz="1050" dirty="0"/>
          </a:p>
          <a:p>
            <a:pPr marL="0" indent="0">
              <a:buNone/>
            </a:pPr>
            <a:r>
              <a:rPr lang="sk-SK" b="1" dirty="0"/>
              <a:t>Nevýhody</a:t>
            </a:r>
            <a:r>
              <a:rPr lang="sk-SK" dirty="0"/>
              <a:t>: </a:t>
            </a:r>
            <a:r>
              <a:rPr lang="sk-SK" dirty="0" err="1"/>
              <a:t>méně</a:t>
            </a:r>
            <a:r>
              <a:rPr lang="sk-SK" dirty="0"/>
              <a:t> podrobné </a:t>
            </a:r>
            <a:r>
              <a:rPr lang="sk-SK" dirty="0" err="1"/>
              <a:t>informace</a:t>
            </a:r>
            <a:r>
              <a:rPr lang="sk-SK" dirty="0"/>
              <a:t>,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nemohou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</a:t>
            </a:r>
            <a:r>
              <a:rPr lang="sk-SK" dirty="0" err="1"/>
              <a:t>použita</a:t>
            </a:r>
            <a:r>
              <a:rPr lang="sk-SK" dirty="0"/>
              <a:t> pro odhad </a:t>
            </a:r>
            <a:r>
              <a:rPr lang="sk-SK" dirty="0" err="1"/>
              <a:t>akutního</a:t>
            </a:r>
            <a:r>
              <a:rPr lang="sk-SK" dirty="0"/>
              <a:t>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012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Retrospektivní metody – Výživová frekvence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(</a:t>
            </a:r>
            <a:r>
              <a:rPr lang="sk-SK" i="1" dirty="0" err="1"/>
              <a:t>Food</a:t>
            </a:r>
            <a:r>
              <a:rPr lang="sk-SK" i="1" dirty="0"/>
              <a:t> </a:t>
            </a:r>
            <a:r>
              <a:rPr lang="sk-SK" i="1" dirty="0" err="1"/>
              <a:t>Frequency</a:t>
            </a:r>
            <a:r>
              <a:rPr lang="sk-SK" i="1" dirty="0"/>
              <a:t> </a:t>
            </a:r>
            <a:r>
              <a:rPr lang="sk-SK" i="1" dirty="0" err="1"/>
              <a:t>Questionnaire</a:t>
            </a:r>
            <a:r>
              <a:rPr lang="sk-SK" i="1" dirty="0"/>
              <a:t> - FFQ</a:t>
            </a:r>
            <a:r>
              <a:rPr lang="sk-SK" dirty="0"/>
              <a:t>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9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Zahrnují</a:t>
            </a:r>
            <a:r>
              <a:rPr lang="sk-SK" dirty="0"/>
              <a:t> </a:t>
            </a:r>
            <a:r>
              <a:rPr lang="sk-SK" dirty="0" err="1"/>
              <a:t>všechny</a:t>
            </a:r>
            <a:r>
              <a:rPr lang="sk-SK" dirty="0"/>
              <a:t> potraviny nebo </a:t>
            </a:r>
            <a:r>
              <a:rPr lang="sk-SK" dirty="0" err="1"/>
              <a:t>pouze</a:t>
            </a:r>
            <a:r>
              <a:rPr lang="sk-SK" dirty="0"/>
              <a:t> určité skupiny, potraviny konzumované v </a:t>
            </a:r>
            <a:r>
              <a:rPr lang="sk-SK" dirty="0" err="1"/>
              <a:t>průběhu</a:t>
            </a:r>
            <a:r>
              <a:rPr lang="sk-SK" dirty="0"/>
              <a:t> </a:t>
            </a:r>
            <a:r>
              <a:rPr lang="sk-SK" dirty="0" err="1"/>
              <a:t>měsíce</a:t>
            </a:r>
            <a:r>
              <a:rPr lang="sk-SK" dirty="0"/>
              <a:t> nebo roku</a:t>
            </a:r>
          </a:p>
          <a:p>
            <a:endParaRPr lang="sk-SK" sz="800" dirty="0"/>
          </a:p>
          <a:p>
            <a:pPr marL="0" indent="0">
              <a:buNone/>
            </a:pPr>
            <a:r>
              <a:rPr lang="sk-SK" b="1" dirty="0"/>
              <a:t>Výhody</a:t>
            </a:r>
            <a:r>
              <a:rPr lang="sk-SK" dirty="0"/>
              <a:t>: </a:t>
            </a:r>
            <a:r>
              <a:rPr lang="sk-SK" dirty="0" err="1"/>
              <a:t>standardizovaný</a:t>
            </a:r>
            <a:r>
              <a:rPr lang="sk-SK" dirty="0"/>
              <a:t> dotazník, </a:t>
            </a:r>
            <a:r>
              <a:rPr lang="sk-SK" dirty="0" err="1"/>
              <a:t>nízké</a:t>
            </a:r>
            <a:r>
              <a:rPr lang="sk-SK" dirty="0"/>
              <a:t> náklady, </a:t>
            </a:r>
            <a:r>
              <a:rPr lang="sk-SK" dirty="0" err="1"/>
              <a:t>neovlivní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výživové zvyklosti respondenta</a:t>
            </a:r>
          </a:p>
          <a:p>
            <a:endParaRPr lang="sk-SK" sz="900" dirty="0"/>
          </a:p>
          <a:p>
            <a:pPr marL="0" indent="0">
              <a:buNone/>
            </a:pPr>
            <a:r>
              <a:rPr lang="sk-SK" b="1" dirty="0"/>
              <a:t>Nevýhody</a:t>
            </a:r>
            <a:r>
              <a:rPr lang="sk-SK" dirty="0"/>
              <a:t>: </a:t>
            </a:r>
            <a:r>
              <a:rPr lang="sk-SK" dirty="0" err="1"/>
              <a:t>rozpomínání</a:t>
            </a:r>
            <a:r>
              <a:rPr lang="sk-SK" dirty="0"/>
              <a:t> respondenta,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nemohou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</a:t>
            </a:r>
            <a:r>
              <a:rPr lang="sk-SK" dirty="0" err="1"/>
              <a:t>použita</a:t>
            </a:r>
            <a:r>
              <a:rPr lang="sk-SK" dirty="0"/>
              <a:t> pro odhad </a:t>
            </a:r>
            <a:r>
              <a:rPr lang="sk-SK" dirty="0" err="1"/>
              <a:t>akutního</a:t>
            </a:r>
            <a:r>
              <a:rPr lang="sk-SK" dirty="0"/>
              <a:t>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109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Prospektivní metody – Metoda dvojitých porcí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altLang="sk-SK" sz="2600" dirty="0"/>
              <a:t>(</a:t>
            </a:r>
            <a:r>
              <a:rPr lang="cs-CZ" altLang="sk-SK" sz="2600" dirty="0" err="1"/>
              <a:t>D</a:t>
            </a:r>
            <a:r>
              <a:rPr lang="cs-CZ" altLang="sk-SK" sz="2600" i="1" dirty="0" err="1"/>
              <a:t>uplicate</a:t>
            </a:r>
            <a:r>
              <a:rPr lang="cs-CZ" altLang="sk-SK" sz="2600" i="1" dirty="0"/>
              <a:t> </a:t>
            </a:r>
            <a:r>
              <a:rPr lang="cs-CZ" altLang="sk-SK" sz="2600" i="1" dirty="0" err="1"/>
              <a:t>portion</a:t>
            </a:r>
            <a:r>
              <a:rPr lang="cs-CZ" altLang="sk-SK" sz="2600" i="1" dirty="0"/>
              <a:t> </a:t>
            </a:r>
            <a:r>
              <a:rPr lang="cs-CZ" altLang="sk-SK" sz="2600" i="1" dirty="0" err="1"/>
              <a:t>analysis</a:t>
            </a:r>
            <a:r>
              <a:rPr lang="cs-CZ" altLang="sk-SK" sz="2600" dirty="0"/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altLang="sk-SK" sz="2600" dirty="0"/>
              <a:t> respondent váží a zaznamenává vše, co v daný den zkonzumoval. Porce odpovídající snězenému množství jsou uchovány a použity k analýze.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cs-CZ" altLang="sk-SK" sz="1200" dirty="0"/>
          </a:p>
          <a:p>
            <a:pPr marL="457200" lvl="1" indent="0">
              <a:lnSpc>
                <a:spcPct val="120000"/>
              </a:lnSpc>
              <a:buNone/>
            </a:pPr>
            <a:r>
              <a:rPr lang="cs-CZ" altLang="sk-SK" sz="2600" b="1" dirty="0"/>
              <a:t>Výhoda:</a:t>
            </a:r>
            <a:r>
              <a:rPr lang="cs-CZ" altLang="sk-SK" sz="2600" dirty="0"/>
              <a:t> nezávislost na tabulkách nutričního složení, přesné informace o nutričním složení potravy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cs-CZ" altLang="sk-SK" sz="2600" b="1" dirty="0"/>
              <a:t>Nevýhody:</a:t>
            </a:r>
            <a:r>
              <a:rPr lang="cs-CZ" altLang="sk-SK" sz="2600" dirty="0"/>
              <a:t> finanční i pracovní náročnost</a:t>
            </a:r>
          </a:p>
          <a:p>
            <a:pPr lvl="1">
              <a:lnSpc>
                <a:spcPct val="120000"/>
              </a:lnSpc>
            </a:pPr>
            <a:endParaRPr lang="cs-CZ" altLang="sk-SK" sz="1200" dirty="0"/>
          </a:p>
          <a:p>
            <a:pPr marL="457200" lvl="1" indent="0">
              <a:lnSpc>
                <a:spcPct val="120000"/>
              </a:lnSpc>
              <a:buNone/>
            </a:pPr>
            <a:r>
              <a:rPr lang="cs-CZ" altLang="sk-SK" sz="2600" dirty="0"/>
              <a:t>- použití u krátkodobých klinických studií s malým počtem osob</a:t>
            </a:r>
          </a:p>
        </p:txBody>
      </p:sp>
    </p:spTree>
    <p:extLst>
      <p:ext uri="{BB962C8B-B14F-4D97-AF65-F5344CB8AC3E}">
        <p14:creationId xmlns:p14="http://schemas.microsoft.com/office/powerpoint/2010/main" val="1840365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Prospektivní metody –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Záznam s pomocí vážení/metoda záznamu odhadem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endParaRPr lang="sk-SK" sz="8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(</a:t>
            </a:r>
            <a:r>
              <a:rPr lang="sk-SK" i="1" dirty="0"/>
              <a:t>W</a:t>
            </a:r>
            <a:r>
              <a:rPr lang="en-US" i="1" dirty="0" err="1"/>
              <a:t>eighed</a:t>
            </a:r>
            <a:r>
              <a:rPr lang="en-US" i="1" dirty="0"/>
              <a:t> food record/estimated food record</a:t>
            </a:r>
            <a:r>
              <a:rPr lang="en-US" dirty="0"/>
              <a:t>)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endParaRPr lang="en-US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Respondent zaznamená vše, </a:t>
            </a:r>
            <a:r>
              <a:rPr lang="sk-SK" dirty="0" err="1"/>
              <a:t>co</a:t>
            </a:r>
            <a:r>
              <a:rPr lang="sk-SK" dirty="0"/>
              <a:t> v daný </a:t>
            </a:r>
            <a:r>
              <a:rPr lang="sk-SK" dirty="0" err="1"/>
              <a:t>den</a:t>
            </a:r>
            <a:r>
              <a:rPr lang="sk-SK" dirty="0"/>
              <a:t> konzumoval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Velikost</a:t>
            </a:r>
            <a:r>
              <a:rPr lang="sk-SK" dirty="0"/>
              <a:t> </a:t>
            </a:r>
            <a:r>
              <a:rPr lang="sk-SK" dirty="0" err="1"/>
              <a:t>porce</a:t>
            </a:r>
            <a:r>
              <a:rPr lang="sk-SK" dirty="0"/>
              <a:t> </a:t>
            </a:r>
            <a:r>
              <a:rPr lang="sk-SK" dirty="0" err="1"/>
              <a:t>váží</a:t>
            </a:r>
            <a:r>
              <a:rPr lang="sk-SK" dirty="0"/>
              <a:t>/odhaduje za použití </a:t>
            </a:r>
            <a:r>
              <a:rPr lang="sk-SK" dirty="0" err="1"/>
              <a:t>různých</a:t>
            </a:r>
            <a:r>
              <a:rPr lang="sk-SK" dirty="0"/>
              <a:t> </a:t>
            </a:r>
            <a:r>
              <a:rPr lang="sk-SK" dirty="0" err="1"/>
              <a:t>pomůcek</a:t>
            </a:r>
            <a:r>
              <a:rPr lang="sk-SK" dirty="0"/>
              <a:t> a </a:t>
            </a:r>
            <a:r>
              <a:rPr lang="sk-SK" dirty="0" err="1"/>
              <a:t>vzorů</a:t>
            </a:r>
            <a:r>
              <a:rPr lang="sk-SK" dirty="0"/>
              <a:t> (atlas </a:t>
            </a:r>
            <a:r>
              <a:rPr lang="sk-SK" dirty="0" err="1"/>
              <a:t>porcí</a:t>
            </a:r>
            <a:r>
              <a:rPr lang="sk-SK" dirty="0"/>
              <a:t>, </a:t>
            </a:r>
            <a:r>
              <a:rPr lang="sk-SK" dirty="0" err="1"/>
              <a:t>běžné</a:t>
            </a:r>
            <a:r>
              <a:rPr lang="sk-SK" dirty="0"/>
              <a:t> </a:t>
            </a:r>
            <a:r>
              <a:rPr lang="sk-SK" dirty="0" err="1"/>
              <a:t>kuchyňské</a:t>
            </a:r>
            <a:r>
              <a:rPr lang="sk-SK" dirty="0"/>
              <a:t> </a:t>
            </a:r>
            <a:r>
              <a:rPr lang="sk-SK" dirty="0" err="1"/>
              <a:t>nádobí</a:t>
            </a:r>
            <a:r>
              <a:rPr lang="sk-SK" dirty="0"/>
              <a:t>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8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V </a:t>
            </a:r>
            <a:r>
              <a:rPr lang="sk-SK" dirty="0" err="1"/>
              <a:t>případě</a:t>
            </a:r>
            <a:r>
              <a:rPr lang="sk-SK" dirty="0"/>
              <a:t> záznamu s pomocí vážení </a:t>
            </a:r>
            <a:r>
              <a:rPr lang="sk-SK" dirty="0" err="1"/>
              <a:t>může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v </a:t>
            </a:r>
            <a:r>
              <a:rPr lang="sk-SK" dirty="0" err="1"/>
              <a:t>některých</a:t>
            </a:r>
            <a:r>
              <a:rPr lang="sk-SK" dirty="0"/>
              <a:t> </a:t>
            </a:r>
            <a:r>
              <a:rPr lang="sk-SK" dirty="0" err="1"/>
              <a:t>případech</a:t>
            </a:r>
            <a:r>
              <a:rPr lang="sk-SK" dirty="0"/>
              <a:t> vážení </a:t>
            </a:r>
            <a:r>
              <a:rPr lang="sk-SK" dirty="0" err="1"/>
              <a:t>provedeno</a:t>
            </a:r>
            <a:r>
              <a:rPr lang="sk-SK" dirty="0"/>
              <a:t> druhou osobou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pl-PL" dirty="0"/>
              <a:t>Délka záznamu 1 - 7 dní</a:t>
            </a:r>
            <a:endParaRPr lang="cs-CZ" dirty="0"/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endParaRPr lang="cs-CZ" altLang="sk-SK" sz="2600" dirty="0"/>
          </a:p>
        </p:txBody>
      </p:sp>
    </p:spTree>
    <p:extLst>
      <p:ext uri="{BB962C8B-B14F-4D97-AF65-F5344CB8AC3E}">
        <p14:creationId xmlns:p14="http://schemas.microsoft.com/office/powerpoint/2010/main" val="2540316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Prospektivní metody –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Záznam s pomocí vážení/metoda záznamu odhadem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k-SK" sz="2800" b="1" dirty="0"/>
          </a:p>
          <a:p>
            <a:pPr marL="457200" lvl="1" indent="0">
              <a:buNone/>
            </a:pPr>
            <a:r>
              <a:rPr lang="sk-SK" sz="2800" b="1" dirty="0"/>
              <a:t>Výhody</a:t>
            </a:r>
            <a:r>
              <a:rPr lang="sk-SK" sz="2800" dirty="0"/>
              <a:t>: </a:t>
            </a:r>
            <a:r>
              <a:rPr lang="sk-SK" sz="2800" dirty="0" err="1"/>
              <a:t>přesnost</a:t>
            </a:r>
            <a:r>
              <a:rPr lang="sk-SK" sz="2800" dirty="0"/>
              <a:t>, </a:t>
            </a:r>
            <a:r>
              <a:rPr lang="sk-SK" sz="2800" dirty="0" err="1"/>
              <a:t>minimalizace</a:t>
            </a:r>
            <a:r>
              <a:rPr lang="sk-SK" sz="2800" dirty="0"/>
              <a:t> chyb </a:t>
            </a:r>
            <a:r>
              <a:rPr lang="sk-SK" sz="2800" dirty="0" err="1"/>
              <a:t>způsobených</a:t>
            </a:r>
            <a:r>
              <a:rPr lang="sk-SK" sz="2800" dirty="0"/>
              <a:t> </a:t>
            </a:r>
            <a:r>
              <a:rPr lang="sk-SK" sz="2800" dirty="0" err="1"/>
              <a:t>zapomínáním</a:t>
            </a:r>
            <a:r>
              <a:rPr lang="sk-SK" sz="2800" dirty="0"/>
              <a:t>/</a:t>
            </a:r>
            <a:r>
              <a:rPr lang="sk-SK" sz="2800" dirty="0" err="1"/>
              <a:t>možnost</a:t>
            </a:r>
            <a:r>
              <a:rPr lang="sk-SK" sz="2800" dirty="0"/>
              <a:t> použití u </a:t>
            </a:r>
            <a:r>
              <a:rPr lang="sk-SK" sz="2800" dirty="0" err="1"/>
              <a:t>velkého</a:t>
            </a:r>
            <a:r>
              <a:rPr lang="sk-SK" sz="2800" dirty="0"/>
              <a:t> počtu </a:t>
            </a:r>
            <a:r>
              <a:rPr lang="sk-SK" sz="2800" dirty="0" err="1"/>
              <a:t>osob</a:t>
            </a:r>
            <a:endParaRPr lang="sk-SK" sz="2800" dirty="0"/>
          </a:p>
          <a:p>
            <a:pPr marL="457200" lvl="1" indent="0">
              <a:buNone/>
            </a:pPr>
            <a:endParaRPr lang="sk-SK" sz="2800" dirty="0"/>
          </a:p>
          <a:p>
            <a:pPr lvl="1"/>
            <a:endParaRPr lang="sk-SK" sz="900" dirty="0"/>
          </a:p>
          <a:p>
            <a:pPr marL="457200" lvl="1" indent="0">
              <a:buNone/>
            </a:pPr>
            <a:r>
              <a:rPr lang="sk-SK" sz="2800" b="1" dirty="0"/>
              <a:t>Nevýhody</a:t>
            </a:r>
            <a:r>
              <a:rPr lang="sk-SK" sz="2800" dirty="0"/>
              <a:t>: </a:t>
            </a:r>
            <a:r>
              <a:rPr lang="sk-SK" sz="2800" dirty="0" err="1"/>
              <a:t>metoda</a:t>
            </a:r>
            <a:r>
              <a:rPr lang="sk-SK" sz="2800" dirty="0"/>
              <a:t> </a:t>
            </a:r>
            <a:r>
              <a:rPr lang="sk-SK" sz="2800" dirty="0" err="1"/>
              <a:t>zatěžující</a:t>
            </a:r>
            <a:r>
              <a:rPr lang="sk-SK" sz="2800" dirty="0"/>
              <a:t> respondenta, riziko </a:t>
            </a:r>
            <a:r>
              <a:rPr lang="sk-SK" sz="2800" dirty="0" err="1"/>
              <a:t>změny</a:t>
            </a:r>
            <a:r>
              <a:rPr lang="sk-SK" sz="2800" dirty="0"/>
              <a:t> výživových zvyklostí (balené potraviny), účastní </a:t>
            </a:r>
            <a:r>
              <a:rPr lang="sk-SK" sz="2800" dirty="0" err="1"/>
              <a:t>se</a:t>
            </a:r>
            <a:r>
              <a:rPr lang="sk-SK" sz="2800" dirty="0"/>
              <a:t> respondenti </a:t>
            </a:r>
            <a:r>
              <a:rPr lang="sk-SK" sz="2800" dirty="0" err="1"/>
              <a:t>vysoce</a:t>
            </a:r>
            <a:r>
              <a:rPr lang="sk-SK" sz="2800" dirty="0"/>
              <a:t> motivovaní/chyby </a:t>
            </a:r>
            <a:r>
              <a:rPr lang="sk-SK" sz="2800" dirty="0" err="1"/>
              <a:t>související</a:t>
            </a:r>
            <a:r>
              <a:rPr lang="sk-SK" sz="2800" dirty="0"/>
              <a:t> s </a:t>
            </a:r>
            <a:r>
              <a:rPr lang="sk-SK" sz="2800" dirty="0" err="1"/>
              <a:t>odhadem</a:t>
            </a:r>
            <a:r>
              <a:rPr lang="sk-SK" sz="2800" dirty="0"/>
              <a:t> </a:t>
            </a:r>
            <a:r>
              <a:rPr lang="sk-SK" sz="2800" dirty="0" err="1"/>
              <a:t>velikosti</a:t>
            </a:r>
            <a:r>
              <a:rPr lang="sk-SK" sz="2800" dirty="0"/>
              <a:t> </a:t>
            </a:r>
            <a:r>
              <a:rPr lang="sk-SK" sz="2800" dirty="0" err="1"/>
              <a:t>porcí</a:t>
            </a:r>
            <a:endParaRPr lang="cs-CZ" sz="2800" dirty="0"/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endParaRPr lang="cs-CZ" altLang="sk-SK" sz="2600" dirty="0"/>
          </a:p>
        </p:txBody>
      </p:sp>
    </p:spTree>
    <p:extLst>
      <p:ext uri="{BB962C8B-B14F-4D97-AF65-F5344CB8AC3E}">
        <p14:creationId xmlns:p14="http://schemas.microsoft.com/office/powerpoint/2010/main" val="306570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Usual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intake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≠ </a:t>
            </a:r>
            <a:r>
              <a:rPr lang="sk-SK" dirty="0" err="1"/>
              <a:t>aktuální</a:t>
            </a:r>
            <a:r>
              <a:rPr lang="sk-SK" dirty="0"/>
              <a:t> </a:t>
            </a:r>
            <a:r>
              <a:rPr lang="sk-SK" dirty="0" err="1"/>
              <a:t>spotřeba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Dlouhodobý</a:t>
            </a:r>
            <a:r>
              <a:rPr lang="sk-SK" dirty="0"/>
              <a:t> </a:t>
            </a:r>
            <a:r>
              <a:rPr lang="sk-SK" dirty="0" err="1"/>
              <a:t>průměrný</a:t>
            </a:r>
            <a:r>
              <a:rPr lang="sk-SK" dirty="0"/>
              <a:t> </a:t>
            </a:r>
            <a:r>
              <a:rPr lang="sk-SK" dirty="0" err="1"/>
              <a:t>přívod</a:t>
            </a:r>
            <a:r>
              <a:rPr lang="sk-SK" dirty="0"/>
              <a:t> </a:t>
            </a:r>
            <a:r>
              <a:rPr lang="sk-SK" dirty="0" err="1"/>
              <a:t>nutrientů</a:t>
            </a:r>
            <a:r>
              <a:rPr lang="sk-SK" dirty="0"/>
              <a:t> nebo </a:t>
            </a:r>
            <a:r>
              <a:rPr lang="sk-SK" dirty="0" err="1"/>
              <a:t>potravin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pl-PL" dirty="0"/>
              <a:t>Výpočet je založený na odhadu pravděpodobnosti </a:t>
            </a:r>
            <a:r>
              <a:rPr lang="sk-SK" dirty="0" err="1"/>
              <a:t>konzumace</a:t>
            </a:r>
            <a:r>
              <a:rPr lang="sk-SK" dirty="0"/>
              <a:t> určitých </a:t>
            </a:r>
            <a:r>
              <a:rPr lang="sk-SK" dirty="0" err="1"/>
              <a:t>potravin</a:t>
            </a:r>
            <a:r>
              <a:rPr lang="sk-SK" dirty="0"/>
              <a:t> a obvyklého </a:t>
            </a:r>
            <a:r>
              <a:rPr lang="sk-SK" dirty="0" err="1"/>
              <a:t>zkonzumovaného</a:t>
            </a:r>
            <a:r>
              <a:rPr lang="sk-SK" dirty="0"/>
              <a:t> </a:t>
            </a:r>
            <a:r>
              <a:rPr lang="pt-BR" dirty="0"/>
              <a:t>množství, je zohledňována i interindividuální a</a:t>
            </a:r>
            <a:r>
              <a:rPr lang="sk-SK" dirty="0"/>
              <a:t> </a:t>
            </a:r>
            <a:r>
              <a:rPr lang="sk-SK" dirty="0" err="1"/>
              <a:t>intraindividuální</a:t>
            </a:r>
            <a:r>
              <a:rPr lang="sk-SK" dirty="0"/>
              <a:t> variabilita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Význam má </a:t>
            </a:r>
            <a:r>
              <a:rPr lang="sk-SK" dirty="0" err="1"/>
              <a:t>hlavně</a:t>
            </a:r>
            <a:r>
              <a:rPr lang="sk-SK" dirty="0"/>
              <a:t> v </a:t>
            </a:r>
            <a:r>
              <a:rPr lang="sk-SK" dirty="0" err="1"/>
              <a:t>případech</a:t>
            </a:r>
            <a:r>
              <a:rPr lang="sk-SK" dirty="0"/>
              <a:t>, kde je </a:t>
            </a:r>
            <a:r>
              <a:rPr lang="sk-SK" dirty="0" err="1"/>
              <a:t>velká</a:t>
            </a:r>
            <a:r>
              <a:rPr lang="sk-SK" dirty="0"/>
              <a:t> variabilita v </a:t>
            </a:r>
            <a:r>
              <a:rPr lang="sk-SK" dirty="0" err="1"/>
              <a:t>přívodu</a:t>
            </a:r>
            <a:r>
              <a:rPr lang="sk-SK" dirty="0"/>
              <a:t> (</a:t>
            </a:r>
            <a:r>
              <a:rPr lang="sk-SK" dirty="0" err="1"/>
              <a:t>ovoce</a:t>
            </a:r>
            <a:r>
              <a:rPr lang="sk-SK" dirty="0"/>
              <a:t> a zelenina, </a:t>
            </a:r>
            <a:r>
              <a:rPr lang="sk-SK" dirty="0" err="1"/>
              <a:t>vit</a:t>
            </a:r>
            <a:r>
              <a:rPr lang="sk-SK" dirty="0"/>
              <a:t>. C)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UI </a:t>
            </a:r>
            <a:r>
              <a:rPr lang="sk-SK" dirty="0" err="1"/>
              <a:t>lze</a:t>
            </a:r>
            <a:r>
              <a:rPr lang="sk-SK" dirty="0"/>
              <a:t> </a:t>
            </a:r>
            <a:r>
              <a:rPr lang="sk-SK" dirty="0" err="1"/>
              <a:t>vypočítat</a:t>
            </a:r>
            <a:r>
              <a:rPr lang="sk-SK" dirty="0"/>
              <a:t> z </a:t>
            </a:r>
            <a:r>
              <a:rPr lang="sk-SK" dirty="0" err="1"/>
              <a:t>dvoudenního</a:t>
            </a:r>
            <a:r>
              <a:rPr lang="sk-SK" dirty="0"/>
              <a:t> 24HR …. </a:t>
            </a:r>
            <a:r>
              <a:rPr lang="sk-SK" dirty="0" err="1"/>
              <a:t>Interpretace</a:t>
            </a:r>
            <a:r>
              <a:rPr lang="sk-SK" dirty="0"/>
              <a:t> </a:t>
            </a:r>
            <a:r>
              <a:rPr lang="sk-SK" dirty="0" err="1"/>
              <a:t>výsledků</a:t>
            </a:r>
            <a:r>
              <a:rPr lang="sk-SK" dirty="0"/>
              <a:t> z </a:t>
            </a:r>
            <a:r>
              <a:rPr lang="sk-SK" dirty="0" err="1"/>
              <a:t>krátkých</a:t>
            </a:r>
            <a:r>
              <a:rPr lang="sk-SK" dirty="0"/>
              <a:t> </a:t>
            </a:r>
            <a:r>
              <a:rPr lang="sk-SK" dirty="0" err="1"/>
              <a:t>studii</a:t>
            </a:r>
            <a:r>
              <a:rPr lang="sk-SK" dirty="0"/>
              <a:t> bez určité </a:t>
            </a:r>
            <a:r>
              <a:rPr lang="sk-SK" dirty="0" err="1"/>
              <a:t>korekce</a:t>
            </a:r>
            <a:r>
              <a:rPr lang="sk-SK" dirty="0"/>
              <a:t> </a:t>
            </a:r>
            <a:r>
              <a:rPr lang="sk-SK" dirty="0" err="1"/>
              <a:t>může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</a:t>
            </a:r>
            <a:r>
              <a:rPr lang="sk-SK" dirty="0" err="1"/>
              <a:t>zavádějící</a:t>
            </a:r>
            <a:r>
              <a:rPr lang="sk-SK" dirty="0"/>
              <a:t> a </a:t>
            </a:r>
            <a:r>
              <a:rPr lang="sk-SK" dirty="0" err="1"/>
              <a:t>matoucí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218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70" y="695739"/>
            <a:ext cx="3202441" cy="5105400"/>
          </a:xfrm>
        </p:spPr>
        <p:txBody>
          <a:bodyPr>
            <a:normAutofit/>
          </a:bodyPr>
          <a:lstStyle/>
          <a:p>
            <a:r>
              <a:rPr lang="sk-SK" sz="5400" b="1" dirty="0" err="1">
                <a:solidFill>
                  <a:srgbClr val="FFFFFF"/>
                </a:solidFill>
              </a:rPr>
              <a:t>Hodnocení</a:t>
            </a:r>
            <a:r>
              <a:rPr lang="sk-SK" sz="5400" b="1" dirty="0">
                <a:solidFill>
                  <a:srgbClr val="FFFFFF"/>
                </a:solidFill>
              </a:rPr>
              <a:t> výživy           v </a:t>
            </a:r>
            <a:r>
              <a:rPr lang="sk-SK" sz="5400" b="1" dirty="0" err="1">
                <a:solidFill>
                  <a:srgbClr val="FFFFFF"/>
                </a:solidFill>
              </a:rPr>
              <a:t>populaci</a:t>
            </a:r>
            <a:endParaRPr lang="sk-SK" sz="54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Zástupný objekt pre obsah 2">
            <a:extLst>
              <a:ext uri="{FF2B5EF4-FFF2-40B4-BE49-F238E27FC236}">
                <a16:creationId xmlns:a16="http://schemas.microsoft.com/office/drawing/2014/main" id="{AEBC7A7D-AC6D-4496-B183-C39A8B7C1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56221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20874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Zpracování dat </a:t>
            </a: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altLang="sk-SK" dirty="0"/>
              <a:t>převedení do elektronické podoby, kódování  dat</a:t>
            </a:r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altLang="sk-SK" dirty="0"/>
              <a:t>stanovení obvyklého přívodu nutrientů: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sk-SK" dirty="0"/>
              <a:t>                </a:t>
            </a:r>
            <a:r>
              <a:rPr lang="cs-CZ" altLang="sk-SK" b="1" dirty="0">
                <a:solidFill>
                  <a:srgbClr val="336600"/>
                </a:solidFill>
              </a:rPr>
              <a:t>zjištěné hodnoty spotřeby potravin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sk-SK" b="1" dirty="0">
                <a:solidFill>
                  <a:srgbClr val="336600"/>
                </a:solidFill>
              </a:rPr>
              <a:t>                                 	        </a:t>
            </a:r>
            <a:r>
              <a:rPr lang="cs-CZ" altLang="sk-SK" sz="3000" b="1" dirty="0">
                <a:solidFill>
                  <a:srgbClr val="336600"/>
                </a:solidFill>
              </a:rPr>
              <a:t> x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cs-CZ" altLang="sk-SK" b="1" dirty="0">
                <a:solidFill>
                  <a:srgbClr val="336600"/>
                </a:solidFill>
              </a:rPr>
              <a:t>               údaje o nutričním složení potravin</a:t>
            </a:r>
          </a:p>
          <a:p>
            <a:pPr>
              <a:lnSpc>
                <a:spcPct val="140000"/>
              </a:lnSpc>
              <a:buFont typeface="Calibri" panose="020F0502020204030204" pitchFamily="34" charset="0"/>
              <a:buChar char="-"/>
            </a:pPr>
            <a:r>
              <a:rPr lang="cs-CZ" altLang="sk-SK" dirty="0"/>
              <a:t>použití kompilované tabulky nutričního složení potravin,  která vycházela především z dostupných  českých a slovenských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8388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Tabulky výživových hodnot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Slouží</a:t>
            </a:r>
            <a:r>
              <a:rPr lang="sk-SK" dirty="0"/>
              <a:t> k </a:t>
            </a:r>
            <a:r>
              <a:rPr lang="sk-SK" dirty="0" err="1"/>
              <a:t>převedení</a:t>
            </a:r>
            <a:r>
              <a:rPr lang="sk-SK" dirty="0"/>
              <a:t> získaných </a:t>
            </a:r>
            <a:r>
              <a:rPr lang="sk-SK" dirty="0" err="1"/>
              <a:t>dat</a:t>
            </a:r>
            <a:r>
              <a:rPr lang="sk-SK" dirty="0"/>
              <a:t> o potravinách na hodnoty </a:t>
            </a:r>
            <a:r>
              <a:rPr lang="sk-SK" dirty="0" err="1"/>
              <a:t>přijatých</a:t>
            </a:r>
            <a:r>
              <a:rPr lang="sk-SK" dirty="0"/>
              <a:t> </a:t>
            </a:r>
            <a:r>
              <a:rPr lang="sk-SK" dirty="0" err="1"/>
              <a:t>živin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Nezbytná</a:t>
            </a:r>
            <a:r>
              <a:rPr lang="sk-SK" dirty="0"/>
              <a:t> je </a:t>
            </a:r>
            <a:r>
              <a:rPr lang="sk-SK" dirty="0" err="1"/>
              <a:t>aktualizace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, úprava </a:t>
            </a:r>
            <a:r>
              <a:rPr lang="sk-SK" dirty="0" err="1"/>
              <a:t>cizích</a:t>
            </a:r>
            <a:r>
              <a:rPr lang="sk-SK" dirty="0"/>
              <a:t> </a:t>
            </a:r>
            <a:r>
              <a:rPr lang="sk-SK" dirty="0" err="1"/>
              <a:t>tabulek</a:t>
            </a:r>
            <a:r>
              <a:rPr lang="sk-SK" dirty="0"/>
              <a:t> a </a:t>
            </a:r>
            <a:r>
              <a:rPr lang="sk-SK" dirty="0" err="1"/>
              <a:t>ne</a:t>
            </a:r>
            <a:r>
              <a:rPr lang="sk-SK" dirty="0"/>
              <a:t> </a:t>
            </a:r>
            <a:r>
              <a:rPr lang="sk-SK" dirty="0" err="1"/>
              <a:t>pouze</a:t>
            </a:r>
            <a:r>
              <a:rPr lang="sk-SK" dirty="0"/>
              <a:t> </a:t>
            </a:r>
            <a:r>
              <a:rPr lang="sk-SK" dirty="0" err="1"/>
              <a:t>přejímání</a:t>
            </a:r>
            <a:r>
              <a:rPr lang="sk-SK" dirty="0"/>
              <a:t> </a:t>
            </a:r>
            <a:r>
              <a:rPr lang="sk-SK" dirty="0" err="1"/>
              <a:t>beze</a:t>
            </a:r>
            <a:r>
              <a:rPr lang="sk-SK" dirty="0"/>
              <a:t> zbytku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Je </a:t>
            </a:r>
            <a:r>
              <a:rPr lang="sk-SK" dirty="0" err="1"/>
              <a:t>potřeba</a:t>
            </a:r>
            <a:r>
              <a:rPr lang="sk-SK" dirty="0"/>
              <a:t> </a:t>
            </a:r>
            <a:r>
              <a:rPr lang="sk-SK" dirty="0" err="1"/>
              <a:t>zjistit</a:t>
            </a:r>
            <a:r>
              <a:rPr lang="sk-SK" dirty="0"/>
              <a:t>, v </a:t>
            </a:r>
            <a:r>
              <a:rPr lang="sk-SK" dirty="0" err="1"/>
              <a:t>jakém</a:t>
            </a:r>
            <a:r>
              <a:rPr lang="sk-SK" dirty="0"/>
              <a:t> formátu </a:t>
            </a:r>
            <a:r>
              <a:rPr lang="sk-SK" dirty="0" err="1"/>
              <a:t>jsou</a:t>
            </a:r>
            <a:r>
              <a:rPr lang="sk-SK" dirty="0"/>
              <a:t> uvedené hodnoty </a:t>
            </a:r>
            <a:r>
              <a:rPr lang="pl-PL" dirty="0"/>
              <a:t>(„jak nakoupeno“ nebo „jak snědeno“)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V ČR </a:t>
            </a:r>
            <a:r>
              <a:rPr lang="sk-SK" dirty="0" err="1"/>
              <a:t>jsou</a:t>
            </a:r>
            <a:r>
              <a:rPr lang="sk-SK" dirty="0"/>
              <a:t> k </a:t>
            </a:r>
            <a:r>
              <a:rPr lang="sk-SK" dirty="0" err="1"/>
              <a:t>dispozici</a:t>
            </a:r>
            <a:r>
              <a:rPr lang="sk-SK" dirty="0"/>
              <a:t> Potravinové </a:t>
            </a:r>
            <a:r>
              <a:rPr lang="sk-SK" dirty="0" err="1"/>
              <a:t>tabulky</a:t>
            </a:r>
            <a:r>
              <a:rPr lang="sk-SK" dirty="0"/>
              <a:t> </a:t>
            </a:r>
            <a:r>
              <a:rPr lang="sk-SK" dirty="0" err="1"/>
              <a:t>vydány</a:t>
            </a:r>
            <a:r>
              <a:rPr lang="sk-SK" dirty="0"/>
              <a:t> v </a:t>
            </a:r>
            <a:r>
              <a:rPr lang="sk-SK" dirty="0" err="1"/>
              <a:t>roce</a:t>
            </a:r>
            <a:r>
              <a:rPr lang="sk-SK" dirty="0"/>
              <a:t> 1993 </a:t>
            </a:r>
            <a:r>
              <a:rPr lang="sk-SK" dirty="0" err="1"/>
              <a:t>Společností</a:t>
            </a:r>
            <a:r>
              <a:rPr lang="sk-SK" dirty="0"/>
              <a:t> pro výživu </a:t>
            </a:r>
          </a:p>
          <a:p>
            <a:pPr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270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8645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Chyby při stanovení spotřeby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09EA9D92-7C66-4D2E-AFE7-9F27D321A5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15622" t="22130" r="16031" b="8160"/>
          <a:stretch/>
        </p:blipFill>
        <p:spPr>
          <a:xfrm>
            <a:off x="2317239" y="2219014"/>
            <a:ext cx="7557522" cy="4336062"/>
          </a:xfrm>
          <a:prstGeom prst="rect">
            <a:avLst/>
          </a:prstGeom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E87DD364-98E5-4E80-BEAA-80976E2F141A}"/>
              </a:ext>
            </a:extLst>
          </p:cNvPr>
          <p:cNvSpPr/>
          <p:nvPr/>
        </p:nvSpPr>
        <p:spPr>
          <a:xfrm>
            <a:off x="7636534" y="6572356"/>
            <a:ext cx="20858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sk-SK" sz="1200" dirty="0">
                <a:latin typeface="Arial Unicode MS" pitchFamily="34" charset="-128"/>
              </a:rPr>
              <a:t>Zdroj: </a:t>
            </a:r>
            <a:r>
              <a:rPr lang="cs-CZ" altLang="sk-SK" sz="1200" dirty="0" err="1">
                <a:latin typeface="Arial Unicode MS" pitchFamily="34" charset="-128"/>
              </a:rPr>
              <a:t>Kleiw</a:t>
            </a:r>
            <a:r>
              <a:rPr lang="en-US" altLang="sk-SK" sz="1200" dirty="0">
                <a:latin typeface="Arial Unicode MS" pitchFamily="34" charset="-128"/>
              </a:rPr>
              <a:t>ä</a:t>
            </a:r>
            <a:r>
              <a:rPr lang="cs-CZ" altLang="sk-SK" sz="1200" dirty="0" err="1">
                <a:latin typeface="Arial Unicode MS" pitchFamily="34" charset="-128"/>
              </a:rPr>
              <a:t>chterová</a:t>
            </a:r>
            <a:r>
              <a:rPr lang="cs-CZ" altLang="sk-SK" sz="1200" dirty="0">
                <a:latin typeface="Arial Unicode MS" pitchFamily="34" charset="-128"/>
              </a:rPr>
              <a:t>, 1992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75832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A4F447D2-2B30-430E-B156-E9CD4166FD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7" r="17514" b="-1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Nabídka potravin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</a:t>
            </a:r>
            <a:endParaRPr lang="cs-CZ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992241" cy="3788830"/>
          </a:xfrm>
        </p:spPr>
        <p:txBody>
          <a:bodyPr anchor="ctr">
            <a:normAutofit/>
          </a:bodyPr>
          <a:lstStyle/>
          <a:p>
            <a:r>
              <a:rPr lang="cs-CZ" altLang="sk-SK" b="1" dirty="0">
                <a:solidFill>
                  <a:srgbClr val="000000"/>
                </a:solidFill>
              </a:rPr>
              <a:t>Hrubá - </a:t>
            </a:r>
            <a:r>
              <a:rPr lang="cs-CZ" altLang="sk-SK" dirty="0">
                <a:solidFill>
                  <a:srgbClr val="000000"/>
                </a:solidFill>
              </a:rPr>
              <a:t>souhrn produkce a nákupu potravin, od kterých je odečten export</a:t>
            </a:r>
            <a:endParaRPr lang="cs-CZ" altLang="sk-SK" b="1" dirty="0">
              <a:solidFill>
                <a:srgbClr val="000000"/>
              </a:solidFill>
            </a:endParaRPr>
          </a:p>
          <a:p>
            <a:endParaRPr lang="cs-CZ" altLang="sk-SK" b="1" dirty="0">
              <a:solidFill>
                <a:srgbClr val="000000"/>
              </a:solidFill>
            </a:endParaRPr>
          </a:p>
          <a:p>
            <a:r>
              <a:rPr lang="cs-CZ" altLang="sk-SK" b="1" dirty="0">
                <a:solidFill>
                  <a:srgbClr val="000000"/>
                </a:solidFill>
              </a:rPr>
              <a:t>Čistá (dostupnost potravin) - </a:t>
            </a:r>
            <a:r>
              <a:rPr lang="cs-CZ" altLang="sk-SK" dirty="0">
                <a:solidFill>
                  <a:srgbClr val="000000"/>
                </a:solidFill>
              </a:rPr>
              <a:t>vypočtena z hrubé nabídky odečtením ztrát vzniklých                                            transportem, skladováním, atd</a:t>
            </a:r>
            <a:r>
              <a:rPr lang="cs-CZ" altLang="sk-SK" sz="1400" dirty="0">
                <a:solidFill>
                  <a:srgbClr val="000000"/>
                </a:solidFill>
              </a:rPr>
              <a:t>.</a:t>
            </a:r>
          </a:p>
          <a:p>
            <a:endParaRPr lang="cs-CZ" sz="1400" dirty="0">
              <a:solidFill>
                <a:srgbClr val="000000"/>
              </a:solidFill>
            </a:endParaRPr>
          </a:p>
          <a:p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503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Chyby při stanovení individuální spotřeby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i="1" dirty="0" err="1"/>
              <a:t>Misreporting</a:t>
            </a:r>
            <a:r>
              <a:rPr lang="sk-SK" dirty="0"/>
              <a:t> – </a:t>
            </a:r>
            <a:r>
              <a:rPr lang="sk-SK" dirty="0" err="1"/>
              <a:t>úmyslné</a:t>
            </a:r>
            <a:r>
              <a:rPr lang="sk-SK" dirty="0"/>
              <a:t> či </a:t>
            </a:r>
            <a:r>
              <a:rPr lang="sk-SK" dirty="0" err="1"/>
              <a:t>neúmyslné</a:t>
            </a:r>
            <a:r>
              <a:rPr lang="sk-SK" dirty="0"/>
              <a:t> </a:t>
            </a:r>
            <a:r>
              <a:rPr lang="sk-SK" dirty="0" err="1"/>
              <a:t>snižování</a:t>
            </a:r>
            <a:r>
              <a:rPr lang="sk-SK" dirty="0"/>
              <a:t> (</a:t>
            </a:r>
            <a:r>
              <a:rPr lang="sk-SK" dirty="0" err="1"/>
              <a:t>underreporting</a:t>
            </a:r>
            <a:r>
              <a:rPr lang="sk-SK" dirty="0"/>
              <a:t>) nebo </a:t>
            </a:r>
            <a:r>
              <a:rPr lang="sk-SK" dirty="0" err="1"/>
              <a:t>zvyšování</a:t>
            </a:r>
            <a:r>
              <a:rPr lang="sk-SK" dirty="0"/>
              <a:t> (over-</a:t>
            </a:r>
            <a:r>
              <a:rPr lang="sk-SK" dirty="0" err="1"/>
              <a:t>reporting</a:t>
            </a:r>
            <a:r>
              <a:rPr lang="sk-SK" dirty="0"/>
              <a:t>) </a:t>
            </a:r>
            <a:r>
              <a:rPr lang="sk-SK" dirty="0" err="1"/>
              <a:t>hodnot</a:t>
            </a:r>
            <a:r>
              <a:rPr lang="sk-SK" dirty="0"/>
              <a:t> </a:t>
            </a:r>
            <a:r>
              <a:rPr lang="sk-SK" dirty="0" err="1"/>
              <a:t>spotřeby</a:t>
            </a:r>
            <a:r>
              <a:rPr lang="sk-SK" dirty="0"/>
              <a:t> </a:t>
            </a:r>
            <a:r>
              <a:rPr lang="sk-SK" dirty="0" err="1"/>
              <a:t>potravin</a:t>
            </a:r>
            <a:endParaRPr lang="sk-SK" dirty="0"/>
          </a:p>
          <a:p>
            <a:pPr marL="0" indent="0">
              <a:buNone/>
            </a:pPr>
            <a:endParaRPr lang="sk-SK" sz="600" dirty="0"/>
          </a:p>
          <a:p>
            <a:pPr marL="0" indent="0">
              <a:buNone/>
            </a:pPr>
            <a:r>
              <a:rPr lang="sk-SK" dirty="0"/>
              <a:t>Determinanty </a:t>
            </a:r>
            <a:r>
              <a:rPr lang="sk-SK" dirty="0" err="1"/>
              <a:t>ovlivňující</a:t>
            </a:r>
            <a:r>
              <a:rPr lang="sk-SK" dirty="0"/>
              <a:t> výskyt </a:t>
            </a:r>
            <a:r>
              <a:rPr lang="sk-SK" dirty="0" err="1"/>
              <a:t>misreportingu</a:t>
            </a:r>
            <a:r>
              <a:rPr lang="sk-SK" dirty="0"/>
              <a:t>:</a:t>
            </a:r>
          </a:p>
          <a:p>
            <a:pPr marL="914400" lvl="2" indent="0">
              <a:buNone/>
            </a:pPr>
            <a:r>
              <a:rPr lang="sk-SK" sz="2400" dirty="0"/>
              <a:t>– BMI</a:t>
            </a:r>
          </a:p>
          <a:p>
            <a:pPr marL="914400" lvl="2" indent="0">
              <a:buNone/>
            </a:pPr>
            <a:r>
              <a:rPr lang="sk-SK" sz="2400" dirty="0"/>
              <a:t>– </a:t>
            </a:r>
            <a:r>
              <a:rPr lang="sk-SK" sz="2400" dirty="0" err="1"/>
              <a:t>Věk</a:t>
            </a:r>
            <a:r>
              <a:rPr lang="sk-SK" sz="2400" dirty="0"/>
              <a:t>, pohlaví</a:t>
            </a:r>
          </a:p>
          <a:p>
            <a:pPr marL="914400" lvl="2" indent="0">
              <a:buNone/>
            </a:pPr>
            <a:r>
              <a:rPr lang="sk-SK" sz="2400" dirty="0"/>
              <a:t>– Socioekonomický status a </a:t>
            </a:r>
            <a:r>
              <a:rPr lang="sk-SK" sz="2400" dirty="0" err="1"/>
              <a:t>vzdělání</a:t>
            </a:r>
            <a:endParaRPr lang="sk-SK" sz="2400" dirty="0"/>
          </a:p>
          <a:p>
            <a:pPr marL="914400" lvl="2" indent="0">
              <a:buNone/>
            </a:pPr>
            <a:r>
              <a:rPr lang="sk-SK" sz="2400" dirty="0"/>
              <a:t>– Výživové zvyklosti</a:t>
            </a:r>
          </a:p>
          <a:p>
            <a:pPr marL="914400" lvl="2" indent="0">
              <a:buNone/>
            </a:pPr>
            <a:r>
              <a:rPr lang="sk-SK" sz="2400" dirty="0"/>
              <a:t>– Psychologické faktory</a:t>
            </a:r>
          </a:p>
          <a:p>
            <a:pPr marL="914400" lvl="2" indent="0">
              <a:buNone/>
            </a:pPr>
            <a:r>
              <a:rPr lang="sk-SK" sz="2400" dirty="0"/>
              <a:t>– Životní </a:t>
            </a:r>
            <a:r>
              <a:rPr lang="sk-SK" sz="2400" dirty="0" err="1"/>
              <a:t>styl</a:t>
            </a:r>
            <a:endParaRPr lang="sk-SK" sz="2400" dirty="0"/>
          </a:p>
          <a:p>
            <a:pPr marL="914400" lvl="2" indent="0">
              <a:buNone/>
            </a:pPr>
            <a:r>
              <a:rPr lang="sk-SK" sz="2400" dirty="0"/>
              <a:t>– Odhad </a:t>
            </a:r>
            <a:r>
              <a:rPr lang="sk-SK" sz="2400" dirty="0" err="1"/>
              <a:t>velikosti</a:t>
            </a:r>
            <a:r>
              <a:rPr lang="sk-SK" sz="2400" dirty="0"/>
              <a:t> </a:t>
            </a:r>
            <a:r>
              <a:rPr lang="sk-SK" sz="2400" dirty="0" err="1"/>
              <a:t>porce</a:t>
            </a:r>
            <a:endParaRPr lang="sk-SK" sz="2400" dirty="0"/>
          </a:p>
          <a:p>
            <a:pPr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339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Metody zjišťování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misreportingu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74488"/>
            <a:ext cx="10284114" cy="456749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sk-SK" b="1" i="1" dirty="0" err="1"/>
              <a:t>Goldberg</a:t>
            </a:r>
            <a:r>
              <a:rPr lang="cs-CZ" altLang="sk-SK" b="1" i="1" dirty="0"/>
              <a:t> </a:t>
            </a:r>
            <a:r>
              <a:rPr lang="cs-CZ" altLang="sk-SK" b="1" i="1" dirty="0" err="1"/>
              <a:t>cutoff</a:t>
            </a:r>
            <a:endParaRPr lang="cs-CZ" altLang="sk-SK" b="1" i="1" dirty="0"/>
          </a:p>
          <a:p>
            <a:pPr marL="0" indent="0">
              <a:lnSpc>
                <a:spcPct val="110000"/>
              </a:lnSpc>
              <a:buNone/>
            </a:pPr>
            <a:endParaRPr lang="cs-CZ" altLang="sk-SK" sz="800" b="1" i="1" dirty="0"/>
          </a:p>
          <a:p>
            <a:pPr lvl="1">
              <a:lnSpc>
                <a:spcPct val="110000"/>
              </a:lnSpc>
            </a:pPr>
            <a:r>
              <a:rPr lang="cs-CZ" altLang="sk-SK" sz="2600" dirty="0"/>
              <a:t>nejčastěji používaná metoda k identifikaci </a:t>
            </a:r>
            <a:r>
              <a:rPr lang="cs-CZ" altLang="sk-SK" sz="2600" dirty="0" err="1"/>
              <a:t>misreporterů</a:t>
            </a:r>
            <a:endParaRPr lang="cs-CZ" altLang="sk-SK" sz="2600" dirty="0"/>
          </a:p>
          <a:p>
            <a:pPr lvl="1">
              <a:lnSpc>
                <a:spcPct val="110000"/>
              </a:lnSpc>
            </a:pPr>
            <a:r>
              <a:rPr lang="cs-CZ" altLang="sk-SK" sz="2600" dirty="0"/>
              <a:t>rovnice, pomocí níž lze vypočítat hraniční hodnoty (</a:t>
            </a:r>
            <a:r>
              <a:rPr lang="cs-CZ" altLang="sk-SK" sz="2600" dirty="0" err="1"/>
              <a:t>cutoff</a:t>
            </a:r>
            <a:r>
              <a:rPr lang="cs-CZ" altLang="sk-SK" sz="2600" dirty="0"/>
              <a:t> </a:t>
            </a:r>
            <a:r>
              <a:rPr lang="cs-CZ" altLang="sk-SK" sz="2600" dirty="0" err="1"/>
              <a:t>values</a:t>
            </a:r>
            <a:r>
              <a:rPr lang="cs-CZ" altLang="sk-SK" sz="2600" dirty="0"/>
              <a:t>), </a:t>
            </a:r>
          </a:p>
          <a:p>
            <a:pPr lvl="1">
              <a:lnSpc>
                <a:spcPct val="110000"/>
              </a:lnSpc>
            </a:pPr>
            <a:r>
              <a:rPr lang="cs-CZ" altLang="sk-SK" sz="2600" dirty="0"/>
              <a:t>srovnání EI/BMR,</a:t>
            </a:r>
          </a:p>
          <a:p>
            <a:pPr lvl="1">
              <a:lnSpc>
                <a:spcPct val="110000"/>
              </a:lnSpc>
            </a:pPr>
            <a:r>
              <a:rPr lang="cs-CZ" altLang="sk-SK" sz="2600" dirty="0"/>
              <a:t>velikost </a:t>
            </a:r>
            <a:r>
              <a:rPr lang="cs-CZ" altLang="sk-SK" sz="2600" dirty="0" err="1"/>
              <a:t>cutoff</a:t>
            </a:r>
            <a:r>
              <a:rPr lang="cs-CZ" altLang="sk-SK" sz="2600" dirty="0"/>
              <a:t> limitu závisí na velikosti souboru, délce trvání šetření, fyzické aktivitě respondentů (míra tělesné aktivity je nejčastěji uvažována jako „sedavý způsob života“) a BMR (bazální metabolický výdej).</a:t>
            </a:r>
          </a:p>
        </p:txBody>
      </p:sp>
    </p:spTree>
    <p:extLst>
      <p:ext uri="{BB962C8B-B14F-4D97-AF65-F5344CB8AC3E}">
        <p14:creationId xmlns:p14="http://schemas.microsoft.com/office/powerpoint/2010/main" val="41576347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Kritická míst, problémy </a:t>
            </a: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74488"/>
            <a:ext cx="10284114" cy="4567491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Výběr</a:t>
            </a:r>
            <a:r>
              <a:rPr lang="sk-SK" dirty="0"/>
              <a:t> </a:t>
            </a:r>
            <a:r>
              <a:rPr lang="sk-SK" dirty="0" err="1"/>
              <a:t>reprezentativního</a:t>
            </a:r>
            <a:r>
              <a:rPr lang="sk-SK" dirty="0"/>
              <a:t> vzorku </a:t>
            </a:r>
            <a:r>
              <a:rPr lang="sk-SK" dirty="0" err="1"/>
              <a:t>populace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Výběr</a:t>
            </a:r>
            <a:r>
              <a:rPr lang="sk-SK" dirty="0"/>
              <a:t> </a:t>
            </a:r>
            <a:r>
              <a:rPr lang="sk-SK" dirty="0" err="1"/>
              <a:t>odpovídající</a:t>
            </a:r>
            <a:r>
              <a:rPr lang="sk-SK" dirty="0"/>
              <a:t> </a:t>
            </a:r>
            <a:r>
              <a:rPr lang="sk-SK" dirty="0" err="1"/>
              <a:t>metody</a:t>
            </a:r>
            <a:r>
              <a:rPr lang="sk-SK" dirty="0"/>
              <a:t> </a:t>
            </a:r>
            <a:r>
              <a:rPr lang="sk-SK" dirty="0" err="1"/>
              <a:t>zjišťování</a:t>
            </a:r>
            <a:r>
              <a:rPr lang="sk-SK" dirty="0"/>
              <a:t> </a:t>
            </a:r>
            <a:r>
              <a:rPr lang="sk-SK" dirty="0" err="1"/>
              <a:t>spotřeby</a:t>
            </a:r>
            <a:r>
              <a:rPr lang="sk-SK" dirty="0"/>
              <a:t> </a:t>
            </a:r>
            <a:r>
              <a:rPr lang="pl-PL" dirty="0"/>
              <a:t>potravin s ohledem na cíle studie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Tabulky</a:t>
            </a:r>
            <a:r>
              <a:rPr lang="sk-SK" dirty="0"/>
              <a:t> </a:t>
            </a:r>
            <a:r>
              <a:rPr lang="sk-SK" dirty="0" err="1"/>
              <a:t>nutričního</a:t>
            </a:r>
            <a:r>
              <a:rPr lang="sk-SK" dirty="0"/>
              <a:t> </a:t>
            </a:r>
            <a:r>
              <a:rPr lang="sk-SK" dirty="0" err="1"/>
              <a:t>složení</a:t>
            </a:r>
            <a:r>
              <a:rPr lang="sk-SK" dirty="0"/>
              <a:t> </a:t>
            </a:r>
            <a:r>
              <a:rPr lang="sk-SK" dirty="0" err="1"/>
              <a:t>potravin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Software pro záznam a </a:t>
            </a:r>
            <a:r>
              <a:rPr lang="sk-SK" dirty="0" err="1"/>
              <a:t>kódování</a:t>
            </a:r>
            <a:r>
              <a:rPr lang="sk-SK" dirty="0"/>
              <a:t> </a:t>
            </a:r>
            <a:r>
              <a:rPr lang="sk-SK" dirty="0" err="1"/>
              <a:t>spotřeby</a:t>
            </a:r>
            <a:r>
              <a:rPr lang="sk-SK" dirty="0"/>
              <a:t> </a:t>
            </a:r>
            <a:r>
              <a:rPr lang="sk-SK" dirty="0" err="1"/>
              <a:t>potravin</a:t>
            </a:r>
            <a:r>
              <a:rPr lang="sk-SK" dirty="0"/>
              <a:t> </a:t>
            </a:r>
            <a:r>
              <a:rPr lang="it-IT" dirty="0"/>
              <a:t>a pro statistickou analýzu dat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v-SE" dirty="0"/>
              <a:t>Kontrola kvality ve všech fázích průzkumu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Finanční náklady a nároky na </a:t>
            </a:r>
            <a:r>
              <a:rPr lang="sk-SK" dirty="0" err="1"/>
              <a:t>personální</a:t>
            </a:r>
            <a:r>
              <a:rPr lang="sk-SK" dirty="0"/>
              <a:t> </a:t>
            </a:r>
            <a:r>
              <a:rPr lang="sk-SK" dirty="0" err="1"/>
              <a:t>zajištění</a:t>
            </a:r>
            <a:r>
              <a:rPr lang="sk-SK" dirty="0"/>
              <a:t> a </a:t>
            </a:r>
            <a:r>
              <a:rPr lang="sk-SK" dirty="0" err="1"/>
              <a:t>organizaci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941840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Použitá literatura, odkazy… </a:t>
            </a: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74488"/>
            <a:ext cx="10284114" cy="456749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cs-CZ" altLang="sk-SK" dirty="0" err="1">
                <a:latin typeface="Arial Unicode MS" pitchFamily="34" charset="-128"/>
              </a:rPr>
              <a:t>Kleinw</a:t>
            </a:r>
            <a:r>
              <a:rPr lang="en-US" altLang="sk-SK" dirty="0">
                <a:latin typeface="Arial Unicode MS" pitchFamily="34" charset="-128"/>
              </a:rPr>
              <a:t>ä</a:t>
            </a:r>
            <a:r>
              <a:rPr lang="cs-CZ" altLang="sk-SK" dirty="0" err="1">
                <a:latin typeface="Arial Unicode MS" pitchFamily="34" charset="-128"/>
              </a:rPr>
              <a:t>chterová</a:t>
            </a:r>
            <a:r>
              <a:rPr lang="cs-CZ" altLang="sk-SK" dirty="0">
                <a:latin typeface="Arial Unicode MS" pitchFamily="34" charset="-128"/>
              </a:rPr>
              <a:t>, H., Brázdová, Z. </a:t>
            </a:r>
            <a:r>
              <a:rPr lang="cs-CZ" altLang="sk-SK" i="1" dirty="0">
                <a:latin typeface="Arial Unicode MS" pitchFamily="34" charset="-128"/>
              </a:rPr>
              <a:t>Výživový stav člověka a způsoby jeho zjišťování.</a:t>
            </a:r>
            <a:r>
              <a:rPr lang="cs-CZ" altLang="sk-SK" dirty="0">
                <a:latin typeface="Arial Unicode MS" pitchFamily="34" charset="-128"/>
              </a:rPr>
              <a:t> Brno, 1992</a:t>
            </a:r>
          </a:p>
          <a:p>
            <a:pPr>
              <a:lnSpc>
                <a:spcPct val="150000"/>
              </a:lnSpc>
            </a:pPr>
            <a:r>
              <a:rPr lang="cs-CZ" altLang="sk-SK" dirty="0" err="1">
                <a:latin typeface="Arial Unicode MS" pitchFamily="34" charset="-128"/>
              </a:rPr>
              <a:t>Geissler</a:t>
            </a:r>
            <a:r>
              <a:rPr lang="cs-CZ" altLang="sk-SK" dirty="0">
                <a:latin typeface="Arial Unicode MS" pitchFamily="34" charset="-128"/>
              </a:rPr>
              <a:t>, C., </a:t>
            </a:r>
            <a:r>
              <a:rPr lang="cs-CZ" altLang="sk-SK" dirty="0" err="1">
                <a:latin typeface="Arial Unicode MS" pitchFamily="34" charset="-128"/>
              </a:rPr>
              <a:t>Powers</a:t>
            </a:r>
            <a:r>
              <a:rPr lang="cs-CZ" altLang="sk-SK" dirty="0">
                <a:latin typeface="Arial Unicode MS" pitchFamily="34" charset="-128"/>
              </a:rPr>
              <a:t>, H. </a:t>
            </a:r>
            <a:r>
              <a:rPr lang="cs-CZ" altLang="sk-SK" i="1" dirty="0" err="1">
                <a:latin typeface="Arial Unicode MS" pitchFamily="34" charset="-128"/>
              </a:rPr>
              <a:t>Human</a:t>
            </a:r>
            <a:r>
              <a:rPr lang="cs-CZ" altLang="sk-SK" i="1" dirty="0">
                <a:latin typeface="Arial Unicode MS" pitchFamily="34" charset="-128"/>
              </a:rPr>
              <a:t> </a:t>
            </a:r>
            <a:r>
              <a:rPr lang="cs-CZ" altLang="sk-SK" i="1" dirty="0" err="1">
                <a:latin typeface="Arial Unicode MS" pitchFamily="34" charset="-128"/>
              </a:rPr>
              <a:t>nutrition</a:t>
            </a:r>
            <a:r>
              <a:rPr lang="cs-CZ" altLang="sk-SK" i="1" dirty="0">
                <a:latin typeface="Arial Unicode MS" pitchFamily="34" charset="-128"/>
              </a:rPr>
              <a:t>, 11th </a:t>
            </a:r>
            <a:r>
              <a:rPr lang="cs-CZ" altLang="sk-SK" i="1" dirty="0" err="1">
                <a:latin typeface="Arial Unicode MS" pitchFamily="34" charset="-128"/>
              </a:rPr>
              <a:t>edition</a:t>
            </a:r>
            <a:r>
              <a:rPr lang="cs-CZ" altLang="sk-SK" i="1" dirty="0">
                <a:latin typeface="Arial Unicode MS" pitchFamily="34" charset="-128"/>
              </a:rPr>
              <a:t>. </a:t>
            </a:r>
            <a:r>
              <a:rPr lang="cs-CZ" altLang="sk-SK" dirty="0" err="1">
                <a:latin typeface="Arial Unicode MS" pitchFamily="34" charset="-128"/>
              </a:rPr>
              <a:t>Elsevier</a:t>
            </a:r>
            <a:r>
              <a:rPr lang="cs-CZ" altLang="sk-SK" dirty="0">
                <a:latin typeface="Arial Unicode MS" pitchFamily="34" charset="-128"/>
              </a:rPr>
              <a:t>, 2005</a:t>
            </a:r>
          </a:p>
          <a:p>
            <a:pPr>
              <a:lnSpc>
                <a:spcPct val="150000"/>
              </a:lnSpc>
            </a:pPr>
            <a:r>
              <a:rPr lang="cs-CZ" altLang="sk-SK" dirty="0">
                <a:latin typeface="Arial Unicode MS" pitchFamily="34" charset="-128"/>
              </a:rPr>
              <a:t>Provazník, K. a kol. </a:t>
            </a:r>
            <a:r>
              <a:rPr lang="cs-CZ" altLang="sk-SK" i="1" dirty="0">
                <a:latin typeface="Arial Unicode MS" pitchFamily="34" charset="-128"/>
              </a:rPr>
              <a:t>Manuál prevence v lékařské praxi II.</a:t>
            </a:r>
            <a:r>
              <a:rPr lang="cs-CZ" altLang="sk-SK" dirty="0">
                <a:latin typeface="Arial Unicode MS" pitchFamily="34" charset="-128"/>
              </a:rPr>
              <a:t> Praha, 1995</a:t>
            </a:r>
          </a:p>
          <a:p>
            <a:pPr>
              <a:lnSpc>
                <a:spcPct val="150000"/>
              </a:lnSpc>
            </a:pPr>
            <a:r>
              <a:rPr lang="en-GB" altLang="zh-CN" dirty="0">
                <a:latin typeface="Arial Unicode MS" pitchFamily="34" charset="-128"/>
                <a:ea typeface="宋体" panose="02010600030101010101" pitchFamily="2" charset="-122"/>
                <a:hlinkClick r:id="rId4"/>
              </a:rPr>
              <a:t>http://www.czso.cz/csu/2009edicniplan.nsf/p/3004-09</a:t>
            </a:r>
            <a:endParaRPr lang="cs-CZ" altLang="zh-CN" dirty="0">
              <a:latin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cs-CZ" altLang="zh-CN" dirty="0">
                <a:latin typeface="Arial Unicode MS" pitchFamily="34" charset="-128"/>
                <a:hlinkClick r:id="rId5"/>
              </a:rPr>
              <a:t>http://www.czso.cz/csu/2009edicniplan.nsf/p/3001-09</a:t>
            </a:r>
            <a:endParaRPr lang="cs-CZ" altLang="zh-CN" dirty="0">
              <a:latin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en-GB" altLang="zh-CN" dirty="0">
                <a:solidFill>
                  <a:srgbClr val="9900CC"/>
                </a:solidFill>
                <a:ea typeface="宋体" panose="02010600030101010101" pitchFamily="2" charset="-122"/>
                <a:hlinkClick r:id="rId6"/>
              </a:rPr>
              <a:t>http://faostat.fao.org/site/368/DesktopDefault.aspx?PageID=368</a:t>
            </a:r>
            <a:endParaRPr lang="cs-CZ" altLang="zh-CN" dirty="0">
              <a:solidFill>
                <a:srgbClr val="9900CC"/>
              </a:solidFill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cs-CZ" altLang="sk-SK" dirty="0">
                <a:ea typeface="宋体" panose="02010600030101010101" pitchFamily="2" charset="-122"/>
              </a:rPr>
              <a:t>Centrum pro databázi složení potravin</a:t>
            </a:r>
          </a:p>
          <a:p>
            <a:pPr>
              <a:lnSpc>
                <a:spcPct val="150000"/>
              </a:lnSpc>
              <a:buNone/>
            </a:pPr>
            <a:r>
              <a:rPr lang="cs-CZ" altLang="sk-SK" dirty="0">
                <a:ea typeface="宋体" panose="02010600030101010101" pitchFamily="2" charset="-122"/>
              </a:rPr>
              <a:t>	</a:t>
            </a:r>
            <a:r>
              <a:rPr lang="cs-CZ" altLang="sk-SK" dirty="0">
                <a:ea typeface="宋体" panose="02010600030101010101" pitchFamily="2" charset="-122"/>
                <a:hlinkClick r:id="rId7"/>
              </a:rPr>
              <a:t>http://www.czfcdb.cz/</a:t>
            </a:r>
            <a:endParaRPr lang="cs-CZ" altLang="sk-SK" dirty="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cs-CZ" altLang="sk-SK" dirty="0">
                <a:latin typeface="Arial Unicode MS" pitchFamily="34" charset="-128"/>
              </a:rPr>
              <a:t>USDA </a:t>
            </a:r>
            <a:r>
              <a:rPr lang="cs-CZ" altLang="sk-SK" dirty="0" err="1">
                <a:latin typeface="Arial Unicode MS" pitchFamily="34" charset="-128"/>
              </a:rPr>
              <a:t>National</a:t>
            </a:r>
            <a:r>
              <a:rPr lang="cs-CZ" altLang="sk-SK" dirty="0">
                <a:latin typeface="Arial Unicode MS" pitchFamily="34" charset="-128"/>
              </a:rPr>
              <a:t> </a:t>
            </a:r>
            <a:r>
              <a:rPr lang="cs-CZ" altLang="sk-SK" dirty="0" err="1">
                <a:latin typeface="Arial Unicode MS" pitchFamily="34" charset="-128"/>
              </a:rPr>
              <a:t>Nutrien</a:t>
            </a:r>
            <a:r>
              <a:rPr lang="cs-CZ" altLang="sk-SK" dirty="0">
                <a:latin typeface="Arial Unicode MS" pitchFamily="34" charset="-128"/>
              </a:rPr>
              <a:t> Database: </a:t>
            </a:r>
            <a:r>
              <a:rPr lang="cs-CZ" altLang="sk-SK" dirty="0">
                <a:latin typeface="Arial Unicode MS" pitchFamily="34" charset="-128"/>
                <a:hlinkClick r:id="rId8"/>
              </a:rPr>
              <a:t>http://www.nal.usda.gov/fnic/foodcomp/search/</a:t>
            </a:r>
            <a:endParaRPr lang="cs-CZ" altLang="sk-SK" dirty="0">
              <a:latin typeface="Arial Unicode MS" pitchFamily="34" charset="-128"/>
            </a:endParaRPr>
          </a:p>
          <a:p>
            <a:pPr>
              <a:buNone/>
            </a:pPr>
            <a:endParaRPr lang="cs-CZ" altLang="sk-SK" sz="3200" dirty="0">
              <a:latin typeface="Arial Unicode MS" pitchFamily="34" charset="-128"/>
            </a:endParaRPr>
          </a:p>
          <a:p>
            <a:endParaRPr lang="cs-CZ" altLang="sk-SK" dirty="0"/>
          </a:p>
        </p:txBody>
      </p:sp>
    </p:spTree>
    <p:extLst>
      <p:ext uri="{BB962C8B-B14F-4D97-AF65-F5344CB8AC3E}">
        <p14:creationId xmlns:p14="http://schemas.microsoft.com/office/powerpoint/2010/main" val="5667041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9FAE5565-B8E8-413E-95F4-A9FD759856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57" r="1" b="15742"/>
          <a:stretch/>
        </p:blipFill>
        <p:spPr bwMode="auto">
          <a:xfrm>
            <a:off x="-1" y="10"/>
            <a:ext cx="12192001" cy="466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09A529-E47C-4634-BB98-0A9526C372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69C1A01-6FB5-43CE-ADCC-936728ACAC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6267" y="4388303"/>
            <a:ext cx="824089" cy="70298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D893577-3218-4384-96C8-96052D65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4551037"/>
            <a:ext cx="11387002" cy="1509931"/>
          </a:xfrm>
        </p:spPr>
        <p:txBody>
          <a:bodyPr>
            <a:normAutofit/>
          </a:bodyPr>
          <a:lstStyle/>
          <a:p>
            <a:pPr algn="ctr"/>
            <a:r>
              <a:rPr lang="sk-SK" sz="60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Ďakujem za pozornosť </a:t>
            </a:r>
          </a:p>
        </p:txBody>
      </p:sp>
    </p:spTree>
    <p:extLst>
      <p:ext uri="{BB962C8B-B14F-4D97-AF65-F5344CB8AC3E}">
        <p14:creationId xmlns:p14="http://schemas.microsoft.com/office/powerpoint/2010/main" val="23054704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8" descr="guid">
            <a:extLst>
              <a:ext uri="{FF2B5EF4-FFF2-40B4-BE49-F238E27FC236}">
                <a16:creationId xmlns:a16="http://schemas.microsoft.com/office/drawing/2014/main" id="{D89800AE-EDBF-43B9-83A5-F5801191D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2205038"/>
            <a:ext cx="8424863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2">
            <a:extLst>
              <a:ext uri="{FF2B5EF4-FFF2-40B4-BE49-F238E27FC236}">
                <a16:creationId xmlns:a16="http://schemas.microsoft.com/office/drawing/2014/main" id="{AD73C344-0042-4161-B8A2-87A9A9689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4" y="981075"/>
            <a:ext cx="8004175" cy="4781550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sk-SK" sz="2600">
                <a:latin typeface="Times New Roman" panose="02020603050405020304" pitchFamily="18" charset="0"/>
              </a:rPr>
              <a:t>Obecné principy pro sběr národních dat o spotřebě potravin vzhledem k celoevropskému průzkumu výživy</a:t>
            </a:r>
            <a:r>
              <a:rPr lang="cs-CZ" altLang="sk-SK" sz="3500">
                <a:latin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altLang="sk-SK" sz="1400">
              <a:latin typeface="Times New Roman" panose="02020603050405020304" pitchFamily="18" charset="0"/>
            </a:endParaRPr>
          </a:p>
        </p:txBody>
      </p:sp>
      <p:sp>
        <p:nvSpPr>
          <p:cNvPr id="35844" name="Text Box 3">
            <a:extLst>
              <a:ext uri="{FF2B5EF4-FFF2-40B4-BE49-F238E27FC236}">
                <a16:creationId xmlns:a16="http://schemas.microsoft.com/office/drawing/2014/main" id="{78637119-BD3B-4804-AF99-8BC644EA8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53200"/>
            <a:ext cx="9144000" cy="304800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k-SK" altLang="sk-SK" sz="1400">
              <a:latin typeface="Times New Roman" panose="02020603050405020304" pitchFamily="18" charset="0"/>
            </a:endParaRP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A47624E9-3339-4324-92C1-24E5DDA7F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836613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Doporučení EFSA</a:t>
            </a:r>
            <a:endParaRPr lang="cs-CZ" altLang="sk-SK" sz="32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5846" name="Picture 5" descr="Szu-c1">
            <a:extLst>
              <a:ext uri="{FF2B5EF4-FFF2-40B4-BE49-F238E27FC236}">
                <a16:creationId xmlns:a16="http://schemas.microsoft.com/office/drawing/2014/main" id="{E7C96894-A679-4DA7-9798-B4768E138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838" y="1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7" name="Rectangle 9">
            <a:extLst>
              <a:ext uri="{FF2B5EF4-FFF2-40B4-BE49-F238E27FC236}">
                <a16:creationId xmlns:a16="http://schemas.microsoft.com/office/drawing/2014/main" id="{760FF6BA-29B1-4AE4-A080-F9EEE2C09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6165851"/>
            <a:ext cx="466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 b="1">
                <a:latin typeface="Times New Roman" panose="02020603050405020304" pitchFamily="18" charset="0"/>
              </a:rPr>
              <a:t>http://www.efsa.europa.eu/en/efsajournal.htm</a:t>
            </a:r>
          </a:p>
        </p:txBody>
      </p:sp>
    </p:spTree>
    <p:extLst>
      <p:ext uri="{BB962C8B-B14F-4D97-AF65-F5344CB8AC3E}">
        <p14:creationId xmlns:p14="http://schemas.microsoft.com/office/powerpoint/2010/main" val="21971364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>
            <a:extLst>
              <a:ext uri="{FF2B5EF4-FFF2-40B4-BE49-F238E27FC236}">
                <a16:creationId xmlns:a16="http://schemas.microsoft.com/office/drawing/2014/main" id="{AB5D26A6-C2EC-4466-848B-279B89D4A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53200"/>
            <a:ext cx="9144000" cy="304800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k-SK" altLang="sk-SK" sz="1400">
              <a:latin typeface="Times New Roman" panose="02020603050405020304" pitchFamily="18" charset="0"/>
            </a:endParaRPr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112F2114-96CE-4832-B2D9-9827853B1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836613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Doporučení EFSA</a:t>
            </a:r>
            <a:endParaRPr lang="cs-CZ" altLang="sk-SK" sz="32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6868" name="Picture 6" descr="Szu-c1">
            <a:extLst>
              <a:ext uri="{FF2B5EF4-FFF2-40B4-BE49-F238E27FC236}">
                <a16:creationId xmlns:a16="http://schemas.microsoft.com/office/drawing/2014/main" id="{F1A451B1-2F01-428F-BC02-BA150187D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838" y="1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Rectangle 9">
            <a:extLst>
              <a:ext uri="{FF2B5EF4-FFF2-40B4-BE49-F238E27FC236}">
                <a16:creationId xmlns:a16="http://schemas.microsoft.com/office/drawing/2014/main" id="{9A15B6BE-F2B1-4724-9B17-5155192A1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981076"/>
            <a:ext cx="8856662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Obsahuje obecné principy pro sběr dat o spotřebě potravin použitelných pro stanovení přívodu nutrientů i hodnocení zdravotního rizika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Způsob zajištění výběru reprezentativního vzorku populace na národní úrovni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Sběr dat: </a:t>
            </a:r>
            <a:r>
              <a:rPr lang="cs-CZ" altLang="sk-SK" sz="2200" b="1">
                <a:latin typeface="Times New Roman" panose="02020603050405020304" pitchFamily="18" charset="0"/>
              </a:rPr>
              <a:t>2 nezávislé dny</a:t>
            </a:r>
            <a:r>
              <a:rPr lang="cs-CZ" altLang="sk-SK" sz="2200">
                <a:latin typeface="Times New Roman" panose="02020603050405020304" pitchFamily="18" charset="0"/>
              </a:rPr>
              <a:t> (non-consecutive days),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cs-CZ" altLang="sk-SK" sz="2200">
                <a:latin typeface="Times New Roman" panose="02020603050405020304" pitchFamily="18" charset="0"/>
              </a:rPr>
              <a:t>	metoda: </a:t>
            </a:r>
            <a:r>
              <a:rPr lang="cs-CZ" altLang="sk-SK" sz="2200" b="1" u="sng">
                <a:latin typeface="Times New Roman" panose="02020603050405020304" pitchFamily="18" charset="0"/>
              </a:rPr>
              <a:t>24h recall – dospělí, záznam – děti</a:t>
            </a:r>
            <a:r>
              <a:rPr lang="cs-CZ" altLang="sk-SK" sz="22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Pomůcky: použití atlasu porcí potravin a dalších pomůcek pro stanovení množství zkonzumovaných potravin, požadavky na software pro sběr dat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Doporučení pro sběr dalších informací: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sk-SK" sz="2200">
                <a:latin typeface="Times New Roman" panose="02020603050405020304" pitchFamily="18" charset="0"/>
              </a:rPr>
              <a:t>	FFQ, detailní údaje o výrobcích, konzumace doplňků stravy, 	antropometrické údaje (hmotnost, výška), úroveň fyzické aktivity</a:t>
            </a:r>
          </a:p>
        </p:txBody>
      </p:sp>
    </p:spTree>
    <p:extLst>
      <p:ext uri="{BB962C8B-B14F-4D97-AF65-F5344CB8AC3E}">
        <p14:creationId xmlns:p14="http://schemas.microsoft.com/office/powerpoint/2010/main" val="10393887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CAA67EF2-B45B-43DA-9C30-A5579E0E1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53200"/>
            <a:ext cx="9144000" cy="304800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k-SK" altLang="sk-SK" sz="1400">
              <a:latin typeface="Times New Roman" panose="02020603050405020304" pitchFamily="18" charset="0"/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7BC8625-15BD-4591-90FC-B5580B831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1989138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Projekt PANCAKE</a:t>
            </a:r>
            <a:b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- </a:t>
            </a:r>
            <a:r>
              <a:rPr lang="pl-PL" altLang="sk-SK" sz="3000">
                <a:solidFill>
                  <a:schemeClr val="tx2"/>
                </a:solidFill>
                <a:latin typeface="Times New Roman" panose="02020603050405020304" pitchFamily="18" charset="0"/>
              </a:rPr>
              <a:t>Pilot study for the Assessment of Nutrient intake </a:t>
            </a:r>
            <a:br>
              <a:rPr lang="pl-PL" altLang="sk-SK" sz="300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pl-PL" altLang="sk-SK" sz="3000">
                <a:solidFill>
                  <a:schemeClr val="tx2"/>
                </a:solidFill>
                <a:latin typeface="Times New Roman" panose="02020603050405020304" pitchFamily="18" charset="0"/>
              </a:rPr>
              <a:t>and food Consumption Among Kids in Europe</a:t>
            </a: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cs-CZ" altLang="sk-SK" sz="32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7892" name="Picture 4" descr="Szu-c1">
            <a:extLst>
              <a:ext uri="{FF2B5EF4-FFF2-40B4-BE49-F238E27FC236}">
                <a16:creationId xmlns:a16="http://schemas.microsoft.com/office/drawing/2014/main" id="{BB33590E-B04A-44C3-ACA3-6C1A204C7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838" y="1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Rectangle 5">
            <a:extLst>
              <a:ext uri="{FF2B5EF4-FFF2-40B4-BE49-F238E27FC236}">
                <a16:creationId xmlns:a16="http://schemas.microsoft.com/office/drawing/2014/main" id="{A9B15ECE-15FC-46BC-A674-C754C7DAD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2420938"/>
            <a:ext cx="7056437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Cíl - vytvořit, otestovat a zhodnotit nástroje a postupy využitelné v budoucí celoevropské studii spotřeby potravin u dětí.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Je zaměřen na 3 věkové kategorie dětí: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cs-CZ" altLang="sk-SK" sz="2400">
                <a:latin typeface="Times New Roman" panose="02020603050405020304" pitchFamily="18" charset="0"/>
              </a:rPr>
              <a:t>	   - do 11 měsíců věku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cs-CZ" altLang="sk-SK" sz="2400">
                <a:latin typeface="Times New Roman" panose="02020603050405020304" pitchFamily="18" charset="0"/>
              </a:rPr>
              <a:t>	   - od 12 do 35 měsíců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cs-CZ" altLang="sk-SK" sz="2400">
                <a:latin typeface="Times New Roman" panose="02020603050405020304" pitchFamily="18" charset="0"/>
              </a:rPr>
              <a:t>	   - od 36 měsíců do 10 let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Použitá metoda sběru dat: záznam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2306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6603E4B1-B97C-4BBA-B816-DDE385793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53200"/>
            <a:ext cx="9144000" cy="304800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k-SK" altLang="sk-SK" sz="1400">
              <a:latin typeface="Times New Roman" panose="02020603050405020304" pitchFamily="18" charset="0"/>
            </a:endParaRP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32E1B0DA-E007-47DE-B372-D35F518FA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836613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EU MENU</a:t>
            </a:r>
            <a:endParaRPr lang="cs-CZ" altLang="sk-SK" sz="32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8916" name="Picture 4" descr="Szu-c1">
            <a:extLst>
              <a:ext uri="{FF2B5EF4-FFF2-40B4-BE49-F238E27FC236}">
                <a16:creationId xmlns:a16="http://schemas.microsoft.com/office/drawing/2014/main" id="{7781446D-DF1C-40D7-A8F2-200071F6E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838" y="1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Rectangle 5">
            <a:extLst>
              <a:ext uri="{FF2B5EF4-FFF2-40B4-BE49-F238E27FC236}">
                <a16:creationId xmlns:a16="http://schemas.microsoft.com/office/drawing/2014/main" id="{5EE4BA68-0C51-49C4-9537-28A8BCCB6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908051"/>
            <a:ext cx="8964612" cy="609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000" dirty="0">
                <a:latin typeface="Times New Roman" pitchFamily="18" charset="0"/>
              </a:rPr>
              <a:t> První celoevropský průzkum spotřeby potravin, koordinaci plánování provádí EFSA.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000" dirty="0">
                <a:latin typeface="Times New Roman" pitchFamily="18" charset="0"/>
              </a:rPr>
              <a:t> Výhoda - použití metodiky, která poskytuje srovnatelné a dostatečně podrobné informace pro účely posuzování rizik, reprezentující všechny země a regiony v EU.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000" dirty="0">
                <a:latin typeface="Times New Roman" pitchFamily="18" charset="0"/>
              </a:rPr>
              <a:t> Sevilla, únor 2010 – podepsáno prohlášení poradního sboru (zástupci členských zemí) o celoevropském průzkumu spotřeby potravin – podpora projektu. 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200" dirty="0"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Plánován jako průběžný program na období 2012 – 2017.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000" dirty="0">
                <a:latin typeface="Times New Roman" pitchFamily="18" charset="0"/>
              </a:rPr>
              <a:t> Sběr dat by měl být realizován ve všech věkových skupinách, důraz je kladen na malé děti (od 3 měsíců věku).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200" dirty="0"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Fáze přípravy průzkumu (2010 – 2011) je zaměřena na metodiku a proveditelnost v jednotlivých zemích.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 algn="ctr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</a:rPr>
              <a:t>Informace o projektu jsou dostupné na www: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cs-CZ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http://www.</a:t>
            </a:r>
            <a:r>
              <a:rPr lang="cs-CZ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efsa.europa.eu</a:t>
            </a:r>
            <a:r>
              <a:rPr lang="cs-CZ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/</a:t>
            </a:r>
            <a:r>
              <a:rPr lang="cs-CZ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en</a:t>
            </a:r>
            <a:r>
              <a:rPr lang="cs-CZ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/</a:t>
            </a:r>
            <a:r>
              <a:rPr lang="cs-CZ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datex</a:t>
            </a:r>
            <a:r>
              <a:rPr lang="cs-CZ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/</a:t>
            </a:r>
            <a:r>
              <a:rPr lang="cs-CZ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datexeumenu.htm</a:t>
            </a: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2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07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Cíle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pic>
        <p:nvPicPr>
          <p:cNvPr id="3074" name="Picture 2" descr="VÃ½sledok vyhÄ¾adÃ¡vania obrÃ¡zkov pre dopyt cieÄ¾">
            <a:extLst>
              <a:ext uri="{FF2B5EF4-FFF2-40B4-BE49-F238E27FC236}">
                <a16:creationId xmlns:a16="http://schemas.microsoft.com/office/drawing/2014/main" id="{3C93F2D6-B0EA-4A09-93BD-B25F695637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3" t="-1" r="11640" b="5456"/>
          <a:stretch/>
        </p:blipFill>
        <p:spPr bwMode="auto">
          <a:xfrm>
            <a:off x="7149975" y="361789"/>
            <a:ext cx="4393096" cy="52737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7844830" cy="45474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dirty="0" err="1"/>
              <a:t>Plánování</a:t>
            </a:r>
            <a:r>
              <a:rPr lang="sk-SK" dirty="0"/>
              <a:t> výživy a nutriční politika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err="1"/>
              <a:t>Zjišťování</a:t>
            </a:r>
            <a:r>
              <a:rPr lang="sk-SK" dirty="0"/>
              <a:t> </a:t>
            </a:r>
            <a:r>
              <a:rPr lang="sk-SK" dirty="0" err="1"/>
              <a:t>vztahu</a:t>
            </a:r>
            <a:r>
              <a:rPr lang="sk-SK" dirty="0"/>
              <a:t> výživy a zdraví, </a:t>
            </a:r>
            <a:r>
              <a:rPr lang="sk-SK" dirty="0" err="1"/>
              <a:t>hodnocení</a:t>
            </a:r>
            <a:r>
              <a:rPr lang="sk-SK" dirty="0"/>
              <a:t> výživového stavu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Odhad </a:t>
            </a:r>
            <a:r>
              <a:rPr lang="sk-SK" dirty="0" err="1"/>
              <a:t>expozice</a:t>
            </a:r>
            <a:endParaRPr lang="sk-SK" dirty="0"/>
          </a:p>
          <a:p>
            <a:pPr marL="514350" indent="-514350">
              <a:buFont typeface="+mj-lt"/>
              <a:buAutoNum type="arabicPeriod"/>
            </a:pPr>
            <a:r>
              <a:rPr lang="sk-SK" dirty="0" err="1"/>
              <a:t>Vyšetření</a:t>
            </a:r>
            <a:r>
              <a:rPr lang="sk-SK" dirty="0"/>
              <a:t> adekvátnosti </a:t>
            </a:r>
            <a:r>
              <a:rPr lang="sk-SK" dirty="0" err="1"/>
              <a:t>příjmu</a:t>
            </a:r>
            <a:r>
              <a:rPr lang="sk-SK" dirty="0"/>
              <a:t> u </a:t>
            </a:r>
            <a:r>
              <a:rPr lang="sk-SK" dirty="0" err="1"/>
              <a:t>populačních</a:t>
            </a:r>
            <a:r>
              <a:rPr lang="sk-SK" dirty="0"/>
              <a:t> </a:t>
            </a:r>
            <a:r>
              <a:rPr lang="sk-SK" dirty="0" err="1"/>
              <a:t>skupin</a:t>
            </a:r>
            <a:endParaRPr lang="sk-SK" dirty="0"/>
          </a:p>
          <a:p>
            <a:pPr marL="514350" indent="-514350">
              <a:buFont typeface="+mj-lt"/>
              <a:buAutoNum type="arabicPeriod"/>
            </a:pPr>
            <a:r>
              <a:rPr lang="sk-SK" dirty="0" err="1"/>
              <a:t>Hodnocení</a:t>
            </a:r>
            <a:r>
              <a:rPr lang="sk-SK" dirty="0"/>
              <a:t> výživové výchovy a </a:t>
            </a:r>
            <a:r>
              <a:rPr lang="sk-SK" dirty="0" err="1"/>
              <a:t>vzdělání</a:t>
            </a:r>
            <a:r>
              <a:rPr lang="sk-SK" dirty="0"/>
              <a:t>, </a:t>
            </a:r>
            <a:r>
              <a:rPr lang="sk-SK" dirty="0" err="1"/>
              <a:t>nutričních</a:t>
            </a:r>
            <a:r>
              <a:rPr lang="sk-SK" dirty="0"/>
              <a:t> </a:t>
            </a:r>
            <a:r>
              <a:rPr lang="sk-SK" dirty="0" err="1"/>
              <a:t>intervencí</a:t>
            </a:r>
            <a:r>
              <a:rPr lang="sk-SK" dirty="0"/>
              <a:t> a výživových </a:t>
            </a:r>
            <a:r>
              <a:rPr lang="sk-SK" dirty="0" err="1"/>
              <a:t>programů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42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7C676D17-C6C7-4D80-8D52-9BB4573BDD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10472958" cy="167660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  <a:latin typeface="Bahnschrift Condensed" panose="020B0502040204020203" pitchFamily="34" charset="0"/>
              </a:rPr>
              <a:t>1. Plánování výživy a nutriční politika</a:t>
            </a:r>
            <a:br>
              <a:rPr lang="cs-CZ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94054" cy="4547419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Cílem získat podklady o celostátní, případně regionální nabídce a spotřebě potravin</a:t>
            </a:r>
          </a:p>
          <a:p>
            <a:endParaRPr lang="cs-CZ" dirty="0"/>
          </a:p>
          <a:p>
            <a:r>
              <a:rPr lang="cs-CZ" dirty="0"/>
              <a:t>Slouží k výpočtu spotřeby jednotlivých komodit „per capita“</a:t>
            </a:r>
          </a:p>
          <a:p>
            <a:endParaRPr lang="cs-CZ" dirty="0"/>
          </a:p>
          <a:p>
            <a:r>
              <a:rPr lang="cs-CZ" dirty="0"/>
              <a:t>Získaná data dokladují nabídku, dostupnost, nikoliv skutečný přívod jedince</a:t>
            </a:r>
          </a:p>
        </p:txBody>
      </p:sp>
    </p:spTree>
    <p:extLst>
      <p:ext uri="{BB962C8B-B14F-4D97-AF65-F5344CB8AC3E}">
        <p14:creationId xmlns:p14="http://schemas.microsoft.com/office/powerpoint/2010/main" val="130650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82E34E2-C6AE-4722-8DA1-2F34C3AFC7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2. Zjiš</a:t>
            </a:r>
            <a:r>
              <a:rPr lang="cs-CZ" dirty="0">
                <a:latin typeface="Bahnschrift Condensed" panose="020B0502040204020203" pitchFamily="34" charset="0"/>
              </a:rPr>
              <a:t>ťování</a:t>
            </a:r>
            <a:r>
              <a:rPr lang="sk-SK" dirty="0">
                <a:latin typeface="Bahnschrift Condensed" panose="020B0502040204020203" pitchFamily="34" charset="0"/>
              </a:rPr>
              <a:t> </a:t>
            </a:r>
            <a:r>
              <a:rPr lang="cs-CZ" dirty="0">
                <a:latin typeface="Bahnschrift Condensed" panose="020B0502040204020203" pitchFamily="34" charset="0"/>
              </a:rPr>
              <a:t>vztahu</a:t>
            </a:r>
            <a:r>
              <a:rPr lang="sk-SK" dirty="0">
                <a:latin typeface="Bahnschrift Condensed" panose="020B0502040204020203" pitchFamily="34" charset="0"/>
              </a:rPr>
              <a:t> výživy a zdraví, </a:t>
            </a:r>
            <a:r>
              <a:rPr lang="cs-CZ" dirty="0">
                <a:latin typeface="Bahnschrift Condensed" panose="020B0502040204020203" pitchFamily="34" charset="0"/>
              </a:rPr>
              <a:t>hodnocení</a:t>
            </a:r>
            <a:r>
              <a:rPr lang="sk-SK" dirty="0">
                <a:latin typeface="Bahnschrift Condensed" panose="020B0502040204020203" pitchFamily="34" charset="0"/>
              </a:rPr>
              <a:t> výživového stavu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/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Sledují určité ukazatele zdravotního stavu, u kterých lze předpokládat, že mají vztah k vybraným složkám výživy a stravování</a:t>
            </a:r>
          </a:p>
          <a:p>
            <a:endParaRPr lang="cs-CZ" dirty="0"/>
          </a:p>
          <a:p>
            <a:r>
              <a:rPr lang="cs-CZ" dirty="0"/>
              <a:t>Metody musí být cíleně zaměřeny, nezbytný je vhodný výběr sledované skupiny</a:t>
            </a:r>
          </a:p>
        </p:txBody>
      </p:sp>
    </p:spTree>
    <p:extLst>
      <p:ext uri="{BB962C8B-B14F-4D97-AF65-F5344CB8AC3E}">
        <p14:creationId xmlns:p14="http://schemas.microsoft.com/office/powerpoint/2010/main" val="119220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3. </a:t>
            </a:r>
            <a:r>
              <a:rPr lang="sk-SK" dirty="0">
                <a:solidFill>
                  <a:srgbClr val="000000"/>
                </a:solidFill>
                <a:latin typeface="Bahnschrift Condensed" panose="020B0502040204020203" pitchFamily="34" charset="0"/>
              </a:rPr>
              <a:t>Odhad </a:t>
            </a:r>
            <a:r>
              <a:rPr lang="sk-SK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expozice</a:t>
            </a:r>
            <a:r>
              <a:rPr lang="cs-CZ">
                <a:solidFill>
                  <a:srgbClr val="000000"/>
                </a:solidFill>
                <a:latin typeface="Bahnschrift Condensed" panose="020B0502040204020203" pitchFamily="34" charset="0"/>
              </a:rPr>
              <a:t/>
            </a:r>
            <a:br>
              <a:rPr lang="cs-CZ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sk-SK" dirty="0" err="1"/>
              <a:t>Zjištění</a:t>
            </a:r>
            <a:r>
              <a:rPr lang="sk-SK" dirty="0"/>
              <a:t> dávky </a:t>
            </a:r>
            <a:r>
              <a:rPr lang="sk-SK" dirty="0" err="1"/>
              <a:t>cizorodých</a:t>
            </a:r>
            <a:r>
              <a:rPr lang="sk-SK" dirty="0"/>
              <a:t> </a:t>
            </a:r>
            <a:r>
              <a:rPr lang="sk-SK" dirty="0" err="1"/>
              <a:t>látek</a:t>
            </a:r>
            <a:r>
              <a:rPr lang="sk-SK" dirty="0"/>
              <a:t> a </a:t>
            </a:r>
            <a:r>
              <a:rPr lang="sk-SK" dirty="0" err="1"/>
              <a:t>pravděpodobnostní</a:t>
            </a:r>
            <a:r>
              <a:rPr lang="sk-SK" dirty="0"/>
              <a:t> </a:t>
            </a:r>
            <a:r>
              <a:rPr lang="sk-SK" dirty="0" err="1"/>
              <a:t>hodnocení</a:t>
            </a:r>
            <a:r>
              <a:rPr lang="sk-SK" dirty="0"/>
              <a:t> </a:t>
            </a:r>
            <a:r>
              <a:rPr lang="sk-SK" dirty="0" err="1"/>
              <a:t>expozice</a:t>
            </a:r>
            <a:r>
              <a:rPr lang="sk-SK" dirty="0"/>
              <a:t> </a:t>
            </a:r>
            <a:r>
              <a:rPr lang="sk-SK" dirty="0" err="1"/>
              <a:t>populace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168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11238271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4. Vyšetření adekvátnosti příjmu u populačních supin </a:t>
            </a: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r>
              <a:rPr lang="sk-SK" dirty="0" err="1"/>
              <a:t>Cílem</a:t>
            </a:r>
            <a:r>
              <a:rPr lang="sk-SK" dirty="0"/>
              <a:t> je </a:t>
            </a:r>
            <a:r>
              <a:rPr lang="sk-SK" dirty="0" err="1"/>
              <a:t>získání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 o výživové </a:t>
            </a:r>
            <a:r>
              <a:rPr lang="sk-SK" dirty="0" err="1"/>
              <a:t>spotřebě</a:t>
            </a:r>
            <a:r>
              <a:rPr lang="sk-SK" dirty="0"/>
              <a:t> </a:t>
            </a:r>
            <a:r>
              <a:rPr lang="sk-SK" dirty="0" err="1"/>
              <a:t>členů</a:t>
            </a:r>
            <a:r>
              <a:rPr lang="sk-SK" dirty="0"/>
              <a:t> určité skupiny</a:t>
            </a:r>
          </a:p>
          <a:p>
            <a:endParaRPr lang="sk-SK" dirty="0"/>
          </a:p>
          <a:p>
            <a:r>
              <a:rPr lang="sk-SK" dirty="0"/>
              <a:t>Údaje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dále</a:t>
            </a:r>
            <a:r>
              <a:rPr lang="sk-SK" dirty="0"/>
              <a:t> </a:t>
            </a:r>
            <a:r>
              <a:rPr lang="sk-SK" dirty="0" err="1"/>
              <a:t>srovnány</a:t>
            </a:r>
            <a:r>
              <a:rPr lang="sk-SK" dirty="0"/>
              <a:t> s </a:t>
            </a:r>
            <a:r>
              <a:rPr lang="sk-SK" dirty="0" err="1"/>
              <a:t>referenčními</a:t>
            </a:r>
            <a:r>
              <a:rPr lang="sk-SK" dirty="0"/>
              <a:t> hodnotami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289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11238271" cy="167660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5. Hodnocení výživové výchovy a vzdělání, nutričních intervencí a výživových programů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r>
              <a:rPr lang="sk-SK" dirty="0" err="1"/>
              <a:t>Cílem</a:t>
            </a:r>
            <a:r>
              <a:rPr lang="sk-SK" dirty="0"/>
              <a:t> je </a:t>
            </a:r>
            <a:r>
              <a:rPr lang="sk-SK" dirty="0" err="1"/>
              <a:t>zhodnotit</a:t>
            </a:r>
            <a:r>
              <a:rPr lang="sk-SK" dirty="0"/>
              <a:t> </a:t>
            </a:r>
            <a:r>
              <a:rPr lang="sk-SK" dirty="0" err="1"/>
              <a:t>účinnost</a:t>
            </a:r>
            <a:r>
              <a:rPr lang="sk-SK" dirty="0"/>
              <a:t> výživové výchovy pomocí </a:t>
            </a:r>
            <a:r>
              <a:rPr lang="sk-SK" dirty="0" err="1"/>
              <a:t>zjištění</a:t>
            </a:r>
            <a:r>
              <a:rPr lang="sk-SK" dirty="0"/>
              <a:t> výživové </a:t>
            </a:r>
            <a:r>
              <a:rPr lang="sk-SK" dirty="0" err="1"/>
              <a:t>spotřeby</a:t>
            </a:r>
            <a:r>
              <a:rPr lang="sk-SK" dirty="0"/>
              <a:t> </a:t>
            </a:r>
            <a:r>
              <a:rPr lang="sk-SK" dirty="0" err="1"/>
              <a:t>před</a:t>
            </a:r>
            <a:r>
              <a:rPr lang="sk-SK" dirty="0"/>
              <a:t> </a:t>
            </a:r>
            <a:r>
              <a:rPr lang="sk-SK" dirty="0" err="1"/>
              <a:t>započetím</a:t>
            </a:r>
            <a:r>
              <a:rPr lang="sk-SK" dirty="0"/>
              <a:t> a po ukončení výchovného programu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963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3086</Words>
  <Application>Microsoft Office PowerPoint</Application>
  <PresentationFormat>Širokoúhlá obrazovka</PresentationFormat>
  <Paragraphs>483</Paragraphs>
  <Slides>38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8" baseType="lpstr">
      <vt:lpstr>宋体</vt:lpstr>
      <vt:lpstr>Arial</vt:lpstr>
      <vt:lpstr>Arial Unicode MS</vt:lpstr>
      <vt:lpstr>Bahnschrift Condensed</vt:lpstr>
      <vt:lpstr>Calibri</vt:lpstr>
      <vt:lpstr>Calibri Light</vt:lpstr>
      <vt:lpstr>等线</vt:lpstr>
      <vt:lpstr>Times New Roman</vt:lpstr>
      <vt:lpstr>Wingdings</vt:lpstr>
      <vt:lpstr>Motív balíka Office</vt:lpstr>
      <vt:lpstr>Hodnocení výživové spotřeby</vt:lpstr>
      <vt:lpstr>Výživová spotřeba  _______________________________________</vt:lpstr>
      <vt:lpstr>Nabídka potravin _______________________________________</vt:lpstr>
      <vt:lpstr>Cíle _____________________________________</vt:lpstr>
      <vt:lpstr>1. Plánování výživy a nutriční politika ______________________________________________________________________________</vt:lpstr>
      <vt:lpstr>2. Zjišťování vztahu výživy a zdraví, hodnocení výživového stavu ___________________________________________________________________________</vt:lpstr>
      <vt:lpstr>3. Odhad expozice _____________________________________________________________________</vt:lpstr>
      <vt:lpstr>4. Vyšetření adekvátnosti příjmu u populačních supin ___________________________________________________________________________________</vt:lpstr>
      <vt:lpstr>5. Hodnocení výživové výchovy a vzdělání, nutričních intervencí a výživových programů  ______________________________________________________________________________________________</vt:lpstr>
      <vt:lpstr>Spotřeba potravin ______________________________</vt:lpstr>
      <vt:lpstr>Spotřeba potravin </vt:lpstr>
      <vt:lpstr>Globální spotřeba – Celostátní bilance potravin _____________________________________________________________________</vt:lpstr>
      <vt:lpstr>Globální spotřeba – Food balance sheets _____________________________________________________________________</vt:lpstr>
      <vt:lpstr>Analýza rodinných účtů _____________________________________________________________________</vt:lpstr>
      <vt:lpstr>Přímé metody </vt:lpstr>
      <vt:lpstr>Přímé metody </vt:lpstr>
      <vt:lpstr>Prezentace aplikace PowerPoint</vt:lpstr>
      <vt:lpstr>Retrospektivní metody – 24hodinový recall _____________________________________________________________________</vt:lpstr>
      <vt:lpstr>Retrospektivní metody – 24hodinový recall _____________________________________________________________________</vt:lpstr>
      <vt:lpstr>Retrospektivní metody – Výživová anamnéza _____________________________________________________________________</vt:lpstr>
      <vt:lpstr>Retrospektivní metody – Výživová frekvence _____________________________________________________________________</vt:lpstr>
      <vt:lpstr>Prospektivní metody – Metoda dvojitých porcí _____________________________________________________________________</vt:lpstr>
      <vt:lpstr>Prospektivní metody –  Záznam s pomocí vážení/metoda záznamu odhadem ______________________________________________________________________________</vt:lpstr>
      <vt:lpstr>Prospektivní metody –  Záznam s pomocí vážení/metoda záznamu odhadem ______________________________________________________________________________</vt:lpstr>
      <vt:lpstr>Usual intake  _____________________________________________________________________________</vt:lpstr>
      <vt:lpstr>Hodnocení výživy           v populaci</vt:lpstr>
      <vt:lpstr>Zpracování dat _____________________________________________________________________________</vt:lpstr>
      <vt:lpstr>Tabulky výživových hodnot _____________________________________________________________________________</vt:lpstr>
      <vt:lpstr>Chyby při stanovení spotřeby _____________________________________________________________________________</vt:lpstr>
      <vt:lpstr>Chyby při stanovení individuální spotřeby _____________________________________________________________________________</vt:lpstr>
      <vt:lpstr>Metody zjišťování misreportingu _____________________________________________________________________________</vt:lpstr>
      <vt:lpstr>Kritická míst, problémy _____________________________________________________________________________</vt:lpstr>
      <vt:lpstr>Použitá literatura, odkazy… _____________________________________________________________________________</vt:lpstr>
      <vt:lpstr>Ďakujem za pozornosť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výživové spotřeby</dc:title>
  <dc:creator>Lenka Slobodníková</dc:creator>
  <cp:lastModifiedBy>Kamila Jančeková</cp:lastModifiedBy>
  <cp:revision>56</cp:revision>
  <dcterms:created xsi:type="dcterms:W3CDTF">2018-09-12T16:01:04Z</dcterms:created>
  <dcterms:modified xsi:type="dcterms:W3CDTF">2018-10-02T04:59:13Z</dcterms:modified>
</cp:coreProperties>
</file>