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handoutMasterIdLst>
    <p:handoutMasterId r:id="rId43"/>
  </p:handoutMasterIdLst>
  <p:sldIdLst>
    <p:sldId id="256" r:id="rId2"/>
    <p:sldId id="257" r:id="rId3"/>
    <p:sldId id="259" r:id="rId4"/>
    <p:sldId id="269" r:id="rId5"/>
    <p:sldId id="260" r:id="rId6"/>
    <p:sldId id="282" r:id="rId7"/>
    <p:sldId id="292" r:id="rId8"/>
    <p:sldId id="270" r:id="rId9"/>
    <p:sldId id="296" r:id="rId10"/>
    <p:sldId id="271" r:id="rId11"/>
    <p:sldId id="288" r:id="rId12"/>
    <p:sldId id="277" r:id="rId13"/>
    <p:sldId id="272" r:id="rId14"/>
    <p:sldId id="290" r:id="rId15"/>
    <p:sldId id="263" r:id="rId16"/>
    <p:sldId id="300" r:id="rId17"/>
    <p:sldId id="301" r:id="rId18"/>
    <p:sldId id="268" r:id="rId19"/>
    <p:sldId id="302" r:id="rId20"/>
    <p:sldId id="297" r:id="rId21"/>
    <p:sldId id="264" r:id="rId22"/>
    <p:sldId id="298" r:id="rId23"/>
    <p:sldId id="299" r:id="rId24"/>
    <p:sldId id="266" r:id="rId25"/>
    <p:sldId id="303" r:id="rId26"/>
    <p:sldId id="265" r:id="rId27"/>
    <p:sldId id="293" r:id="rId28"/>
    <p:sldId id="279" r:id="rId29"/>
    <p:sldId id="294" r:id="rId30"/>
    <p:sldId id="305" r:id="rId31"/>
    <p:sldId id="280" r:id="rId32"/>
    <p:sldId id="289" r:id="rId33"/>
    <p:sldId id="284" r:id="rId34"/>
    <p:sldId id="286" r:id="rId35"/>
    <p:sldId id="291" r:id="rId36"/>
    <p:sldId id="262" r:id="rId37"/>
    <p:sldId id="274" r:id="rId38"/>
    <p:sldId id="275" r:id="rId39"/>
    <p:sldId id="295" r:id="rId40"/>
    <p:sldId id="287" r:id="rId41"/>
    <p:sldId id="285"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72E"/>
    <a:srgbClr val="F36A4F"/>
    <a:srgbClr val="F8F856"/>
    <a:srgbClr val="E6B6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570" y="96"/>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13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6033A77-B37E-4699-AF10-AB4BAF500E63}"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2758D016-4D1F-4220-9C6D-48655D35DE9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CBAD4AA-E5B4-4196-BA25-0E51E9C5861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5D40646-2049-47F4-AD4E-BAC10320973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jekt SmartArt 2"/>
          <p:cNvSpPr>
            <a:spLocks noGrp="1"/>
          </p:cNvSpPr>
          <p:nvPr>
            <p:ph type="dgm"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54E84F0-FC05-4DED-8FBD-702D437D434D}"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7E6679F2-DD28-4031-A359-16A8EDA455DE}"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5F54B3D-B719-4FF7-B9F5-B31BEDF0082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6A67EC12-7755-432A-BB13-BF4551A1676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897C7F3A-C47E-4F5F-99D3-03DD14098A00}"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B22C011A-FE19-4E8A-A935-02D47E98EE3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14E93116-683B-4EFD-AC96-B3EFF61E030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3B240F9C-8D1A-4AFC-B883-F15B59BAE64E}"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EB549FE8-E858-43FF-B649-336C6A020C89}"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6B5E158-0F33-402C-98FD-3A978381AB82}"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pubmed/?term=Kim%20W%5bAuthor%5d&amp;cauthor=true&amp;cauthor_uid=30300077" TargetMode="External"/><Relationship Id="rId2" Type="http://schemas.openxmlformats.org/officeDocument/2006/relationships/hyperlink" Target="https://www.ncbi.nlm.nih.gov/pubmed/?term=Lee%20SY%5bAuthor%5d&amp;cauthor=true&amp;cauthor_uid=30300077" TargetMode="External"/><Relationship Id="rId1" Type="http://schemas.openxmlformats.org/officeDocument/2006/relationships/slideLayout" Target="../slideLayouts/slideLayout2.xml"/><Relationship Id="rId6" Type="http://schemas.openxmlformats.org/officeDocument/2006/relationships/hyperlink" Target="https://www.ncbi.nlm.nih.gov/pubmed/30300077" TargetMode="External"/><Relationship Id="rId5" Type="http://schemas.openxmlformats.org/officeDocument/2006/relationships/hyperlink" Target="https://www.ncbi.nlm.nih.gov/pubmed/?term=Choi%20KH%5bAuthor%5d&amp;cauthor=true&amp;cauthor_uid=30300077" TargetMode="External"/><Relationship Id="rId4" Type="http://schemas.openxmlformats.org/officeDocument/2006/relationships/hyperlink" Target="https://www.ncbi.nlm.nih.gov/pubmed/?term=Lee%20SU%5bAuthor%5d&amp;cauthor=true&amp;cauthor_uid=30300077"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ncbi.nlm.nih.gov/pubmed/?term=Vordermark%20D%5bAuthor%5d&amp;cauthor=true&amp;cauthor_uid=30288122" TargetMode="External"/><Relationship Id="rId2" Type="http://schemas.openxmlformats.org/officeDocument/2006/relationships/hyperlink" Target="https://www.ncbi.nlm.nih.gov/pubmed/?term=Medenwald%20D%5bAuthor%5d&amp;cauthor=true&amp;cauthor_uid=30288122" TargetMode="External"/><Relationship Id="rId1" Type="http://schemas.openxmlformats.org/officeDocument/2006/relationships/slideLayout" Target="../slideLayouts/slideLayout2.xml"/><Relationship Id="rId5" Type="http://schemas.openxmlformats.org/officeDocument/2006/relationships/hyperlink" Target="https://www.ncbi.nlm.nih.gov/pubmed/30288122" TargetMode="External"/><Relationship Id="rId4" Type="http://schemas.openxmlformats.org/officeDocument/2006/relationships/hyperlink" Target="https://www.ncbi.nlm.nih.gov/pubmed/?term=Dietzel%20CT%5bAuthor%5d&amp;cauthor=true&amp;cauthor_uid=3028812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mithsonianmag.com/smart-news/thalidomide-manufacturer-finally-apologizes-for-birth-defects-survivors-say-its-not-enough-24085623/" TargetMode="External"/><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cs-CZ" sz="4000" dirty="0" smtClean="0">
                <a:latin typeface="Bookman Old Style" pitchFamily="18" charset="0"/>
              </a:rPr>
              <a:t>EPIDEMIOLOGIE</a:t>
            </a:r>
            <a:br>
              <a:rPr lang="cs-CZ" sz="4000" dirty="0" smtClean="0">
                <a:latin typeface="Bookman Old Style" pitchFamily="18" charset="0"/>
              </a:rPr>
            </a:br>
            <a:r>
              <a:rPr lang="cs-CZ" sz="4000" dirty="0" smtClean="0">
                <a:latin typeface="Bookman Old Style" pitchFamily="18" charset="0"/>
              </a:rPr>
              <a:t>NUTRIČNÍ EPIDEMIOLOGIE</a:t>
            </a:r>
          </a:p>
        </p:txBody>
      </p:sp>
      <p:sp>
        <p:nvSpPr>
          <p:cNvPr id="2051" name="Rectangle 3"/>
          <p:cNvSpPr>
            <a:spLocks noGrp="1" noChangeArrowheads="1"/>
          </p:cNvSpPr>
          <p:nvPr>
            <p:ph type="subTitle" idx="1"/>
          </p:nvPr>
        </p:nvSpPr>
        <p:spPr>
          <a:xfrm>
            <a:off x="1331913" y="4868863"/>
            <a:ext cx="6400800" cy="504353"/>
          </a:xfrm>
        </p:spPr>
        <p:txBody>
          <a:bodyPr/>
          <a:lstStyle/>
          <a:p>
            <a:pPr eaLnBrk="1" hangingPunct="1">
              <a:lnSpc>
                <a:spcPct val="80000"/>
              </a:lnSpc>
            </a:pPr>
            <a:r>
              <a:rPr lang="cs-CZ" sz="3000" dirty="0" smtClean="0">
                <a:latin typeface="Bookman Old Style" pitchFamily="18" charset="0"/>
              </a:rPr>
              <a:t>Mgr. Marie </a:t>
            </a:r>
            <a:r>
              <a:rPr lang="cs-CZ" sz="3000" dirty="0" smtClean="0">
                <a:latin typeface="Bookman Old Style" pitchFamily="18" charset="0"/>
              </a:rPr>
              <a:t>Šubrtová</a:t>
            </a:r>
          </a:p>
          <a:p>
            <a:pPr eaLnBrk="1" hangingPunct="1">
              <a:lnSpc>
                <a:spcPct val="80000"/>
              </a:lnSpc>
            </a:pPr>
            <a:r>
              <a:rPr lang="cs-CZ" sz="3000" dirty="0" smtClean="0">
                <a:latin typeface="Bookman Old Style" pitchFamily="18" charset="0"/>
              </a:rPr>
              <a:t>Mgr. Kamila Jančeková</a:t>
            </a:r>
            <a:endParaRPr lang="uk-UA" sz="30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0825" y="260350"/>
            <a:ext cx="8229600" cy="820738"/>
          </a:xfrm>
        </p:spPr>
        <p:txBody>
          <a:bodyPr/>
          <a:lstStyle/>
          <a:p>
            <a:pPr algn="l" eaLnBrk="1" hangingPunct="1"/>
            <a:r>
              <a:rPr lang="cs-CZ" sz="3200" smtClean="0">
                <a:latin typeface="Bookman Old Style" pitchFamily="18" charset="0"/>
              </a:rPr>
              <a:t>Základní pojmy (2)</a:t>
            </a:r>
          </a:p>
        </p:txBody>
      </p:sp>
      <p:sp>
        <p:nvSpPr>
          <p:cNvPr id="10243" name="Rectangle 3"/>
          <p:cNvSpPr>
            <a:spLocks noGrp="1" noChangeArrowheads="1"/>
          </p:cNvSpPr>
          <p:nvPr>
            <p:ph type="body" idx="1"/>
          </p:nvPr>
        </p:nvSpPr>
        <p:spPr>
          <a:xfrm>
            <a:off x="250825" y="1196975"/>
            <a:ext cx="8893175" cy="5472113"/>
          </a:xfrm>
        </p:spPr>
        <p:txBody>
          <a:bodyPr/>
          <a:lstStyle/>
          <a:p>
            <a:pPr eaLnBrk="1" hangingPunct="1">
              <a:lnSpc>
                <a:spcPct val="110000"/>
              </a:lnSpc>
              <a:buFontTx/>
              <a:buNone/>
            </a:pPr>
            <a:r>
              <a:rPr lang="cs-CZ" sz="2200" b="1" smtClean="0">
                <a:latin typeface="Bookman Old Style" pitchFamily="18" charset="0"/>
              </a:rPr>
              <a:t>ÚMRTNOST </a:t>
            </a:r>
            <a:r>
              <a:rPr lang="cs-CZ" sz="2200" smtClean="0">
                <a:latin typeface="Bookman Old Style" pitchFamily="18" charset="0"/>
              </a:rPr>
              <a:t>(mortalita)</a:t>
            </a:r>
          </a:p>
          <a:p>
            <a:pPr eaLnBrk="1" hangingPunct="1">
              <a:lnSpc>
                <a:spcPct val="110000"/>
              </a:lnSpc>
              <a:buFontTx/>
              <a:buNone/>
            </a:pPr>
            <a:r>
              <a:rPr lang="cs-CZ" sz="2200" smtClean="0">
                <a:latin typeface="Bookman Old Style" pitchFamily="18" charset="0"/>
                <a:sym typeface="Wingdings" pitchFamily="2" charset="2"/>
              </a:rPr>
              <a:t> p</a:t>
            </a:r>
            <a:r>
              <a:rPr lang="cs-CZ" sz="2200" smtClean="0">
                <a:latin typeface="Bookman Old Style" pitchFamily="18" charset="0"/>
              </a:rPr>
              <a:t>očet úmrtí na dané onemocnění/počet osob daného populačního celku</a:t>
            </a:r>
          </a:p>
          <a:p>
            <a:pPr eaLnBrk="1" hangingPunct="1">
              <a:lnSpc>
                <a:spcPct val="110000"/>
              </a:lnSpc>
              <a:buFontTx/>
              <a:buNone/>
            </a:pPr>
            <a:r>
              <a:rPr lang="cs-CZ" sz="2200" b="1" smtClean="0">
                <a:latin typeface="Bookman Old Style" pitchFamily="18" charset="0"/>
              </a:rPr>
              <a:t>SMRTNOST</a:t>
            </a:r>
            <a:r>
              <a:rPr lang="cs-CZ" sz="2200" smtClean="0">
                <a:latin typeface="Bookman Old Style" pitchFamily="18" charset="0"/>
              </a:rPr>
              <a:t> (letalita)</a:t>
            </a:r>
          </a:p>
          <a:p>
            <a:pPr eaLnBrk="1" hangingPunct="1">
              <a:lnSpc>
                <a:spcPct val="110000"/>
              </a:lnSpc>
              <a:buFont typeface="Wingdings" pitchFamily="2" charset="2"/>
              <a:buChar char="à"/>
            </a:pPr>
            <a:r>
              <a:rPr lang="cs-CZ" sz="2200" smtClean="0">
                <a:latin typeface="Bookman Old Style" pitchFamily="18" charset="0"/>
                <a:sym typeface="Wingdings" pitchFamily="2" charset="2"/>
              </a:rPr>
              <a:t>počet zemřelých na dané onemocnění/počet onemocněných touto chorobou</a:t>
            </a:r>
          </a:p>
          <a:p>
            <a:pPr eaLnBrk="1" hangingPunct="1">
              <a:lnSpc>
                <a:spcPct val="110000"/>
              </a:lnSpc>
              <a:buFont typeface="Wingdings" pitchFamily="2" charset="2"/>
              <a:buNone/>
            </a:pPr>
            <a:r>
              <a:rPr lang="cs-CZ" sz="2200" b="1" smtClean="0">
                <a:latin typeface="Bookman Old Style" pitchFamily="18" charset="0"/>
                <a:sym typeface="Wingdings" pitchFamily="2" charset="2"/>
              </a:rPr>
              <a:t>POPULACE</a:t>
            </a:r>
          </a:p>
          <a:p>
            <a:pPr eaLnBrk="1" hangingPunct="1">
              <a:lnSpc>
                <a:spcPct val="110000"/>
              </a:lnSpc>
              <a:buFont typeface="Wingdings" pitchFamily="2" charset="2"/>
              <a:buChar char="à"/>
            </a:pPr>
            <a:r>
              <a:rPr lang="cs-CZ" sz="2200" smtClean="0">
                <a:latin typeface="Bookman Old Style" pitchFamily="18" charset="0"/>
                <a:sym typeface="Wingdings" pitchFamily="2" charset="2"/>
              </a:rPr>
              <a:t>základní soubor, který je vymezen určitou charakteristikou (věk, pohlaví, geograf. území)</a:t>
            </a:r>
          </a:p>
          <a:p>
            <a:pPr eaLnBrk="1" hangingPunct="1">
              <a:lnSpc>
                <a:spcPct val="110000"/>
              </a:lnSpc>
              <a:buFont typeface="Wingdings" pitchFamily="2" charset="2"/>
              <a:buNone/>
            </a:pPr>
            <a:r>
              <a:rPr lang="cs-CZ" sz="2200" b="1" smtClean="0">
                <a:latin typeface="Bookman Old Style" pitchFamily="18" charset="0"/>
                <a:sym typeface="Wingdings" pitchFamily="2" charset="2"/>
              </a:rPr>
              <a:t>VZOREK</a:t>
            </a:r>
            <a:r>
              <a:rPr lang="cs-CZ" sz="2200" smtClean="0">
                <a:latin typeface="Bookman Old Style" pitchFamily="18" charset="0"/>
                <a:sym typeface="Wingdings" pitchFamily="2" charset="2"/>
              </a:rPr>
              <a:t> (sample)</a:t>
            </a:r>
          </a:p>
          <a:p>
            <a:pPr eaLnBrk="1" hangingPunct="1">
              <a:lnSpc>
                <a:spcPct val="110000"/>
              </a:lnSpc>
              <a:buFont typeface="Wingdings" pitchFamily="2" charset="2"/>
              <a:buChar char="à"/>
            </a:pPr>
            <a:r>
              <a:rPr lang="cs-CZ" sz="2200" smtClean="0">
                <a:latin typeface="Bookman Old Style" pitchFamily="18" charset="0"/>
                <a:sym typeface="Wingdings" pitchFamily="2" charset="2"/>
              </a:rPr>
              <a:t>část základního souboru, při jeho výběru je potřeba dbát na jeho reprezentativnost a randomizaci výběru.</a:t>
            </a:r>
          </a:p>
          <a:p>
            <a:pPr eaLnBrk="1" hangingPunct="1">
              <a:lnSpc>
                <a:spcPct val="110000"/>
              </a:lnSpc>
              <a:buFont typeface="Wingdings" pitchFamily="2" charset="2"/>
              <a:buChar char="à"/>
            </a:pPr>
            <a:endParaRPr lang="cs-CZ" sz="2200" smtClean="0">
              <a:latin typeface="Bookman Old Style" pitchFamily="18" charset="0"/>
              <a:sym typeface="Wingdings" pitchFamily="2" charset="2"/>
            </a:endParaRPr>
          </a:p>
          <a:p>
            <a:pPr eaLnBrk="1" hangingPunct="1">
              <a:lnSpc>
                <a:spcPct val="90000"/>
              </a:lnSpc>
              <a:buFont typeface="Wingdings" pitchFamily="2" charset="2"/>
              <a:buNone/>
            </a:pPr>
            <a:endParaRPr lang="cs-CZ" sz="2000" smtClean="0">
              <a:latin typeface="Bookman Old Style" pitchFamily="18" charset="0"/>
            </a:endParaRPr>
          </a:p>
          <a:p>
            <a:pPr eaLnBrk="1" hangingPunct="1">
              <a:lnSpc>
                <a:spcPct val="90000"/>
              </a:lnSpc>
              <a:buFont typeface="Wingdings" pitchFamily="2" charset="2"/>
              <a:buChar char="à"/>
            </a:pPr>
            <a:endParaRPr lang="cs-CZ" sz="2000" smtClean="0">
              <a:latin typeface="Bookman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26"/>
          <p:cNvSpPr>
            <a:spLocks noChangeArrowheads="1"/>
          </p:cNvSpPr>
          <p:nvPr/>
        </p:nvSpPr>
        <p:spPr bwMode="auto">
          <a:xfrm>
            <a:off x="1331913" y="4652963"/>
            <a:ext cx="3455987" cy="2016125"/>
          </a:xfrm>
          <a:prstGeom prst="ellipse">
            <a:avLst/>
          </a:prstGeom>
          <a:solidFill>
            <a:schemeClr val="bg1"/>
          </a:solidFill>
          <a:ln w="28575">
            <a:solidFill>
              <a:schemeClr val="tx1"/>
            </a:solidFill>
            <a:round/>
            <a:headEnd/>
            <a:tailEnd/>
          </a:ln>
        </p:spPr>
        <p:txBody>
          <a:bodyPr wrap="none" anchor="ctr"/>
          <a:lstStyle/>
          <a:p>
            <a:endParaRPr lang="cs-CZ"/>
          </a:p>
        </p:txBody>
      </p:sp>
      <p:sp>
        <p:nvSpPr>
          <p:cNvPr id="11267" name="Oval 18"/>
          <p:cNvSpPr>
            <a:spLocks noChangeArrowheads="1"/>
          </p:cNvSpPr>
          <p:nvPr/>
        </p:nvSpPr>
        <p:spPr bwMode="auto">
          <a:xfrm>
            <a:off x="250825" y="188913"/>
            <a:ext cx="5184775" cy="3313112"/>
          </a:xfrm>
          <a:prstGeom prst="ellipse">
            <a:avLst/>
          </a:prstGeom>
          <a:solidFill>
            <a:schemeClr val="bg1"/>
          </a:solidFill>
          <a:ln w="28575">
            <a:solidFill>
              <a:schemeClr val="tx1"/>
            </a:solidFill>
            <a:round/>
            <a:headEnd/>
            <a:tailEnd/>
          </a:ln>
        </p:spPr>
        <p:txBody>
          <a:bodyPr wrap="none" anchor="ctr"/>
          <a:lstStyle/>
          <a:p>
            <a:endParaRPr lang="cs-CZ"/>
          </a:p>
        </p:txBody>
      </p:sp>
      <p:sp>
        <p:nvSpPr>
          <p:cNvPr id="11268" name="Line 28"/>
          <p:cNvSpPr>
            <a:spLocks noChangeShapeType="1"/>
          </p:cNvSpPr>
          <p:nvPr/>
        </p:nvSpPr>
        <p:spPr bwMode="auto">
          <a:xfrm>
            <a:off x="1835150" y="3500438"/>
            <a:ext cx="503238" cy="1081087"/>
          </a:xfrm>
          <a:prstGeom prst="line">
            <a:avLst/>
          </a:prstGeom>
          <a:noFill/>
          <a:ln w="57150">
            <a:solidFill>
              <a:schemeClr val="tx1"/>
            </a:solidFill>
            <a:round/>
            <a:headEnd/>
            <a:tailEnd type="triangle" w="med" len="med"/>
          </a:ln>
        </p:spPr>
        <p:txBody>
          <a:bodyPr/>
          <a:lstStyle/>
          <a:p>
            <a:endParaRPr lang="cs-CZ"/>
          </a:p>
        </p:txBody>
      </p:sp>
      <p:sp>
        <p:nvSpPr>
          <p:cNvPr id="11269" name="Text Box 30"/>
          <p:cNvSpPr txBox="1">
            <a:spLocks noChangeArrowheads="1"/>
          </p:cNvSpPr>
          <p:nvPr/>
        </p:nvSpPr>
        <p:spPr bwMode="auto">
          <a:xfrm>
            <a:off x="5508625" y="620713"/>
            <a:ext cx="3455988" cy="2647950"/>
          </a:xfrm>
          <a:prstGeom prst="rect">
            <a:avLst/>
          </a:prstGeom>
          <a:noFill/>
          <a:ln w="9525">
            <a:noFill/>
            <a:miter lim="800000"/>
            <a:headEnd/>
            <a:tailEnd/>
          </a:ln>
        </p:spPr>
        <p:txBody>
          <a:bodyPr>
            <a:spAutoFit/>
          </a:bodyPr>
          <a:lstStyle/>
          <a:p>
            <a:pPr>
              <a:lnSpc>
                <a:spcPct val="120000"/>
              </a:lnSpc>
            </a:pPr>
            <a:r>
              <a:rPr lang="cs-CZ" sz="2000">
                <a:latin typeface="Bookman Old Style" pitchFamily="18" charset="0"/>
              </a:rPr>
              <a:t>Při výběru vzorku je </a:t>
            </a:r>
          </a:p>
          <a:p>
            <a:pPr>
              <a:lnSpc>
                <a:spcPct val="120000"/>
              </a:lnSpc>
            </a:pPr>
            <a:r>
              <a:rPr lang="cs-CZ" sz="2000">
                <a:latin typeface="Bookman Old Style" pitchFamily="18" charset="0"/>
              </a:rPr>
              <a:t>potřeba dbát na jeho </a:t>
            </a:r>
            <a:r>
              <a:rPr lang="cs-CZ" sz="2000" b="1">
                <a:latin typeface="Bookman Old Style" pitchFamily="18" charset="0"/>
              </a:rPr>
              <a:t>reprezentativnost </a:t>
            </a:r>
          </a:p>
          <a:p>
            <a:pPr>
              <a:lnSpc>
                <a:spcPct val="120000"/>
              </a:lnSpc>
            </a:pPr>
            <a:r>
              <a:rPr lang="cs-CZ" sz="2000">
                <a:latin typeface="Bookman Old Style" pitchFamily="18" charset="0"/>
              </a:rPr>
              <a:t>= shoda demografické struktury výběru s parametry základní populace</a:t>
            </a:r>
          </a:p>
        </p:txBody>
      </p:sp>
      <p:sp>
        <p:nvSpPr>
          <p:cNvPr id="11270" name="Line 33"/>
          <p:cNvSpPr>
            <a:spLocks noChangeShapeType="1"/>
          </p:cNvSpPr>
          <p:nvPr/>
        </p:nvSpPr>
        <p:spPr bwMode="auto">
          <a:xfrm>
            <a:off x="6948488" y="3213100"/>
            <a:ext cx="0" cy="647700"/>
          </a:xfrm>
          <a:prstGeom prst="line">
            <a:avLst/>
          </a:prstGeom>
          <a:noFill/>
          <a:ln w="57150">
            <a:solidFill>
              <a:schemeClr val="tx1"/>
            </a:solidFill>
            <a:round/>
            <a:headEnd/>
            <a:tailEnd type="triangle" w="med" len="med"/>
          </a:ln>
        </p:spPr>
        <p:txBody>
          <a:bodyPr/>
          <a:lstStyle/>
          <a:p>
            <a:endParaRPr lang="cs-CZ"/>
          </a:p>
        </p:txBody>
      </p:sp>
      <p:sp>
        <p:nvSpPr>
          <p:cNvPr id="11271" name="Text Box 34"/>
          <p:cNvSpPr txBox="1">
            <a:spLocks noChangeArrowheads="1"/>
          </p:cNvSpPr>
          <p:nvPr/>
        </p:nvSpPr>
        <p:spPr bwMode="auto">
          <a:xfrm>
            <a:off x="4067175" y="4005263"/>
            <a:ext cx="4826000" cy="822325"/>
          </a:xfrm>
          <a:prstGeom prst="rect">
            <a:avLst/>
          </a:prstGeom>
          <a:noFill/>
          <a:ln w="9525">
            <a:noFill/>
            <a:miter lim="800000"/>
            <a:headEnd/>
            <a:tailEnd/>
          </a:ln>
        </p:spPr>
        <p:txBody>
          <a:bodyPr>
            <a:spAutoFit/>
          </a:bodyPr>
          <a:lstStyle/>
          <a:p>
            <a:pPr>
              <a:lnSpc>
                <a:spcPct val="120000"/>
              </a:lnSpc>
            </a:pPr>
            <a:r>
              <a:rPr lang="cs-CZ" sz="2000">
                <a:latin typeface="Bookman Old Style" pitchFamily="18" charset="0"/>
              </a:rPr>
              <a:t>je předpokladem a podmínkou </a:t>
            </a:r>
          </a:p>
          <a:p>
            <a:pPr>
              <a:lnSpc>
                <a:spcPct val="120000"/>
              </a:lnSpc>
            </a:pPr>
            <a:r>
              <a:rPr lang="cs-CZ" sz="2000">
                <a:latin typeface="Bookman Old Style" pitchFamily="18" charset="0"/>
              </a:rPr>
              <a:t>pro zobecnění výsledků na populaci</a:t>
            </a:r>
          </a:p>
        </p:txBody>
      </p:sp>
      <p:pic>
        <p:nvPicPr>
          <p:cNvPr id="11272" name="Picture 42" descr="C:\Users\ADMIN\Desktop\stock.jpg"/>
          <p:cNvPicPr>
            <a:picLocks noChangeAspect="1" noChangeArrowheads="1"/>
          </p:cNvPicPr>
          <p:nvPr/>
        </p:nvPicPr>
        <p:blipFill>
          <a:blip r:embed="rId2" cstate="print"/>
          <a:srcRect/>
          <a:stretch>
            <a:fillRect/>
          </a:stretch>
        </p:blipFill>
        <p:spPr bwMode="auto">
          <a:xfrm>
            <a:off x="2843213" y="1412875"/>
            <a:ext cx="1198562" cy="1263650"/>
          </a:xfrm>
          <a:prstGeom prst="rect">
            <a:avLst/>
          </a:prstGeom>
          <a:noFill/>
          <a:ln w="9525">
            <a:noFill/>
            <a:miter lim="800000"/>
            <a:headEnd/>
            <a:tailEnd/>
          </a:ln>
        </p:spPr>
      </p:pic>
      <p:pic>
        <p:nvPicPr>
          <p:cNvPr id="11273" name="Picture 43" descr="C:\Users\ADMIN\Desktop\Bez názvu.jpg"/>
          <p:cNvPicPr>
            <a:picLocks noChangeAspect="1" noChangeArrowheads="1"/>
          </p:cNvPicPr>
          <p:nvPr/>
        </p:nvPicPr>
        <p:blipFill>
          <a:blip r:embed="rId3" cstate="print"/>
          <a:srcRect/>
          <a:stretch>
            <a:fillRect/>
          </a:stretch>
        </p:blipFill>
        <p:spPr bwMode="auto">
          <a:xfrm>
            <a:off x="539750" y="1557338"/>
            <a:ext cx="990600" cy="990600"/>
          </a:xfrm>
          <a:prstGeom prst="rect">
            <a:avLst/>
          </a:prstGeom>
          <a:noFill/>
          <a:ln w="9525">
            <a:noFill/>
            <a:miter lim="800000"/>
            <a:headEnd/>
            <a:tailEnd/>
          </a:ln>
        </p:spPr>
      </p:pic>
      <p:pic>
        <p:nvPicPr>
          <p:cNvPr id="11274" name="Picture 45" descr="C:\Users\ADMIN\Desktop\Bez názvu.jpg"/>
          <p:cNvPicPr>
            <a:picLocks noChangeAspect="1" noChangeArrowheads="1"/>
          </p:cNvPicPr>
          <p:nvPr/>
        </p:nvPicPr>
        <p:blipFill>
          <a:blip r:embed="rId4" cstate="print"/>
          <a:srcRect/>
          <a:stretch>
            <a:fillRect/>
          </a:stretch>
        </p:blipFill>
        <p:spPr bwMode="auto">
          <a:xfrm>
            <a:off x="3348038" y="549275"/>
            <a:ext cx="990600" cy="990600"/>
          </a:xfrm>
          <a:prstGeom prst="rect">
            <a:avLst/>
          </a:prstGeom>
          <a:noFill/>
          <a:ln w="9525">
            <a:noFill/>
            <a:miter lim="800000"/>
            <a:headEnd/>
            <a:tailEnd/>
          </a:ln>
        </p:spPr>
      </p:pic>
      <p:pic>
        <p:nvPicPr>
          <p:cNvPr id="11275" name="Picture 46" descr="C:\Users\ADMIN\Desktop\funny-bugs-collection-71362108.jpg"/>
          <p:cNvPicPr>
            <a:picLocks noChangeAspect="1" noChangeArrowheads="1"/>
          </p:cNvPicPr>
          <p:nvPr/>
        </p:nvPicPr>
        <p:blipFill>
          <a:blip r:embed="rId5" cstate="print"/>
          <a:srcRect/>
          <a:stretch>
            <a:fillRect/>
          </a:stretch>
        </p:blipFill>
        <p:spPr bwMode="auto">
          <a:xfrm>
            <a:off x="2627313" y="908050"/>
            <a:ext cx="774700" cy="652463"/>
          </a:xfrm>
          <a:prstGeom prst="rect">
            <a:avLst/>
          </a:prstGeom>
          <a:noFill/>
          <a:ln w="9525">
            <a:noFill/>
            <a:miter lim="800000"/>
            <a:headEnd/>
            <a:tailEnd/>
          </a:ln>
        </p:spPr>
      </p:pic>
      <p:pic>
        <p:nvPicPr>
          <p:cNvPr id="11276" name="Picture 47" descr="C:\Users\ADMIN\Desktop\funny-bugs-collection-71362108.jpg"/>
          <p:cNvPicPr>
            <a:picLocks noChangeAspect="1" noChangeArrowheads="1"/>
          </p:cNvPicPr>
          <p:nvPr/>
        </p:nvPicPr>
        <p:blipFill>
          <a:blip r:embed="rId6" cstate="print"/>
          <a:srcRect/>
          <a:stretch>
            <a:fillRect/>
          </a:stretch>
        </p:blipFill>
        <p:spPr bwMode="auto">
          <a:xfrm>
            <a:off x="4067175" y="2492375"/>
            <a:ext cx="520700" cy="438150"/>
          </a:xfrm>
          <a:prstGeom prst="rect">
            <a:avLst/>
          </a:prstGeom>
          <a:noFill/>
          <a:ln w="9525">
            <a:noFill/>
            <a:miter lim="800000"/>
            <a:headEnd/>
            <a:tailEnd/>
          </a:ln>
        </p:spPr>
      </p:pic>
      <p:pic>
        <p:nvPicPr>
          <p:cNvPr id="11277" name="Picture 45" descr="C:\Users\ADMIN\Desktop\Bez názvu.jpg"/>
          <p:cNvPicPr>
            <a:picLocks noChangeAspect="1" noChangeArrowheads="1"/>
          </p:cNvPicPr>
          <p:nvPr/>
        </p:nvPicPr>
        <p:blipFill>
          <a:blip r:embed="rId4" cstate="print"/>
          <a:srcRect/>
          <a:stretch>
            <a:fillRect/>
          </a:stretch>
        </p:blipFill>
        <p:spPr bwMode="auto">
          <a:xfrm>
            <a:off x="2987675" y="2708275"/>
            <a:ext cx="647700" cy="649288"/>
          </a:xfrm>
          <a:prstGeom prst="rect">
            <a:avLst/>
          </a:prstGeom>
          <a:noFill/>
          <a:ln w="9525">
            <a:noFill/>
            <a:miter lim="800000"/>
            <a:headEnd/>
            <a:tailEnd/>
          </a:ln>
        </p:spPr>
      </p:pic>
      <p:pic>
        <p:nvPicPr>
          <p:cNvPr id="11278" name="Picture 41" descr="C:\Users\ADMIN\Desktop\funny-bugs-collection-71362108.jpg"/>
          <p:cNvPicPr>
            <a:picLocks noChangeAspect="1" noChangeArrowheads="1"/>
          </p:cNvPicPr>
          <p:nvPr/>
        </p:nvPicPr>
        <p:blipFill>
          <a:blip r:embed="rId7" cstate="print"/>
          <a:srcRect/>
          <a:stretch>
            <a:fillRect/>
          </a:stretch>
        </p:blipFill>
        <p:spPr bwMode="auto">
          <a:xfrm>
            <a:off x="2627313" y="5876925"/>
            <a:ext cx="855662" cy="720725"/>
          </a:xfrm>
          <a:prstGeom prst="rect">
            <a:avLst/>
          </a:prstGeom>
          <a:noFill/>
          <a:ln w="9525">
            <a:noFill/>
            <a:miter lim="800000"/>
            <a:headEnd/>
            <a:tailEnd/>
          </a:ln>
        </p:spPr>
      </p:pic>
      <p:pic>
        <p:nvPicPr>
          <p:cNvPr id="11279" name="Picture 48" descr="C:\Users\ADMIN\Desktop\stock.jpg"/>
          <p:cNvPicPr>
            <a:picLocks noChangeAspect="1" noChangeArrowheads="1"/>
          </p:cNvPicPr>
          <p:nvPr/>
        </p:nvPicPr>
        <p:blipFill>
          <a:blip r:embed="rId8" cstate="print"/>
          <a:srcRect/>
          <a:stretch>
            <a:fillRect/>
          </a:stretch>
        </p:blipFill>
        <p:spPr bwMode="auto">
          <a:xfrm>
            <a:off x="1331913" y="2349500"/>
            <a:ext cx="719137" cy="758825"/>
          </a:xfrm>
          <a:prstGeom prst="rect">
            <a:avLst/>
          </a:prstGeom>
          <a:noFill/>
          <a:ln w="9525">
            <a:noFill/>
            <a:miter lim="800000"/>
            <a:headEnd/>
            <a:tailEnd/>
          </a:ln>
        </p:spPr>
      </p:pic>
      <p:pic>
        <p:nvPicPr>
          <p:cNvPr id="11280" name="Picture 42" descr="C:\Users\ADMIN\Desktop\stock.jpg"/>
          <p:cNvPicPr>
            <a:picLocks noChangeAspect="1" noChangeArrowheads="1"/>
          </p:cNvPicPr>
          <p:nvPr/>
        </p:nvPicPr>
        <p:blipFill>
          <a:blip r:embed="rId9" cstate="print"/>
          <a:srcRect/>
          <a:stretch>
            <a:fillRect/>
          </a:stretch>
        </p:blipFill>
        <p:spPr bwMode="auto">
          <a:xfrm>
            <a:off x="4643438" y="1484313"/>
            <a:ext cx="693737" cy="731837"/>
          </a:xfrm>
          <a:prstGeom prst="rect">
            <a:avLst/>
          </a:prstGeom>
          <a:noFill/>
          <a:ln w="9525">
            <a:noFill/>
            <a:miter lim="800000"/>
            <a:headEnd/>
            <a:tailEnd/>
          </a:ln>
        </p:spPr>
      </p:pic>
      <p:pic>
        <p:nvPicPr>
          <p:cNvPr id="11281" name="Picture 43" descr="C:\Users\ADMIN\Desktop\Bez názvu.jpg"/>
          <p:cNvPicPr>
            <a:picLocks noChangeAspect="1" noChangeArrowheads="1"/>
          </p:cNvPicPr>
          <p:nvPr/>
        </p:nvPicPr>
        <p:blipFill>
          <a:blip r:embed="rId3" cstate="print"/>
          <a:srcRect/>
          <a:stretch>
            <a:fillRect/>
          </a:stretch>
        </p:blipFill>
        <p:spPr bwMode="auto">
          <a:xfrm>
            <a:off x="2268538" y="333375"/>
            <a:ext cx="574675" cy="574675"/>
          </a:xfrm>
          <a:prstGeom prst="rect">
            <a:avLst/>
          </a:prstGeom>
          <a:noFill/>
          <a:ln w="9525">
            <a:noFill/>
            <a:miter lim="800000"/>
            <a:headEnd/>
            <a:tailEnd/>
          </a:ln>
        </p:spPr>
      </p:pic>
      <p:pic>
        <p:nvPicPr>
          <p:cNvPr id="11282" name="Picture 43" descr="C:\Users\ADMIN\Desktop\Bez názvu.jpg"/>
          <p:cNvPicPr>
            <a:picLocks noChangeAspect="1" noChangeArrowheads="1"/>
          </p:cNvPicPr>
          <p:nvPr/>
        </p:nvPicPr>
        <p:blipFill>
          <a:blip r:embed="rId3" cstate="print"/>
          <a:srcRect/>
          <a:stretch>
            <a:fillRect/>
          </a:stretch>
        </p:blipFill>
        <p:spPr bwMode="auto">
          <a:xfrm>
            <a:off x="3924300" y="1700213"/>
            <a:ext cx="639763" cy="639762"/>
          </a:xfrm>
          <a:prstGeom prst="rect">
            <a:avLst/>
          </a:prstGeom>
          <a:noFill/>
          <a:ln w="9525">
            <a:noFill/>
            <a:miter lim="800000"/>
            <a:headEnd/>
            <a:tailEnd/>
          </a:ln>
        </p:spPr>
      </p:pic>
      <p:pic>
        <p:nvPicPr>
          <p:cNvPr id="11283" name="Picture 48" descr="C:\Users\ADMIN\Desktop\stock.jpg"/>
          <p:cNvPicPr>
            <a:picLocks noChangeAspect="1" noChangeArrowheads="1"/>
          </p:cNvPicPr>
          <p:nvPr/>
        </p:nvPicPr>
        <p:blipFill>
          <a:blip r:embed="rId10" cstate="print"/>
          <a:srcRect/>
          <a:stretch>
            <a:fillRect/>
          </a:stretch>
        </p:blipFill>
        <p:spPr bwMode="auto">
          <a:xfrm>
            <a:off x="2847975" y="4941888"/>
            <a:ext cx="787400" cy="830262"/>
          </a:xfrm>
          <a:prstGeom prst="rect">
            <a:avLst/>
          </a:prstGeom>
          <a:noFill/>
          <a:ln w="9525">
            <a:noFill/>
            <a:miter lim="800000"/>
            <a:headEnd/>
            <a:tailEnd/>
          </a:ln>
        </p:spPr>
      </p:pic>
      <p:pic>
        <p:nvPicPr>
          <p:cNvPr id="11284" name="Picture 42" descr="C:\Users\ADMIN\Desktop\stock.jpg"/>
          <p:cNvPicPr>
            <a:picLocks noChangeAspect="1" noChangeArrowheads="1"/>
          </p:cNvPicPr>
          <p:nvPr/>
        </p:nvPicPr>
        <p:blipFill>
          <a:blip r:embed="rId2" cstate="print"/>
          <a:srcRect/>
          <a:stretch>
            <a:fillRect/>
          </a:stretch>
        </p:blipFill>
        <p:spPr bwMode="auto">
          <a:xfrm>
            <a:off x="3635375" y="5229225"/>
            <a:ext cx="909638" cy="958850"/>
          </a:xfrm>
          <a:prstGeom prst="rect">
            <a:avLst/>
          </a:prstGeom>
          <a:noFill/>
          <a:ln w="9525">
            <a:noFill/>
            <a:miter lim="800000"/>
            <a:headEnd/>
            <a:tailEnd/>
          </a:ln>
        </p:spPr>
      </p:pic>
      <p:pic>
        <p:nvPicPr>
          <p:cNvPr id="11285" name="Picture 42" descr="C:\Users\ADMIN\Desktop\stock.jpg"/>
          <p:cNvPicPr>
            <a:picLocks noChangeAspect="1" noChangeArrowheads="1"/>
          </p:cNvPicPr>
          <p:nvPr/>
        </p:nvPicPr>
        <p:blipFill>
          <a:blip r:embed="rId9" cstate="print"/>
          <a:srcRect/>
          <a:stretch>
            <a:fillRect/>
          </a:stretch>
        </p:blipFill>
        <p:spPr bwMode="auto">
          <a:xfrm>
            <a:off x="1763713" y="5445125"/>
            <a:ext cx="693737" cy="731838"/>
          </a:xfrm>
          <a:prstGeom prst="rect">
            <a:avLst/>
          </a:prstGeom>
          <a:noFill/>
          <a:ln w="9525">
            <a:noFill/>
            <a:miter lim="800000"/>
            <a:headEnd/>
            <a:tailEnd/>
          </a:ln>
        </p:spPr>
      </p:pic>
      <p:pic>
        <p:nvPicPr>
          <p:cNvPr id="11286" name="Picture 47" descr="C:\Users\ADMIN\Desktop\funny-bugs-collection-71362108.jpg"/>
          <p:cNvPicPr>
            <a:picLocks noChangeAspect="1" noChangeArrowheads="1"/>
          </p:cNvPicPr>
          <p:nvPr/>
        </p:nvPicPr>
        <p:blipFill>
          <a:blip r:embed="rId6" cstate="print"/>
          <a:srcRect/>
          <a:stretch>
            <a:fillRect/>
          </a:stretch>
        </p:blipFill>
        <p:spPr bwMode="auto">
          <a:xfrm>
            <a:off x="2195513" y="5084763"/>
            <a:ext cx="520700" cy="438150"/>
          </a:xfrm>
          <a:prstGeom prst="rect">
            <a:avLst/>
          </a:prstGeom>
          <a:noFill/>
          <a:ln w="9525">
            <a:noFill/>
            <a:miter lim="800000"/>
            <a:headEnd/>
            <a:tailEnd/>
          </a:ln>
        </p:spPr>
      </p:pic>
      <p:pic>
        <p:nvPicPr>
          <p:cNvPr id="11287" name="Picture 47" descr="C:\Users\ADMIN\Desktop\funny-bugs-collection-71362108.jpg"/>
          <p:cNvPicPr>
            <a:picLocks noChangeAspect="1" noChangeArrowheads="1"/>
          </p:cNvPicPr>
          <p:nvPr/>
        </p:nvPicPr>
        <p:blipFill>
          <a:blip r:embed="rId6" cstate="print"/>
          <a:srcRect/>
          <a:stretch>
            <a:fillRect/>
          </a:stretch>
        </p:blipFill>
        <p:spPr bwMode="auto">
          <a:xfrm>
            <a:off x="4356100" y="981075"/>
            <a:ext cx="520700" cy="438150"/>
          </a:xfrm>
          <a:prstGeom prst="rect">
            <a:avLst/>
          </a:prstGeom>
          <a:noFill/>
          <a:ln w="9525">
            <a:noFill/>
            <a:miter lim="800000"/>
            <a:headEnd/>
            <a:tailEnd/>
          </a:ln>
        </p:spPr>
      </p:pic>
      <p:pic>
        <p:nvPicPr>
          <p:cNvPr id="11288" name="Picture 47" descr="C:\Users\ADMIN\Desktop\funny-bugs-collection-71362108.jpg"/>
          <p:cNvPicPr>
            <a:picLocks noChangeAspect="1" noChangeArrowheads="1"/>
          </p:cNvPicPr>
          <p:nvPr/>
        </p:nvPicPr>
        <p:blipFill>
          <a:blip r:embed="rId6" cstate="print"/>
          <a:srcRect/>
          <a:stretch>
            <a:fillRect/>
          </a:stretch>
        </p:blipFill>
        <p:spPr bwMode="auto">
          <a:xfrm>
            <a:off x="2124075" y="2997200"/>
            <a:ext cx="520700" cy="438150"/>
          </a:xfrm>
          <a:prstGeom prst="rect">
            <a:avLst/>
          </a:prstGeom>
          <a:noFill/>
          <a:ln w="9525">
            <a:noFill/>
            <a:miter lim="800000"/>
            <a:headEnd/>
            <a:tailEnd/>
          </a:ln>
        </p:spPr>
      </p:pic>
      <p:pic>
        <p:nvPicPr>
          <p:cNvPr id="11289" name="Picture 45" descr="C:\Users\ADMIN\Desktop\Bez názvu.jpg"/>
          <p:cNvPicPr>
            <a:picLocks noChangeAspect="1" noChangeArrowheads="1"/>
          </p:cNvPicPr>
          <p:nvPr/>
        </p:nvPicPr>
        <p:blipFill>
          <a:blip r:embed="rId4" cstate="print"/>
          <a:srcRect/>
          <a:stretch>
            <a:fillRect/>
          </a:stretch>
        </p:blipFill>
        <p:spPr bwMode="auto">
          <a:xfrm>
            <a:off x="2124075" y="2133600"/>
            <a:ext cx="647700" cy="647700"/>
          </a:xfrm>
          <a:prstGeom prst="rect">
            <a:avLst/>
          </a:prstGeom>
          <a:noFill/>
          <a:ln w="9525">
            <a:noFill/>
            <a:miter lim="800000"/>
            <a:headEnd/>
            <a:tailEnd/>
          </a:ln>
        </p:spPr>
      </p:pic>
      <p:pic>
        <p:nvPicPr>
          <p:cNvPr id="11290" name="Picture 48" descr="C:\Users\ADMIN\Desktop\stock.jpg"/>
          <p:cNvPicPr>
            <a:picLocks noChangeAspect="1" noChangeArrowheads="1"/>
          </p:cNvPicPr>
          <p:nvPr/>
        </p:nvPicPr>
        <p:blipFill>
          <a:blip r:embed="rId11" cstate="print"/>
          <a:srcRect/>
          <a:stretch>
            <a:fillRect/>
          </a:stretch>
        </p:blipFill>
        <p:spPr bwMode="auto">
          <a:xfrm>
            <a:off x="971550" y="692150"/>
            <a:ext cx="647700" cy="684213"/>
          </a:xfrm>
          <a:prstGeom prst="rect">
            <a:avLst/>
          </a:prstGeom>
          <a:noFill/>
          <a:ln w="9525">
            <a:noFill/>
            <a:miter lim="800000"/>
            <a:headEnd/>
            <a:tailEnd/>
          </a:ln>
        </p:spPr>
      </p:pic>
      <p:pic>
        <p:nvPicPr>
          <p:cNvPr id="11291" name="Picture 41" descr="C:\Users\ADMIN\Desktop\funny-bugs-collection-71362108.jpg"/>
          <p:cNvPicPr>
            <a:picLocks noChangeAspect="1" noChangeArrowheads="1"/>
          </p:cNvPicPr>
          <p:nvPr/>
        </p:nvPicPr>
        <p:blipFill>
          <a:blip r:embed="rId7" cstate="print"/>
          <a:srcRect/>
          <a:stretch>
            <a:fillRect/>
          </a:stretch>
        </p:blipFill>
        <p:spPr bwMode="auto">
          <a:xfrm>
            <a:off x="1547813" y="1125538"/>
            <a:ext cx="1112837" cy="935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15888"/>
            <a:ext cx="8229600" cy="850900"/>
          </a:xfrm>
        </p:spPr>
        <p:txBody>
          <a:bodyPr/>
          <a:lstStyle/>
          <a:p>
            <a:pPr algn="l" eaLnBrk="1" hangingPunct="1"/>
            <a:r>
              <a:rPr lang="cs-CZ" sz="3600" smtClean="0">
                <a:latin typeface="Bookman Old Style" pitchFamily="18" charset="0"/>
              </a:rPr>
              <a:t>Základní pojmy (3)</a:t>
            </a:r>
          </a:p>
        </p:txBody>
      </p:sp>
      <p:sp>
        <p:nvSpPr>
          <p:cNvPr id="12291" name="Rectangle 3"/>
          <p:cNvSpPr>
            <a:spLocks noGrp="1" noChangeArrowheads="1"/>
          </p:cNvSpPr>
          <p:nvPr>
            <p:ph type="body" idx="1"/>
          </p:nvPr>
        </p:nvSpPr>
        <p:spPr>
          <a:xfrm>
            <a:off x="539552" y="1124744"/>
            <a:ext cx="8229600" cy="4824412"/>
          </a:xfrm>
        </p:spPr>
        <p:txBody>
          <a:bodyPr/>
          <a:lstStyle/>
          <a:p>
            <a:pPr eaLnBrk="1" hangingPunct="1">
              <a:lnSpc>
                <a:spcPct val="110000"/>
              </a:lnSpc>
            </a:pPr>
            <a:r>
              <a:rPr lang="cs-CZ" sz="2200" b="1" smtClean="0">
                <a:latin typeface="Bookman Old Style" pitchFamily="18" charset="0"/>
              </a:rPr>
              <a:t>SPOLEHLIVOST STUDIE</a:t>
            </a:r>
            <a:r>
              <a:rPr lang="cs-CZ" sz="2200" smtClean="0">
                <a:latin typeface="Bookman Old Style" pitchFamily="18" charset="0"/>
              </a:rPr>
              <a:t> (reliability)</a:t>
            </a:r>
          </a:p>
          <a:p>
            <a:pPr eaLnBrk="1" hangingPunct="1">
              <a:lnSpc>
                <a:spcPct val="110000"/>
              </a:lnSpc>
              <a:buFontTx/>
              <a:buNone/>
            </a:pPr>
            <a:r>
              <a:rPr lang="cs-CZ" sz="2200" smtClean="0">
                <a:latin typeface="Bookman Old Style" pitchFamily="18" charset="0"/>
              </a:rPr>
              <a:t>	- schopnost studie poskytovat stejné výsledky, kdykoliv je měření opakováno za identických podmínek,</a:t>
            </a:r>
          </a:p>
          <a:p>
            <a:pPr lvl="1" eaLnBrk="1" hangingPunct="1">
              <a:lnSpc>
                <a:spcPct val="110000"/>
              </a:lnSpc>
              <a:buFontTx/>
              <a:buChar char="-"/>
            </a:pPr>
            <a:r>
              <a:rPr lang="cs-CZ" sz="2200" smtClean="0">
                <a:latin typeface="Bookman Old Style" pitchFamily="18" charset="0"/>
              </a:rPr>
              <a:t>vypovídá o míře stability studie</a:t>
            </a:r>
          </a:p>
          <a:p>
            <a:pPr lvl="1" eaLnBrk="1" hangingPunct="1">
              <a:lnSpc>
                <a:spcPct val="110000"/>
              </a:lnSpc>
              <a:buFontTx/>
              <a:buNone/>
            </a:pPr>
            <a:endParaRPr lang="cs-CZ" sz="2200" smtClean="0">
              <a:latin typeface="Bookman Old Style" pitchFamily="18" charset="0"/>
            </a:endParaRPr>
          </a:p>
          <a:p>
            <a:pPr eaLnBrk="1" hangingPunct="1">
              <a:lnSpc>
                <a:spcPct val="110000"/>
              </a:lnSpc>
            </a:pPr>
            <a:r>
              <a:rPr lang="cs-CZ" sz="2200" b="1" smtClean="0">
                <a:latin typeface="Bookman Old Style" pitchFamily="18" charset="0"/>
              </a:rPr>
              <a:t>VALIDITA STUDIE</a:t>
            </a:r>
          </a:p>
          <a:p>
            <a:pPr eaLnBrk="1" hangingPunct="1">
              <a:lnSpc>
                <a:spcPct val="110000"/>
              </a:lnSpc>
              <a:buFontTx/>
              <a:buNone/>
            </a:pPr>
            <a:r>
              <a:rPr lang="cs-CZ" sz="2200" b="1" smtClean="0">
                <a:latin typeface="Bookman Old Style" pitchFamily="18" charset="0"/>
              </a:rPr>
              <a:t>	- </a:t>
            </a:r>
            <a:r>
              <a:rPr lang="cs-CZ" sz="2200" smtClean="0">
                <a:latin typeface="Bookman Old Style" pitchFamily="18" charset="0"/>
              </a:rPr>
              <a:t>říká, do jaké míry se měří to, co bylo zamyšlené,</a:t>
            </a:r>
          </a:p>
          <a:p>
            <a:pPr lvl="2" eaLnBrk="1" hangingPunct="1">
              <a:lnSpc>
                <a:spcPct val="110000"/>
              </a:lnSpc>
            </a:pPr>
            <a:r>
              <a:rPr lang="cs-CZ" sz="2200" smtClean="0">
                <a:latin typeface="Bookman Old Style" pitchFamily="18" charset="0"/>
              </a:rPr>
              <a:t>Interní validita – vztahuje se k závěrům činěným o subjektech zařazených do studie</a:t>
            </a:r>
          </a:p>
          <a:p>
            <a:pPr lvl="2" eaLnBrk="1" hangingPunct="1">
              <a:lnSpc>
                <a:spcPct val="110000"/>
              </a:lnSpc>
            </a:pPr>
            <a:r>
              <a:rPr lang="cs-CZ" sz="2200" smtClean="0">
                <a:latin typeface="Bookman Old Style" pitchFamily="18" charset="0"/>
              </a:rPr>
              <a:t>Externí validita – vypovídá o platnosti zobecnění</a:t>
            </a:r>
          </a:p>
          <a:p>
            <a:pPr lvl="2" eaLnBrk="1" hangingPunct="1">
              <a:lnSpc>
                <a:spcPct val="110000"/>
              </a:lnSpc>
              <a:buFontTx/>
              <a:buNone/>
            </a:pPr>
            <a:endParaRPr lang="cs-CZ" sz="2200" smtClean="0">
              <a:latin typeface="Bookman Old Style" pitchFamily="18" charset="0"/>
            </a:endParaRPr>
          </a:p>
          <a:p>
            <a:pPr lvl="2" algn="ctr" eaLnBrk="1" hangingPunct="1">
              <a:lnSpc>
                <a:spcPct val="110000"/>
              </a:lnSpc>
              <a:buFontTx/>
              <a:buNone/>
            </a:pPr>
            <a:r>
              <a:rPr lang="cs-CZ" sz="2200" smtClean="0">
                <a:latin typeface="Bookman Old Style" pitchFamily="18" charset="0"/>
              </a:rPr>
              <a:t>Spolehlivost není zárukou validity, ale jen její nutnou podmínkou.</a:t>
            </a:r>
          </a:p>
          <a:p>
            <a:pPr lvl="1" eaLnBrk="1" hangingPunct="1">
              <a:lnSpc>
                <a:spcPct val="90000"/>
              </a:lnSpc>
              <a:buFontTx/>
              <a:buNone/>
            </a:pPr>
            <a:endParaRPr lang="cs-CZ" sz="2200" smtClean="0">
              <a:latin typeface="Bookman Old Styl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693737"/>
          </a:xfrm>
        </p:spPr>
        <p:txBody>
          <a:bodyPr/>
          <a:lstStyle/>
          <a:p>
            <a:pPr eaLnBrk="1" hangingPunct="1"/>
            <a:r>
              <a:rPr lang="cs-CZ" sz="3600" smtClean="0">
                <a:latin typeface="Bookman Old Style" pitchFamily="18" charset="0"/>
              </a:rPr>
              <a:t>Epidemiologická studie</a:t>
            </a:r>
          </a:p>
        </p:txBody>
      </p:sp>
      <p:sp>
        <p:nvSpPr>
          <p:cNvPr id="13315" name="Rectangle 3"/>
          <p:cNvSpPr>
            <a:spLocks noGrp="1" noChangeArrowheads="1"/>
          </p:cNvSpPr>
          <p:nvPr>
            <p:ph type="body" idx="1"/>
          </p:nvPr>
        </p:nvSpPr>
        <p:spPr>
          <a:xfrm>
            <a:off x="457200" y="1196975"/>
            <a:ext cx="8229600" cy="4933950"/>
          </a:xfrm>
        </p:spPr>
        <p:txBody>
          <a:bodyPr/>
          <a:lstStyle/>
          <a:p>
            <a:pPr eaLnBrk="1" hangingPunct="1">
              <a:lnSpc>
                <a:spcPct val="120000"/>
              </a:lnSpc>
              <a:buFontTx/>
              <a:buNone/>
            </a:pPr>
            <a:r>
              <a:rPr lang="cs-CZ" sz="2200" smtClean="0">
                <a:latin typeface="Bookman Old Style" pitchFamily="18" charset="0"/>
              </a:rPr>
              <a:t>Základní kroky:</a:t>
            </a:r>
          </a:p>
          <a:p>
            <a:pPr eaLnBrk="1" hangingPunct="1">
              <a:lnSpc>
                <a:spcPct val="120000"/>
              </a:lnSpc>
            </a:pPr>
            <a:r>
              <a:rPr lang="cs-CZ" sz="2200" smtClean="0">
                <a:latin typeface="Bookman Old Style" pitchFamily="18" charset="0"/>
              </a:rPr>
              <a:t>definovat pracovní hypotézy a cíle studie,</a:t>
            </a:r>
          </a:p>
          <a:p>
            <a:pPr eaLnBrk="1" hangingPunct="1">
              <a:lnSpc>
                <a:spcPct val="120000"/>
              </a:lnSpc>
            </a:pPr>
            <a:r>
              <a:rPr lang="cs-CZ" sz="2200" smtClean="0">
                <a:latin typeface="Bookman Old Style" pitchFamily="18" charset="0"/>
              </a:rPr>
              <a:t>vymezit cílovou populaci,</a:t>
            </a:r>
          </a:p>
          <a:p>
            <a:pPr eaLnBrk="1" hangingPunct="1">
              <a:lnSpc>
                <a:spcPct val="120000"/>
              </a:lnSpc>
            </a:pPr>
            <a:r>
              <a:rPr lang="cs-CZ" sz="2200" smtClean="0">
                <a:latin typeface="Bookman Old Style" pitchFamily="18" charset="0"/>
              </a:rPr>
              <a:t>určit metody sběru dat,</a:t>
            </a:r>
          </a:p>
          <a:p>
            <a:pPr eaLnBrk="1" hangingPunct="1">
              <a:lnSpc>
                <a:spcPct val="120000"/>
              </a:lnSpc>
            </a:pPr>
            <a:r>
              <a:rPr lang="cs-CZ" sz="2200" smtClean="0">
                <a:latin typeface="Bookman Old Style" pitchFamily="18" charset="0"/>
              </a:rPr>
              <a:t>stanovit rozsah náhodného výběru,</a:t>
            </a:r>
          </a:p>
          <a:p>
            <a:pPr eaLnBrk="1" hangingPunct="1">
              <a:lnSpc>
                <a:spcPct val="120000"/>
              </a:lnSpc>
            </a:pPr>
            <a:r>
              <a:rPr lang="cs-CZ" sz="2200" smtClean="0">
                <a:latin typeface="Bookman Old Style" pitchFamily="18" charset="0"/>
              </a:rPr>
              <a:t>provést pilotní studii,</a:t>
            </a:r>
          </a:p>
          <a:p>
            <a:pPr eaLnBrk="1" hangingPunct="1">
              <a:lnSpc>
                <a:spcPct val="120000"/>
              </a:lnSpc>
            </a:pPr>
            <a:r>
              <a:rPr lang="cs-CZ" sz="2200" smtClean="0">
                <a:latin typeface="Bookman Old Style" pitchFamily="18" charset="0"/>
              </a:rPr>
              <a:t>instruovat pracovníky zapojené do studie,</a:t>
            </a:r>
          </a:p>
          <a:p>
            <a:pPr eaLnBrk="1" hangingPunct="1">
              <a:lnSpc>
                <a:spcPct val="120000"/>
              </a:lnSpc>
            </a:pPr>
            <a:r>
              <a:rPr lang="cs-CZ" sz="2200" smtClean="0">
                <a:latin typeface="Bookman Old Style" pitchFamily="18" charset="0"/>
              </a:rPr>
              <a:t>zabezpečit úplnost odpovědí,</a:t>
            </a:r>
          </a:p>
          <a:p>
            <a:pPr eaLnBrk="1" hangingPunct="1">
              <a:lnSpc>
                <a:spcPct val="120000"/>
              </a:lnSpc>
            </a:pPr>
            <a:r>
              <a:rPr lang="cs-CZ" sz="2200" smtClean="0">
                <a:latin typeface="Bookman Old Style" pitchFamily="18" charset="0"/>
              </a:rPr>
              <a:t>sumarizovat a vyčistit nasbíraná data,</a:t>
            </a:r>
          </a:p>
          <a:p>
            <a:pPr eaLnBrk="1" hangingPunct="1">
              <a:lnSpc>
                <a:spcPct val="120000"/>
              </a:lnSpc>
            </a:pPr>
            <a:r>
              <a:rPr lang="cs-CZ" sz="2200" smtClean="0">
                <a:latin typeface="Bookman Old Style" pitchFamily="18" charset="0"/>
              </a:rPr>
              <a:t>provést statistickou analýzu a získané poznatky interpretovat.</a:t>
            </a:r>
          </a:p>
          <a:p>
            <a:pPr eaLnBrk="1" hangingPunct="1">
              <a:lnSpc>
                <a:spcPct val="90000"/>
              </a:lnSpc>
            </a:pPr>
            <a:endParaRPr lang="cs-CZ" sz="2200" smtClean="0">
              <a:latin typeface="Bookman Old Style" pitchFamily="18" charset="0"/>
            </a:endParaRPr>
          </a:p>
          <a:p>
            <a:pPr eaLnBrk="1" hangingPunct="1">
              <a:lnSpc>
                <a:spcPct val="90000"/>
              </a:lnSpc>
            </a:pPr>
            <a:endParaRPr lang="cs-CZ" smtClean="0"/>
          </a:p>
          <a:p>
            <a:pPr eaLnBrk="1" hangingPunct="1">
              <a:lnSpc>
                <a:spcPct val="90000"/>
              </a:lnSpc>
              <a:buFontTx/>
              <a:buNone/>
            </a:pPr>
            <a:endParaRPr lang="cs-CZ"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l" eaLnBrk="1" hangingPunct="1"/>
            <a:r>
              <a:rPr lang="cs-CZ" sz="3600" smtClean="0">
                <a:latin typeface="Bookman Old Style" pitchFamily="18" charset="0"/>
              </a:rPr>
              <a:t>Typy epidemiologických studii</a:t>
            </a:r>
          </a:p>
        </p:txBody>
      </p:sp>
      <p:sp>
        <p:nvSpPr>
          <p:cNvPr id="14339" name="Oval 32"/>
          <p:cNvSpPr>
            <a:spLocks noChangeArrowheads="1"/>
          </p:cNvSpPr>
          <p:nvPr/>
        </p:nvSpPr>
        <p:spPr bwMode="auto">
          <a:xfrm>
            <a:off x="2124075" y="1557338"/>
            <a:ext cx="1944688" cy="1008062"/>
          </a:xfrm>
          <a:prstGeom prst="ellipse">
            <a:avLst/>
          </a:prstGeom>
          <a:solidFill>
            <a:srgbClr val="F36A4F"/>
          </a:solidFill>
          <a:ln w="9525">
            <a:solidFill>
              <a:schemeClr val="tx1"/>
            </a:solidFill>
            <a:round/>
            <a:headEnd/>
            <a:tailEnd/>
          </a:ln>
        </p:spPr>
        <p:txBody>
          <a:bodyPr wrap="none" anchor="ctr"/>
          <a:lstStyle/>
          <a:p>
            <a:pPr algn="ctr"/>
            <a:r>
              <a:rPr lang="cs-CZ" sz="2000" b="1">
                <a:latin typeface="Bookman Old Style" pitchFamily="18" charset="0"/>
              </a:rPr>
              <a:t>OBSERVAČNÍ</a:t>
            </a:r>
          </a:p>
        </p:txBody>
      </p:sp>
      <p:sp>
        <p:nvSpPr>
          <p:cNvPr id="14340" name="Oval 33"/>
          <p:cNvSpPr>
            <a:spLocks noChangeArrowheads="1"/>
          </p:cNvSpPr>
          <p:nvPr/>
        </p:nvSpPr>
        <p:spPr bwMode="auto">
          <a:xfrm>
            <a:off x="395288" y="3789363"/>
            <a:ext cx="1728787" cy="720725"/>
          </a:xfrm>
          <a:prstGeom prst="ellipse">
            <a:avLst/>
          </a:prstGeom>
          <a:solidFill>
            <a:srgbClr val="E6B63E"/>
          </a:solidFill>
          <a:ln w="9525">
            <a:solidFill>
              <a:schemeClr val="tx1"/>
            </a:solidFill>
            <a:round/>
            <a:headEnd/>
            <a:tailEnd/>
          </a:ln>
        </p:spPr>
        <p:txBody>
          <a:bodyPr wrap="none" anchor="ctr"/>
          <a:lstStyle/>
          <a:p>
            <a:pPr algn="ctr"/>
            <a:r>
              <a:rPr lang="cs-CZ">
                <a:latin typeface="Bookman Old Style" pitchFamily="18" charset="0"/>
              </a:rPr>
              <a:t>Korelační </a:t>
            </a:r>
          </a:p>
        </p:txBody>
      </p:sp>
      <p:sp>
        <p:nvSpPr>
          <p:cNvPr id="14341" name="Oval 34"/>
          <p:cNvSpPr>
            <a:spLocks noChangeArrowheads="1"/>
          </p:cNvSpPr>
          <p:nvPr/>
        </p:nvSpPr>
        <p:spPr bwMode="auto">
          <a:xfrm>
            <a:off x="3708400" y="3933825"/>
            <a:ext cx="1800225" cy="792163"/>
          </a:xfrm>
          <a:prstGeom prst="ellipse">
            <a:avLst/>
          </a:prstGeom>
          <a:solidFill>
            <a:srgbClr val="F8F856"/>
          </a:solidFill>
          <a:ln w="9525">
            <a:solidFill>
              <a:schemeClr val="tx1"/>
            </a:solidFill>
            <a:round/>
            <a:headEnd/>
            <a:tailEnd/>
          </a:ln>
        </p:spPr>
        <p:txBody>
          <a:bodyPr wrap="none" anchor="ctr"/>
          <a:lstStyle/>
          <a:p>
            <a:pPr algn="ctr"/>
            <a:endParaRPr lang="cs-CZ">
              <a:latin typeface="Bookman Old Style" pitchFamily="18" charset="0"/>
            </a:endParaRPr>
          </a:p>
        </p:txBody>
      </p:sp>
      <p:sp>
        <p:nvSpPr>
          <p:cNvPr id="14342" name="Oval 35"/>
          <p:cNvSpPr>
            <a:spLocks noChangeArrowheads="1"/>
          </p:cNvSpPr>
          <p:nvPr/>
        </p:nvSpPr>
        <p:spPr bwMode="auto">
          <a:xfrm>
            <a:off x="395288" y="2636838"/>
            <a:ext cx="1943100" cy="1008062"/>
          </a:xfrm>
          <a:prstGeom prst="ellipse">
            <a:avLst/>
          </a:prstGeom>
          <a:solidFill>
            <a:srgbClr val="E6B63E"/>
          </a:solidFill>
          <a:ln w="9525">
            <a:solidFill>
              <a:schemeClr val="tx1"/>
            </a:solidFill>
            <a:round/>
            <a:headEnd/>
            <a:tailEnd/>
          </a:ln>
        </p:spPr>
        <p:txBody>
          <a:bodyPr wrap="none" anchor="ctr"/>
          <a:lstStyle/>
          <a:p>
            <a:pPr algn="ctr"/>
            <a:r>
              <a:rPr lang="cs-CZ" b="1">
                <a:latin typeface="Bookman Old Style" pitchFamily="18" charset="0"/>
              </a:rPr>
              <a:t>DESKRIPTIVNÍ</a:t>
            </a:r>
          </a:p>
        </p:txBody>
      </p:sp>
      <p:sp>
        <p:nvSpPr>
          <p:cNvPr id="14343" name="Oval 36"/>
          <p:cNvSpPr>
            <a:spLocks noChangeArrowheads="1"/>
          </p:cNvSpPr>
          <p:nvPr/>
        </p:nvSpPr>
        <p:spPr bwMode="auto">
          <a:xfrm>
            <a:off x="3419475" y="2636838"/>
            <a:ext cx="1944688" cy="1079500"/>
          </a:xfrm>
          <a:prstGeom prst="ellipse">
            <a:avLst/>
          </a:prstGeom>
          <a:solidFill>
            <a:srgbClr val="F8F856"/>
          </a:solidFill>
          <a:ln w="9525">
            <a:solidFill>
              <a:schemeClr val="tx1"/>
            </a:solidFill>
            <a:round/>
            <a:headEnd/>
            <a:tailEnd/>
          </a:ln>
        </p:spPr>
        <p:txBody>
          <a:bodyPr wrap="none" anchor="ctr"/>
          <a:lstStyle/>
          <a:p>
            <a:pPr algn="ctr"/>
            <a:r>
              <a:rPr lang="cs-CZ" b="1">
                <a:latin typeface="Bookman Old Style" pitchFamily="18" charset="0"/>
              </a:rPr>
              <a:t>ANALYTICKÉ</a:t>
            </a:r>
          </a:p>
        </p:txBody>
      </p:sp>
      <p:sp>
        <p:nvSpPr>
          <p:cNvPr id="14344" name="Oval 37"/>
          <p:cNvSpPr>
            <a:spLocks noChangeArrowheads="1"/>
          </p:cNvSpPr>
          <p:nvPr/>
        </p:nvSpPr>
        <p:spPr bwMode="auto">
          <a:xfrm>
            <a:off x="5940425" y="1557338"/>
            <a:ext cx="2232025" cy="1223962"/>
          </a:xfrm>
          <a:prstGeom prst="ellipse">
            <a:avLst/>
          </a:prstGeom>
          <a:solidFill>
            <a:schemeClr val="folHlink"/>
          </a:solidFill>
          <a:ln w="9525">
            <a:solidFill>
              <a:schemeClr val="tx1"/>
            </a:solidFill>
            <a:round/>
            <a:headEnd/>
            <a:tailEnd/>
          </a:ln>
        </p:spPr>
        <p:txBody>
          <a:bodyPr wrap="none" anchor="ctr"/>
          <a:lstStyle/>
          <a:p>
            <a:pPr algn="ctr"/>
            <a:r>
              <a:rPr lang="cs-CZ" sz="2000" b="1">
                <a:latin typeface="Bookman Old Style" pitchFamily="18" charset="0"/>
              </a:rPr>
              <a:t>INTERVENČNÍ</a:t>
            </a:r>
          </a:p>
        </p:txBody>
      </p:sp>
      <p:sp>
        <p:nvSpPr>
          <p:cNvPr id="14345" name="Oval 38"/>
          <p:cNvSpPr>
            <a:spLocks noChangeArrowheads="1"/>
          </p:cNvSpPr>
          <p:nvPr/>
        </p:nvSpPr>
        <p:spPr bwMode="auto">
          <a:xfrm>
            <a:off x="7235825" y="3213100"/>
            <a:ext cx="1584325" cy="792163"/>
          </a:xfrm>
          <a:prstGeom prst="ellipse">
            <a:avLst/>
          </a:prstGeom>
          <a:solidFill>
            <a:schemeClr val="folHlink"/>
          </a:solidFill>
          <a:ln w="9525">
            <a:solidFill>
              <a:schemeClr val="tx1"/>
            </a:solidFill>
            <a:round/>
            <a:headEnd/>
            <a:tailEnd/>
          </a:ln>
        </p:spPr>
        <p:txBody>
          <a:bodyPr wrap="none" anchor="ctr"/>
          <a:lstStyle/>
          <a:p>
            <a:pPr algn="ctr"/>
            <a:r>
              <a:rPr lang="cs-CZ">
                <a:latin typeface="Bookman Old Style" pitchFamily="18" charset="0"/>
              </a:rPr>
              <a:t>Klinický </a:t>
            </a:r>
          </a:p>
          <a:p>
            <a:pPr algn="ctr"/>
            <a:r>
              <a:rPr lang="cs-CZ">
                <a:latin typeface="Bookman Old Style" pitchFamily="18" charset="0"/>
              </a:rPr>
              <a:t>pokus</a:t>
            </a:r>
          </a:p>
        </p:txBody>
      </p:sp>
      <p:sp>
        <p:nvSpPr>
          <p:cNvPr id="14346" name="Oval 39"/>
          <p:cNvSpPr>
            <a:spLocks noChangeArrowheads="1"/>
          </p:cNvSpPr>
          <p:nvPr/>
        </p:nvSpPr>
        <p:spPr bwMode="auto">
          <a:xfrm>
            <a:off x="6084888" y="4221163"/>
            <a:ext cx="1728787" cy="863600"/>
          </a:xfrm>
          <a:prstGeom prst="ellipse">
            <a:avLst/>
          </a:prstGeom>
          <a:solidFill>
            <a:schemeClr val="folHlink"/>
          </a:solidFill>
          <a:ln w="9525">
            <a:solidFill>
              <a:schemeClr val="tx1"/>
            </a:solidFill>
            <a:round/>
            <a:headEnd/>
            <a:tailEnd/>
          </a:ln>
        </p:spPr>
        <p:txBody>
          <a:bodyPr wrap="none" anchor="ctr"/>
          <a:lstStyle/>
          <a:p>
            <a:pPr algn="ctr"/>
            <a:r>
              <a:rPr lang="cs-CZ">
                <a:latin typeface="Bookman Old Style" pitchFamily="18" charset="0"/>
              </a:rPr>
              <a:t>Terénní </a:t>
            </a:r>
          </a:p>
          <a:p>
            <a:pPr algn="ctr"/>
            <a:r>
              <a:rPr lang="cs-CZ">
                <a:latin typeface="Bookman Old Style" pitchFamily="18" charset="0"/>
              </a:rPr>
              <a:t>pokus</a:t>
            </a:r>
          </a:p>
        </p:txBody>
      </p:sp>
      <p:sp>
        <p:nvSpPr>
          <p:cNvPr id="14347" name="Oval 40"/>
          <p:cNvSpPr>
            <a:spLocks noChangeArrowheads="1"/>
          </p:cNvSpPr>
          <p:nvPr/>
        </p:nvSpPr>
        <p:spPr bwMode="auto">
          <a:xfrm>
            <a:off x="0" y="5373688"/>
            <a:ext cx="1582738" cy="792162"/>
          </a:xfrm>
          <a:prstGeom prst="ellipse">
            <a:avLst/>
          </a:prstGeom>
          <a:solidFill>
            <a:srgbClr val="E6B63E"/>
          </a:solidFill>
          <a:ln w="9525">
            <a:solidFill>
              <a:schemeClr val="tx1"/>
            </a:solidFill>
            <a:round/>
            <a:headEnd/>
            <a:tailEnd/>
          </a:ln>
        </p:spPr>
        <p:txBody>
          <a:bodyPr wrap="none" anchor="ctr"/>
          <a:lstStyle/>
          <a:p>
            <a:pPr algn="ctr"/>
            <a:r>
              <a:rPr lang="cs-CZ">
                <a:latin typeface="Bookman Old Style" pitchFamily="18" charset="0"/>
              </a:rPr>
              <a:t>Průřezové </a:t>
            </a:r>
          </a:p>
        </p:txBody>
      </p:sp>
      <p:sp>
        <p:nvSpPr>
          <p:cNvPr id="14348" name="Oval 41"/>
          <p:cNvSpPr>
            <a:spLocks noChangeArrowheads="1"/>
          </p:cNvSpPr>
          <p:nvPr/>
        </p:nvSpPr>
        <p:spPr bwMode="auto">
          <a:xfrm>
            <a:off x="3492500" y="4941888"/>
            <a:ext cx="1728788" cy="792162"/>
          </a:xfrm>
          <a:prstGeom prst="ellipse">
            <a:avLst/>
          </a:prstGeom>
          <a:solidFill>
            <a:srgbClr val="F8F856"/>
          </a:solidFill>
          <a:ln w="9525">
            <a:solidFill>
              <a:schemeClr val="tx1"/>
            </a:solidFill>
            <a:round/>
            <a:headEnd/>
            <a:tailEnd/>
          </a:ln>
        </p:spPr>
        <p:txBody>
          <a:bodyPr wrap="none" anchor="ctr"/>
          <a:lstStyle/>
          <a:p>
            <a:pPr algn="ctr"/>
            <a:r>
              <a:rPr lang="cs-CZ">
                <a:latin typeface="Bookman Old Style" pitchFamily="18" charset="0"/>
              </a:rPr>
              <a:t>Kohortové </a:t>
            </a:r>
          </a:p>
        </p:txBody>
      </p:sp>
      <p:sp>
        <p:nvSpPr>
          <p:cNvPr id="14349" name="Text Box 45"/>
          <p:cNvSpPr txBox="1">
            <a:spLocks noChangeArrowheads="1"/>
          </p:cNvSpPr>
          <p:nvPr/>
        </p:nvSpPr>
        <p:spPr bwMode="auto">
          <a:xfrm>
            <a:off x="8872538" y="1792288"/>
            <a:ext cx="184150" cy="366712"/>
          </a:xfrm>
          <a:prstGeom prst="rect">
            <a:avLst/>
          </a:prstGeom>
          <a:noFill/>
          <a:ln w="9525">
            <a:noFill/>
            <a:miter lim="800000"/>
            <a:headEnd/>
            <a:tailEnd/>
          </a:ln>
        </p:spPr>
        <p:txBody>
          <a:bodyPr wrap="none">
            <a:spAutoFit/>
          </a:bodyPr>
          <a:lstStyle/>
          <a:p>
            <a:endParaRPr lang="cs-CZ"/>
          </a:p>
        </p:txBody>
      </p:sp>
      <p:sp>
        <p:nvSpPr>
          <p:cNvPr id="14350" name="Text Box 46"/>
          <p:cNvSpPr txBox="1">
            <a:spLocks noChangeArrowheads="1"/>
          </p:cNvSpPr>
          <p:nvPr/>
        </p:nvSpPr>
        <p:spPr bwMode="auto">
          <a:xfrm>
            <a:off x="3779838" y="4149725"/>
            <a:ext cx="1622425" cy="366713"/>
          </a:xfrm>
          <a:prstGeom prst="rect">
            <a:avLst/>
          </a:prstGeom>
          <a:solidFill>
            <a:srgbClr val="F8F856"/>
          </a:solidFill>
          <a:ln w="9525">
            <a:noFill/>
            <a:miter lim="800000"/>
            <a:headEnd/>
            <a:tailEnd/>
          </a:ln>
        </p:spPr>
        <p:txBody>
          <a:bodyPr wrap="none">
            <a:spAutoFit/>
          </a:bodyPr>
          <a:lstStyle/>
          <a:p>
            <a:r>
              <a:rPr lang="cs-CZ">
                <a:latin typeface="Bookman Old Style" pitchFamily="18" charset="0"/>
              </a:rPr>
              <a:t>Case-kontrol</a:t>
            </a:r>
          </a:p>
        </p:txBody>
      </p:sp>
      <p:sp>
        <p:nvSpPr>
          <p:cNvPr id="14351" name="Oval 48"/>
          <p:cNvSpPr>
            <a:spLocks noChangeArrowheads="1"/>
          </p:cNvSpPr>
          <p:nvPr/>
        </p:nvSpPr>
        <p:spPr bwMode="auto">
          <a:xfrm>
            <a:off x="900113" y="4652963"/>
            <a:ext cx="1584325" cy="576262"/>
          </a:xfrm>
          <a:prstGeom prst="ellipse">
            <a:avLst/>
          </a:prstGeom>
          <a:solidFill>
            <a:srgbClr val="E6B63E"/>
          </a:solidFill>
          <a:ln w="9525">
            <a:solidFill>
              <a:schemeClr val="tx1"/>
            </a:solidFill>
            <a:round/>
            <a:headEnd/>
            <a:tailEnd/>
          </a:ln>
        </p:spPr>
        <p:txBody>
          <a:bodyPr wrap="none" anchor="ctr"/>
          <a:lstStyle/>
          <a:p>
            <a:pPr algn="ctr"/>
            <a:r>
              <a:rPr lang="cs-CZ">
                <a:latin typeface="Bookman Old Style" pitchFamily="18" charset="0"/>
              </a:rPr>
              <a:t>Kauzuistiky </a:t>
            </a:r>
          </a:p>
        </p:txBody>
      </p:sp>
      <p:sp>
        <p:nvSpPr>
          <p:cNvPr id="14352" name="Line 49"/>
          <p:cNvSpPr>
            <a:spLocks noChangeShapeType="1"/>
          </p:cNvSpPr>
          <p:nvPr/>
        </p:nvSpPr>
        <p:spPr bwMode="auto">
          <a:xfrm flipH="1">
            <a:off x="1979613" y="2420938"/>
            <a:ext cx="288925" cy="215900"/>
          </a:xfrm>
          <a:prstGeom prst="line">
            <a:avLst/>
          </a:prstGeom>
          <a:noFill/>
          <a:ln w="28575">
            <a:solidFill>
              <a:schemeClr val="tx1"/>
            </a:solidFill>
            <a:round/>
            <a:headEnd/>
            <a:tailEnd/>
          </a:ln>
        </p:spPr>
        <p:txBody>
          <a:bodyPr/>
          <a:lstStyle/>
          <a:p>
            <a:endParaRPr lang="cs-CZ"/>
          </a:p>
        </p:txBody>
      </p:sp>
      <p:sp>
        <p:nvSpPr>
          <p:cNvPr id="14353" name="Line 50"/>
          <p:cNvSpPr>
            <a:spLocks noChangeShapeType="1"/>
          </p:cNvSpPr>
          <p:nvPr/>
        </p:nvSpPr>
        <p:spPr bwMode="auto">
          <a:xfrm>
            <a:off x="3708400" y="2492375"/>
            <a:ext cx="142875" cy="144463"/>
          </a:xfrm>
          <a:prstGeom prst="line">
            <a:avLst/>
          </a:prstGeom>
          <a:noFill/>
          <a:ln w="28575">
            <a:solidFill>
              <a:schemeClr val="tx1"/>
            </a:solidFill>
            <a:round/>
            <a:headEnd/>
            <a:tailEnd/>
          </a:ln>
        </p:spPr>
        <p:txBody>
          <a:bodyPr/>
          <a:lstStyle/>
          <a:p>
            <a:endParaRPr lang="cs-CZ"/>
          </a:p>
        </p:txBody>
      </p:sp>
      <p:sp>
        <p:nvSpPr>
          <p:cNvPr id="14354" name="Line 52"/>
          <p:cNvSpPr>
            <a:spLocks noChangeShapeType="1"/>
          </p:cNvSpPr>
          <p:nvPr/>
        </p:nvSpPr>
        <p:spPr bwMode="auto">
          <a:xfrm>
            <a:off x="7451725" y="2781300"/>
            <a:ext cx="0" cy="0"/>
          </a:xfrm>
          <a:prstGeom prst="line">
            <a:avLst/>
          </a:prstGeom>
          <a:noFill/>
          <a:ln w="9525">
            <a:solidFill>
              <a:schemeClr val="tx1"/>
            </a:solidFill>
            <a:round/>
            <a:headEnd/>
            <a:tailEnd/>
          </a:ln>
        </p:spPr>
        <p:txBody>
          <a:bodyPr/>
          <a:lstStyle/>
          <a:p>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1052513"/>
          </a:xfrm>
          <a:solidFill>
            <a:srgbClr val="E6B63E"/>
          </a:solidFill>
        </p:spPr>
        <p:txBody>
          <a:bodyPr/>
          <a:lstStyle/>
          <a:p>
            <a:pPr eaLnBrk="1" hangingPunct="1"/>
            <a:r>
              <a:rPr lang="cs-CZ" sz="3200" smtClean="0">
                <a:latin typeface="Bookman Old Style" pitchFamily="18" charset="0"/>
              </a:rPr>
              <a:t>Deskriptivní metody (1)</a:t>
            </a:r>
          </a:p>
        </p:txBody>
      </p:sp>
      <p:sp>
        <p:nvSpPr>
          <p:cNvPr id="15363" name="Rectangle 3"/>
          <p:cNvSpPr>
            <a:spLocks noGrp="1" noChangeArrowheads="1"/>
          </p:cNvSpPr>
          <p:nvPr>
            <p:ph type="body" idx="1"/>
          </p:nvPr>
        </p:nvSpPr>
        <p:spPr>
          <a:xfrm>
            <a:off x="250825" y="1196975"/>
            <a:ext cx="8785225" cy="5472113"/>
          </a:xfrm>
        </p:spPr>
        <p:txBody>
          <a:bodyPr/>
          <a:lstStyle/>
          <a:p>
            <a:pPr eaLnBrk="1" hangingPunct="1">
              <a:lnSpc>
                <a:spcPct val="110000"/>
              </a:lnSpc>
              <a:buFontTx/>
              <a:buNone/>
            </a:pPr>
            <a:r>
              <a:rPr lang="cs-CZ" sz="2000" b="1" smtClean="0">
                <a:latin typeface="Bookman Old Style" pitchFamily="18" charset="0"/>
              </a:rPr>
              <a:t>KAUZUISTIKY A SÉRIE PŘÍPADŮ </a:t>
            </a:r>
            <a:r>
              <a:rPr lang="cs-CZ" sz="2000" smtClean="0">
                <a:latin typeface="Bookman Old Style" pitchFamily="18" charset="0"/>
              </a:rPr>
              <a:t>(CASE REPORT, CASE SERIES)</a:t>
            </a:r>
          </a:p>
          <a:p>
            <a:pPr eaLnBrk="1" hangingPunct="1">
              <a:lnSpc>
                <a:spcPct val="110000"/>
              </a:lnSpc>
              <a:buFontTx/>
              <a:buChar char="-"/>
            </a:pPr>
            <a:r>
              <a:rPr lang="cs-CZ" sz="2000" smtClean="0">
                <a:latin typeface="Bookman Old Style" pitchFamily="18" charset="0"/>
              </a:rPr>
              <a:t>detailní popis historie vzniku onemocnění u jednotlivého pacienta</a:t>
            </a:r>
          </a:p>
          <a:p>
            <a:pPr eaLnBrk="1" hangingPunct="1">
              <a:lnSpc>
                <a:spcPct val="110000"/>
              </a:lnSpc>
              <a:buFontTx/>
              <a:buChar char="-"/>
            </a:pPr>
            <a:r>
              <a:rPr lang="cs-CZ" sz="2000" smtClean="0">
                <a:latin typeface="Bookman Old Style" pitchFamily="18" charset="0"/>
              </a:rPr>
              <a:t>jsou považovány za slabý vědecký důkaz</a:t>
            </a:r>
          </a:p>
          <a:p>
            <a:pPr eaLnBrk="1" hangingPunct="1">
              <a:lnSpc>
                <a:spcPct val="110000"/>
              </a:lnSpc>
              <a:buFontTx/>
              <a:buChar char="-"/>
            </a:pPr>
            <a:r>
              <a:rPr lang="cs-CZ" sz="2000" smtClean="0">
                <a:latin typeface="Bookman Old Style" pitchFamily="18" charset="0"/>
              </a:rPr>
              <a:t>chybí kontrolní skupina</a:t>
            </a:r>
          </a:p>
          <a:p>
            <a:pPr eaLnBrk="1" hangingPunct="1">
              <a:lnSpc>
                <a:spcPct val="110000"/>
              </a:lnSpc>
              <a:buFontTx/>
              <a:buChar char="-"/>
            </a:pPr>
            <a:r>
              <a:rPr lang="cs-CZ" sz="2000" smtClean="0">
                <a:latin typeface="Bookman Old Style" pitchFamily="18" charset="0"/>
              </a:rPr>
              <a:t>vhodný podnět pro vyslovení hypotézy</a:t>
            </a:r>
          </a:p>
          <a:p>
            <a:pPr eaLnBrk="1" hangingPunct="1">
              <a:lnSpc>
                <a:spcPct val="110000"/>
              </a:lnSpc>
              <a:buFontTx/>
              <a:buNone/>
            </a:pPr>
            <a:r>
              <a:rPr lang="cs-CZ" sz="2000" b="1" smtClean="0">
                <a:latin typeface="Bookman Old Style" pitchFamily="18" charset="0"/>
              </a:rPr>
              <a:t>STUDIE PRŮŘEZOVÁ</a:t>
            </a:r>
            <a:r>
              <a:rPr lang="cs-CZ" sz="2000" smtClean="0">
                <a:latin typeface="Bookman Old Style" pitchFamily="18" charset="0"/>
              </a:rPr>
              <a:t> (PREVALENČNÍ, CROSS-SECTIONAL)</a:t>
            </a:r>
          </a:p>
          <a:p>
            <a:pPr eaLnBrk="1" hangingPunct="1">
              <a:lnSpc>
                <a:spcPct val="110000"/>
              </a:lnSpc>
              <a:buFontTx/>
              <a:buChar char="-"/>
            </a:pPr>
            <a:r>
              <a:rPr lang="cs-CZ" sz="2000" smtClean="0">
                <a:latin typeface="Bookman Old Style" pitchFamily="18" charset="0"/>
              </a:rPr>
              <a:t>zjišťuje prevalenci onemocnění</a:t>
            </a:r>
          </a:p>
          <a:p>
            <a:pPr eaLnBrk="1" hangingPunct="1">
              <a:lnSpc>
                <a:spcPct val="110000"/>
              </a:lnSpc>
              <a:buFontTx/>
              <a:buChar char="-"/>
            </a:pPr>
            <a:r>
              <a:rPr lang="cs-CZ" sz="2000" smtClean="0">
                <a:latin typeface="Bookman Old Style" pitchFamily="18" charset="0"/>
              </a:rPr>
              <a:t>s reprezentativním výběrem osob se vedou rozhovory, vyšetřují se nebo se jinak studují za účelem  získání odpovědi na nějakou specifickou klinickou otázku</a:t>
            </a:r>
          </a:p>
          <a:p>
            <a:pPr eaLnBrk="1" hangingPunct="1">
              <a:lnSpc>
                <a:spcPct val="110000"/>
              </a:lnSpc>
              <a:buFontTx/>
              <a:buChar char="-"/>
            </a:pPr>
            <a:r>
              <a:rPr lang="cs-CZ" sz="2000" smtClean="0">
                <a:latin typeface="Bookman Old Style" pitchFamily="18" charset="0"/>
              </a:rPr>
              <a:t>data se sbírají v jednom časovém okamžiku, mohou se zpětně vztahovat na zdravotní otázky v minulosti</a:t>
            </a:r>
          </a:p>
          <a:p>
            <a:pPr eaLnBrk="1" hangingPunct="1">
              <a:lnSpc>
                <a:spcPct val="110000"/>
              </a:lnSpc>
              <a:buFontTx/>
              <a:buChar char="-"/>
            </a:pPr>
            <a:r>
              <a:rPr lang="cs-CZ" sz="2000" smtClean="0">
                <a:latin typeface="Bookman Old Style" pitchFamily="18" charset="0"/>
              </a:rPr>
              <a:t>hlavním problémem je to, že se nedá určit, zda expozice předcházela nemoci či naopak.</a:t>
            </a:r>
          </a:p>
          <a:p>
            <a:pPr eaLnBrk="1" hangingPunct="1">
              <a:lnSpc>
                <a:spcPct val="80000"/>
              </a:lnSpc>
              <a:buFontTx/>
              <a:buNone/>
            </a:pPr>
            <a:endParaRPr lang="cs-CZ" sz="2000" smtClean="0">
              <a:latin typeface="Bookman Old Style" pitchFamily="18" charset="0"/>
            </a:endParaRPr>
          </a:p>
          <a:p>
            <a:pPr eaLnBrk="1" hangingPunct="1">
              <a:lnSpc>
                <a:spcPct val="80000"/>
              </a:lnSpc>
              <a:buFontTx/>
              <a:buNone/>
            </a:pPr>
            <a:endParaRPr lang="cs-CZ" sz="9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KAZUISTIKA – PŘÍKLAD</a:t>
            </a:r>
          </a:p>
          <a:p>
            <a:r>
              <a:rPr lang="cs-CZ" sz="1600" i="1" dirty="0" smtClean="0">
                <a:effectLst>
                  <a:outerShdw blurRad="38100" dist="38100" dir="2700000" algn="tl">
                    <a:srgbClr val="000000">
                      <a:alpha val="43137"/>
                    </a:srgbClr>
                  </a:outerShdw>
                </a:effectLst>
              </a:rPr>
              <a:t>A 62-</a:t>
            </a:r>
            <a:r>
              <a:rPr lang="cs-CZ" sz="1600" i="1" dirty="0" err="1" smtClean="0">
                <a:effectLst>
                  <a:outerShdw blurRad="38100" dist="38100" dir="2700000" algn="tl">
                    <a:srgbClr val="000000">
                      <a:alpha val="43137"/>
                    </a:srgbClr>
                  </a:outerShdw>
                </a:effectLst>
              </a:rPr>
              <a:t>year</a:t>
            </a:r>
            <a:r>
              <a:rPr lang="cs-CZ" sz="1600" i="1" dirty="0" smtClean="0">
                <a:effectLst>
                  <a:outerShdw blurRad="38100" dist="38100" dir="2700000" algn="tl">
                    <a:srgbClr val="000000">
                      <a:alpha val="43137"/>
                    </a:srgbClr>
                  </a:outerShdw>
                </a:effectLst>
              </a:rPr>
              <a:t>-</a:t>
            </a:r>
            <a:r>
              <a:rPr lang="cs-CZ" sz="1600" i="1" dirty="0" err="1" smtClean="0">
                <a:effectLst>
                  <a:outerShdw blurRad="38100" dist="38100" dir="2700000" algn="tl">
                    <a:srgbClr val="000000">
                      <a:alpha val="43137"/>
                    </a:srgbClr>
                  </a:outerShdw>
                </a:effectLst>
              </a:rPr>
              <a:t>old</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woman</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was</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admitted</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with</a:t>
            </a:r>
            <a:r>
              <a:rPr lang="cs-CZ" sz="1600" i="1" dirty="0" smtClean="0">
                <a:effectLst>
                  <a:outerShdw blurRad="38100" dist="38100" dir="2700000" algn="tl">
                    <a:srgbClr val="000000">
                      <a:alpha val="43137"/>
                    </a:srgbClr>
                  </a:outerShdw>
                </a:effectLst>
              </a:rPr>
              <a:t> a 3-</a:t>
            </a:r>
            <a:r>
              <a:rPr lang="cs-CZ" sz="1600" i="1" dirty="0" err="1" smtClean="0">
                <a:effectLst>
                  <a:outerShdw blurRad="38100" dist="38100" dir="2700000" algn="tl">
                    <a:srgbClr val="000000">
                      <a:alpha val="43137"/>
                    </a:srgbClr>
                  </a:outerShdw>
                </a:effectLst>
              </a:rPr>
              <a:t>week</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history</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of</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atraumatic</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bilateral</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lower</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back</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pain</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progressive</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ascending</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flaccid</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paralysis</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hyponatraemia</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and</a:t>
            </a:r>
            <a:r>
              <a:rPr lang="cs-CZ" sz="1600" i="1" dirty="0" smtClean="0">
                <a:effectLst>
                  <a:outerShdw blurRad="38100" dist="38100" dir="2700000" algn="tl">
                    <a:srgbClr val="000000">
                      <a:alpha val="43137"/>
                    </a:srgbClr>
                  </a:outerShdw>
                </a:effectLst>
              </a:rPr>
              <a:t> </a:t>
            </a:r>
            <a:r>
              <a:rPr lang="cs-CZ" sz="1600" i="1" dirty="0" err="1" smtClean="0">
                <a:effectLst>
                  <a:outerShdw blurRad="38100" dist="38100" dir="2700000" algn="tl">
                    <a:srgbClr val="000000">
                      <a:alpha val="43137"/>
                    </a:srgbClr>
                  </a:outerShdw>
                </a:effectLst>
              </a:rPr>
              <a:t>constipation</a:t>
            </a:r>
            <a:r>
              <a:rPr lang="cs-CZ" sz="1600" i="1" dirty="0" smtClean="0">
                <a:effectLst>
                  <a:outerShdw blurRad="38100" dist="38100" dir="2700000" algn="tl">
                    <a:srgbClr val="000000">
                      <a:alpha val="43137"/>
                    </a:srgbClr>
                  </a:outerShdw>
                </a:effectLst>
              </a:rPr>
              <a:t>. </a:t>
            </a:r>
            <a:r>
              <a:rPr lang="cs-CZ" sz="1600" i="1" dirty="0" err="1" smtClean="0"/>
              <a:t>She</a:t>
            </a:r>
            <a:r>
              <a:rPr lang="cs-CZ" sz="1600" i="1" dirty="0" smtClean="0"/>
              <a:t> </a:t>
            </a:r>
            <a:r>
              <a:rPr lang="cs-CZ" sz="1600" i="1" dirty="0" err="1" smtClean="0"/>
              <a:t>was</a:t>
            </a:r>
            <a:r>
              <a:rPr lang="cs-CZ" sz="1600" i="1" dirty="0" smtClean="0"/>
              <a:t> </a:t>
            </a:r>
            <a:r>
              <a:rPr lang="cs-CZ" sz="1600" i="1" dirty="0" err="1" smtClean="0"/>
              <a:t>otherwise</a:t>
            </a:r>
            <a:r>
              <a:rPr lang="cs-CZ" sz="1600" i="1" dirty="0" smtClean="0"/>
              <a:t> in </a:t>
            </a:r>
            <a:r>
              <a:rPr lang="cs-CZ" sz="1600" i="1" dirty="0" err="1" smtClean="0"/>
              <a:t>good</a:t>
            </a:r>
            <a:r>
              <a:rPr lang="cs-CZ" sz="1600" i="1" dirty="0" smtClean="0"/>
              <a:t> </a:t>
            </a:r>
            <a:r>
              <a:rPr lang="cs-CZ" sz="1600" i="1" dirty="0" err="1" smtClean="0"/>
              <a:t>health</a:t>
            </a:r>
            <a:r>
              <a:rPr lang="cs-CZ" sz="1600" i="1" dirty="0" smtClean="0"/>
              <a:t> </a:t>
            </a:r>
            <a:r>
              <a:rPr lang="cs-CZ" sz="1600" i="1" dirty="0" err="1" smtClean="0"/>
              <a:t>with</a:t>
            </a:r>
            <a:r>
              <a:rPr lang="cs-CZ" sz="1600" i="1" dirty="0" smtClean="0"/>
              <a:t> </a:t>
            </a:r>
            <a:r>
              <a:rPr lang="cs-CZ" sz="1600" i="1" dirty="0" err="1" smtClean="0"/>
              <a:t>only</a:t>
            </a:r>
            <a:r>
              <a:rPr lang="cs-CZ" sz="1600" i="1" dirty="0" smtClean="0"/>
              <a:t> a </a:t>
            </a:r>
            <a:r>
              <a:rPr lang="cs-CZ" sz="1600" i="1" dirty="0" err="1" smtClean="0"/>
              <a:t>recent</a:t>
            </a:r>
            <a:r>
              <a:rPr lang="cs-CZ" sz="1600" i="1" dirty="0" smtClean="0"/>
              <a:t> </a:t>
            </a:r>
            <a:r>
              <a:rPr lang="cs-CZ" sz="1600" i="1" dirty="0" err="1" smtClean="0"/>
              <a:t>diagnosis</a:t>
            </a:r>
            <a:r>
              <a:rPr lang="cs-CZ" sz="1600" i="1" dirty="0" smtClean="0"/>
              <a:t> </a:t>
            </a:r>
            <a:r>
              <a:rPr lang="cs-CZ" sz="1600" i="1" dirty="0" err="1" smtClean="0"/>
              <a:t>of</a:t>
            </a:r>
            <a:r>
              <a:rPr lang="cs-CZ" sz="1600" i="1" dirty="0" smtClean="0"/>
              <a:t> </a:t>
            </a:r>
            <a:r>
              <a:rPr lang="cs-CZ" sz="1600" i="1" dirty="0" err="1" smtClean="0"/>
              <a:t>acute</a:t>
            </a:r>
            <a:r>
              <a:rPr lang="cs-CZ" sz="1600" i="1" dirty="0" smtClean="0"/>
              <a:t> gastroenteritis </a:t>
            </a:r>
            <a:r>
              <a:rPr lang="cs-CZ" sz="1600" i="1" dirty="0" err="1" smtClean="0"/>
              <a:t>that</a:t>
            </a:r>
            <a:r>
              <a:rPr lang="cs-CZ" sz="1600" i="1" dirty="0" smtClean="0"/>
              <a:t> </a:t>
            </a:r>
            <a:r>
              <a:rPr lang="cs-CZ" sz="1600" i="1" dirty="0" err="1" smtClean="0"/>
              <a:t>preceded</a:t>
            </a:r>
            <a:r>
              <a:rPr lang="cs-CZ" sz="1600" i="1" dirty="0" smtClean="0"/>
              <a:t> her </a:t>
            </a:r>
            <a:r>
              <a:rPr lang="cs-CZ" sz="1600" i="1" dirty="0" err="1" smtClean="0"/>
              <a:t>presenting</a:t>
            </a:r>
            <a:r>
              <a:rPr lang="cs-CZ" sz="1600" i="1" dirty="0" smtClean="0"/>
              <a:t> </a:t>
            </a:r>
            <a:r>
              <a:rPr lang="cs-CZ" sz="1600" i="1" dirty="0" err="1" smtClean="0"/>
              <a:t>symptoms</a:t>
            </a:r>
            <a:r>
              <a:rPr lang="cs-CZ" sz="1600" i="1" dirty="0" smtClean="0"/>
              <a:t>. Her </a:t>
            </a:r>
            <a:r>
              <a:rPr lang="cs-CZ" sz="1600" i="1" dirty="0" err="1" smtClean="0"/>
              <a:t>initial</a:t>
            </a:r>
            <a:r>
              <a:rPr lang="cs-CZ" sz="1600" i="1" dirty="0" smtClean="0"/>
              <a:t> </a:t>
            </a:r>
            <a:r>
              <a:rPr lang="cs-CZ" sz="1600" i="1" dirty="0" err="1" smtClean="0"/>
              <a:t>laboratory</a:t>
            </a:r>
            <a:r>
              <a:rPr lang="cs-CZ" sz="1600" i="1" dirty="0" smtClean="0"/>
              <a:t> </a:t>
            </a:r>
            <a:r>
              <a:rPr lang="cs-CZ" sz="1600" i="1" dirty="0" err="1" smtClean="0"/>
              <a:t>evaluation</a:t>
            </a:r>
            <a:r>
              <a:rPr lang="cs-CZ" sz="1600" i="1" dirty="0" smtClean="0"/>
              <a:t> </a:t>
            </a:r>
            <a:r>
              <a:rPr lang="cs-CZ" sz="1600" i="1" dirty="0" err="1" smtClean="0"/>
              <a:t>was</a:t>
            </a:r>
            <a:r>
              <a:rPr lang="cs-CZ" sz="1600" i="1" dirty="0" smtClean="0"/>
              <a:t> </a:t>
            </a:r>
            <a:r>
              <a:rPr lang="cs-CZ" sz="1600" i="1" dirty="0" err="1" smtClean="0"/>
              <a:t>consistent</a:t>
            </a:r>
            <a:r>
              <a:rPr lang="cs-CZ" sz="1600" i="1" dirty="0" smtClean="0"/>
              <a:t> </a:t>
            </a:r>
            <a:r>
              <a:rPr lang="cs-CZ" sz="1600" i="1" dirty="0" err="1" smtClean="0"/>
              <a:t>with</a:t>
            </a:r>
            <a:r>
              <a:rPr lang="cs-CZ" sz="1600" i="1" dirty="0" smtClean="0"/>
              <a:t> Syndrome </a:t>
            </a:r>
            <a:r>
              <a:rPr lang="cs-CZ" sz="1600" i="1" dirty="0" err="1" smtClean="0"/>
              <a:t>of</a:t>
            </a:r>
            <a:r>
              <a:rPr lang="cs-CZ" sz="1600" i="1" dirty="0" smtClean="0"/>
              <a:t> </a:t>
            </a:r>
            <a:r>
              <a:rPr lang="cs-CZ" sz="1600" i="1" dirty="0" err="1" smtClean="0"/>
              <a:t>Inappropriate</a:t>
            </a:r>
            <a:r>
              <a:rPr lang="cs-CZ" sz="1600" i="1" dirty="0" smtClean="0"/>
              <a:t> </a:t>
            </a:r>
            <a:r>
              <a:rPr lang="cs-CZ" sz="1600" i="1" dirty="0" err="1" smtClean="0"/>
              <a:t>Antidiuretic</a:t>
            </a:r>
            <a:r>
              <a:rPr lang="cs-CZ" sz="1600" i="1" dirty="0" smtClean="0"/>
              <a:t> Hormone (SIADH) </a:t>
            </a:r>
            <a:r>
              <a:rPr lang="cs-CZ" sz="1600" i="1" dirty="0" err="1" smtClean="0"/>
              <a:t>but</a:t>
            </a:r>
            <a:r>
              <a:rPr lang="cs-CZ" sz="1600" i="1" dirty="0" smtClean="0"/>
              <a:t> </a:t>
            </a:r>
            <a:r>
              <a:rPr lang="cs-CZ" sz="1600" i="1" dirty="0" err="1" smtClean="0"/>
              <a:t>was</a:t>
            </a:r>
            <a:r>
              <a:rPr lang="cs-CZ" sz="1600" i="1" dirty="0" smtClean="0"/>
              <a:t> </a:t>
            </a:r>
            <a:r>
              <a:rPr lang="cs-CZ" sz="1600" i="1" dirty="0" err="1" smtClean="0"/>
              <a:t>otherwise</a:t>
            </a:r>
            <a:r>
              <a:rPr lang="cs-CZ" sz="1600" i="1" dirty="0" smtClean="0"/>
              <a:t> </a:t>
            </a:r>
            <a:r>
              <a:rPr lang="cs-CZ" sz="1600" i="1" dirty="0" err="1" smtClean="0"/>
              <a:t>unremarkable</a:t>
            </a:r>
            <a:r>
              <a:rPr lang="cs-CZ" sz="1600" i="1" dirty="0" smtClean="0"/>
              <a:t>. MRI </a:t>
            </a:r>
            <a:r>
              <a:rPr lang="cs-CZ" sz="1600" i="1" dirty="0" err="1" smtClean="0"/>
              <a:t>of</a:t>
            </a:r>
            <a:r>
              <a:rPr lang="cs-CZ" sz="1600" i="1" dirty="0" smtClean="0"/>
              <a:t> </a:t>
            </a:r>
            <a:r>
              <a:rPr lang="cs-CZ" sz="1600" i="1" dirty="0" err="1" smtClean="0"/>
              <a:t>the</a:t>
            </a:r>
            <a:r>
              <a:rPr lang="cs-CZ" sz="1600" i="1" dirty="0" smtClean="0"/>
              <a:t> </a:t>
            </a:r>
            <a:r>
              <a:rPr lang="cs-CZ" sz="1600" i="1" dirty="0" err="1" smtClean="0"/>
              <a:t>spine</a:t>
            </a:r>
            <a:r>
              <a:rPr lang="cs-CZ" sz="1600" i="1" dirty="0" smtClean="0"/>
              <a:t> </a:t>
            </a:r>
            <a:r>
              <a:rPr lang="cs-CZ" sz="1600" i="1" dirty="0" err="1" smtClean="0"/>
              <a:t>revealed</a:t>
            </a:r>
            <a:r>
              <a:rPr lang="cs-CZ" sz="1600" i="1" dirty="0" smtClean="0"/>
              <a:t> </a:t>
            </a:r>
            <a:r>
              <a:rPr lang="cs-CZ" sz="1600" i="1" dirty="0" err="1" smtClean="0"/>
              <a:t>bilateral</a:t>
            </a:r>
            <a:r>
              <a:rPr lang="cs-CZ" sz="1600" i="1" dirty="0" smtClean="0"/>
              <a:t> </a:t>
            </a:r>
            <a:r>
              <a:rPr lang="cs-CZ" sz="1600" i="1" dirty="0" err="1" smtClean="0"/>
              <a:t>diffuse</a:t>
            </a:r>
            <a:r>
              <a:rPr lang="cs-CZ" sz="1600" i="1" dirty="0" smtClean="0"/>
              <a:t> nerve </a:t>
            </a:r>
            <a:r>
              <a:rPr lang="cs-CZ" sz="1600" i="1" dirty="0" err="1" smtClean="0"/>
              <a:t>root</a:t>
            </a:r>
            <a:r>
              <a:rPr lang="cs-CZ" sz="1600" i="1" dirty="0" smtClean="0"/>
              <a:t> </a:t>
            </a:r>
            <a:r>
              <a:rPr lang="cs-CZ" sz="1600" i="1" dirty="0" err="1" smtClean="0"/>
              <a:t>enhancement</a:t>
            </a:r>
            <a:r>
              <a:rPr lang="cs-CZ" sz="1600" i="1" dirty="0" smtClean="0"/>
              <a:t> </a:t>
            </a:r>
            <a:r>
              <a:rPr lang="cs-CZ" sz="1600" i="1" dirty="0" err="1" smtClean="0"/>
              <a:t>from</a:t>
            </a:r>
            <a:r>
              <a:rPr lang="cs-CZ" sz="1600" i="1" dirty="0" smtClean="0"/>
              <a:t> </a:t>
            </a:r>
            <a:r>
              <a:rPr lang="cs-CZ" sz="1600" i="1" dirty="0" err="1" smtClean="0"/>
              <a:t>at</a:t>
            </a:r>
            <a:r>
              <a:rPr lang="cs-CZ" sz="1600" i="1" dirty="0" smtClean="0"/>
              <a:t> </a:t>
            </a:r>
            <a:r>
              <a:rPr lang="cs-CZ" sz="1600" i="1" dirty="0" err="1" smtClean="0"/>
              <a:t>least</a:t>
            </a:r>
            <a:r>
              <a:rPr lang="cs-CZ" sz="1600" i="1" dirty="0" smtClean="0"/>
              <a:t> C6 to </a:t>
            </a:r>
            <a:r>
              <a:rPr lang="cs-CZ" sz="1600" i="1" dirty="0" err="1" smtClean="0"/>
              <a:t>the</a:t>
            </a:r>
            <a:r>
              <a:rPr lang="cs-CZ" sz="1600" i="1" dirty="0" smtClean="0"/>
              <a:t> </a:t>
            </a:r>
            <a:r>
              <a:rPr lang="cs-CZ" sz="1600" i="1" dirty="0" err="1" smtClean="0"/>
              <a:t>conus</a:t>
            </a:r>
            <a:r>
              <a:rPr lang="cs-CZ" sz="1600" i="1" dirty="0" smtClean="0"/>
              <a:t> </a:t>
            </a:r>
            <a:r>
              <a:rPr lang="cs-CZ" sz="1600" i="1" dirty="0" err="1" smtClean="0"/>
              <a:t>level</a:t>
            </a:r>
            <a:r>
              <a:rPr lang="cs-CZ" sz="1600" i="1" dirty="0" smtClean="0"/>
              <a:t>, </a:t>
            </a:r>
            <a:r>
              <a:rPr lang="cs-CZ" sz="1600" i="1" dirty="0" err="1" smtClean="0"/>
              <a:t>suggesting</a:t>
            </a:r>
            <a:r>
              <a:rPr lang="cs-CZ" sz="1600" i="1" dirty="0" smtClean="0"/>
              <a:t> </a:t>
            </a:r>
            <a:r>
              <a:rPr lang="cs-CZ" sz="1600" i="1" dirty="0" err="1" smtClean="0"/>
              <a:t>an</a:t>
            </a:r>
            <a:r>
              <a:rPr lang="cs-CZ" sz="1600" i="1" dirty="0" smtClean="0"/>
              <a:t> </a:t>
            </a:r>
            <a:r>
              <a:rPr lang="cs-CZ" sz="1600" i="1" dirty="0" err="1" smtClean="0"/>
              <a:t>inflammatory</a:t>
            </a:r>
            <a:r>
              <a:rPr lang="cs-CZ" sz="1600" i="1" dirty="0" smtClean="0"/>
              <a:t> </a:t>
            </a:r>
            <a:r>
              <a:rPr lang="cs-CZ" sz="1600" i="1" dirty="0" err="1" smtClean="0"/>
              <a:t>process</a:t>
            </a:r>
            <a:r>
              <a:rPr lang="cs-CZ" sz="1600" i="1" dirty="0" smtClean="0"/>
              <a:t>. </a:t>
            </a:r>
            <a:r>
              <a:rPr lang="cs-CZ" sz="1600" i="1" dirty="0" err="1" smtClean="0"/>
              <a:t>Lumbar</a:t>
            </a:r>
            <a:r>
              <a:rPr lang="cs-CZ" sz="1600" i="1" dirty="0" smtClean="0"/>
              <a:t> </a:t>
            </a:r>
            <a:r>
              <a:rPr lang="cs-CZ" sz="1600" i="1" dirty="0" err="1" smtClean="0"/>
              <a:t>puncture</a:t>
            </a:r>
            <a:r>
              <a:rPr lang="cs-CZ" sz="1600" i="1" dirty="0" smtClean="0"/>
              <a:t> </a:t>
            </a:r>
            <a:r>
              <a:rPr lang="cs-CZ" sz="1600" i="1" dirty="0" err="1" smtClean="0"/>
              <a:t>demonstrated</a:t>
            </a:r>
            <a:r>
              <a:rPr lang="cs-CZ" sz="1600" i="1" dirty="0" smtClean="0"/>
              <a:t> </a:t>
            </a:r>
            <a:r>
              <a:rPr lang="cs-CZ" sz="1600" i="1" dirty="0" err="1" smtClean="0"/>
              <a:t>high</a:t>
            </a:r>
            <a:r>
              <a:rPr lang="cs-CZ" sz="1600" i="1" dirty="0" smtClean="0"/>
              <a:t> protein (629 mg/</a:t>
            </a:r>
            <a:r>
              <a:rPr lang="cs-CZ" sz="1600" i="1" dirty="0" err="1" smtClean="0"/>
              <a:t>dL</a:t>
            </a:r>
            <a:r>
              <a:rPr lang="cs-CZ" sz="1600" i="1" dirty="0" smtClean="0"/>
              <a:t>) </a:t>
            </a:r>
            <a:r>
              <a:rPr lang="cs-CZ" sz="1600" i="1" dirty="0" err="1" smtClean="0"/>
              <a:t>with</a:t>
            </a:r>
            <a:r>
              <a:rPr lang="cs-CZ" sz="1600" i="1" dirty="0" smtClean="0"/>
              <a:t> </a:t>
            </a:r>
            <a:r>
              <a:rPr lang="cs-CZ" sz="1600" i="1" dirty="0" err="1" smtClean="0"/>
              <a:t>marked</a:t>
            </a:r>
            <a:r>
              <a:rPr lang="cs-CZ" sz="1600" i="1" dirty="0" smtClean="0"/>
              <a:t> </a:t>
            </a:r>
            <a:r>
              <a:rPr lang="cs-CZ" sz="1600" i="1" dirty="0" err="1" smtClean="0"/>
              <a:t>pleocytosis</a:t>
            </a:r>
            <a:r>
              <a:rPr lang="cs-CZ" sz="1600" i="1" dirty="0" smtClean="0"/>
              <a:t> (363 </a:t>
            </a:r>
            <a:r>
              <a:rPr lang="cs-CZ" sz="1600" i="1" dirty="0" err="1" smtClean="0"/>
              <a:t>cells</a:t>
            </a:r>
            <a:r>
              <a:rPr lang="cs-CZ" sz="1600" i="1" dirty="0" smtClean="0"/>
              <a:t>/</a:t>
            </a:r>
            <a:r>
              <a:rPr lang="cs-CZ" sz="1600" i="1" dirty="0" err="1" smtClean="0"/>
              <a:t>mcL</a:t>
            </a:r>
            <a:r>
              <a:rPr lang="cs-CZ" sz="1600" i="1" dirty="0" smtClean="0"/>
              <a:t>) </a:t>
            </a:r>
            <a:r>
              <a:rPr lang="cs-CZ" sz="1600" i="1" dirty="0" err="1" smtClean="0"/>
              <a:t>incompatible</a:t>
            </a:r>
            <a:r>
              <a:rPr lang="cs-CZ" sz="1600" i="1" dirty="0" smtClean="0"/>
              <a:t> </a:t>
            </a:r>
            <a:r>
              <a:rPr lang="cs-CZ" sz="1600" i="1" dirty="0" err="1" smtClean="0"/>
              <a:t>with</a:t>
            </a:r>
            <a:r>
              <a:rPr lang="cs-CZ" sz="1600" i="1" dirty="0" smtClean="0"/>
              <a:t> </a:t>
            </a:r>
            <a:r>
              <a:rPr lang="cs-CZ" sz="1600" i="1" dirty="0" err="1" smtClean="0"/>
              <a:t>albuminocytological</a:t>
            </a:r>
            <a:r>
              <a:rPr lang="cs-CZ" sz="1600" i="1" dirty="0" smtClean="0"/>
              <a:t> </a:t>
            </a:r>
            <a:r>
              <a:rPr lang="cs-CZ" sz="1600" i="1" dirty="0" err="1" smtClean="0"/>
              <a:t>dissociation</a:t>
            </a:r>
            <a:r>
              <a:rPr lang="cs-CZ" sz="1600" i="1" dirty="0" smtClean="0"/>
              <a:t> </a:t>
            </a:r>
            <a:r>
              <a:rPr lang="cs-CZ" sz="1600" i="1" dirty="0" err="1" smtClean="0"/>
              <a:t>typically</a:t>
            </a:r>
            <a:r>
              <a:rPr lang="cs-CZ" sz="1600" i="1" dirty="0" smtClean="0"/>
              <a:t> </a:t>
            </a:r>
            <a:r>
              <a:rPr lang="cs-CZ" sz="1600" i="1" dirty="0" err="1" smtClean="0"/>
              <a:t>seen</a:t>
            </a:r>
            <a:r>
              <a:rPr lang="cs-CZ" sz="1600" i="1" dirty="0" smtClean="0"/>
              <a:t> in </a:t>
            </a:r>
            <a:r>
              <a:rPr lang="cs-CZ" sz="1600" i="1" dirty="0" err="1" smtClean="0"/>
              <a:t>Guillain</a:t>
            </a:r>
            <a:r>
              <a:rPr lang="cs-CZ" sz="1600" i="1" dirty="0" smtClean="0"/>
              <a:t>-</a:t>
            </a:r>
            <a:r>
              <a:rPr lang="cs-CZ" sz="1600" i="1" dirty="0" err="1" smtClean="0"/>
              <a:t>Barre</a:t>
            </a:r>
            <a:r>
              <a:rPr lang="cs-CZ" sz="1600" i="1" dirty="0" smtClean="0"/>
              <a:t> syndrome. A </a:t>
            </a:r>
            <a:r>
              <a:rPr lang="cs-CZ" sz="1600" i="1" dirty="0" err="1" smtClean="0"/>
              <a:t>thorough</a:t>
            </a:r>
            <a:r>
              <a:rPr lang="cs-CZ" sz="1600" i="1" dirty="0" smtClean="0"/>
              <a:t> </a:t>
            </a:r>
            <a:r>
              <a:rPr lang="cs-CZ" sz="1600" i="1" dirty="0" err="1" smtClean="0"/>
              <a:t>diagnostic</a:t>
            </a:r>
            <a:r>
              <a:rPr lang="cs-CZ" sz="1600" i="1" dirty="0" smtClean="0"/>
              <a:t> </a:t>
            </a:r>
            <a:r>
              <a:rPr lang="cs-CZ" sz="1600" i="1" dirty="0" err="1" smtClean="0"/>
              <a:t>evaluation</a:t>
            </a:r>
            <a:r>
              <a:rPr lang="cs-CZ" sz="1600" i="1" dirty="0" smtClean="0"/>
              <a:t> </a:t>
            </a:r>
            <a:r>
              <a:rPr lang="cs-CZ" sz="1600" i="1" dirty="0" err="1" smtClean="0"/>
              <a:t>was</a:t>
            </a:r>
            <a:r>
              <a:rPr lang="cs-CZ" sz="1600" i="1" dirty="0" smtClean="0"/>
              <a:t> </a:t>
            </a:r>
            <a:r>
              <a:rPr lang="cs-CZ" sz="1600" i="1" dirty="0" err="1" smtClean="0"/>
              <a:t>undertaken</a:t>
            </a:r>
            <a:r>
              <a:rPr lang="cs-CZ" sz="1600" i="1" dirty="0" smtClean="0"/>
              <a:t> to </a:t>
            </a:r>
            <a:r>
              <a:rPr lang="cs-CZ" sz="1600" i="1" dirty="0" err="1" smtClean="0"/>
              <a:t>explore</a:t>
            </a:r>
            <a:r>
              <a:rPr lang="cs-CZ" sz="1600" i="1" dirty="0" smtClean="0"/>
              <a:t> </a:t>
            </a:r>
            <a:r>
              <a:rPr lang="cs-CZ" sz="1600" i="1" dirty="0" err="1" smtClean="0"/>
              <a:t>potential</a:t>
            </a:r>
            <a:r>
              <a:rPr lang="cs-CZ" sz="1600" i="1" dirty="0" smtClean="0"/>
              <a:t> </a:t>
            </a:r>
            <a:r>
              <a:rPr lang="cs-CZ" sz="1600" i="1" dirty="0" err="1" smtClean="0"/>
              <a:t>infectious</a:t>
            </a:r>
            <a:r>
              <a:rPr lang="cs-CZ" sz="1600" i="1" dirty="0" smtClean="0"/>
              <a:t>, </a:t>
            </a:r>
            <a:r>
              <a:rPr lang="cs-CZ" sz="1600" i="1" dirty="0" err="1" smtClean="0"/>
              <a:t>malignant</a:t>
            </a:r>
            <a:r>
              <a:rPr lang="cs-CZ" sz="1600" i="1" dirty="0" smtClean="0"/>
              <a:t> </a:t>
            </a:r>
            <a:r>
              <a:rPr lang="cs-CZ" sz="1600" i="1" dirty="0" err="1" smtClean="0"/>
              <a:t>and</a:t>
            </a:r>
            <a:r>
              <a:rPr lang="cs-CZ" sz="1600" i="1" dirty="0" smtClean="0"/>
              <a:t> </a:t>
            </a:r>
            <a:r>
              <a:rPr lang="cs-CZ" sz="1600" i="1" dirty="0" err="1" smtClean="0"/>
              <a:t>autoimmune</a:t>
            </a:r>
            <a:r>
              <a:rPr lang="cs-CZ" sz="1600" i="1" dirty="0" smtClean="0"/>
              <a:t> </a:t>
            </a:r>
            <a:r>
              <a:rPr lang="cs-CZ" sz="1600" i="1" dirty="0" err="1" smtClean="0"/>
              <a:t>conditions</a:t>
            </a:r>
            <a:r>
              <a:rPr lang="cs-CZ" sz="1600" i="1" dirty="0" smtClean="0"/>
              <a:t>. </a:t>
            </a:r>
            <a:r>
              <a:rPr lang="cs-CZ" sz="1600" i="1" dirty="0" err="1" smtClean="0"/>
              <a:t>Lyme</a:t>
            </a:r>
            <a:r>
              <a:rPr lang="cs-CZ" sz="1600" i="1" dirty="0" smtClean="0"/>
              <a:t> </a:t>
            </a:r>
            <a:r>
              <a:rPr lang="cs-CZ" sz="1600" i="1" dirty="0" err="1" smtClean="0"/>
              <a:t>disease</a:t>
            </a:r>
            <a:r>
              <a:rPr lang="cs-CZ" sz="1600" i="1" dirty="0" smtClean="0"/>
              <a:t> </a:t>
            </a:r>
            <a:r>
              <a:rPr lang="cs-CZ" sz="1600" i="1" dirty="0" err="1" smtClean="0"/>
              <a:t>serology</a:t>
            </a:r>
            <a:r>
              <a:rPr lang="cs-CZ" sz="1600" i="1" dirty="0" smtClean="0"/>
              <a:t> (ELISA </a:t>
            </a:r>
            <a:r>
              <a:rPr lang="cs-CZ" sz="1600" i="1" dirty="0" err="1" smtClean="0"/>
              <a:t>and</a:t>
            </a:r>
            <a:r>
              <a:rPr lang="cs-CZ" sz="1600" i="1" dirty="0" smtClean="0"/>
              <a:t> Western </a:t>
            </a:r>
            <a:r>
              <a:rPr lang="cs-CZ" sz="1600" i="1" dirty="0" err="1" smtClean="0"/>
              <a:t>Blot</a:t>
            </a:r>
            <a:r>
              <a:rPr lang="cs-CZ" sz="1600" i="1" dirty="0" smtClean="0"/>
              <a:t>, </a:t>
            </a:r>
            <a:r>
              <a:rPr lang="cs-CZ" sz="1600" i="1" dirty="0" err="1" smtClean="0"/>
              <a:t>IgM</a:t>
            </a:r>
            <a:r>
              <a:rPr lang="cs-CZ" sz="1600" i="1" dirty="0" smtClean="0"/>
              <a:t> </a:t>
            </a:r>
            <a:r>
              <a:rPr lang="cs-CZ" sz="1600" i="1" dirty="0" err="1" smtClean="0"/>
              <a:t>and</a:t>
            </a:r>
            <a:r>
              <a:rPr lang="cs-CZ" sz="1600" i="1" dirty="0" smtClean="0"/>
              <a:t> </a:t>
            </a:r>
            <a:r>
              <a:rPr lang="cs-CZ" sz="1600" i="1" dirty="0" err="1" smtClean="0"/>
              <a:t>IgG</a:t>
            </a:r>
            <a:r>
              <a:rPr lang="cs-CZ" sz="1600" i="1" dirty="0" smtClean="0"/>
              <a:t>) </a:t>
            </a:r>
            <a:r>
              <a:rPr lang="cs-CZ" sz="1600" i="1" dirty="0" err="1" smtClean="0"/>
              <a:t>was</a:t>
            </a:r>
            <a:r>
              <a:rPr lang="cs-CZ" sz="1600" i="1" dirty="0" smtClean="0"/>
              <a:t> positive </a:t>
            </a:r>
            <a:r>
              <a:rPr lang="cs-CZ" sz="1600" i="1" dirty="0" err="1" smtClean="0"/>
              <a:t>leading</a:t>
            </a:r>
            <a:r>
              <a:rPr lang="cs-CZ" sz="1600" i="1" dirty="0" smtClean="0"/>
              <a:t> to a </a:t>
            </a:r>
            <a:r>
              <a:rPr lang="cs-CZ" sz="1600" i="1" dirty="0" err="1" smtClean="0"/>
              <a:t>final</a:t>
            </a:r>
            <a:r>
              <a:rPr lang="cs-CZ" sz="1600" i="1" dirty="0" smtClean="0"/>
              <a:t> </a:t>
            </a:r>
            <a:r>
              <a:rPr lang="cs-CZ" sz="1600" i="1" dirty="0" err="1" smtClean="0"/>
              <a:t>diagnosis</a:t>
            </a:r>
            <a:r>
              <a:rPr lang="cs-CZ" sz="1600" i="1" dirty="0" smtClean="0"/>
              <a:t> </a:t>
            </a:r>
            <a:r>
              <a:rPr lang="cs-CZ" sz="1600" i="1" dirty="0" err="1" smtClean="0"/>
              <a:t>of</a:t>
            </a:r>
            <a:r>
              <a:rPr lang="cs-CZ" sz="1600" i="1" dirty="0" smtClean="0"/>
              <a:t> </a:t>
            </a:r>
            <a:r>
              <a:rPr lang="cs-CZ" sz="1600" i="1" dirty="0" err="1" smtClean="0"/>
              <a:t>lymphocytic</a:t>
            </a:r>
            <a:r>
              <a:rPr lang="cs-CZ" sz="1600" i="1" dirty="0" smtClean="0"/>
              <a:t> </a:t>
            </a:r>
            <a:r>
              <a:rPr lang="cs-CZ" sz="1600" i="1" dirty="0" err="1" smtClean="0"/>
              <a:t>meningoradiculitis</a:t>
            </a:r>
            <a:r>
              <a:rPr lang="cs-CZ" sz="1600" i="1" dirty="0" smtClean="0"/>
              <a:t> </a:t>
            </a:r>
            <a:r>
              <a:rPr lang="cs-CZ" sz="1600" i="1" dirty="0" err="1" smtClean="0"/>
              <a:t>or</a:t>
            </a:r>
            <a:r>
              <a:rPr lang="cs-CZ" sz="1600" i="1" dirty="0" smtClean="0"/>
              <a:t> </a:t>
            </a:r>
            <a:r>
              <a:rPr lang="cs-CZ" sz="1600" i="1" dirty="0" err="1" smtClean="0"/>
              <a:t>Bannwarth</a:t>
            </a:r>
            <a:r>
              <a:rPr lang="cs-CZ" sz="1600" i="1" dirty="0" smtClean="0"/>
              <a:t> syndrome.</a:t>
            </a:r>
            <a:endParaRPr lang="cs-CZ" sz="16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PRŮŘEZOVÁ STUDIE – PŘÍKLAD</a:t>
            </a:r>
          </a:p>
          <a:p>
            <a:r>
              <a:rPr lang="en-US" sz="1000" b="1" dirty="0" smtClean="0"/>
              <a:t>Relationship Between Obesity and Lumbar Spine Degeneration: A Cross-Sectional Study from the Fifth Korean National Health and Nutrition Examination Survey, 2010-2012.</a:t>
            </a:r>
          </a:p>
          <a:p>
            <a:r>
              <a:rPr lang="en-US" sz="1000" u="sng" dirty="0" smtClean="0">
                <a:hlinkClick r:id="rId2"/>
              </a:rPr>
              <a:t>Lee SY</a:t>
            </a:r>
            <a:r>
              <a:rPr lang="en-US" sz="1000" baseline="30000" dirty="0" smtClean="0"/>
              <a:t>1</a:t>
            </a:r>
            <a:r>
              <a:rPr lang="en-US" sz="1000" dirty="0" smtClean="0"/>
              <a:t>, </a:t>
            </a:r>
            <a:r>
              <a:rPr lang="en-US" sz="1000" u="sng" dirty="0" smtClean="0">
                <a:hlinkClick r:id="rId3"/>
              </a:rPr>
              <a:t>Kim W</a:t>
            </a:r>
            <a:r>
              <a:rPr lang="en-US" sz="1000" baseline="30000" dirty="0" smtClean="0"/>
              <a:t>2</a:t>
            </a:r>
            <a:r>
              <a:rPr lang="en-US" sz="1000" dirty="0" smtClean="0"/>
              <a:t>, </a:t>
            </a:r>
            <a:r>
              <a:rPr lang="en-US" sz="1000" u="sng" dirty="0" smtClean="0">
                <a:hlinkClick r:id="rId4"/>
              </a:rPr>
              <a:t>Lee SU</a:t>
            </a:r>
            <a:r>
              <a:rPr lang="en-US" sz="1000" baseline="30000" dirty="0" smtClean="0"/>
              <a:t>1</a:t>
            </a:r>
            <a:r>
              <a:rPr lang="en-US" sz="1000" dirty="0" smtClean="0"/>
              <a:t>, </a:t>
            </a:r>
            <a:r>
              <a:rPr lang="en-US" sz="1000" u="sng" dirty="0" err="1" smtClean="0">
                <a:hlinkClick r:id="rId5"/>
              </a:rPr>
              <a:t>Choi</a:t>
            </a:r>
            <a:r>
              <a:rPr lang="en-US" sz="1000" u="sng" dirty="0" smtClean="0">
                <a:hlinkClick r:id="rId5"/>
              </a:rPr>
              <a:t> KH</a:t>
            </a:r>
            <a:r>
              <a:rPr lang="en-US" sz="1000" baseline="30000" dirty="0" smtClean="0"/>
              <a:t>2</a:t>
            </a:r>
            <a:r>
              <a:rPr lang="en-US" sz="1000" dirty="0" smtClean="0"/>
              <a:t>.</a:t>
            </a:r>
          </a:p>
          <a:p>
            <a:r>
              <a:rPr lang="en-US" sz="1000" b="1" dirty="0" smtClean="0">
                <a:hlinkClick r:id="rId6" tooltip="Open/close author information list"/>
              </a:rPr>
              <a:t>Author information</a:t>
            </a:r>
            <a:endParaRPr lang="en-US" sz="1000" b="1" dirty="0" smtClean="0"/>
          </a:p>
          <a:p>
            <a:r>
              <a:rPr lang="en-US" sz="1000" b="1" dirty="0" smtClean="0"/>
              <a:t>Abstract</a:t>
            </a:r>
          </a:p>
          <a:p>
            <a:r>
              <a:rPr lang="en-US" sz="1000" b="1" cap="all" dirty="0" smtClean="0"/>
              <a:t>BACKGROUND:</a:t>
            </a:r>
          </a:p>
          <a:p>
            <a:r>
              <a:rPr lang="en-US" sz="1000" dirty="0" smtClean="0"/>
              <a:t>Although several studies have shown that obesity affects low back pain (LBP), the relationship between degenerative lumbar spine (LSD) and obesity has not been fully investigated. This study evaluated whether obesity is independently associated with LSD in the general population.</a:t>
            </a:r>
          </a:p>
          <a:p>
            <a:r>
              <a:rPr lang="en-US" sz="1000" b="1" cap="all" dirty="0" smtClean="0"/>
              <a:t>METHODS:</a:t>
            </a:r>
          </a:p>
          <a:p>
            <a:r>
              <a:rPr lang="en-US" sz="1000" dirty="0" smtClean="0"/>
              <a:t>This cross-sectional study used public data from the Fifth Korean National Health and Nutrition Examination Survey (2010-2012). </a:t>
            </a:r>
            <a:r>
              <a:rPr lang="en-US" sz="1000" dirty="0" smtClean="0">
                <a:effectLst>
                  <a:outerShdw blurRad="38100" dist="38100" dir="2700000" algn="tl">
                    <a:srgbClr val="000000">
                      <a:alpha val="43137"/>
                    </a:srgbClr>
                  </a:outerShdw>
                </a:effectLst>
              </a:rPr>
              <a:t>Subjects aged ≥50 years who had completed surveys were included (3668 men and 4966 women). Obesity was classified based on the body mass index, and LSD was assessed by lumbar spine radiographs. Independent associations of obesity with LSD or LBP were determined using odds ratios</a:t>
            </a:r>
            <a:r>
              <a:rPr lang="en-US" sz="1000" dirty="0" smtClean="0"/>
              <a:t> (OR) adjusted by two regression models.</a:t>
            </a:r>
          </a:p>
          <a:p>
            <a:r>
              <a:rPr lang="en-US" sz="1000" b="1" cap="all" dirty="0" smtClean="0"/>
              <a:t>RESULTS:</a:t>
            </a:r>
          </a:p>
          <a:p>
            <a:r>
              <a:rPr lang="en-US" sz="1000" dirty="0" smtClean="0"/>
              <a:t>The prevalence of obesity was more frequent in women than in men (38.27% vs. 33.97%, P &lt; 0.001). Compared with normal weight women, the risk of LSD was increased in overweight and obese women following adjustments [OR = 1.227, 95% confidence interval (CI): 1.019-1.477; OR = 1.217, 95% CI: 1.024-1.446, respectively]. When obesity was subdivided, the obese II group showed higher odds for LSD in women (OR = 1.797, 95% CI: 1.287-2.510). However, obesity was not correlated with LSD in men. There was no significant association between obesity and LBP in either men or women.</a:t>
            </a:r>
          </a:p>
          <a:p>
            <a:r>
              <a:rPr lang="en-US" sz="1000" b="1" cap="all" dirty="0" smtClean="0"/>
              <a:t>CONCLUSIONS:</a:t>
            </a:r>
          </a:p>
          <a:p>
            <a:r>
              <a:rPr lang="en-US" sz="1000" dirty="0" smtClean="0"/>
              <a:t>Compared with normal weight women, LSD risk was higher in overweight and obese women, especially those in the obese II subgroup. These findings suggest that maintaining normal body weight may be a preventative factor of LSD.</a:t>
            </a:r>
          </a:p>
          <a:p>
            <a:endParaRPr lang="cs-CZ"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417638"/>
          </a:xfrm>
          <a:solidFill>
            <a:srgbClr val="E6B63E"/>
          </a:solidFill>
        </p:spPr>
        <p:txBody>
          <a:bodyPr/>
          <a:lstStyle/>
          <a:p>
            <a:pPr eaLnBrk="1" hangingPunct="1"/>
            <a:r>
              <a:rPr lang="cs-CZ" sz="3200" dirty="0" smtClean="0">
                <a:latin typeface="Bookman Old Style" pitchFamily="18" charset="0"/>
              </a:rPr>
              <a:t>Deskriptivní metody (2)</a:t>
            </a:r>
          </a:p>
        </p:txBody>
      </p:sp>
      <p:sp>
        <p:nvSpPr>
          <p:cNvPr id="16387" name="Rectangle 3"/>
          <p:cNvSpPr>
            <a:spLocks noGrp="1" noChangeArrowheads="1"/>
          </p:cNvSpPr>
          <p:nvPr>
            <p:ph type="body" idx="1"/>
          </p:nvPr>
        </p:nvSpPr>
        <p:spPr>
          <a:xfrm>
            <a:off x="250825" y="2276475"/>
            <a:ext cx="8229600" cy="4886325"/>
          </a:xfrm>
        </p:spPr>
        <p:txBody>
          <a:bodyPr/>
          <a:lstStyle/>
          <a:p>
            <a:pPr eaLnBrk="1" hangingPunct="1">
              <a:buFontTx/>
              <a:buNone/>
            </a:pPr>
            <a:r>
              <a:rPr lang="cs-CZ" sz="2200" b="1" smtClean="0">
                <a:latin typeface="Bookman Old Style" pitchFamily="18" charset="0"/>
              </a:rPr>
              <a:t>KORELAČNÍ (EKOLOGICKÉ) STUDIE </a:t>
            </a:r>
            <a:r>
              <a:rPr lang="cs-CZ" sz="2200" smtClean="0">
                <a:latin typeface="Bookman Old Style" pitchFamily="18" charset="0"/>
              </a:rPr>
              <a:t>(ecological study)</a:t>
            </a:r>
          </a:p>
          <a:p>
            <a:pPr eaLnBrk="1" hangingPunct="1">
              <a:lnSpc>
                <a:spcPct val="110000"/>
              </a:lnSpc>
              <a:buFontTx/>
              <a:buNone/>
            </a:pPr>
            <a:r>
              <a:rPr lang="cs-CZ" sz="2200" smtClean="0">
                <a:latin typeface="Bookman Old Style" pitchFamily="18" charset="0"/>
              </a:rPr>
              <a:t>– všechny základní údaje (zejména expozice rizikovému faktoru a výskyt onemocnění) jsou zjišťovány na úrovni populací, nikoliv na úrovni jednotlivců</a:t>
            </a:r>
          </a:p>
          <a:p>
            <a:pPr eaLnBrk="1" hangingPunct="1">
              <a:lnSpc>
                <a:spcPct val="110000"/>
              </a:lnSpc>
              <a:buFontTx/>
              <a:buChar char="-"/>
            </a:pPr>
            <a:r>
              <a:rPr lang="cs-CZ" sz="2200" smtClean="0">
                <a:latin typeface="Bookman Old Style" pitchFamily="18" charset="0"/>
              </a:rPr>
              <a:t>nekoriguje vliv potenciálních zavádějících faktorů </a:t>
            </a:r>
            <a:r>
              <a:rPr lang="cs-CZ" sz="2200" smtClean="0">
                <a:latin typeface="Bookman Old Style" pitchFamily="18" charset="0"/>
                <a:sym typeface="Wingdings" pitchFamily="2" charset="2"/>
              </a:rPr>
              <a:t> zaměřena na průměrnou hladinu expozice </a:t>
            </a:r>
          </a:p>
          <a:p>
            <a:pPr eaLnBrk="1" hangingPunct="1">
              <a:lnSpc>
                <a:spcPct val="110000"/>
              </a:lnSpc>
              <a:buFontTx/>
              <a:buChar char="-"/>
            </a:pPr>
            <a:r>
              <a:rPr lang="cs-CZ" sz="2200" smtClean="0">
                <a:latin typeface="Bookman Old Style" pitchFamily="18" charset="0"/>
                <a:sym typeface="Wingdings" pitchFamily="2" charset="2"/>
              </a:rPr>
              <a:t>závěry nemusí platit na úrovni jednotlivce</a:t>
            </a:r>
          </a:p>
          <a:p>
            <a:pPr eaLnBrk="1" hangingPunct="1">
              <a:lnSpc>
                <a:spcPct val="110000"/>
              </a:lnSpc>
              <a:buFontTx/>
              <a:buChar char="-"/>
            </a:pPr>
            <a:r>
              <a:rPr lang="cs-CZ" sz="2200" smtClean="0">
                <a:latin typeface="Bookman Old Style" pitchFamily="18" charset="0"/>
                <a:sym typeface="Wingdings" pitchFamily="2" charset="2"/>
              </a:rPr>
              <a:t>vhodné k vytváření hypotéz, nevhodné k jejich ověřování </a:t>
            </a:r>
          </a:p>
          <a:p>
            <a:pPr eaLnBrk="1" hangingPunct="1">
              <a:buFontTx/>
              <a:buChar char="-"/>
            </a:pPr>
            <a:endParaRPr lang="cs-CZ" sz="2200" smtClean="0">
              <a:latin typeface="Bookman Old Style"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KORELAČNÍ STUDIE – PŘÍKLAD</a:t>
            </a:r>
          </a:p>
          <a:p>
            <a:r>
              <a:rPr lang="en-US" sz="1000" b="1" dirty="0" smtClean="0"/>
              <a:t>Number of radiotherapy treatment machines in the population and cancer mortality: an ecological</a:t>
            </a:r>
            <a:r>
              <a:rPr lang="cs-CZ" sz="1000" b="1" dirty="0" smtClean="0"/>
              <a:t> </a:t>
            </a:r>
            <a:r>
              <a:rPr lang="en-US" sz="1000" b="1" dirty="0" smtClean="0"/>
              <a:t>study.</a:t>
            </a:r>
          </a:p>
          <a:p>
            <a:r>
              <a:rPr lang="en-US" sz="1000" u="sng" dirty="0" err="1" smtClean="0">
                <a:hlinkClick r:id="rId2"/>
              </a:rPr>
              <a:t>Medenwald</a:t>
            </a:r>
            <a:r>
              <a:rPr lang="en-US" sz="1000" u="sng" dirty="0" smtClean="0">
                <a:hlinkClick r:id="rId2"/>
              </a:rPr>
              <a:t> D</a:t>
            </a:r>
            <a:r>
              <a:rPr lang="en-US" sz="1000" baseline="30000" dirty="0" smtClean="0"/>
              <a:t>1,2</a:t>
            </a:r>
            <a:r>
              <a:rPr lang="en-US" sz="1000" dirty="0" smtClean="0"/>
              <a:t>, </a:t>
            </a:r>
            <a:r>
              <a:rPr lang="en-US" sz="1000" u="sng" dirty="0" err="1" smtClean="0">
                <a:hlinkClick r:id="rId3"/>
              </a:rPr>
              <a:t>Vordermark</a:t>
            </a:r>
            <a:r>
              <a:rPr lang="en-US" sz="1000" u="sng" dirty="0" smtClean="0">
                <a:hlinkClick r:id="rId3"/>
              </a:rPr>
              <a:t> D</a:t>
            </a:r>
            <a:r>
              <a:rPr lang="en-US" sz="1000" baseline="30000" dirty="0" smtClean="0"/>
              <a:t>1</a:t>
            </a:r>
            <a:r>
              <a:rPr lang="en-US" sz="1000" dirty="0" smtClean="0"/>
              <a:t>, </a:t>
            </a:r>
            <a:r>
              <a:rPr lang="en-US" sz="1000" u="sng" dirty="0" err="1" smtClean="0">
                <a:hlinkClick r:id="rId4"/>
              </a:rPr>
              <a:t>Dietzel</a:t>
            </a:r>
            <a:r>
              <a:rPr lang="en-US" sz="1000" u="sng" dirty="0" smtClean="0">
                <a:hlinkClick r:id="rId4"/>
              </a:rPr>
              <a:t> CT</a:t>
            </a:r>
            <a:r>
              <a:rPr lang="en-US" sz="1000" baseline="30000" dirty="0" smtClean="0"/>
              <a:t>1</a:t>
            </a:r>
            <a:r>
              <a:rPr lang="en-US" sz="1000" dirty="0" smtClean="0"/>
              <a:t>.</a:t>
            </a:r>
          </a:p>
          <a:p>
            <a:r>
              <a:rPr lang="en-US" sz="1000" b="1" dirty="0" smtClean="0">
                <a:hlinkClick r:id="rId5" tooltip="Open/close author information list"/>
              </a:rPr>
              <a:t>Author information</a:t>
            </a:r>
            <a:endParaRPr lang="en-US" sz="1000" b="1" dirty="0" smtClean="0"/>
          </a:p>
          <a:p>
            <a:r>
              <a:rPr lang="en-US" sz="1000" b="1" dirty="0" smtClean="0"/>
              <a:t>Abstract</a:t>
            </a:r>
          </a:p>
          <a:p>
            <a:r>
              <a:rPr lang="en-US" sz="1000" b="1" cap="all" dirty="0" smtClean="0"/>
              <a:t>OBJECTIVES:</a:t>
            </a:r>
          </a:p>
          <a:p>
            <a:r>
              <a:rPr lang="en-US" sz="1000" dirty="0" smtClean="0"/>
              <a:t>The aim of this study was to assess the association between the number of radiotherapy treatment machines (RTMs) in the population and incidence-adjusted cancer mortality.</a:t>
            </a:r>
          </a:p>
          <a:p>
            <a:r>
              <a:rPr lang="en-US" sz="1000" b="1" cap="all" dirty="0" smtClean="0"/>
              <a:t>METHODS:</a:t>
            </a:r>
          </a:p>
          <a:p>
            <a:r>
              <a:rPr lang="en-US" sz="1000" dirty="0" smtClean="0">
                <a:effectLst>
                  <a:outerShdw blurRad="38100" dist="38100" dir="2700000" algn="tl">
                    <a:srgbClr val="000000">
                      <a:alpha val="43137"/>
                    </a:srgbClr>
                  </a:outerShdw>
                </a:effectLst>
              </a:rPr>
              <a:t>Data on cancer incidence and mortality were obtained from the GLOBOCAN project </a:t>
            </a:r>
            <a:r>
              <a:rPr lang="en-US" sz="1000" dirty="0" smtClean="0"/>
              <a:t>(only high-quality data, C3, or higher according to GLOBOCAN quality label), </a:t>
            </a:r>
            <a:r>
              <a:rPr lang="en-US" sz="1000" dirty="0" smtClean="0">
                <a:effectLst>
                  <a:outerShdw blurRad="38100" dist="38100" dir="2700000" algn="tl">
                    <a:srgbClr val="000000">
                      <a:alpha val="43137"/>
                    </a:srgbClr>
                  </a:outerShdw>
                </a:effectLst>
              </a:rPr>
              <a:t>information on the number of RTMs from the Directory of Radiotherapy Centers database</a:t>
            </a:r>
            <a:r>
              <a:rPr lang="en-US" sz="1000" dirty="0" smtClean="0"/>
              <a:t>, and remaining data from the World Bank and World Health Organization database. </a:t>
            </a:r>
            <a:r>
              <a:rPr lang="en-US" sz="1000" dirty="0" smtClean="0">
                <a:effectLst>
                  <a:outerShdw blurRad="38100" dist="38100" dir="2700000" algn="tl">
                    <a:srgbClr val="000000">
                      <a:alpha val="43137"/>
                    </a:srgbClr>
                  </a:outerShdw>
                </a:effectLst>
              </a:rPr>
              <a:t>We used linear regression models to assess the associations between RTM per 10,000,000 inhabitants (</a:t>
            </a:r>
            <a:r>
              <a:rPr lang="en-US" sz="1000" dirty="0" err="1" smtClean="0">
                <a:effectLst>
                  <a:outerShdw blurRad="38100" dist="38100" dir="2700000" algn="tl">
                    <a:srgbClr val="000000">
                      <a:alpha val="43137"/>
                    </a:srgbClr>
                  </a:outerShdw>
                </a:effectLst>
              </a:rPr>
              <a:t>logarithmized</a:t>
            </a:r>
            <a:r>
              <a:rPr lang="en-US" sz="1000" dirty="0" smtClean="0">
                <a:effectLst>
                  <a:outerShdw blurRad="38100" dist="38100" dir="2700000" algn="tl">
                    <a:srgbClr val="000000">
                      <a:alpha val="43137"/>
                    </a:srgbClr>
                  </a:outerShdw>
                </a:effectLst>
              </a:rPr>
              <a:t>) and the log-transformed mortality/incidence ratio</a:t>
            </a:r>
            <a:r>
              <a:rPr lang="en-US" sz="1000" dirty="0" smtClean="0"/>
              <a:t>. Models were adjusted for public health variables. To assess the bias due to unobserved confounders, mortality from leukemia was considered as a negative control. Here radiotherapy treatment is less frequently applied, but a common set of confounders is shared with cancer types where radiotherapy plays a stronger role, enabling us to estimate the bias due to confounding of unmeasured parameters. To assess an exposure-effect size relationship, estimated cancer type-specific estimates were related to the proportion of subjects receiving radiotherapy.</a:t>
            </a:r>
          </a:p>
          <a:p>
            <a:r>
              <a:rPr lang="en-US" sz="1000" b="1" cap="all" dirty="0" smtClean="0"/>
              <a:t>RESULTS:</a:t>
            </a:r>
          </a:p>
          <a:p>
            <a:r>
              <a:rPr lang="en-US" sz="1000" dirty="0" smtClean="0"/>
              <a:t>We found an inverse linear relationship between RTM in the population and the cancer mortality to incidence ratio for prostate cancer (14.1% per doubling of RTM; 95% CI: 0.1%-26.1%), female breast cancer (12.3%; 95% CI: 2.7%-20.9%), and lung cancer in women (11.2%; 95% CI: 4.3%-17.6%). There was no evidence for bias due to unobserved confounders after covariate adjustment. For women, an exposure-effect size relationship was found (</a:t>
            </a:r>
            <a:r>
              <a:rPr lang="en-US" sz="1000" i="1" dirty="0" smtClean="0"/>
              <a:t>P</a:t>
            </a:r>
            <a:r>
              <a:rPr lang="en-US" sz="1000" dirty="0" smtClean="0"/>
              <a:t>=0.02).</a:t>
            </a:r>
          </a:p>
          <a:p>
            <a:endParaRPr lang="cs-CZ"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417638"/>
          </a:xfrm>
          <a:solidFill>
            <a:srgbClr val="F6972E"/>
          </a:solidFill>
        </p:spPr>
        <p:txBody>
          <a:bodyPr/>
          <a:lstStyle/>
          <a:p>
            <a:pPr eaLnBrk="1" hangingPunct="1"/>
            <a:r>
              <a:rPr lang="cs-CZ" sz="3600" dirty="0" smtClean="0">
                <a:latin typeface="Bookman Old Style" pitchFamily="18" charset="0"/>
              </a:rPr>
              <a:t>Epidemiologie</a:t>
            </a:r>
          </a:p>
        </p:txBody>
      </p:sp>
      <p:sp>
        <p:nvSpPr>
          <p:cNvPr id="3075" name="Rectangle 3"/>
          <p:cNvSpPr>
            <a:spLocks noGrp="1" noChangeArrowheads="1"/>
          </p:cNvSpPr>
          <p:nvPr>
            <p:ph type="body" idx="1"/>
          </p:nvPr>
        </p:nvSpPr>
        <p:spPr/>
        <p:txBody>
          <a:bodyPr/>
          <a:lstStyle/>
          <a:p>
            <a:pPr eaLnBrk="1" hangingPunct="1">
              <a:lnSpc>
                <a:spcPct val="90000"/>
              </a:lnSpc>
              <a:buFontTx/>
              <a:buNone/>
            </a:pPr>
            <a:r>
              <a:rPr lang="cs-CZ" sz="2800" dirty="0" err="1" smtClean="0">
                <a:latin typeface="Bookman Old Style" pitchFamily="18" charset="0"/>
              </a:rPr>
              <a:t>Epi</a:t>
            </a:r>
            <a:r>
              <a:rPr lang="cs-CZ" sz="2800" dirty="0" smtClean="0">
                <a:latin typeface="Bookman Old Style" pitchFamily="18" charset="0"/>
              </a:rPr>
              <a:t> (nad) + démos (lid) + logos (slovo, věda)</a:t>
            </a:r>
          </a:p>
          <a:p>
            <a:pPr eaLnBrk="1" hangingPunct="1">
              <a:lnSpc>
                <a:spcPct val="90000"/>
              </a:lnSpc>
              <a:buFontTx/>
              <a:buNone/>
            </a:pPr>
            <a:r>
              <a:rPr lang="cs-CZ" sz="2800" dirty="0" smtClean="0">
                <a:latin typeface="Bookman Old Style" pitchFamily="18" charset="0"/>
              </a:rPr>
              <a:t>= studium toho, co je nad lidmi</a:t>
            </a:r>
          </a:p>
          <a:p>
            <a:pPr algn="ctr" eaLnBrk="1" hangingPunct="1">
              <a:lnSpc>
                <a:spcPct val="90000"/>
              </a:lnSpc>
              <a:buFontTx/>
              <a:buNone/>
            </a:pPr>
            <a:endParaRPr lang="cs-CZ" sz="2800" dirty="0" smtClean="0">
              <a:latin typeface="Bookman Old Style" pitchFamily="18" charset="0"/>
            </a:endParaRPr>
          </a:p>
          <a:p>
            <a:pPr eaLnBrk="1" hangingPunct="1">
              <a:lnSpc>
                <a:spcPct val="90000"/>
              </a:lnSpc>
              <a:buFontTx/>
              <a:buNone/>
            </a:pPr>
            <a:r>
              <a:rPr lang="cs-CZ" sz="2800" dirty="0" smtClean="0">
                <a:latin typeface="Bookman Old Style" pitchFamily="18" charset="0"/>
              </a:rPr>
              <a:t>Definice WHO:</a:t>
            </a:r>
          </a:p>
          <a:p>
            <a:pPr eaLnBrk="1" hangingPunct="1">
              <a:lnSpc>
                <a:spcPct val="90000"/>
              </a:lnSpc>
              <a:buFontTx/>
              <a:buNone/>
            </a:pPr>
            <a:r>
              <a:rPr lang="cs-CZ" sz="2800" dirty="0" smtClean="0">
                <a:latin typeface="Bookman Old Style" pitchFamily="18" charset="0"/>
              </a:rPr>
              <a:t>	Epidemiologie se zabývá studiem distribuce a determinant nemocí a událostí spjatých se zdravotním stavem určitých  populačních skupin a aplikací těchto poznatků při řešení zdravotních problémů.</a:t>
            </a:r>
            <a:endParaRPr lang="cs-CZ" sz="2800" smtClean="0">
              <a:latin typeface="Bookman Old Style" pitchFamily="18" charset="0"/>
            </a:endParaRPr>
          </a:p>
          <a:p>
            <a:pPr eaLnBrk="1" hangingPunct="1">
              <a:lnSpc>
                <a:spcPct val="90000"/>
              </a:lnSpc>
              <a:buFontTx/>
              <a:buNone/>
            </a:pPr>
            <a:endParaRPr lang="cs-CZ" sz="28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Grp="1" noChangeAspect="1" noChangeArrowheads="1"/>
          </p:cNvPicPr>
          <p:nvPr>
            <p:ph idx="1"/>
          </p:nvPr>
        </p:nvPicPr>
        <p:blipFill>
          <a:blip r:embed="rId2" cstate="print"/>
          <a:srcRect/>
          <a:stretch>
            <a:fillRect/>
          </a:stretch>
        </p:blipFill>
        <p:spPr bwMode="auto">
          <a:xfrm>
            <a:off x="467544" y="1844824"/>
            <a:ext cx="8229600" cy="3899716"/>
          </a:xfrm>
          <a:prstGeom prst="rect">
            <a:avLst/>
          </a:prstGeom>
          <a:noFill/>
          <a:ln w="9525">
            <a:noFill/>
            <a:miter lim="800000"/>
            <a:headEnd/>
            <a:tailEnd/>
          </a:ln>
        </p:spPr>
      </p:pic>
      <p:sp>
        <p:nvSpPr>
          <p:cNvPr id="5" name="TextovéPole 4"/>
          <p:cNvSpPr txBox="1"/>
          <p:nvPr/>
        </p:nvSpPr>
        <p:spPr>
          <a:xfrm>
            <a:off x="1331640" y="5996226"/>
            <a:ext cx="7112845" cy="861774"/>
          </a:xfrm>
          <a:prstGeom prst="rect">
            <a:avLst/>
          </a:prstGeom>
          <a:noFill/>
        </p:spPr>
        <p:txBody>
          <a:bodyPr wrap="none" rtlCol="0">
            <a:spAutoFit/>
          </a:bodyPr>
          <a:lstStyle/>
          <a:p>
            <a:r>
              <a:rPr lang="cs-CZ" sz="1600" i="1" dirty="0" err="1" smtClean="0">
                <a:latin typeface="Bookman Old Style" pitchFamily="18" charset="0"/>
              </a:rPr>
              <a:t>Colli</a:t>
            </a:r>
            <a:r>
              <a:rPr lang="cs-CZ" sz="1600" i="1" dirty="0" smtClean="0">
                <a:latin typeface="Bookman Old Style" pitchFamily="18" charset="0"/>
              </a:rPr>
              <a:t>, J., </a:t>
            </a:r>
            <a:r>
              <a:rPr lang="cs-CZ" sz="1600" i="1" dirty="0" err="1" smtClean="0">
                <a:latin typeface="Bookman Old Style" pitchFamily="18" charset="0"/>
              </a:rPr>
              <a:t>Colli</a:t>
            </a:r>
            <a:r>
              <a:rPr lang="cs-CZ" sz="1600" i="1" dirty="0" smtClean="0">
                <a:latin typeface="Bookman Old Style" pitchFamily="18" charset="0"/>
              </a:rPr>
              <a:t>, A. </a:t>
            </a:r>
            <a:r>
              <a:rPr lang="cs-CZ" sz="1600" i="1" dirty="0" err="1" smtClean="0">
                <a:latin typeface="Bookman Old Style" pitchFamily="18" charset="0"/>
              </a:rPr>
              <a:t>International</a:t>
            </a:r>
            <a:r>
              <a:rPr lang="cs-CZ" sz="1600" i="1" dirty="0" smtClean="0">
                <a:latin typeface="Bookman Old Style" pitchFamily="18" charset="0"/>
              </a:rPr>
              <a:t> </a:t>
            </a:r>
            <a:r>
              <a:rPr lang="cs-CZ" sz="1600" i="1" dirty="0" err="1" smtClean="0">
                <a:latin typeface="Bookman Old Style" pitchFamily="18" charset="0"/>
              </a:rPr>
              <a:t>comparison</a:t>
            </a:r>
            <a:r>
              <a:rPr lang="cs-CZ" sz="1600" i="1" dirty="0" smtClean="0">
                <a:latin typeface="Bookman Old Style" pitchFamily="18" charset="0"/>
              </a:rPr>
              <a:t> </a:t>
            </a:r>
            <a:r>
              <a:rPr lang="cs-CZ" sz="1600" i="1" dirty="0" err="1" smtClean="0">
                <a:latin typeface="Bookman Old Style" pitchFamily="18" charset="0"/>
              </a:rPr>
              <a:t>of</a:t>
            </a:r>
            <a:r>
              <a:rPr lang="cs-CZ" sz="1600" i="1" dirty="0" smtClean="0">
                <a:latin typeface="Bookman Old Style" pitchFamily="18" charset="0"/>
              </a:rPr>
              <a:t> </a:t>
            </a:r>
            <a:r>
              <a:rPr lang="cs-CZ" sz="1600" i="1" dirty="0" err="1" smtClean="0">
                <a:latin typeface="Bookman Old Style" pitchFamily="18" charset="0"/>
              </a:rPr>
              <a:t>prostate</a:t>
            </a:r>
            <a:r>
              <a:rPr lang="cs-CZ" sz="1600" i="1" dirty="0" smtClean="0">
                <a:latin typeface="Bookman Old Style" pitchFamily="18" charset="0"/>
              </a:rPr>
              <a:t> </a:t>
            </a:r>
            <a:r>
              <a:rPr lang="cs-CZ" sz="1600" i="1" dirty="0" err="1" smtClean="0">
                <a:latin typeface="Bookman Old Style" pitchFamily="18" charset="0"/>
              </a:rPr>
              <a:t>cancer</a:t>
            </a:r>
            <a:r>
              <a:rPr lang="cs-CZ" sz="1600" i="1" dirty="0" smtClean="0">
                <a:latin typeface="Bookman Old Style" pitchFamily="18" charset="0"/>
              </a:rPr>
              <a:t> mortality </a:t>
            </a:r>
          </a:p>
          <a:p>
            <a:r>
              <a:rPr lang="cs-CZ" sz="1600" i="1" dirty="0" err="1" smtClean="0">
                <a:latin typeface="Bookman Old Style" pitchFamily="18" charset="0"/>
              </a:rPr>
              <a:t>rates</a:t>
            </a:r>
            <a:r>
              <a:rPr lang="cs-CZ" sz="1600" i="1" dirty="0" smtClean="0">
                <a:latin typeface="Bookman Old Style" pitchFamily="18" charset="0"/>
              </a:rPr>
              <a:t> </a:t>
            </a:r>
            <a:r>
              <a:rPr lang="cs-CZ" sz="1600" i="1" dirty="0" err="1" smtClean="0">
                <a:latin typeface="Bookman Old Style" pitchFamily="18" charset="0"/>
              </a:rPr>
              <a:t>with</a:t>
            </a:r>
            <a:r>
              <a:rPr lang="cs-CZ" sz="1600" i="1" dirty="0" smtClean="0">
                <a:latin typeface="Bookman Old Style" pitchFamily="18" charset="0"/>
              </a:rPr>
              <a:t> </a:t>
            </a:r>
            <a:r>
              <a:rPr lang="cs-CZ" sz="1600" i="1" dirty="0" err="1" smtClean="0">
                <a:latin typeface="Bookman Old Style" pitchFamily="18" charset="0"/>
              </a:rPr>
              <a:t>dietary</a:t>
            </a:r>
            <a:r>
              <a:rPr lang="cs-CZ" sz="1600" i="1" dirty="0" smtClean="0">
                <a:latin typeface="Bookman Old Style" pitchFamily="18" charset="0"/>
              </a:rPr>
              <a:t> </a:t>
            </a:r>
            <a:r>
              <a:rPr lang="cs-CZ" sz="1600" i="1" dirty="0" err="1" smtClean="0">
                <a:latin typeface="Bookman Old Style" pitchFamily="18" charset="0"/>
              </a:rPr>
              <a:t>practices</a:t>
            </a:r>
            <a:r>
              <a:rPr lang="cs-CZ" sz="1600" i="1" dirty="0" smtClean="0">
                <a:latin typeface="Bookman Old Style" pitchFamily="18" charset="0"/>
              </a:rPr>
              <a:t> </a:t>
            </a:r>
            <a:r>
              <a:rPr lang="cs-CZ" sz="1600" i="1" dirty="0" err="1" smtClean="0">
                <a:latin typeface="Bookman Old Style" pitchFamily="18" charset="0"/>
              </a:rPr>
              <a:t>and</a:t>
            </a:r>
            <a:r>
              <a:rPr lang="cs-CZ" sz="1600" i="1" dirty="0" smtClean="0">
                <a:latin typeface="Bookman Old Style" pitchFamily="18" charset="0"/>
              </a:rPr>
              <a:t> </a:t>
            </a:r>
            <a:r>
              <a:rPr lang="cs-CZ" sz="1600" i="1" dirty="0" err="1" smtClean="0">
                <a:latin typeface="Bookman Old Style" pitchFamily="18" charset="0"/>
              </a:rPr>
              <a:t>sunlight</a:t>
            </a:r>
            <a:r>
              <a:rPr lang="cs-CZ" sz="1600" i="1" dirty="0" smtClean="0">
                <a:latin typeface="Bookman Old Style" pitchFamily="18" charset="0"/>
              </a:rPr>
              <a:t> </a:t>
            </a:r>
            <a:r>
              <a:rPr lang="cs-CZ" sz="1600" i="1" dirty="0" err="1" smtClean="0">
                <a:latin typeface="Bookman Old Style" pitchFamily="18" charset="0"/>
              </a:rPr>
              <a:t>levels</a:t>
            </a:r>
            <a:r>
              <a:rPr lang="cs-CZ" sz="1600" i="1" dirty="0" smtClean="0">
                <a:latin typeface="Bookman Old Style" pitchFamily="18" charset="0"/>
              </a:rPr>
              <a:t>. </a:t>
            </a:r>
            <a:r>
              <a:rPr lang="cs-CZ" sz="1600" i="1" dirty="0" err="1" smtClean="0">
                <a:latin typeface="Bookman Old Style" pitchFamily="18" charset="0"/>
              </a:rPr>
              <a:t>Urol</a:t>
            </a:r>
            <a:r>
              <a:rPr lang="cs-CZ" sz="1600" i="1" dirty="0" smtClean="0">
                <a:latin typeface="Bookman Old Style" pitchFamily="18" charset="0"/>
              </a:rPr>
              <a:t>. </a:t>
            </a:r>
            <a:r>
              <a:rPr lang="cs-CZ" sz="1600" i="1" dirty="0" err="1" smtClean="0">
                <a:latin typeface="Bookman Old Style" pitchFamily="18" charset="0"/>
              </a:rPr>
              <a:t>Oncol</a:t>
            </a:r>
            <a:r>
              <a:rPr lang="cs-CZ" sz="1600" i="1" dirty="0" smtClean="0">
                <a:latin typeface="Bookman Old Style" pitchFamily="18" charset="0"/>
              </a:rPr>
              <a:t>. 2006</a:t>
            </a:r>
          </a:p>
          <a:p>
            <a:endParaRPr lang="cs-CZ" dirty="0"/>
          </a:p>
        </p:txBody>
      </p:sp>
      <p:sp>
        <p:nvSpPr>
          <p:cNvPr id="6" name="TextovéPole 5"/>
          <p:cNvSpPr txBox="1"/>
          <p:nvPr/>
        </p:nvSpPr>
        <p:spPr>
          <a:xfrm>
            <a:off x="251520" y="260648"/>
            <a:ext cx="8762335" cy="954107"/>
          </a:xfrm>
          <a:prstGeom prst="rect">
            <a:avLst/>
          </a:prstGeom>
          <a:noFill/>
        </p:spPr>
        <p:txBody>
          <a:bodyPr wrap="none" rtlCol="0">
            <a:spAutoFit/>
          </a:bodyPr>
          <a:lstStyle/>
          <a:p>
            <a:pPr algn="ctr"/>
            <a:r>
              <a:rPr lang="cs-CZ" sz="2800" dirty="0" smtClean="0">
                <a:latin typeface="Bookman Old Style" pitchFamily="18" charset="0"/>
              </a:rPr>
              <a:t>Mezinárodní studie srovnávající úmrtnost na </a:t>
            </a:r>
          </a:p>
          <a:p>
            <a:pPr algn="ctr"/>
            <a:r>
              <a:rPr lang="cs-CZ" sz="2800" dirty="0" smtClean="0">
                <a:latin typeface="Bookman Old Style" pitchFamily="18" charset="0"/>
              </a:rPr>
              <a:t>Karcinom prostaty v závislosti na spotřebě cukru</a:t>
            </a:r>
            <a:endParaRPr lang="cs-CZ" sz="2800" dirty="0">
              <a:latin typeface="Bookman Old Styl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981075"/>
          </a:xfrm>
          <a:solidFill>
            <a:srgbClr val="F8F856"/>
          </a:solidFill>
        </p:spPr>
        <p:txBody>
          <a:bodyPr/>
          <a:lstStyle/>
          <a:p>
            <a:pPr eaLnBrk="1" hangingPunct="1"/>
            <a:r>
              <a:rPr lang="cs-CZ" sz="3200" smtClean="0">
                <a:latin typeface="Bookman Old Style" pitchFamily="18" charset="0"/>
              </a:rPr>
              <a:t>Analytické metody (1)</a:t>
            </a:r>
          </a:p>
        </p:txBody>
      </p:sp>
      <p:sp>
        <p:nvSpPr>
          <p:cNvPr id="17411" name="Rectangle 3"/>
          <p:cNvSpPr>
            <a:spLocks noGrp="1" noChangeArrowheads="1"/>
          </p:cNvSpPr>
          <p:nvPr>
            <p:ph type="body" idx="1"/>
          </p:nvPr>
        </p:nvSpPr>
        <p:spPr>
          <a:xfrm>
            <a:off x="323850" y="1125538"/>
            <a:ext cx="8445500" cy="5399087"/>
          </a:xfrm>
        </p:spPr>
        <p:txBody>
          <a:bodyPr/>
          <a:lstStyle/>
          <a:p>
            <a:pPr eaLnBrk="1" hangingPunct="1">
              <a:lnSpc>
                <a:spcPct val="110000"/>
              </a:lnSpc>
              <a:buFontTx/>
              <a:buNone/>
            </a:pPr>
            <a:r>
              <a:rPr lang="cs-CZ" sz="2200" b="1" dirty="0" smtClean="0">
                <a:latin typeface="Bookman Old Style" pitchFamily="18" charset="0"/>
              </a:rPr>
              <a:t>STUDIE PŘÍPADŮ A KONTROL </a:t>
            </a:r>
            <a:r>
              <a:rPr lang="cs-CZ" sz="2200" dirty="0" smtClean="0">
                <a:latin typeface="Bookman Old Style" pitchFamily="18" charset="0"/>
              </a:rPr>
              <a:t>(CASE-CONTROL STUDY)</a:t>
            </a:r>
          </a:p>
          <a:p>
            <a:pPr eaLnBrk="1" hangingPunct="1">
              <a:lnSpc>
                <a:spcPct val="110000"/>
              </a:lnSpc>
              <a:buFontTx/>
              <a:buNone/>
            </a:pPr>
            <a:r>
              <a:rPr lang="cs-CZ" sz="2200" dirty="0" smtClean="0">
                <a:latin typeface="Bookman Old Style" pitchFamily="18" charset="0"/>
              </a:rPr>
              <a:t>-  retrospektivní studie</a:t>
            </a:r>
          </a:p>
          <a:p>
            <a:pPr eaLnBrk="1" hangingPunct="1">
              <a:lnSpc>
                <a:spcPct val="110000"/>
              </a:lnSpc>
              <a:buFontTx/>
              <a:buChar char="-"/>
            </a:pPr>
            <a:r>
              <a:rPr lang="cs-CZ" sz="2200" dirty="0" smtClean="0">
                <a:latin typeface="Bookman Old Style" pitchFamily="18" charset="0"/>
              </a:rPr>
              <a:t>pacienti s určitou nemocí nebo stavem jsou „spárováni“ s kontrolami</a:t>
            </a:r>
          </a:p>
          <a:p>
            <a:pPr eaLnBrk="1" hangingPunct="1">
              <a:lnSpc>
                <a:spcPct val="110000"/>
              </a:lnSpc>
              <a:buFontTx/>
              <a:buChar char="-"/>
            </a:pPr>
            <a:r>
              <a:rPr lang="cs-CZ" sz="2200" dirty="0" smtClean="0">
                <a:latin typeface="Bookman Old Style" pitchFamily="18" charset="0"/>
              </a:rPr>
              <a:t>poté se sbírají údaje o minulé expozici možnému etiologickému agens dané nemoci</a:t>
            </a:r>
          </a:p>
          <a:p>
            <a:pPr eaLnBrk="1" hangingPunct="1">
              <a:lnSpc>
                <a:spcPct val="110000"/>
              </a:lnSpc>
              <a:buFontTx/>
              <a:buChar char="-"/>
            </a:pPr>
            <a:r>
              <a:rPr lang="cs-CZ" sz="2200" dirty="0" smtClean="0">
                <a:latin typeface="Bookman Old Style" pitchFamily="18" charset="0"/>
              </a:rPr>
              <a:t>nutné zabezpečit porovnatelnost obou skupin</a:t>
            </a:r>
          </a:p>
          <a:p>
            <a:pPr eaLnBrk="1" hangingPunct="1">
              <a:lnSpc>
                <a:spcPct val="110000"/>
              </a:lnSpc>
              <a:buFontTx/>
              <a:buNone/>
            </a:pPr>
            <a:endParaRPr lang="cs-CZ" sz="2200" dirty="0" smtClean="0">
              <a:latin typeface="Bookman Old Style" pitchFamily="18" charset="0"/>
            </a:endParaRPr>
          </a:p>
          <a:p>
            <a:pPr eaLnBrk="1" hangingPunct="1">
              <a:lnSpc>
                <a:spcPct val="110000"/>
              </a:lnSpc>
              <a:buFontTx/>
              <a:buNone/>
            </a:pPr>
            <a:r>
              <a:rPr lang="cs-CZ" sz="2200" dirty="0" smtClean="0">
                <a:latin typeface="Bookman Old Style" pitchFamily="18" charset="0"/>
              </a:rPr>
              <a:t>EXPOZICE		NEMOC		ZAČÁTEK STUDIE</a:t>
            </a:r>
          </a:p>
          <a:p>
            <a:pPr eaLnBrk="1" hangingPunct="1">
              <a:lnSpc>
                <a:spcPct val="90000"/>
              </a:lnSpc>
              <a:buFontTx/>
              <a:buNone/>
            </a:pPr>
            <a:r>
              <a:rPr lang="cs-CZ" sz="2200" dirty="0" smtClean="0">
                <a:latin typeface="Bookman Old Style" pitchFamily="18" charset="0"/>
              </a:rPr>
              <a:t>? ………………………… + ……………………………….</a:t>
            </a:r>
          </a:p>
          <a:p>
            <a:pPr eaLnBrk="1" hangingPunct="1">
              <a:lnSpc>
                <a:spcPct val="90000"/>
              </a:lnSpc>
              <a:buFontTx/>
              <a:buNone/>
            </a:pPr>
            <a:r>
              <a:rPr lang="cs-CZ" sz="2200" dirty="0" smtClean="0">
                <a:latin typeface="Bookman Old Style" pitchFamily="18" charset="0"/>
              </a:rPr>
              <a:t>? ………………………… - ………………………………..</a:t>
            </a:r>
          </a:p>
          <a:p>
            <a:pPr eaLnBrk="1" hangingPunct="1">
              <a:lnSpc>
                <a:spcPct val="90000"/>
              </a:lnSpc>
              <a:buFontTx/>
              <a:buNone/>
            </a:pPr>
            <a:r>
              <a:rPr lang="cs-CZ" sz="2200" dirty="0" smtClean="0">
                <a:latin typeface="Bookman Old Style" pitchFamily="18" charset="0"/>
              </a:rPr>
              <a:t>					Směr vyšetřování</a:t>
            </a:r>
          </a:p>
          <a:p>
            <a:pPr eaLnBrk="1" hangingPunct="1">
              <a:lnSpc>
                <a:spcPct val="90000"/>
              </a:lnSpc>
              <a:buFontTx/>
              <a:buNone/>
            </a:pPr>
            <a:endParaRPr lang="cs-CZ" sz="2200" dirty="0" smtClean="0">
              <a:latin typeface="Bookman Old Style" pitchFamily="18" charset="0"/>
            </a:endParaRPr>
          </a:p>
          <a:p>
            <a:pPr eaLnBrk="1" hangingPunct="1">
              <a:lnSpc>
                <a:spcPct val="90000"/>
              </a:lnSpc>
              <a:buFontTx/>
              <a:buNone/>
            </a:pPr>
            <a:endParaRPr lang="cs-CZ" sz="3600" dirty="0" smtClean="0"/>
          </a:p>
        </p:txBody>
      </p:sp>
      <p:sp>
        <p:nvSpPr>
          <p:cNvPr id="17412" name="Line 4"/>
          <p:cNvSpPr>
            <a:spLocks noChangeShapeType="1"/>
          </p:cNvSpPr>
          <p:nvPr/>
        </p:nvSpPr>
        <p:spPr bwMode="auto">
          <a:xfrm flipH="1" flipV="1">
            <a:off x="539750" y="6165850"/>
            <a:ext cx="6624638" cy="0"/>
          </a:xfrm>
          <a:prstGeom prst="line">
            <a:avLst/>
          </a:prstGeom>
          <a:noFill/>
          <a:ln w="2857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196752"/>
            <a:ext cx="8496944" cy="5328592"/>
          </a:xfrm>
        </p:spPr>
        <p:txBody>
          <a:bodyPr>
            <a:noAutofit/>
          </a:bodyPr>
          <a:lstStyle/>
          <a:p>
            <a:pPr marL="0" indent="0">
              <a:buNone/>
            </a:pPr>
            <a:r>
              <a:rPr lang="cs-CZ" sz="1800" b="1" dirty="0" smtClean="0">
                <a:latin typeface="Bookman Old Style" pitchFamily="18" charset="0"/>
              </a:rPr>
              <a:t>Thalidomidová aféra</a:t>
            </a:r>
          </a:p>
          <a:p>
            <a:r>
              <a:rPr lang="cs-CZ" sz="1800" dirty="0" smtClean="0">
                <a:latin typeface="Bookman Old Style" pitchFamily="18" charset="0"/>
              </a:rPr>
              <a:t>Důkaz o příčinné souvislosti mezi požitím thalidomidu v rané fázi těhotenství a malformacemi plodu získán prostřednictvím studie případů a kontrol (1961).</a:t>
            </a:r>
          </a:p>
          <a:p>
            <a:r>
              <a:rPr lang="cs-CZ" sz="1800" dirty="0" smtClean="0">
                <a:latin typeface="Bookman Old Style" pitchFamily="18" charset="0"/>
              </a:rPr>
              <a:t>Několik lékařů v Německu nezávisle na sobě subjektivně zaregistrovalo vyšší výskyt novorozenců s malformacemi končetin. Začali pátrat, zda matky byly v těhotenství vystaveny nějakým škodlivinám. Jako pravděpodobný společný činitel se po určité době tápání ukázalo užívání thalidomidového preparátu (Contergan, Distaval). </a:t>
            </a:r>
          </a:p>
          <a:p>
            <a:r>
              <a:rPr lang="cs-CZ" sz="1800" dirty="0" smtClean="0">
                <a:latin typeface="Bookman Old Style" pitchFamily="18" charset="0"/>
              </a:rPr>
              <a:t>V r. 1961 prof. Hans Weicker provedl v Bonnu první </a:t>
            </a:r>
            <a:r>
              <a:rPr lang="cs-CZ" sz="1800" b="1" dirty="0" smtClean="0">
                <a:latin typeface="Bookman Old Style" pitchFamily="18" charset="0"/>
              </a:rPr>
              <a:t>studii případů </a:t>
            </a:r>
            <a:r>
              <a:rPr lang="cs-CZ" sz="1800" dirty="0" smtClean="0">
                <a:latin typeface="Bookman Old Style" pitchFamily="18" charset="0"/>
              </a:rPr>
              <a:t>(matky dětí s fokomelickými končetinami) </a:t>
            </a:r>
            <a:r>
              <a:rPr lang="cs-CZ" sz="1800" b="1" dirty="0" smtClean="0">
                <a:latin typeface="Bookman Old Style" pitchFamily="18" charset="0"/>
              </a:rPr>
              <a:t>a kontrol </a:t>
            </a:r>
            <a:r>
              <a:rPr lang="cs-CZ" sz="1800" dirty="0" smtClean="0">
                <a:latin typeface="Bookman Old Style" pitchFamily="18" charset="0"/>
              </a:rPr>
              <a:t>(matky zdravých dětí) a zjišťoval u nich užívání léků v těhotenství. Contergan užívalo 70% matek postižených dětí oproti 1% matek zdravých dětí.</a:t>
            </a:r>
          </a:p>
          <a:p>
            <a:r>
              <a:rPr lang="cs-CZ" sz="1800" dirty="0" smtClean="0">
                <a:latin typeface="Bookman Old Style" pitchFamily="18" charset="0"/>
              </a:rPr>
              <a:t>Souvislost mezi užíváním thalidomidu v těhotenství a malformacemi plodu byla následně potvrzena i prospektivní studií.</a:t>
            </a:r>
          </a:p>
          <a:p>
            <a:r>
              <a:rPr lang="cs-CZ" sz="1800" dirty="0" smtClean="0">
                <a:latin typeface="Bookman Old Style" pitchFamily="18" charset="0"/>
              </a:rPr>
              <a:t>Lék byl stažen z trhu v prosinci 1961. Celkem bylo kvůli jeho užívání postiženo asi 15000 plodů. 12000 dětí se narodilo, 4000 z nich zemřely během prvního roku.</a:t>
            </a:r>
          </a:p>
          <a:p>
            <a:endParaRPr lang="cs-CZ" sz="1800" dirty="0"/>
          </a:p>
        </p:txBody>
      </p:sp>
      <p:sp>
        <p:nvSpPr>
          <p:cNvPr id="8" name="Nadpis 1"/>
          <p:cNvSpPr>
            <a:spLocks noGrp="1"/>
          </p:cNvSpPr>
          <p:nvPr>
            <p:ph type="title"/>
          </p:nvPr>
        </p:nvSpPr>
        <p:spPr>
          <a:xfrm>
            <a:off x="457200" y="274638"/>
            <a:ext cx="8229600" cy="778098"/>
          </a:xfrm>
        </p:spPr>
        <p:txBody>
          <a:bodyPr>
            <a:normAutofit/>
          </a:bodyPr>
          <a:lstStyle/>
          <a:p>
            <a:pPr algn="l"/>
            <a:r>
              <a:rPr lang="cs-CZ" sz="3200" b="1" dirty="0" smtClean="0">
                <a:solidFill>
                  <a:schemeClr val="tx1"/>
                </a:solidFill>
                <a:latin typeface="Bookman Old Style" pitchFamily="18" charset="0"/>
              </a:rPr>
              <a:t>STUDIE PŘÍPADŮ A KONTROL</a:t>
            </a:r>
            <a:endParaRPr lang="cs-CZ" sz="3200" b="1" dirty="0">
              <a:solidFill>
                <a:schemeClr val="tx1"/>
              </a:solidFill>
              <a:latin typeface="Bookman Old Style" pitchFamily="18" charset="0"/>
            </a:endParaRPr>
          </a:p>
        </p:txBody>
      </p:sp>
    </p:spTree>
    <p:extLst>
      <p:ext uri="{BB962C8B-B14F-4D97-AF65-F5344CB8AC3E}">
        <p14:creationId xmlns:p14="http://schemas.microsoft.com/office/powerpoint/2010/main" val="2514256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thalidomide-image1.jpg"/>
          <p:cNvPicPr>
            <a:picLocks noGrp="1" noChangeAspect="1"/>
          </p:cNvPicPr>
          <p:nvPr>
            <p:ph idx="1"/>
          </p:nvPr>
        </p:nvPicPr>
        <p:blipFill>
          <a:blip r:embed="rId2" cstate="print"/>
          <a:stretch>
            <a:fillRect/>
          </a:stretch>
        </p:blipFill>
        <p:spPr>
          <a:xfrm>
            <a:off x="323528" y="1556792"/>
            <a:ext cx="8604447" cy="4116071"/>
          </a:xfrm>
        </p:spPr>
      </p:pic>
      <p:sp>
        <p:nvSpPr>
          <p:cNvPr id="5" name="TextovéPole 4"/>
          <p:cNvSpPr txBox="1"/>
          <p:nvPr/>
        </p:nvSpPr>
        <p:spPr>
          <a:xfrm>
            <a:off x="251520" y="6237312"/>
            <a:ext cx="8892480" cy="800219"/>
          </a:xfrm>
          <a:prstGeom prst="rect">
            <a:avLst/>
          </a:prstGeom>
          <a:noFill/>
        </p:spPr>
        <p:txBody>
          <a:bodyPr wrap="square" rtlCol="0">
            <a:spAutoFit/>
          </a:bodyPr>
          <a:lstStyle/>
          <a:p>
            <a:r>
              <a:rPr lang="cs-CZ" sz="1400" dirty="0" smtClean="0">
                <a:latin typeface="Bookman Old Style" pitchFamily="18" charset="0"/>
                <a:hlinkClick r:id="rId3"/>
              </a:rPr>
              <a:t>http://www.</a:t>
            </a:r>
            <a:r>
              <a:rPr lang="cs-CZ" sz="1400" dirty="0" err="1" smtClean="0">
                <a:latin typeface="Bookman Old Style" pitchFamily="18" charset="0"/>
                <a:hlinkClick r:id="rId3"/>
              </a:rPr>
              <a:t>smithsonianmag.com</a:t>
            </a:r>
            <a:r>
              <a:rPr lang="cs-CZ" sz="1400" dirty="0" smtClean="0">
                <a:latin typeface="Bookman Old Style" pitchFamily="18" charset="0"/>
                <a:hlinkClick r:id="rId3"/>
              </a:rPr>
              <a:t>/</a:t>
            </a:r>
            <a:r>
              <a:rPr lang="cs-CZ" sz="1400" dirty="0" err="1" smtClean="0">
                <a:latin typeface="Bookman Old Style" pitchFamily="18" charset="0"/>
                <a:hlinkClick r:id="rId3"/>
              </a:rPr>
              <a:t>smart</a:t>
            </a:r>
            <a:r>
              <a:rPr lang="cs-CZ" sz="1400" dirty="0" smtClean="0">
                <a:latin typeface="Bookman Old Style" pitchFamily="18" charset="0"/>
                <a:hlinkClick r:id="rId3"/>
              </a:rPr>
              <a:t>-</a:t>
            </a:r>
            <a:r>
              <a:rPr lang="cs-CZ" sz="1400" dirty="0" err="1" smtClean="0">
                <a:latin typeface="Bookman Old Style" pitchFamily="18" charset="0"/>
                <a:hlinkClick r:id="rId3"/>
              </a:rPr>
              <a:t>news</a:t>
            </a:r>
            <a:r>
              <a:rPr lang="cs-CZ" sz="1400" dirty="0" smtClean="0">
                <a:latin typeface="Bookman Old Style" pitchFamily="18" charset="0"/>
                <a:hlinkClick r:id="rId3"/>
              </a:rPr>
              <a:t>/</a:t>
            </a:r>
            <a:r>
              <a:rPr lang="cs-CZ" sz="1400" dirty="0" err="1" smtClean="0">
                <a:latin typeface="Bookman Old Style" pitchFamily="18" charset="0"/>
                <a:hlinkClick r:id="rId3"/>
              </a:rPr>
              <a:t>thalidomide</a:t>
            </a:r>
            <a:r>
              <a:rPr lang="cs-CZ" sz="1400" dirty="0" smtClean="0">
                <a:latin typeface="Bookman Old Style" pitchFamily="18" charset="0"/>
                <a:hlinkClick r:id="rId3"/>
              </a:rPr>
              <a:t>-</a:t>
            </a:r>
            <a:r>
              <a:rPr lang="cs-CZ" sz="1400" dirty="0" err="1" smtClean="0">
                <a:latin typeface="Bookman Old Style" pitchFamily="18" charset="0"/>
                <a:hlinkClick r:id="rId3"/>
              </a:rPr>
              <a:t>manufacturer</a:t>
            </a:r>
            <a:r>
              <a:rPr lang="cs-CZ" sz="1400" dirty="0" smtClean="0">
                <a:latin typeface="Bookman Old Style" pitchFamily="18" charset="0"/>
                <a:hlinkClick r:id="rId3"/>
              </a:rPr>
              <a:t>-</a:t>
            </a:r>
            <a:r>
              <a:rPr lang="cs-CZ" sz="1400" dirty="0" err="1" smtClean="0">
                <a:latin typeface="Bookman Old Style" pitchFamily="18" charset="0"/>
                <a:hlinkClick r:id="rId3"/>
              </a:rPr>
              <a:t>finally</a:t>
            </a:r>
            <a:r>
              <a:rPr lang="cs-CZ" sz="1400" dirty="0" smtClean="0">
                <a:latin typeface="Bookman Old Style" pitchFamily="18" charset="0"/>
                <a:hlinkClick r:id="rId3"/>
              </a:rPr>
              <a:t>-</a:t>
            </a:r>
            <a:r>
              <a:rPr lang="cs-CZ" sz="1400" dirty="0" err="1" smtClean="0">
                <a:latin typeface="Bookman Old Style" pitchFamily="18" charset="0"/>
                <a:hlinkClick r:id="rId3"/>
              </a:rPr>
              <a:t>apologizes</a:t>
            </a:r>
            <a:r>
              <a:rPr lang="cs-CZ" sz="1400" dirty="0" smtClean="0">
                <a:latin typeface="Bookman Old Style" pitchFamily="18" charset="0"/>
                <a:hlinkClick r:id="rId3"/>
              </a:rPr>
              <a:t>-</a:t>
            </a:r>
            <a:r>
              <a:rPr lang="cs-CZ" sz="1400" dirty="0" err="1" smtClean="0">
                <a:latin typeface="Bookman Old Style" pitchFamily="18" charset="0"/>
                <a:hlinkClick r:id="rId3"/>
              </a:rPr>
              <a:t>for</a:t>
            </a:r>
            <a:r>
              <a:rPr lang="cs-CZ" sz="1400" dirty="0" smtClean="0">
                <a:latin typeface="Bookman Old Style" pitchFamily="18" charset="0"/>
                <a:hlinkClick r:id="rId3"/>
              </a:rPr>
              <a:t>-</a:t>
            </a:r>
            <a:r>
              <a:rPr lang="cs-CZ" sz="1400" dirty="0" err="1" smtClean="0">
                <a:latin typeface="Bookman Old Style" pitchFamily="18" charset="0"/>
                <a:hlinkClick r:id="rId3"/>
              </a:rPr>
              <a:t>birth</a:t>
            </a:r>
            <a:r>
              <a:rPr lang="cs-CZ" sz="1400" dirty="0" smtClean="0">
                <a:latin typeface="Bookman Old Style" pitchFamily="18" charset="0"/>
                <a:hlinkClick r:id="rId3"/>
              </a:rPr>
              <a:t>-</a:t>
            </a:r>
            <a:r>
              <a:rPr lang="cs-CZ" sz="1400" dirty="0" err="1" smtClean="0">
                <a:latin typeface="Bookman Old Style" pitchFamily="18" charset="0"/>
                <a:hlinkClick r:id="rId3"/>
              </a:rPr>
              <a:t>defects</a:t>
            </a:r>
            <a:r>
              <a:rPr lang="cs-CZ" sz="1400" dirty="0" smtClean="0">
                <a:latin typeface="Bookman Old Style" pitchFamily="18" charset="0"/>
                <a:hlinkClick r:id="rId3"/>
              </a:rPr>
              <a:t>-</a:t>
            </a:r>
            <a:r>
              <a:rPr lang="cs-CZ" sz="1400" dirty="0" err="1" smtClean="0">
                <a:latin typeface="Bookman Old Style" pitchFamily="18" charset="0"/>
                <a:hlinkClick r:id="rId3"/>
              </a:rPr>
              <a:t>survivors</a:t>
            </a:r>
            <a:r>
              <a:rPr lang="cs-CZ" sz="1400" dirty="0" smtClean="0">
                <a:latin typeface="Bookman Old Style" pitchFamily="18" charset="0"/>
                <a:hlinkClick r:id="rId3"/>
              </a:rPr>
              <a:t>-</a:t>
            </a:r>
            <a:r>
              <a:rPr lang="cs-CZ" sz="1400" dirty="0" err="1" smtClean="0">
                <a:latin typeface="Bookman Old Style" pitchFamily="18" charset="0"/>
                <a:hlinkClick r:id="rId3"/>
              </a:rPr>
              <a:t>say</a:t>
            </a:r>
            <a:r>
              <a:rPr lang="cs-CZ" sz="1400" dirty="0" smtClean="0">
                <a:latin typeface="Bookman Old Style" pitchFamily="18" charset="0"/>
                <a:hlinkClick r:id="rId3"/>
              </a:rPr>
              <a:t>-</a:t>
            </a:r>
            <a:r>
              <a:rPr lang="cs-CZ" sz="1400" dirty="0" err="1" smtClean="0">
                <a:latin typeface="Bookman Old Style" pitchFamily="18" charset="0"/>
                <a:hlinkClick r:id="rId3"/>
              </a:rPr>
              <a:t>its</a:t>
            </a:r>
            <a:r>
              <a:rPr lang="cs-CZ" sz="1400" dirty="0" smtClean="0">
                <a:latin typeface="Bookman Old Style" pitchFamily="18" charset="0"/>
                <a:hlinkClick r:id="rId3"/>
              </a:rPr>
              <a:t>-not-</a:t>
            </a:r>
            <a:r>
              <a:rPr lang="cs-CZ" sz="1400" dirty="0" err="1" smtClean="0">
                <a:latin typeface="Bookman Old Style" pitchFamily="18" charset="0"/>
                <a:hlinkClick r:id="rId3"/>
              </a:rPr>
              <a:t>enough</a:t>
            </a:r>
            <a:r>
              <a:rPr lang="cs-CZ" sz="1400" dirty="0" smtClean="0">
                <a:latin typeface="Bookman Old Style" pitchFamily="18" charset="0"/>
                <a:hlinkClick r:id="rId3"/>
              </a:rPr>
              <a:t>-24085623/</a:t>
            </a:r>
            <a:endParaRPr lang="cs-CZ" sz="1400" dirty="0" smtClean="0">
              <a:latin typeface="Bookman Old Style" pitchFamily="18" charset="0"/>
            </a:endParaRPr>
          </a:p>
          <a:p>
            <a:endParaRPr lang="cs-CZ" dirty="0"/>
          </a:p>
        </p:txBody>
      </p:sp>
      <p:sp>
        <p:nvSpPr>
          <p:cNvPr id="6" name="Obdélník 5"/>
          <p:cNvSpPr/>
          <p:nvPr/>
        </p:nvSpPr>
        <p:spPr>
          <a:xfrm>
            <a:off x="467544" y="764704"/>
            <a:ext cx="4032448" cy="523220"/>
          </a:xfrm>
          <a:prstGeom prst="rect">
            <a:avLst/>
          </a:prstGeom>
        </p:spPr>
        <p:txBody>
          <a:bodyPr wrap="square">
            <a:spAutoFit/>
          </a:bodyPr>
          <a:lstStyle/>
          <a:p>
            <a:r>
              <a:rPr lang="cs-CZ" sz="2800" dirty="0" err="1" smtClean="0">
                <a:latin typeface="Bookman Old Style" pitchFamily="18" charset="0"/>
              </a:rPr>
              <a:t>Thalidomidová</a:t>
            </a:r>
            <a:r>
              <a:rPr lang="cs-CZ" sz="2800" dirty="0" smtClean="0">
                <a:latin typeface="Bookman Old Style" pitchFamily="18" charset="0"/>
              </a:rPr>
              <a:t> aféra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908050"/>
          </a:xfrm>
          <a:solidFill>
            <a:srgbClr val="F8F856"/>
          </a:solidFill>
        </p:spPr>
        <p:txBody>
          <a:bodyPr/>
          <a:lstStyle/>
          <a:p>
            <a:pPr eaLnBrk="1" hangingPunct="1"/>
            <a:r>
              <a:rPr lang="cs-CZ" sz="3200" smtClean="0">
                <a:latin typeface="Bookman Old Style" pitchFamily="18" charset="0"/>
              </a:rPr>
              <a:t>Analytické metody (2)</a:t>
            </a:r>
          </a:p>
        </p:txBody>
      </p:sp>
      <p:sp>
        <p:nvSpPr>
          <p:cNvPr id="18435" name="Rectangle 3"/>
          <p:cNvSpPr>
            <a:spLocks noGrp="1" noChangeArrowheads="1"/>
          </p:cNvSpPr>
          <p:nvPr>
            <p:ph type="body" idx="1"/>
          </p:nvPr>
        </p:nvSpPr>
        <p:spPr>
          <a:xfrm>
            <a:off x="179388" y="1125538"/>
            <a:ext cx="8856662" cy="5616575"/>
          </a:xfrm>
        </p:spPr>
        <p:txBody>
          <a:bodyPr/>
          <a:lstStyle/>
          <a:p>
            <a:pPr eaLnBrk="1" hangingPunct="1">
              <a:lnSpc>
                <a:spcPct val="110000"/>
              </a:lnSpc>
              <a:buFontTx/>
              <a:buNone/>
            </a:pPr>
            <a:r>
              <a:rPr lang="cs-CZ" sz="2000" b="1" smtClean="0">
                <a:latin typeface="Bookman Old Style" pitchFamily="18" charset="0"/>
              </a:rPr>
              <a:t>KOHORTOVÉ STUDIE </a:t>
            </a:r>
            <a:r>
              <a:rPr lang="cs-CZ" sz="2000" smtClean="0">
                <a:latin typeface="Bookman Old Style" pitchFamily="18" charset="0"/>
              </a:rPr>
              <a:t>(COHORT STUDY)</a:t>
            </a:r>
          </a:p>
          <a:p>
            <a:pPr eaLnBrk="1" hangingPunct="1">
              <a:lnSpc>
                <a:spcPct val="110000"/>
              </a:lnSpc>
              <a:buFontTx/>
              <a:buNone/>
            </a:pPr>
            <a:r>
              <a:rPr lang="cs-CZ" sz="2000" smtClean="0">
                <a:latin typeface="Bookman Old Style" pitchFamily="18" charset="0"/>
              </a:rPr>
              <a:t>-  obvykle prospektivní</a:t>
            </a:r>
          </a:p>
          <a:p>
            <a:pPr eaLnBrk="1" hangingPunct="1">
              <a:lnSpc>
                <a:spcPct val="110000"/>
              </a:lnSpc>
              <a:buFontTx/>
              <a:buChar char="-"/>
            </a:pPr>
            <a:r>
              <a:rPr lang="cs-CZ" sz="2000" smtClean="0">
                <a:latin typeface="Bookman Old Style" pitchFamily="18" charset="0"/>
              </a:rPr>
              <a:t>dvě nebo více skupin jsou vybrány na základě odlišností v expozici určitému činiteli a následně jsou sledovány po delší časové období potřebné k rozvoji a klinickým projevům nemoci, </a:t>
            </a:r>
          </a:p>
          <a:p>
            <a:pPr eaLnBrk="1" hangingPunct="1">
              <a:lnSpc>
                <a:spcPct val="110000"/>
              </a:lnSpc>
              <a:buFontTx/>
              <a:buChar char="-"/>
            </a:pPr>
            <a:r>
              <a:rPr lang="cs-CZ" sz="2000" smtClean="0">
                <a:latin typeface="Bookman Old Style" pitchFamily="18" charset="0"/>
              </a:rPr>
              <a:t>získané podklady umožňují porovnání skupin exponovaných a neexponovaných jedinců vzhledem k četnosti výskytu onemocnění,</a:t>
            </a:r>
          </a:p>
          <a:p>
            <a:pPr eaLnBrk="1" hangingPunct="1">
              <a:lnSpc>
                <a:spcPct val="110000"/>
              </a:lnSpc>
              <a:buFontTx/>
              <a:buChar char="-"/>
            </a:pPr>
            <a:r>
              <a:rPr lang="cs-CZ" sz="2000" smtClean="0">
                <a:latin typeface="Bookman Old Style" pitchFamily="18" charset="0"/>
              </a:rPr>
              <a:t>časově a finančně náročné.</a:t>
            </a:r>
          </a:p>
          <a:p>
            <a:pPr eaLnBrk="1" hangingPunct="1">
              <a:lnSpc>
                <a:spcPct val="110000"/>
              </a:lnSpc>
              <a:buFontTx/>
              <a:buNone/>
            </a:pPr>
            <a:endParaRPr lang="cs-CZ" sz="1800" smtClean="0">
              <a:latin typeface="Bookman Old Style" pitchFamily="18" charset="0"/>
            </a:endParaRPr>
          </a:p>
          <a:p>
            <a:pPr eaLnBrk="1" hangingPunct="1">
              <a:lnSpc>
                <a:spcPct val="110000"/>
              </a:lnSpc>
              <a:buFontTx/>
              <a:buNone/>
            </a:pPr>
            <a:r>
              <a:rPr lang="cs-CZ" sz="1800" smtClean="0">
                <a:latin typeface="Bookman Old Style" pitchFamily="18" charset="0"/>
              </a:rPr>
              <a:t>EXPOZICE			STUDIE				NEMOC</a:t>
            </a:r>
          </a:p>
          <a:p>
            <a:pPr eaLnBrk="1" hangingPunct="1">
              <a:lnSpc>
                <a:spcPct val="110000"/>
              </a:lnSpc>
              <a:buFontTx/>
              <a:buNone/>
            </a:pPr>
            <a:r>
              <a:rPr lang="cs-CZ" sz="1800" smtClean="0">
                <a:latin typeface="Bookman Old Style" pitchFamily="18" charset="0"/>
              </a:rPr>
              <a:t>+ …………………………………………………………………………………….. ?</a:t>
            </a:r>
          </a:p>
          <a:p>
            <a:pPr eaLnBrk="1" hangingPunct="1">
              <a:lnSpc>
                <a:spcPct val="110000"/>
              </a:lnSpc>
              <a:buFontTx/>
              <a:buNone/>
            </a:pPr>
            <a:r>
              <a:rPr lang="cs-CZ" sz="1800" smtClean="0">
                <a:latin typeface="Bookman Old Style" pitchFamily="18" charset="0"/>
              </a:rPr>
              <a:t>- ……………………………………………………………………………………… ?</a:t>
            </a:r>
          </a:p>
          <a:p>
            <a:pPr eaLnBrk="1" hangingPunct="1">
              <a:lnSpc>
                <a:spcPct val="110000"/>
              </a:lnSpc>
              <a:buFontTx/>
              <a:buNone/>
            </a:pPr>
            <a:r>
              <a:rPr lang="cs-CZ" sz="1800" smtClean="0">
                <a:latin typeface="Bookman Old Style" pitchFamily="18" charset="0"/>
              </a:rPr>
              <a:t>							</a:t>
            </a:r>
            <a:r>
              <a:rPr lang="cs-CZ" sz="2000" smtClean="0">
                <a:latin typeface="Bookman Old Style" pitchFamily="18" charset="0"/>
              </a:rPr>
              <a:t>Směr vyšetřování</a:t>
            </a:r>
          </a:p>
        </p:txBody>
      </p:sp>
      <p:sp>
        <p:nvSpPr>
          <p:cNvPr id="18436" name="Line 4"/>
          <p:cNvSpPr>
            <a:spLocks noChangeShapeType="1"/>
          </p:cNvSpPr>
          <p:nvPr/>
        </p:nvSpPr>
        <p:spPr bwMode="auto">
          <a:xfrm flipH="1" flipV="1">
            <a:off x="468313" y="6021388"/>
            <a:ext cx="3744912" cy="0"/>
          </a:xfrm>
          <a:prstGeom prst="line">
            <a:avLst/>
          </a:prstGeom>
          <a:noFill/>
          <a:ln w="28575">
            <a:solidFill>
              <a:schemeClr val="tx1"/>
            </a:solidFill>
            <a:round/>
            <a:headEnd/>
            <a:tailEnd type="triangle" w="med" len="med"/>
          </a:ln>
        </p:spPr>
        <p:txBody>
          <a:bodyPr/>
          <a:lstStyle/>
          <a:p>
            <a:endParaRPr lang="cs-CZ"/>
          </a:p>
        </p:txBody>
      </p:sp>
      <p:sp>
        <p:nvSpPr>
          <p:cNvPr id="18437" name="Line 6"/>
          <p:cNvSpPr>
            <a:spLocks noChangeShapeType="1"/>
          </p:cNvSpPr>
          <p:nvPr/>
        </p:nvSpPr>
        <p:spPr bwMode="auto">
          <a:xfrm flipV="1">
            <a:off x="468313" y="6308725"/>
            <a:ext cx="7777162" cy="0"/>
          </a:xfrm>
          <a:prstGeom prst="line">
            <a:avLst/>
          </a:prstGeom>
          <a:noFill/>
          <a:ln w="2857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 case-</a:t>
            </a:r>
            <a:r>
              <a:rPr lang="cs-CZ" dirty="0" err="1" smtClean="0"/>
              <a:t>control</a:t>
            </a:r>
            <a:r>
              <a:rPr lang="cs-CZ" dirty="0" smtClean="0"/>
              <a:t> a </a:t>
            </a:r>
            <a:r>
              <a:rPr lang="cs-CZ" dirty="0" err="1" smtClean="0"/>
              <a:t>cohort</a:t>
            </a:r>
            <a:r>
              <a:rPr lang="cs-CZ" dirty="0" smtClean="0"/>
              <a:t> </a:t>
            </a:r>
            <a:r>
              <a:rPr lang="cs-CZ" dirty="0" err="1" smtClean="0"/>
              <a:t>studies</a:t>
            </a:r>
            <a:endParaRPr lang="cs-CZ" dirty="0"/>
          </a:p>
        </p:txBody>
      </p:sp>
      <p:sp>
        <p:nvSpPr>
          <p:cNvPr id="3" name="Zástupný symbol pro obsah 2"/>
          <p:cNvSpPr>
            <a:spLocks noGrp="1"/>
          </p:cNvSpPr>
          <p:nvPr>
            <p:ph idx="1"/>
          </p:nvPr>
        </p:nvSpPr>
        <p:spPr/>
        <p:txBody>
          <a:bodyPr/>
          <a:lstStyle/>
          <a:p>
            <a:r>
              <a:rPr lang="cs-CZ" dirty="0"/>
              <a:t>https://www.students4bestevidence.net/case-control-and-cohort-studies-overview/</a:t>
            </a:r>
          </a:p>
        </p:txBody>
      </p:sp>
    </p:spTree>
    <p:extLst>
      <p:ext uri="{BB962C8B-B14F-4D97-AF65-F5344CB8AC3E}">
        <p14:creationId xmlns:p14="http://schemas.microsoft.com/office/powerpoint/2010/main" val="1139114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268413"/>
          </a:xfrm>
          <a:solidFill>
            <a:schemeClr val="folHlink"/>
          </a:solidFill>
        </p:spPr>
        <p:txBody>
          <a:bodyPr/>
          <a:lstStyle/>
          <a:p>
            <a:pPr eaLnBrk="1" hangingPunct="1"/>
            <a:r>
              <a:rPr lang="cs-CZ" sz="3200" smtClean="0">
                <a:latin typeface="Bookman Old Style" pitchFamily="18" charset="0"/>
              </a:rPr>
              <a:t>Intervenční studie</a:t>
            </a:r>
          </a:p>
        </p:txBody>
      </p:sp>
      <p:sp>
        <p:nvSpPr>
          <p:cNvPr id="19459" name="Rectangle 3"/>
          <p:cNvSpPr>
            <a:spLocks noGrp="1" noChangeArrowheads="1"/>
          </p:cNvSpPr>
          <p:nvPr>
            <p:ph type="body" idx="1"/>
          </p:nvPr>
        </p:nvSpPr>
        <p:spPr>
          <a:xfrm>
            <a:off x="457200" y="1412875"/>
            <a:ext cx="8229600" cy="5256213"/>
          </a:xfrm>
        </p:spPr>
        <p:txBody>
          <a:bodyPr/>
          <a:lstStyle/>
          <a:p>
            <a:pPr eaLnBrk="1" hangingPunct="1">
              <a:buFontTx/>
              <a:buChar char="-"/>
            </a:pPr>
            <a:r>
              <a:rPr lang="cs-CZ" sz="2200" smtClean="0">
                <a:latin typeface="Bookman Old Style" pitchFamily="18" charset="0"/>
              </a:rPr>
              <a:t>vždy prospektivní </a:t>
            </a:r>
          </a:p>
          <a:p>
            <a:pPr eaLnBrk="1" hangingPunct="1">
              <a:buFontTx/>
              <a:buNone/>
            </a:pPr>
            <a:r>
              <a:rPr lang="cs-CZ" sz="2200" smtClean="0">
                <a:latin typeface="Bookman Old Style" pitchFamily="18" charset="0"/>
              </a:rPr>
              <a:t>	(začíná se přiřazením expozice a čeká se na reakci)</a:t>
            </a:r>
          </a:p>
          <a:p>
            <a:pPr eaLnBrk="1" hangingPunct="1">
              <a:buFontTx/>
              <a:buNone/>
            </a:pPr>
            <a:endParaRPr lang="cs-CZ" sz="1000" smtClean="0">
              <a:latin typeface="Bookman Old Style" pitchFamily="18" charset="0"/>
            </a:endParaRPr>
          </a:p>
          <a:p>
            <a:pPr lvl="1" eaLnBrk="1" hangingPunct="1">
              <a:buClr>
                <a:schemeClr val="tx1"/>
              </a:buClr>
              <a:buFont typeface="Wingdings" pitchFamily="2" charset="2"/>
              <a:buChar char="v"/>
            </a:pPr>
            <a:r>
              <a:rPr lang="cs-CZ" sz="2200" b="1" smtClean="0">
                <a:latin typeface="Bookman Old Style" pitchFamily="18" charset="0"/>
              </a:rPr>
              <a:t>KLINICKÉ STUDIE </a:t>
            </a:r>
            <a:r>
              <a:rPr lang="cs-CZ" sz="2200" smtClean="0">
                <a:latin typeface="Bookman Old Style" pitchFamily="18" charset="0"/>
              </a:rPr>
              <a:t>(CLINICAL TRIAL)</a:t>
            </a:r>
          </a:p>
          <a:p>
            <a:pPr lvl="2" eaLnBrk="1" hangingPunct="1">
              <a:buClr>
                <a:schemeClr val="tx1"/>
              </a:buClr>
              <a:buFontTx/>
              <a:buChar char="-"/>
            </a:pPr>
            <a:r>
              <a:rPr lang="cs-CZ" sz="2200" smtClean="0">
                <a:latin typeface="Bookman Old Style" pitchFamily="18" charset="0"/>
              </a:rPr>
              <a:t>porovnání dvou skupin, z nichž jedna je léčena klasicky a druhá novým postupem</a:t>
            </a:r>
          </a:p>
          <a:p>
            <a:pPr lvl="2" eaLnBrk="1" hangingPunct="1">
              <a:buClr>
                <a:schemeClr val="tx1"/>
              </a:buClr>
              <a:buFontTx/>
              <a:buChar char="-"/>
            </a:pPr>
            <a:r>
              <a:rPr lang="cs-CZ" sz="2200" smtClean="0">
                <a:latin typeface="Bookman Old Style" pitchFamily="18" charset="0"/>
              </a:rPr>
              <a:t>zařazení může být prováděno náhodně či nenáhodně</a:t>
            </a:r>
          </a:p>
          <a:p>
            <a:pPr lvl="2" eaLnBrk="1" hangingPunct="1">
              <a:buClr>
                <a:schemeClr val="tx1"/>
              </a:buClr>
              <a:buFontTx/>
              <a:buChar char="-"/>
            </a:pPr>
            <a:r>
              <a:rPr lang="cs-CZ" sz="2200" smtClean="0">
                <a:latin typeface="Bookman Old Style" pitchFamily="18" charset="0"/>
              </a:rPr>
              <a:t>randomizace výrazně omezuje možnost vzniku chyb</a:t>
            </a:r>
          </a:p>
          <a:p>
            <a:pPr lvl="2" eaLnBrk="1" hangingPunct="1">
              <a:buClr>
                <a:schemeClr val="tx1"/>
              </a:buClr>
              <a:buFontTx/>
              <a:buNone/>
            </a:pPr>
            <a:endParaRPr lang="cs-CZ" sz="1000" smtClean="0">
              <a:latin typeface="Bookman Old Style" pitchFamily="18" charset="0"/>
            </a:endParaRPr>
          </a:p>
          <a:p>
            <a:pPr lvl="1" eaLnBrk="1" hangingPunct="1">
              <a:buClr>
                <a:schemeClr val="tx1"/>
              </a:buClr>
              <a:buFont typeface="Wingdings" pitchFamily="2" charset="2"/>
              <a:buChar char="v"/>
            </a:pPr>
            <a:r>
              <a:rPr lang="cs-CZ" sz="2200" b="1" smtClean="0">
                <a:latin typeface="Bookman Old Style" pitchFamily="18" charset="0"/>
              </a:rPr>
              <a:t>TERÉNNÍ KONTROLOVANÉ STUDIE</a:t>
            </a:r>
          </a:p>
          <a:p>
            <a:pPr lvl="2" eaLnBrk="1" hangingPunct="1">
              <a:buClr>
                <a:schemeClr val="tx1"/>
              </a:buClr>
              <a:buFont typeface="Wingdings" pitchFamily="2" charset="2"/>
              <a:buNone/>
            </a:pPr>
            <a:r>
              <a:rPr lang="cs-CZ" sz="2200" smtClean="0">
                <a:latin typeface="Bookman Old Style" pitchFamily="18" charset="0"/>
              </a:rPr>
              <a:t>- Preventivním opatřením jsou ovlivňovány velké skupiny osob, vymezené např. geograficky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268413"/>
          </a:xfrm>
          <a:solidFill>
            <a:schemeClr val="folHlink"/>
          </a:solidFill>
        </p:spPr>
        <p:txBody>
          <a:bodyPr/>
          <a:lstStyle/>
          <a:p>
            <a:pPr eaLnBrk="1" hangingPunct="1"/>
            <a:r>
              <a:rPr lang="cs-CZ" sz="3200" smtClean="0">
                <a:latin typeface="Bookman Old Style" pitchFamily="18" charset="0"/>
              </a:rPr>
              <a:t>Intervenční studie</a:t>
            </a:r>
          </a:p>
        </p:txBody>
      </p:sp>
      <p:sp>
        <p:nvSpPr>
          <p:cNvPr id="20483" name="Rectangle 3"/>
          <p:cNvSpPr>
            <a:spLocks noGrp="1" noChangeArrowheads="1"/>
          </p:cNvSpPr>
          <p:nvPr>
            <p:ph type="body" idx="1"/>
          </p:nvPr>
        </p:nvSpPr>
        <p:spPr>
          <a:xfrm>
            <a:off x="179388" y="1916113"/>
            <a:ext cx="8686800" cy="4464050"/>
          </a:xfrm>
        </p:spPr>
        <p:txBody>
          <a:bodyPr/>
          <a:lstStyle/>
          <a:p>
            <a:pPr eaLnBrk="1" hangingPunct="1">
              <a:buFontTx/>
              <a:buNone/>
            </a:pPr>
            <a:r>
              <a:rPr lang="cs-CZ" sz="2200" smtClean="0">
                <a:latin typeface="Bookman Old Style" pitchFamily="18" charset="0"/>
              </a:rPr>
              <a:t>STUDIE			EXPOZICE			NEMOC</a:t>
            </a:r>
          </a:p>
          <a:p>
            <a:pPr eaLnBrk="1" hangingPunct="1">
              <a:buFontTx/>
              <a:buNone/>
            </a:pPr>
            <a:endParaRPr lang="cs-CZ" sz="2200" smtClean="0">
              <a:latin typeface="Bookman Old Style" pitchFamily="18" charset="0"/>
            </a:endParaRPr>
          </a:p>
          <a:p>
            <a:pPr eaLnBrk="1" hangingPunct="1">
              <a:buFontTx/>
              <a:buNone/>
            </a:pPr>
            <a:r>
              <a:rPr lang="cs-CZ" sz="2200" smtClean="0">
                <a:latin typeface="Bookman Old Style" pitchFamily="18" charset="0"/>
              </a:rPr>
              <a:t>……………………………………… + …………………………….. ?</a:t>
            </a:r>
          </a:p>
          <a:p>
            <a:pPr eaLnBrk="1" hangingPunct="1">
              <a:buFontTx/>
              <a:buNone/>
            </a:pPr>
            <a:r>
              <a:rPr lang="cs-CZ" sz="2200" smtClean="0">
                <a:latin typeface="Bookman Old Style" pitchFamily="18" charset="0"/>
              </a:rPr>
              <a:t>……………………………………… - ……………………………… ?</a:t>
            </a:r>
          </a:p>
          <a:p>
            <a:pPr eaLnBrk="1" hangingPunct="1">
              <a:buFontTx/>
              <a:buNone/>
            </a:pPr>
            <a:r>
              <a:rPr lang="cs-CZ" sz="2200" smtClean="0">
                <a:latin typeface="Bookman Old Style" pitchFamily="18" charset="0"/>
              </a:rPr>
              <a:t>							Směr vyšetřování</a:t>
            </a:r>
          </a:p>
          <a:p>
            <a:pPr eaLnBrk="1" hangingPunct="1">
              <a:buFontTx/>
              <a:buNone/>
            </a:pPr>
            <a:endParaRPr lang="cs-CZ" sz="2200" smtClean="0">
              <a:latin typeface="Bookman Old Style" pitchFamily="18" charset="0"/>
            </a:endParaRPr>
          </a:p>
          <a:p>
            <a:pPr eaLnBrk="1" hangingPunct="1">
              <a:buFontTx/>
              <a:buNone/>
            </a:pPr>
            <a:endParaRPr lang="cs-CZ" sz="2200" smtClean="0">
              <a:latin typeface="Bookman Old Style" pitchFamily="18" charset="0"/>
            </a:endParaRPr>
          </a:p>
          <a:p>
            <a:pPr eaLnBrk="1" hangingPunct="1">
              <a:buFontTx/>
              <a:buNone/>
            </a:pPr>
            <a:endParaRPr lang="cs-CZ" sz="2200" smtClean="0">
              <a:latin typeface="Bookman Old Style" pitchFamily="18" charset="0"/>
            </a:endParaRPr>
          </a:p>
          <a:p>
            <a:pPr eaLnBrk="1" hangingPunct="1">
              <a:buFontTx/>
              <a:buNone/>
            </a:pPr>
            <a:r>
              <a:rPr lang="cs-CZ" sz="2200" smtClean="0">
                <a:latin typeface="Bookman Old Style" pitchFamily="18" charset="0"/>
              </a:rPr>
              <a:t>O expozici je aktivně rozhodováno.</a:t>
            </a:r>
          </a:p>
        </p:txBody>
      </p:sp>
      <p:sp>
        <p:nvSpPr>
          <p:cNvPr id="20484" name="Line 4"/>
          <p:cNvSpPr>
            <a:spLocks noChangeShapeType="1"/>
          </p:cNvSpPr>
          <p:nvPr/>
        </p:nvSpPr>
        <p:spPr bwMode="auto">
          <a:xfrm flipV="1">
            <a:off x="468313" y="4221163"/>
            <a:ext cx="7777162" cy="0"/>
          </a:xfrm>
          <a:prstGeom prst="line">
            <a:avLst/>
          </a:prstGeom>
          <a:noFill/>
          <a:ln w="2857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23850" y="274638"/>
            <a:ext cx="8640763" cy="1143000"/>
          </a:xfrm>
        </p:spPr>
        <p:txBody>
          <a:bodyPr/>
          <a:lstStyle/>
          <a:p>
            <a:pPr eaLnBrk="1" hangingPunct="1"/>
            <a:r>
              <a:rPr lang="cs-CZ" sz="3200" smtClean="0">
                <a:latin typeface="Bookman Old Style" pitchFamily="18" charset="0"/>
              </a:rPr>
              <a:t>Výpovědní schopnost epidemiologických studií</a:t>
            </a:r>
          </a:p>
        </p:txBody>
      </p:sp>
      <p:sp>
        <p:nvSpPr>
          <p:cNvPr id="21507" name="Rectangle 3"/>
          <p:cNvSpPr>
            <a:spLocks noGrp="1" noChangeArrowheads="1"/>
          </p:cNvSpPr>
          <p:nvPr>
            <p:ph type="body" idx="1"/>
          </p:nvPr>
        </p:nvSpPr>
        <p:spPr/>
        <p:txBody>
          <a:bodyPr/>
          <a:lstStyle/>
          <a:p>
            <a:pPr eaLnBrk="1" hangingPunct="1">
              <a:buFontTx/>
              <a:buNone/>
            </a:pPr>
            <a:r>
              <a:rPr lang="cs-CZ" smtClean="0"/>
              <a:t>			</a:t>
            </a:r>
            <a:r>
              <a:rPr lang="cs-CZ" sz="2800" smtClean="0">
                <a:latin typeface="Bookman Old Style" pitchFamily="18" charset="0"/>
              </a:rPr>
              <a:t>kauzuistiky</a:t>
            </a:r>
          </a:p>
          <a:p>
            <a:pPr eaLnBrk="1" hangingPunct="1">
              <a:buFontTx/>
              <a:buNone/>
            </a:pPr>
            <a:r>
              <a:rPr lang="cs-CZ" sz="2800" smtClean="0">
                <a:latin typeface="Bookman Old Style" pitchFamily="18" charset="0"/>
              </a:rPr>
              <a:t>			korelační studie</a:t>
            </a:r>
          </a:p>
          <a:p>
            <a:pPr eaLnBrk="1" hangingPunct="1">
              <a:buFontTx/>
              <a:buNone/>
            </a:pPr>
            <a:r>
              <a:rPr lang="cs-CZ" sz="2800" smtClean="0">
                <a:latin typeface="Bookman Old Style" pitchFamily="18" charset="0"/>
              </a:rPr>
              <a:t>			průřezové studie</a:t>
            </a:r>
          </a:p>
          <a:p>
            <a:pPr eaLnBrk="1" hangingPunct="1">
              <a:buFontTx/>
              <a:buNone/>
            </a:pPr>
            <a:r>
              <a:rPr lang="cs-CZ" sz="2800" smtClean="0">
                <a:latin typeface="Bookman Old Style" pitchFamily="18" charset="0"/>
              </a:rPr>
              <a:t>			studie případů a kontrol</a:t>
            </a:r>
          </a:p>
          <a:p>
            <a:pPr eaLnBrk="1" hangingPunct="1">
              <a:buFontTx/>
              <a:buNone/>
            </a:pPr>
            <a:r>
              <a:rPr lang="cs-CZ" sz="2800" smtClean="0">
                <a:latin typeface="Bookman Old Style" pitchFamily="18" charset="0"/>
              </a:rPr>
              <a:t>			kohortové studie</a:t>
            </a:r>
          </a:p>
          <a:p>
            <a:pPr eaLnBrk="1" hangingPunct="1">
              <a:buFontTx/>
              <a:buNone/>
            </a:pPr>
            <a:endParaRPr lang="cs-CZ" sz="2800" smtClean="0">
              <a:latin typeface="Bookman Old Style" pitchFamily="18" charset="0"/>
            </a:endParaRPr>
          </a:p>
          <a:p>
            <a:pPr eaLnBrk="1" hangingPunct="1">
              <a:buFontTx/>
              <a:buNone/>
            </a:pPr>
            <a:r>
              <a:rPr lang="cs-CZ" sz="2800" smtClean="0">
                <a:latin typeface="Bookman Old Style" pitchFamily="18" charset="0"/>
              </a:rPr>
              <a:t>			terénní kontrolované studie</a:t>
            </a:r>
          </a:p>
          <a:p>
            <a:pPr eaLnBrk="1" hangingPunct="1">
              <a:buFontTx/>
              <a:buNone/>
            </a:pPr>
            <a:r>
              <a:rPr lang="cs-CZ" sz="2800" smtClean="0">
                <a:latin typeface="Bookman Old Style" pitchFamily="18" charset="0"/>
              </a:rPr>
              <a:t>			klinické studie	</a:t>
            </a:r>
          </a:p>
          <a:p>
            <a:pPr eaLnBrk="1" hangingPunct="1">
              <a:buFontTx/>
              <a:buNone/>
            </a:pPr>
            <a:endParaRPr lang="cs-CZ" smtClean="0"/>
          </a:p>
        </p:txBody>
      </p:sp>
      <p:sp>
        <p:nvSpPr>
          <p:cNvPr id="21508" name="AutoShape 4"/>
          <p:cNvSpPr>
            <a:spLocks noChangeArrowheads="1"/>
          </p:cNvSpPr>
          <p:nvPr/>
        </p:nvSpPr>
        <p:spPr bwMode="auto">
          <a:xfrm>
            <a:off x="1331913" y="1700213"/>
            <a:ext cx="558800" cy="4537075"/>
          </a:xfrm>
          <a:prstGeom prst="downArrow">
            <a:avLst>
              <a:gd name="adj1" fmla="val 50000"/>
              <a:gd name="adj2" fmla="val 202983"/>
            </a:avLst>
          </a:prstGeom>
          <a:gradFill rotWithShape="1">
            <a:gsLst>
              <a:gs pos="0">
                <a:srgbClr val="F8F856"/>
              </a:gs>
              <a:gs pos="100000">
                <a:srgbClr val="A5A539"/>
              </a:gs>
            </a:gsLst>
            <a:lin ang="0" scaled="1"/>
          </a:gradFill>
          <a:ln w="9525">
            <a:solidFill>
              <a:schemeClr val="tx1"/>
            </a:solidFill>
            <a:miter lim="800000"/>
            <a:headEnd/>
            <a:tailEnd/>
          </a:ln>
        </p:spPr>
        <p:txBody>
          <a:bodyPr wrap="none" anchor="ctr"/>
          <a:lstStyle/>
          <a:p>
            <a:endParaRPr lang="cs-CZ"/>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900113" y="765175"/>
            <a:ext cx="184150" cy="366713"/>
          </a:xfrm>
          <a:prstGeom prst="rect">
            <a:avLst/>
          </a:prstGeom>
          <a:noFill/>
          <a:ln w="9525">
            <a:noFill/>
            <a:miter lim="800000"/>
            <a:headEnd/>
            <a:tailEnd/>
          </a:ln>
        </p:spPr>
        <p:txBody>
          <a:bodyPr wrap="none">
            <a:spAutoFit/>
          </a:bodyPr>
          <a:lstStyle/>
          <a:p>
            <a:endParaRPr lang="cs-CZ"/>
          </a:p>
        </p:txBody>
      </p:sp>
      <p:sp>
        <p:nvSpPr>
          <p:cNvPr id="22531" name="Text Box 5"/>
          <p:cNvSpPr txBox="1">
            <a:spLocks noChangeArrowheads="1"/>
          </p:cNvSpPr>
          <p:nvPr/>
        </p:nvSpPr>
        <p:spPr bwMode="auto">
          <a:xfrm>
            <a:off x="663575" y="333375"/>
            <a:ext cx="8301038" cy="6647974"/>
          </a:xfrm>
          <a:prstGeom prst="rect">
            <a:avLst/>
          </a:prstGeom>
          <a:noFill/>
          <a:ln w="9525">
            <a:noFill/>
            <a:miter lim="800000"/>
            <a:headEnd/>
            <a:tailEnd/>
          </a:ln>
        </p:spPr>
        <p:txBody>
          <a:bodyPr>
            <a:spAutoFit/>
          </a:bodyPr>
          <a:lstStyle/>
          <a:p>
            <a:r>
              <a:rPr lang="cs-CZ" sz="2800" b="1" dirty="0">
                <a:latin typeface="Bookman Old Style" pitchFamily="18" charset="0"/>
              </a:rPr>
              <a:t>Základní cíl epidemiologie:</a:t>
            </a:r>
          </a:p>
          <a:p>
            <a:endParaRPr lang="cs-CZ" sz="2800" b="1" dirty="0">
              <a:latin typeface="Bookman Old Style" pitchFamily="18" charset="0"/>
            </a:endParaRPr>
          </a:p>
          <a:p>
            <a:pPr>
              <a:buFont typeface="Wingdings" pitchFamily="2" charset="2"/>
              <a:buChar char="v"/>
            </a:pPr>
            <a:r>
              <a:rPr lang="cs-CZ" sz="2200" dirty="0">
                <a:latin typeface="Bookman Old Style" pitchFamily="18" charset="0"/>
              </a:rPr>
              <a:t> Existuje asociace mezi expozicí a následkem?</a:t>
            </a:r>
          </a:p>
          <a:p>
            <a:pPr>
              <a:buFont typeface="Wingdings" pitchFamily="2" charset="2"/>
              <a:buChar char="v"/>
            </a:pPr>
            <a:r>
              <a:rPr lang="cs-CZ" sz="2200" dirty="0">
                <a:latin typeface="Bookman Old Style" pitchFamily="18" charset="0"/>
              </a:rPr>
              <a:t> Je tato asociace kauzální?</a:t>
            </a:r>
          </a:p>
          <a:p>
            <a:pPr>
              <a:buFont typeface="Wingdings" pitchFamily="2" charset="2"/>
              <a:buChar char="v"/>
            </a:pPr>
            <a:endParaRPr lang="cs-CZ" sz="2200" dirty="0">
              <a:latin typeface="Bookman Old Style" pitchFamily="18" charset="0"/>
            </a:endParaRPr>
          </a:p>
          <a:p>
            <a:pPr>
              <a:buFont typeface="Wingdings" pitchFamily="2" charset="2"/>
              <a:buNone/>
            </a:pPr>
            <a:r>
              <a:rPr lang="cs-CZ" sz="2200" dirty="0">
                <a:latin typeface="Bookman Old Style" pitchFamily="18" charset="0"/>
              </a:rPr>
              <a:t>Je potřeba se zabývat otázkou, zda nález nebo vztah věrně odráží realitu, a zda nemohou být ovlivněny chybou. Pozorovaná asociace </a:t>
            </a:r>
            <a:r>
              <a:rPr lang="cs-CZ" sz="2200" dirty="0" smtClean="0">
                <a:latin typeface="Bookman Old Style" pitchFamily="18" charset="0"/>
              </a:rPr>
              <a:t>může být </a:t>
            </a:r>
            <a:r>
              <a:rPr lang="cs-CZ" sz="2200" dirty="0">
                <a:latin typeface="Bookman Old Style" pitchFamily="18" charset="0"/>
              </a:rPr>
              <a:t>důsledkem:</a:t>
            </a:r>
          </a:p>
          <a:p>
            <a:pPr>
              <a:buFont typeface="Wingdings" pitchFamily="2" charset="2"/>
              <a:buChar char="Ø"/>
            </a:pPr>
            <a:r>
              <a:rPr lang="cs-CZ" sz="2200" dirty="0">
                <a:latin typeface="Bookman Old Style" pitchFamily="18" charset="0"/>
              </a:rPr>
              <a:t> působení náhody</a:t>
            </a:r>
          </a:p>
          <a:p>
            <a:pPr>
              <a:buFont typeface="Wingdings" pitchFamily="2" charset="2"/>
              <a:buChar char="Ø"/>
            </a:pPr>
            <a:r>
              <a:rPr lang="cs-CZ" sz="2200" dirty="0">
                <a:latin typeface="Bookman Old Style" pitchFamily="18" charset="0"/>
              </a:rPr>
              <a:t> systematické chyby</a:t>
            </a:r>
          </a:p>
          <a:p>
            <a:pPr>
              <a:buFont typeface="Wingdings" pitchFamily="2" charset="2"/>
              <a:buNone/>
            </a:pPr>
            <a:endParaRPr lang="cs-CZ" sz="2200" dirty="0">
              <a:latin typeface="Bookman Old Style" pitchFamily="18" charset="0"/>
            </a:endParaRPr>
          </a:p>
          <a:p>
            <a:pPr algn="ctr">
              <a:buFont typeface="Wingdings" pitchFamily="2" charset="2"/>
              <a:buNone/>
            </a:pPr>
            <a:r>
              <a:rPr lang="cs-CZ" sz="2200" dirty="0">
                <a:latin typeface="Bookman Old Style" pitchFamily="18" charset="0"/>
              </a:rPr>
              <a:t>Přítomnost asociace neznamená </a:t>
            </a:r>
          </a:p>
          <a:p>
            <a:pPr algn="ctr">
              <a:buFont typeface="Wingdings" pitchFamily="2" charset="2"/>
              <a:buNone/>
            </a:pPr>
            <a:r>
              <a:rPr lang="cs-CZ" sz="2200" dirty="0">
                <a:latin typeface="Bookman Old Style" pitchFamily="18" charset="0"/>
              </a:rPr>
              <a:t>vztah příčiny a následku = kauzalitu.</a:t>
            </a:r>
          </a:p>
          <a:p>
            <a:pPr algn="ctr">
              <a:buFont typeface="Wingdings" pitchFamily="2" charset="2"/>
              <a:buNone/>
            </a:pPr>
            <a:endParaRPr lang="cs-CZ" sz="2200" dirty="0">
              <a:latin typeface="Bookman Old Style" pitchFamily="18" charset="0"/>
            </a:endParaRPr>
          </a:p>
          <a:p>
            <a:pPr>
              <a:buFont typeface="Wingdings" pitchFamily="2" charset="2"/>
              <a:buNone/>
            </a:pPr>
            <a:r>
              <a:rPr lang="cs-CZ" sz="2200" dirty="0">
                <a:latin typeface="Bookman Old Style" pitchFamily="18" charset="0"/>
              </a:rPr>
              <a:t>Kauzální asociace je taková, kde změna frekvence nebo kvality expozice je následována korespondující změnou ve frekvenci následků.</a:t>
            </a:r>
          </a:p>
          <a:p>
            <a:pPr>
              <a:buFont typeface="Wingdings" pitchFamily="2" charset="2"/>
              <a:buNone/>
            </a:pPr>
            <a:endParaRPr lang="cs-CZ" sz="2200" dirty="0">
              <a:latin typeface="Bookman Old Style" pitchFamily="18" charset="0"/>
            </a:endParaRP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052513"/>
          </a:xfrm>
          <a:solidFill>
            <a:srgbClr val="F6972E"/>
          </a:solidFill>
        </p:spPr>
        <p:txBody>
          <a:bodyPr/>
          <a:lstStyle/>
          <a:p>
            <a:pPr eaLnBrk="1" hangingPunct="1"/>
            <a:r>
              <a:rPr lang="cs-CZ" sz="3600" smtClean="0">
                <a:latin typeface="Bookman Old Style" pitchFamily="18" charset="0"/>
              </a:rPr>
              <a:t>Historie (1)</a:t>
            </a:r>
          </a:p>
        </p:txBody>
      </p:sp>
      <p:sp>
        <p:nvSpPr>
          <p:cNvPr id="4099" name="Rectangle 3"/>
          <p:cNvSpPr>
            <a:spLocks noGrp="1" noChangeArrowheads="1"/>
          </p:cNvSpPr>
          <p:nvPr>
            <p:ph type="body" idx="1"/>
          </p:nvPr>
        </p:nvSpPr>
        <p:spPr>
          <a:xfrm>
            <a:off x="611188" y="1268413"/>
            <a:ext cx="8353425" cy="5073650"/>
          </a:xfrm>
        </p:spPr>
        <p:txBody>
          <a:bodyPr/>
          <a:lstStyle/>
          <a:p>
            <a:pPr eaLnBrk="1" hangingPunct="1">
              <a:lnSpc>
                <a:spcPct val="90000"/>
              </a:lnSpc>
              <a:buFontTx/>
              <a:buNone/>
            </a:pPr>
            <a:r>
              <a:rPr lang="cs-CZ" sz="2400" b="1" smtClean="0">
                <a:latin typeface="Bookman Old Style" pitchFamily="18" charset="0"/>
              </a:rPr>
              <a:t>ZÁKLADY EPIDEMIOLOGIE:</a:t>
            </a:r>
          </a:p>
          <a:p>
            <a:pPr eaLnBrk="1" hangingPunct="1">
              <a:lnSpc>
                <a:spcPct val="90000"/>
              </a:lnSpc>
              <a:buFontTx/>
              <a:buNone/>
            </a:pPr>
            <a:endParaRPr lang="cs-CZ" sz="1000" b="1" smtClean="0">
              <a:latin typeface="Bookman Old Style" pitchFamily="18" charset="0"/>
            </a:endParaRPr>
          </a:p>
          <a:p>
            <a:pPr eaLnBrk="1" hangingPunct="1">
              <a:lnSpc>
                <a:spcPct val="90000"/>
              </a:lnSpc>
              <a:buFontTx/>
              <a:buNone/>
            </a:pPr>
            <a:r>
              <a:rPr lang="cs-CZ" sz="2400" smtClean="0">
                <a:latin typeface="Bookman Old Style" pitchFamily="18" charset="0"/>
              </a:rPr>
              <a:t>HIPOKRATES (4. st. před n. l.)</a:t>
            </a:r>
          </a:p>
          <a:p>
            <a:pPr eaLnBrk="1" hangingPunct="1">
              <a:lnSpc>
                <a:spcPct val="90000"/>
              </a:lnSpc>
              <a:buFontTx/>
              <a:buNone/>
            </a:pPr>
            <a:r>
              <a:rPr lang="cs-CZ" sz="2400" smtClean="0">
                <a:latin typeface="Bookman Old Style" pitchFamily="18" charset="0"/>
              </a:rPr>
              <a:t>		- řecký lékař a učenec</a:t>
            </a:r>
          </a:p>
          <a:p>
            <a:pPr eaLnBrk="1" hangingPunct="1">
              <a:lnSpc>
                <a:spcPct val="90000"/>
              </a:lnSpc>
              <a:buFontTx/>
              <a:buNone/>
            </a:pPr>
            <a:r>
              <a:rPr lang="cs-CZ" sz="2400" smtClean="0">
                <a:latin typeface="Bookman Old Style" pitchFamily="18" charset="0"/>
              </a:rPr>
              <a:t>		- jako první začal zkoumat vztah mezi výskytem 	nemoci a vlivem prostředí</a:t>
            </a:r>
          </a:p>
          <a:p>
            <a:pPr eaLnBrk="1" hangingPunct="1">
              <a:lnSpc>
                <a:spcPct val="90000"/>
              </a:lnSpc>
              <a:buFontTx/>
              <a:buNone/>
            </a:pPr>
            <a:r>
              <a:rPr lang="cs-CZ" sz="2400" smtClean="0">
                <a:latin typeface="Bookman Old Style" pitchFamily="18" charset="0"/>
              </a:rPr>
              <a:t>	Epidemion – dílo o vzduchu, vodě a místech, popisuje vznik nemocí na základě vnějších příčin.</a:t>
            </a:r>
          </a:p>
          <a:p>
            <a:pPr algn="ctr" eaLnBrk="1" hangingPunct="1">
              <a:lnSpc>
                <a:spcPct val="90000"/>
              </a:lnSpc>
              <a:buFontTx/>
              <a:buNone/>
            </a:pPr>
            <a:r>
              <a:rPr lang="cs-CZ" sz="2400" smtClean="0">
                <a:latin typeface="Bookman Old Style" pitchFamily="18" charset="0"/>
              </a:rPr>
              <a:t>„Lidské nemoci se neobjevují náhodně.“</a:t>
            </a:r>
          </a:p>
          <a:p>
            <a:pPr eaLnBrk="1" hangingPunct="1">
              <a:lnSpc>
                <a:spcPct val="90000"/>
              </a:lnSpc>
              <a:buFontTx/>
              <a:buNone/>
            </a:pPr>
            <a:endParaRPr lang="cs-CZ" sz="1200" smtClean="0">
              <a:latin typeface="Bookman Old Style" pitchFamily="18" charset="0"/>
            </a:endParaRPr>
          </a:p>
          <a:p>
            <a:pPr eaLnBrk="1" hangingPunct="1">
              <a:lnSpc>
                <a:spcPct val="90000"/>
              </a:lnSpc>
              <a:buFontTx/>
              <a:buNone/>
            </a:pPr>
            <a:r>
              <a:rPr lang="cs-CZ" sz="2400" smtClean="0">
                <a:latin typeface="Bookman Old Style" pitchFamily="18" charset="0"/>
              </a:rPr>
              <a:t>GALENOS (130 – 201 n.l.)</a:t>
            </a:r>
          </a:p>
          <a:p>
            <a:pPr eaLnBrk="1" hangingPunct="1">
              <a:lnSpc>
                <a:spcPct val="90000"/>
              </a:lnSpc>
              <a:buFontTx/>
              <a:buChar char="-"/>
            </a:pPr>
            <a:r>
              <a:rPr lang="cs-CZ" sz="2400" smtClean="0">
                <a:latin typeface="Bookman Old Style" pitchFamily="18" charset="0"/>
              </a:rPr>
              <a:t>filosof a lékař, </a:t>
            </a:r>
          </a:p>
          <a:p>
            <a:pPr eaLnBrk="1" hangingPunct="1">
              <a:lnSpc>
                <a:spcPct val="90000"/>
              </a:lnSpc>
              <a:buFontTx/>
              <a:buChar char="-"/>
            </a:pPr>
            <a:r>
              <a:rPr lang="cs-CZ" sz="2400" smtClean="0">
                <a:latin typeface="Bookman Old Style" pitchFamily="18" charset="0"/>
              </a:rPr>
              <a:t>jako první začal bojovat proti obezitě, napsal spis „Redukční dieta“</a:t>
            </a:r>
          </a:p>
          <a:p>
            <a:pPr eaLnBrk="1" hangingPunct="1">
              <a:lnSpc>
                <a:spcPct val="90000"/>
              </a:lnSpc>
              <a:buFontTx/>
              <a:buNone/>
            </a:pPr>
            <a:endParaRPr lang="cs-CZ" sz="2400" smtClean="0">
              <a:latin typeface="Bookman Old Style" pitchFamily="18" charset="0"/>
            </a:endParaRPr>
          </a:p>
          <a:p>
            <a:pPr eaLnBrk="1" hangingPunct="1">
              <a:lnSpc>
                <a:spcPct val="90000"/>
              </a:lnSpc>
              <a:buFontTx/>
              <a:buNone/>
            </a:pPr>
            <a:endParaRPr lang="cs-CZ" sz="2400" smtClean="0">
              <a:latin typeface="Bookman Old Style"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Korelace neznamená kauzalitu!</a:t>
            </a:r>
            <a:endParaRPr lang="cs-CZ" dirty="0"/>
          </a:p>
        </p:txBody>
      </p:sp>
      <p:pic>
        <p:nvPicPr>
          <p:cNvPr id="9" name="Zástupný symbol pro obrázek 8"/>
          <p:cNvPicPr>
            <a:picLocks noGrp="1" noChangeAspect="1"/>
          </p:cNvPicPr>
          <p:nvPr>
            <p:ph type="pic" idx="1"/>
          </p:nvPr>
        </p:nvPicPr>
        <p:blipFill>
          <a:blip r:embed="rId2">
            <a:extLst>
              <a:ext uri="{28A0092B-C50C-407E-A947-70E740481C1C}">
                <a14:useLocalDpi xmlns:a14="http://schemas.microsoft.com/office/drawing/2010/main" val="0"/>
              </a:ext>
            </a:extLst>
          </a:blip>
          <a:srcRect l="1086" r="1086"/>
          <a:stretch>
            <a:fillRect/>
          </a:stretch>
        </p:blipFill>
        <p:spPr/>
      </p:pic>
      <p:sp>
        <p:nvSpPr>
          <p:cNvPr id="8" name="Zástupný symbol pro text 7"/>
          <p:cNvSpPr>
            <a:spLocks noGrp="1"/>
          </p:cNvSpPr>
          <p:nvPr>
            <p:ph type="body" sz="half" idx="2"/>
          </p:nvPr>
        </p:nvSpPr>
        <p:spPr>
          <a:xfrm>
            <a:off x="1792288" y="5367338"/>
            <a:ext cx="5486400" cy="941982"/>
          </a:xfrm>
        </p:spPr>
        <p:txBody>
          <a:bodyPr/>
          <a:lstStyle/>
          <a:p>
            <a:r>
              <a:rPr lang="cs-CZ" dirty="0" smtClean="0"/>
              <a:t>Spotřeba zmrzliny matematicky koreluje s nárůstem kriminality ve městě, ale ve skutečnosti je </a:t>
            </a:r>
            <a:r>
              <a:rPr lang="cs-CZ" smtClean="0"/>
              <a:t>nárůst </a:t>
            </a:r>
            <a:r>
              <a:rPr lang="cs-CZ" smtClean="0"/>
              <a:t>kriminality </a:t>
            </a:r>
            <a:r>
              <a:rPr lang="cs-CZ" dirty="0" smtClean="0"/>
              <a:t>spojen s nástupem turistické sezóny</a:t>
            </a:r>
            <a:r>
              <a:rPr lang="cs-CZ" dirty="0" smtClean="0"/>
              <a:t>.</a:t>
            </a:r>
          </a:p>
          <a:p>
            <a:r>
              <a:rPr lang="cs-CZ" dirty="0" smtClean="0"/>
              <a:t>Půjčeno od Mgr. Aleše Peřiny Ph.D.</a:t>
            </a:r>
            <a:endParaRPr lang="cs-CZ" dirty="0"/>
          </a:p>
        </p:txBody>
      </p:sp>
    </p:spTree>
    <p:extLst>
      <p:ext uri="{BB962C8B-B14F-4D97-AF65-F5344CB8AC3E}">
        <p14:creationId xmlns:p14="http://schemas.microsoft.com/office/powerpoint/2010/main" val="1539568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850900"/>
          </a:xfrm>
        </p:spPr>
        <p:txBody>
          <a:bodyPr/>
          <a:lstStyle/>
          <a:p>
            <a:pPr eaLnBrk="1" hangingPunct="1"/>
            <a:r>
              <a:rPr lang="cs-CZ" sz="2800" b="1" smtClean="0">
                <a:latin typeface="Bookman Old Style" pitchFamily="18" charset="0"/>
              </a:rPr>
              <a:t>Chyby v epidemiologických studiích</a:t>
            </a:r>
          </a:p>
        </p:txBody>
      </p:sp>
      <p:sp>
        <p:nvSpPr>
          <p:cNvPr id="23555" name="Rectangle 3"/>
          <p:cNvSpPr>
            <a:spLocks noGrp="1" noChangeArrowheads="1"/>
          </p:cNvSpPr>
          <p:nvPr>
            <p:ph type="body" idx="1"/>
          </p:nvPr>
        </p:nvSpPr>
        <p:spPr>
          <a:xfrm>
            <a:off x="323850" y="1341438"/>
            <a:ext cx="8640763" cy="5327650"/>
          </a:xfrm>
        </p:spPr>
        <p:txBody>
          <a:bodyPr/>
          <a:lstStyle/>
          <a:p>
            <a:pPr eaLnBrk="1" hangingPunct="1">
              <a:buFontTx/>
              <a:buNone/>
            </a:pPr>
            <a:endParaRPr lang="cs-CZ" sz="1400" smtClean="0">
              <a:latin typeface="Bookman Old Style" pitchFamily="18" charset="0"/>
            </a:endParaRPr>
          </a:p>
          <a:p>
            <a:pPr eaLnBrk="1" hangingPunct="1">
              <a:lnSpc>
                <a:spcPct val="120000"/>
              </a:lnSpc>
              <a:buFontTx/>
              <a:buNone/>
            </a:pPr>
            <a:r>
              <a:rPr lang="cs-CZ" sz="2200" smtClean="0">
                <a:latin typeface="Bookman Old Style" pitchFamily="18" charset="0"/>
              </a:rPr>
              <a:t>Podle povahy:</a:t>
            </a:r>
          </a:p>
          <a:p>
            <a:pPr lvl="1" eaLnBrk="1" hangingPunct="1">
              <a:lnSpc>
                <a:spcPct val="120000"/>
              </a:lnSpc>
            </a:pPr>
            <a:r>
              <a:rPr lang="cs-CZ" sz="2200" b="1" i="1" smtClean="0">
                <a:latin typeface="Bookman Old Style" pitchFamily="18" charset="0"/>
              </a:rPr>
              <a:t>Náhodné chyby</a:t>
            </a:r>
            <a:r>
              <a:rPr lang="cs-CZ" sz="2200" smtClean="0">
                <a:latin typeface="Bookman Old Style" pitchFamily="18" charset="0"/>
              </a:rPr>
              <a:t> (random errors)</a:t>
            </a:r>
          </a:p>
          <a:p>
            <a:pPr lvl="2" eaLnBrk="1" hangingPunct="1">
              <a:lnSpc>
                <a:spcPct val="120000"/>
              </a:lnSpc>
              <a:buFontTx/>
              <a:buChar char="-"/>
            </a:pPr>
            <a:r>
              <a:rPr lang="cs-CZ" sz="2200" smtClean="0">
                <a:latin typeface="Bookman Old Style" pitchFamily="18" charset="0"/>
              </a:rPr>
              <a:t>omezováním se zvyšuje přesnost a spolehlivost studie</a:t>
            </a:r>
          </a:p>
          <a:p>
            <a:pPr lvl="1" eaLnBrk="1" hangingPunct="1">
              <a:lnSpc>
                <a:spcPct val="120000"/>
              </a:lnSpc>
            </a:pPr>
            <a:r>
              <a:rPr lang="cs-CZ" sz="2200" b="1" i="1" smtClean="0">
                <a:latin typeface="Bookman Old Style" pitchFamily="18" charset="0"/>
              </a:rPr>
              <a:t>Systematické chyby</a:t>
            </a:r>
            <a:r>
              <a:rPr lang="cs-CZ" sz="2200" smtClean="0">
                <a:latin typeface="Bookman Old Style" pitchFamily="18" charset="0"/>
              </a:rPr>
              <a:t> (systematic errors)</a:t>
            </a:r>
          </a:p>
          <a:p>
            <a:pPr lvl="1" eaLnBrk="1" hangingPunct="1">
              <a:lnSpc>
                <a:spcPct val="120000"/>
              </a:lnSpc>
              <a:buFontTx/>
              <a:buNone/>
            </a:pPr>
            <a:r>
              <a:rPr lang="cs-CZ" sz="2200" smtClean="0">
                <a:latin typeface="Bookman Old Style" pitchFamily="18" charset="0"/>
              </a:rPr>
              <a:t>	- může k ní dojít v kterékoliv fází realizace studie</a:t>
            </a:r>
          </a:p>
          <a:p>
            <a:pPr lvl="1" eaLnBrk="1" hangingPunct="1">
              <a:lnSpc>
                <a:spcPct val="120000"/>
              </a:lnSpc>
              <a:buFontTx/>
              <a:buNone/>
            </a:pPr>
            <a:r>
              <a:rPr lang="cs-CZ" sz="2200" smtClean="0">
                <a:latin typeface="Bookman Old Style" pitchFamily="18" charset="0"/>
              </a:rPr>
              <a:t>	- omezováním této chyby se zvyšuje </a:t>
            </a:r>
            <a:r>
              <a:rPr lang="cs-CZ" sz="2200" i="1" smtClean="0">
                <a:latin typeface="Bookman Old Style" pitchFamily="18" charset="0"/>
              </a:rPr>
              <a:t>validita</a:t>
            </a:r>
            <a:r>
              <a:rPr lang="cs-CZ" sz="2200" smtClean="0">
                <a:latin typeface="Bookman Old Style" pitchFamily="18" charset="0"/>
              </a:rPr>
              <a:t> studie</a:t>
            </a:r>
          </a:p>
          <a:p>
            <a:pPr lvl="1" eaLnBrk="1" hangingPunct="1">
              <a:lnSpc>
                <a:spcPct val="120000"/>
              </a:lnSpc>
              <a:buFontTx/>
              <a:buNone/>
            </a:pPr>
            <a:r>
              <a:rPr lang="cs-CZ" sz="2200" smtClean="0">
                <a:latin typeface="Bookman Old Style" pitchFamily="18" charset="0"/>
              </a:rPr>
              <a:t>	- chyba, která se nezmenší, zvětšíme-li soubor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17"/>
          <p:cNvSpPr>
            <a:spLocks noChangeArrowheads="1"/>
          </p:cNvSpPr>
          <p:nvPr/>
        </p:nvSpPr>
        <p:spPr bwMode="auto">
          <a:xfrm>
            <a:off x="5580063" y="1196975"/>
            <a:ext cx="2087562" cy="2087563"/>
          </a:xfrm>
          <a:prstGeom prst="ellipse">
            <a:avLst/>
          </a:prstGeom>
          <a:solidFill>
            <a:srgbClr val="FFFFFF"/>
          </a:solidFill>
          <a:ln w="9525">
            <a:solidFill>
              <a:srgbClr val="000000"/>
            </a:solidFill>
            <a:round/>
            <a:headEnd/>
            <a:tailEnd/>
          </a:ln>
        </p:spPr>
        <p:txBody>
          <a:bodyPr/>
          <a:lstStyle/>
          <a:p>
            <a:endParaRPr lang="cs-CZ"/>
          </a:p>
        </p:txBody>
      </p:sp>
      <p:sp>
        <p:nvSpPr>
          <p:cNvPr id="24579" name="Oval 38"/>
          <p:cNvSpPr>
            <a:spLocks noChangeArrowheads="1"/>
          </p:cNvSpPr>
          <p:nvPr/>
        </p:nvSpPr>
        <p:spPr bwMode="auto">
          <a:xfrm>
            <a:off x="6588125" y="2205038"/>
            <a:ext cx="144463" cy="123825"/>
          </a:xfrm>
          <a:prstGeom prst="ellipse">
            <a:avLst/>
          </a:prstGeom>
          <a:solidFill>
            <a:schemeClr val="tx1"/>
          </a:solidFill>
          <a:ln w="9525">
            <a:solidFill>
              <a:schemeClr val="tx1"/>
            </a:solidFill>
            <a:round/>
            <a:headEnd/>
            <a:tailEnd/>
          </a:ln>
        </p:spPr>
        <p:txBody>
          <a:bodyPr wrap="none" anchor="ctr"/>
          <a:lstStyle/>
          <a:p>
            <a:endParaRPr lang="cs-CZ"/>
          </a:p>
        </p:txBody>
      </p:sp>
      <p:sp>
        <p:nvSpPr>
          <p:cNvPr id="24580" name="Text Box 6"/>
          <p:cNvSpPr txBox="1">
            <a:spLocks noChangeArrowheads="1"/>
          </p:cNvSpPr>
          <p:nvPr/>
        </p:nvSpPr>
        <p:spPr bwMode="auto">
          <a:xfrm>
            <a:off x="2916238" y="260350"/>
            <a:ext cx="3033712" cy="457200"/>
          </a:xfrm>
          <a:prstGeom prst="rect">
            <a:avLst/>
          </a:prstGeom>
          <a:noFill/>
          <a:ln w="9525">
            <a:noFill/>
            <a:miter lim="800000"/>
            <a:headEnd/>
            <a:tailEnd/>
          </a:ln>
        </p:spPr>
        <p:txBody>
          <a:bodyPr wrap="none">
            <a:spAutoFit/>
          </a:bodyPr>
          <a:lstStyle/>
          <a:p>
            <a:r>
              <a:rPr lang="cs-CZ" sz="2400" b="1">
                <a:latin typeface="Bookman Old Style" pitchFamily="18" charset="0"/>
              </a:rPr>
              <a:t>NÁHODNÁ CHYBA</a:t>
            </a:r>
          </a:p>
        </p:txBody>
      </p:sp>
      <p:sp>
        <p:nvSpPr>
          <p:cNvPr id="24581" name="Text Box 7"/>
          <p:cNvSpPr txBox="1">
            <a:spLocks noChangeArrowheads="1"/>
          </p:cNvSpPr>
          <p:nvPr/>
        </p:nvSpPr>
        <p:spPr bwMode="auto">
          <a:xfrm>
            <a:off x="2411413" y="3716338"/>
            <a:ext cx="3989387" cy="457200"/>
          </a:xfrm>
          <a:prstGeom prst="rect">
            <a:avLst/>
          </a:prstGeom>
          <a:noFill/>
          <a:ln w="9525">
            <a:noFill/>
            <a:miter lim="800000"/>
            <a:headEnd/>
            <a:tailEnd/>
          </a:ln>
        </p:spPr>
        <p:txBody>
          <a:bodyPr wrap="none">
            <a:spAutoFit/>
          </a:bodyPr>
          <a:lstStyle/>
          <a:p>
            <a:r>
              <a:rPr lang="cs-CZ" sz="2400" b="1">
                <a:latin typeface="Bookman Old Style" pitchFamily="18" charset="0"/>
              </a:rPr>
              <a:t>SYSTEMATICKÁ CHYBA</a:t>
            </a:r>
          </a:p>
        </p:txBody>
      </p:sp>
      <p:sp>
        <p:nvSpPr>
          <p:cNvPr id="24582" name="Oval 9"/>
          <p:cNvSpPr>
            <a:spLocks noChangeArrowheads="1"/>
          </p:cNvSpPr>
          <p:nvPr/>
        </p:nvSpPr>
        <p:spPr bwMode="auto">
          <a:xfrm>
            <a:off x="1116013" y="1196975"/>
            <a:ext cx="2087562" cy="2087563"/>
          </a:xfrm>
          <a:prstGeom prst="ellipse">
            <a:avLst/>
          </a:prstGeom>
          <a:solidFill>
            <a:srgbClr val="FFFFFF"/>
          </a:solidFill>
          <a:ln w="9525">
            <a:solidFill>
              <a:srgbClr val="000000"/>
            </a:solidFill>
            <a:round/>
            <a:headEnd/>
            <a:tailEnd/>
          </a:ln>
        </p:spPr>
        <p:txBody>
          <a:bodyPr/>
          <a:lstStyle/>
          <a:p>
            <a:endParaRPr lang="cs-CZ"/>
          </a:p>
        </p:txBody>
      </p:sp>
      <p:sp>
        <p:nvSpPr>
          <p:cNvPr id="87050" name="AutoShape 10"/>
          <p:cNvSpPr>
            <a:spLocks noChangeArrowheads="1"/>
          </p:cNvSpPr>
          <p:nvPr/>
        </p:nvSpPr>
        <p:spPr bwMode="auto">
          <a:xfrm>
            <a:off x="1908175" y="22764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51" name="AutoShape 11"/>
          <p:cNvSpPr>
            <a:spLocks noChangeArrowheads="1"/>
          </p:cNvSpPr>
          <p:nvPr/>
        </p:nvSpPr>
        <p:spPr bwMode="auto">
          <a:xfrm>
            <a:off x="1979613" y="2132013"/>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53" name="AutoShape 13"/>
          <p:cNvSpPr>
            <a:spLocks noChangeArrowheads="1"/>
          </p:cNvSpPr>
          <p:nvPr/>
        </p:nvSpPr>
        <p:spPr bwMode="auto">
          <a:xfrm>
            <a:off x="2268538" y="20605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54" name="AutoShape 14"/>
          <p:cNvSpPr>
            <a:spLocks noChangeArrowheads="1"/>
          </p:cNvSpPr>
          <p:nvPr/>
        </p:nvSpPr>
        <p:spPr bwMode="auto">
          <a:xfrm>
            <a:off x="2195513" y="2349500"/>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55" name="AutoShape 15"/>
          <p:cNvSpPr>
            <a:spLocks noChangeArrowheads="1"/>
          </p:cNvSpPr>
          <p:nvPr/>
        </p:nvSpPr>
        <p:spPr bwMode="auto">
          <a:xfrm>
            <a:off x="1979613" y="2420938"/>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56" name="AutoShape 16"/>
          <p:cNvSpPr>
            <a:spLocks noChangeArrowheads="1"/>
          </p:cNvSpPr>
          <p:nvPr/>
        </p:nvSpPr>
        <p:spPr bwMode="auto">
          <a:xfrm>
            <a:off x="6372225" y="1989138"/>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0" name="AutoShape 20"/>
          <p:cNvSpPr>
            <a:spLocks noChangeArrowheads="1"/>
          </p:cNvSpPr>
          <p:nvPr/>
        </p:nvSpPr>
        <p:spPr bwMode="auto">
          <a:xfrm>
            <a:off x="6156325" y="22764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1" name="AutoShape 21"/>
          <p:cNvSpPr>
            <a:spLocks noChangeArrowheads="1"/>
          </p:cNvSpPr>
          <p:nvPr/>
        </p:nvSpPr>
        <p:spPr bwMode="auto">
          <a:xfrm>
            <a:off x="6732588" y="18446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2" name="AutoShape 22"/>
          <p:cNvSpPr>
            <a:spLocks noChangeArrowheads="1"/>
          </p:cNvSpPr>
          <p:nvPr/>
        </p:nvSpPr>
        <p:spPr bwMode="auto">
          <a:xfrm>
            <a:off x="6588125" y="2205038"/>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3" name="AutoShape 23"/>
          <p:cNvSpPr>
            <a:spLocks noChangeArrowheads="1"/>
          </p:cNvSpPr>
          <p:nvPr/>
        </p:nvSpPr>
        <p:spPr bwMode="auto">
          <a:xfrm>
            <a:off x="6300788" y="24923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4" name="AutoShape 24"/>
          <p:cNvSpPr>
            <a:spLocks noChangeArrowheads="1"/>
          </p:cNvSpPr>
          <p:nvPr/>
        </p:nvSpPr>
        <p:spPr bwMode="auto">
          <a:xfrm>
            <a:off x="6877050" y="2133600"/>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65" name="AutoShape 25"/>
          <p:cNvSpPr>
            <a:spLocks noChangeArrowheads="1"/>
          </p:cNvSpPr>
          <p:nvPr/>
        </p:nvSpPr>
        <p:spPr bwMode="auto">
          <a:xfrm>
            <a:off x="6732588" y="24923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24595" name="Oval 40"/>
          <p:cNvSpPr>
            <a:spLocks noChangeArrowheads="1"/>
          </p:cNvSpPr>
          <p:nvPr/>
        </p:nvSpPr>
        <p:spPr bwMode="auto">
          <a:xfrm>
            <a:off x="2051050" y="2205038"/>
            <a:ext cx="144463" cy="123825"/>
          </a:xfrm>
          <a:prstGeom prst="ellipse">
            <a:avLst/>
          </a:prstGeom>
          <a:solidFill>
            <a:schemeClr val="tx1"/>
          </a:solidFill>
          <a:ln w="9525">
            <a:solidFill>
              <a:schemeClr val="tx1"/>
            </a:solidFill>
            <a:round/>
            <a:headEnd/>
            <a:tailEnd/>
          </a:ln>
        </p:spPr>
        <p:txBody>
          <a:bodyPr wrap="none" anchor="ctr"/>
          <a:lstStyle/>
          <a:p>
            <a:endParaRPr lang="cs-CZ"/>
          </a:p>
        </p:txBody>
      </p:sp>
      <p:sp>
        <p:nvSpPr>
          <p:cNvPr id="87052" name="AutoShape 12"/>
          <p:cNvSpPr>
            <a:spLocks noChangeArrowheads="1"/>
          </p:cNvSpPr>
          <p:nvPr/>
        </p:nvSpPr>
        <p:spPr bwMode="auto">
          <a:xfrm>
            <a:off x="2051050" y="227647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24597" name="Text Box 43"/>
          <p:cNvSpPr txBox="1">
            <a:spLocks noChangeArrowheads="1"/>
          </p:cNvSpPr>
          <p:nvPr/>
        </p:nvSpPr>
        <p:spPr bwMode="auto">
          <a:xfrm>
            <a:off x="1887538" y="593725"/>
            <a:ext cx="452437" cy="427038"/>
          </a:xfrm>
          <a:prstGeom prst="rect">
            <a:avLst/>
          </a:prstGeom>
          <a:noFill/>
          <a:ln w="9525">
            <a:noFill/>
            <a:miter lim="800000"/>
            <a:headEnd/>
            <a:tailEnd/>
          </a:ln>
        </p:spPr>
        <p:txBody>
          <a:bodyPr>
            <a:spAutoFit/>
          </a:bodyPr>
          <a:lstStyle/>
          <a:p>
            <a:r>
              <a:rPr lang="cs-CZ" sz="2200" b="1">
                <a:latin typeface="Bookman Old Style" pitchFamily="18" charset="0"/>
              </a:rPr>
              <a:t>A</a:t>
            </a:r>
          </a:p>
        </p:txBody>
      </p:sp>
      <p:sp>
        <p:nvSpPr>
          <p:cNvPr id="24598" name="Text Box 44"/>
          <p:cNvSpPr txBox="1">
            <a:spLocks noChangeArrowheads="1"/>
          </p:cNvSpPr>
          <p:nvPr/>
        </p:nvSpPr>
        <p:spPr bwMode="auto">
          <a:xfrm>
            <a:off x="6496050" y="522288"/>
            <a:ext cx="385763" cy="427037"/>
          </a:xfrm>
          <a:prstGeom prst="rect">
            <a:avLst/>
          </a:prstGeom>
          <a:noFill/>
          <a:ln w="9525">
            <a:noFill/>
            <a:miter lim="800000"/>
            <a:headEnd/>
            <a:tailEnd/>
          </a:ln>
        </p:spPr>
        <p:txBody>
          <a:bodyPr wrap="none">
            <a:spAutoFit/>
          </a:bodyPr>
          <a:lstStyle/>
          <a:p>
            <a:r>
              <a:rPr lang="cs-CZ" sz="2200" b="1">
                <a:latin typeface="Bookman Old Style" pitchFamily="18" charset="0"/>
              </a:rPr>
              <a:t>B</a:t>
            </a:r>
          </a:p>
        </p:txBody>
      </p:sp>
      <p:sp>
        <p:nvSpPr>
          <p:cNvPr id="24599" name="Text Box 45"/>
          <p:cNvSpPr txBox="1">
            <a:spLocks noChangeArrowheads="1"/>
          </p:cNvSpPr>
          <p:nvPr/>
        </p:nvSpPr>
        <p:spPr bwMode="auto">
          <a:xfrm>
            <a:off x="1763713" y="3959225"/>
            <a:ext cx="390525" cy="427038"/>
          </a:xfrm>
          <a:prstGeom prst="rect">
            <a:avLst/>
          </a:prstGeom>
          <a:noFill/>
          <a:ln w="9525">
            <a:noFill/>
            <a:miter lim="800000"/>
            <a:headEnd/>
            <a:tailEnd/>
          </a:ln>
        </p:spPr>
        <p:txBody>
          <a:bodyPr wrap="none">
            <a:spAutoFit/>
          </a:bodyPr>
          <a:lstStyle/>
          <a:p>
            <a:r>
              <a:rPr lang="cs-CZ" sz="2200" b="1">
                <a:latin typeface="Bookman Old Style" pitchFamily="18" charset="0"/>
              </a:rPr>
              <a:t>C</a:t>
            </a:r>
          </a:p>
        </p:txBody>
      </p:sp>
      <p:sp>
        <p:nvSpPr>
          <p:cNvPr id="24600" name="Text Box 46"/>
          <p:cNvSpPr txBox="1">
            <a:spLocks noChangeArrowheads="1"/>
          </p:cNvSpPr>
          <p:nvPr/>
        </p:nvSpPr>
        <p:spPr bwMode="auto">
          <a:xfrm>
            <a:off x="6588125" y="3959225"/>
            <a:ext cx="401638" cy="427038"/>
          </a:xfrm>
          <a:prstGeom prst="rect">
            <a:avLst/>
          </a:prstGeom>
          <a:noFill/>
          <a:ln w="9525">
            <a:noFill/>
            <a:miter lim="800000"/>
            <a:headEnd/>
            <a:tailEnd/>
          </a:ln>
        </p:spPr>
        <p:txBody>
          <a:bodyPr wrap="none">
            <a:spAutoFit/>
          </a:bodyPr>
          <a:lstStyle/>
          <a:p>
            <a:r>
              <a:rPr lang="cs-CZ" sz="2200" b="1">
                <a:latin typeface="Bookman Old Style" pitchFamily="18" charset="0"/>
              </a:rPr>
              <a:t>D</a:t>
            </a:r>
          </a:p>
        </p:txBody>
      </p:sp>
      <p:sp>
        <p:nvSpPr>
          <p:cNvPr id="24601" name="Oval 55"/>
          <p:cNvSpPr>
            <a:spLocks noChangeArrowheads="1"/>
          </p:cNvSpPr>
          <p:nvPr/>
        </p:nvSpPr>
        <p:spPr bwMode="auto">
          <a:xfrm>
            <a:off x="5651500" y="4508500"/>
            <a:ext cx="2087563" cy="2087563"/>
          </a:xfrm>
          <a:prstGeom prst="ellipse">
            <a:avLst/>
          </a:prstGeom>
          <a:solidFill>
            <a:srgbClr val="FFFFFF"/>
          </a:solidFill>
          <a:ln w="9525">
            <a:solidFill>
              <a:srgbClr val="000000"/>
            </a:solidFill>
            <a:round/>
            <a:headEnd/>
            <a:tailEnd/>
          </a:ln>
        </p:spPr>
        <p:txBody>
          <a:bodyPr/>
          <a:lstStyle/>
          <a:p>
            <a:endParaRPr lang="cs-CZ"/>
          </a:p>
        </p:txBody>
      </p:sp>
      <p:sp>
        <p:nvSpPr>
          <p:cNvPr id="87098" name="AutoShape 58"/>
          <p:cNvSpPr>
            <a:spLocks noChangeArrowheads="1"/>
          </p:cNvSpPr>
          <p:nvPr/>
        </p:nvSpPr>
        <p:spPr bwMode="auto">
          <a:xfrm>
            <a:off x="6011863" y="5372100"/>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099" name="AutoShape 59"/>
          <p:cNvSpPr>
            <a:spLocks noChangeArrowheads="1"/>
          </p:cNvSpPr>
          <p:nvPr/>
        </p:nvSpPr>
        <p:spPr bwMode="auto">
          <a:xfrm>
            <a:off x="6156176" y="5373216"/>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00" name="AutoShape 60"/>
          <p:cNvSpPr>
            <a:spLocks noChangeArrowheads="1"/>
          </p:cNvSpPr>
          <p:nvPr/>
        </p:nvSpPr>
        <p:spPr bwMode="auto">
          <a:xfrm>
            <a:off x="6084168" y="5517232"/>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01" name="AutoShape 61"/>
          <p:cNvSpPr>
            <a:spLocks noChangeArrowheads="1"/>
          </p:cNvSpPr>
          <p:nvPr/>
        </p:nvSpPr>
        <p:spPr bwMode="auto">
          <a:xfrm>
            <a:off x="5867400" y="5516563"/>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02" name="AutoShape 62"/>
          <p:cNvSpPr>
            <a:spLocks noChangeArrowheads="1"/>
          </p:cNvSpPr>
          <p:nvPr/>
        </p:nvSpPr>
        <p:spPr bwMode="auto">
          <a:xfrm>
            <a:off x="6012160" y="5589240"/>
            <a:ext cx="144313" cy="144015"/>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24609" name="Oval 63"/>
          <p:cNvSpPr>
            <a:spLocks noChangeArrowheads="1"/>
          </p:cNvSpPr>
          <p:nvPr/>
        </p:nvSpPr>
        <p:spPr bwMode="auto">
          <a:xfrm>
            <a:off x="6588125" y="5516563"/>
            <a:ext cx="144463" cy="123825"/>
          </a:xfrm>
          <a:prstGeom prst="ellipse">
            <a:avLst/>
          </a:prstGeom>
          <a:solidFill>
            <a:schemeClr val="tx1"/>
          </a:solidFill>
          <a:ln w="9525">
            <a:solidFill>
              <a:schemeClr val="tx1"/>
            </a:solidFill>
            <a:round/>
            <a:headEnd/>
            <a:tailEnd/>
          </a:ln>
        </p:spPr>
        <p:txBody>
          <a:bodyPr wrap="none" anchor="ctr"/>
          <a:lstStyle/>
          <a:p>
            <a:endParaRPr lang="cs-CZ"/>
          </a:p>
        </p:txBody>
      </p:sp>
      <p:sp>
        <p:nvSpPr>
          <p:cNvPr id="24610" name="Oval 64"/>
          <p:cNvSpPr>
            <a:spLocks noChangeArrowheads="1"/>
          </p:cNvSpPr>
          <p:nvPr/>
        </p:nvSpPr>
        <p:spPr bwMode="auto">
          <a:xfrm>
            <a:off x="900113" y="4508500"/>
            <a:ext cx="2087562" cy="2087563"/>
          </a:xfrm>
          <a:prstGeom prst="ellipse">
            <a:avLst/>
          </a:prstGeom>
          <a:solidFill>
            <a:srgbClr val="FFFFFF"/>
          </a:solidFill>
          <a:ln w="9525">
            <a:solidFill>
              <a:srgbClr val="000000"/>
            </a:solidFill>
            <a:round/>
            <a:headEnd/>
            <a:tailEnd/>
          </a:ln>
        </p:spPr>
        <p:txBody>
          <a:bodyPr/>
          <a:lstStyle/>
          <a:p>
            <a:endParaRPr lang="cs-CZ"/>
          </a:p>
        </p:txBody>
      </p:sp>
      <p:sp>
        <p:nvSpPr>
          <p:cNvPr id="24611" name="Oval 65"/>
          <p:cNvSpPr>
            <a:spLocks noChangeArrowheads="1"/>
          </p:cNvSpPr>
          <p:nvPr/>
        </p:nvSpPr>
        <p:spPr bwMode="auto">
          <a:xfrm>
            <a:off x="1836738" y="5516563"/>
            <a:ext cx="144462" cy="123825"/>
          </a:xfrm>
          <a:prstGeom prst="ellipse">
            <a:avLst/>
          </a:prstGeom>
          <a:solidFill>
            <a:schemeClr val="tx1"/>
          </a:solidFill>
          <a:ln w="9525">
            <a:solidFill>
              <a:schemeClr val="tx1"/>
            </a:solidFill>
            <a:round/>
            <a:headEnd/>
            <a:tailEnd/>
          </a:ln>
        </p:spPr>
        <p:txBody>
          <a:bodyPr wrap="none" anchor="ctr"/>
          <a:lstStyle/>
          <a:p>
            <a:endParaRPr lang="cs-CZ"/>
          </a:p>
        </p:txBody>
      </p:sp>
      <p:sp>
        <p:nvSpPr>
          <p:cNvPr id="87106" name="AutoShape 66"/>
          <p:cNvSpPr>
            <a:spLocks noChangeArrowheads="1"/>
          </p:cNvSpPr>
          <p:nvPr/>
        </p:nvSpPr>
        <p:spPr bwMode="auto">
          <a:xfrm>
            <a:off x="1692275" y="5516563"/>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07" name="AutoShape 67"/>
          <p:cNvSpPr>
            <a:spLocks noChangeArrowheads="1"/>
          </p:cNvSpPr>
          <p:nvPr/>
        </p:nvSpPr>
        <p:spPr bwMode="auto">
          <a:xfrm>
            <a:off x="1979613" y="5588000"/>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09" name="AutoShape 69"/>
          <p:cNvSpPr>
            <a:spLocks noChangeArrowheads="1"/>
          </p:cNvSpPr>
          <p:nvPr/>
        </p:nvSpPr>
        <p:spPr bwMode="auto">
          <a:xfrm>
            <a:off x="1692275" y="566102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10" name="AutoShape 70"/>
          <p:cNvSpPr>
            <a:spLocks noChangeArrowheads="1"/>
          </p:cNvSpPr>
          <p:nvPr/>
        </p:nvSpPr>
        <p:spPr bwMode="auto">
          <a:xfrm>
            <a:off x="1836738" y="566102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
        <p:nvSpPr>
          <p:cNvPr id="87111" name="AutoShape 71"/>
          <p:cNvSpPr>
            <a:spLocks noChangeArrowheads="1"/>
          </p:cNvSpPr>
          <p:nvPr/>
        </p:nvSpPr>
        <p:spPr bwMode="auto">
          <a:xfrm>
            <a:off x="1836738" y="5445125"/>
            <a:ext cx="114300" cy="114300"/>
          </a:xfrm>
          <a:prstGeom prst="star5">
            <a:avLst/>
          </a:prstGeom>
          <a:solidFill>
            <a:srgbClr val="FF9900"/>
          </a:solidFill>
          <a:ln w="9525">
            <a:solidFill>
              <a:srgbClr val="000000"/>
            </a:solidFill>
            <a:miter lim="800000"/>
            <a:headEnd/>
            <a:tailEnd/>
          </a:ln>
        </p:spPr>
        <p:txBody>
          <a:bodyPr/>
          <a:lstStyle/>
          <a:p>
            <a:pPr>
              <a:defRPr/>
            </a:pPr>
            <a:endParaRPr lang="cs-CZ"/>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88913"/>
            <a:ext cx="8229600" cy="941387"/>
          </a:xfrm>
        </p:spPr>
        <p:txBody>
          <a:bodyPr/>
          <a:lstStyle/>
          <a:p>
            <a:pPr eaLnBrk="1" hangingPunct="1"/>
            <a:r>
              <a:rPr lang="cs-CZ" sz="2800" smtClean="0">
                <a:latin typeface="Bookman Old Style" pitchFamily="18" charset="0"/>
              </a:rPr>
              <a:t>Chyby v epidemiologických studiích</a:t>
            </a:r>
          </a:p>
        </p:txBody>
      </p:sp>
      <p:sp>
        <p:nvSpPr>
          <p:cNvPr id="25603" name="Rectangle 3"/>
          <p:cNvSpPr>
            <a:spLocks noGrp="1" noChangeArrowheads="1"/>
          </p:cNvSpPr>
          <p:nvPr>
            <p:ph type="body" idx="1"/>
          </p:nvPr>
        </p:nvSpPr>
        <p:spPr>
          <a:xfrm>
            <a:off x="457200" y="1268413"/>
            <a:ext cx="8435975" cy="5589587"/>
          </a:xfrm>
        </p:spPr>
        <p:txBody>
          <a:bodyPr/>
          <a:lstStyle/>
          <a:p>
            <a:pPr eaLnBrk="1" hangingPunct="1">
              <a:lnSpc>
                <a:spcPct val="90000"/>
              </a:lnSpc>
              <a:buFontTx/>
              <a:buNone/>
            </a:pPr>
            <a:r>
              <a:rPr lang="cs-CZ" sz="2200" b="1" i="1" smtClean="0">
                <a:latin typeface="Bookman Old Style" pitchFamily="18" charset="0"/>
              </a:rPr>
              <a:t>BIAS (zkreslení)</a:t>
            </a:r>
          </a:p>
          <a:p>
            <a:pPr eaLnBrk="1" hangingPunct="1">
              <a:lnSpc>
                <a:spcPct val="110000"/>
              </a:lnSpc>
              <a:buFontTx/>
              <a:buNone/>
            </a:pPr>
            <a:r>
              <a:rPr lang="cs-CZ" sz="2200" b="1" i="1" smtClean="0">
                <a:latin typeface="Bookman Old Style" pitchFamily="18" charset="0"/>
              </a:rPr>
              <a:t>	</a:t>
            </a:r>
            <a:r>
              <a:rPr lang="cs-CZ" sz="2200" smtClean="0">
                <a:latin typeface="Bookman Old Style" pitchFamily="18" charset="0"/>
              </a:rPr>
              <a:t>- jakákoliv systematická chyba, která vznikne při sběru dat, jejich kontrole, analýze, interpretaci,</a:t>
            </a:r>
          </a:p>
          <a:p>
            <a:pPr eaLnBrk="1" hangingPunct="1">
              <a:lnSpc>
                <a:spcPct val="110000"/>
              </a:lnSpc>
              <a:buFontTx/>
              <a:buNone/>
            </a:pPr>
            <a:r>
              <a:rPr lang="cs-CZ" sz="2200" smtClean="0">
                <a:latin typeface="Bookman Old Style" pitchFamily="18" charset="0"/>
              </a:rPr>
              <a:t>	- vede k závěrům systematicky se lišícím od skutečnosti</a:t>
            </a:r>
          </a:p>
          <a:p>
            <a:pPr eaLnBrk="1" hangingPunct="1">
              <a:lnSpc>
                <a:spcPct val="90000"/>
              </a:lnSpc>
              <a:buFontTx/>
              <a:buNone/>
            </a:pPr>
            <a:endParaRPr lang="cs-CZ" sz="2200" smtClean="0">
              <a:latin typeface="Bookman Old Style" pitchFamily="18" charset="0"/>
            </a:endParaRPr>
          </a:p>
          <a:p>
            <a:pPr lvl="1" eaLnBrk="1" hangingPunct="1">
              <a:lnSpc>
                <a:spcPct val="110000"/>
              </a:lnSpc>
            </a:pPr>
            <a:r>
              <a:rPr lang="cs-CZ" sz="2200" b="1" smtClean="0">
                <a:latin typeface="Bookman Old Style" pitchFamily="18" charset="0"/>
              </a:rPr>
              <a:t>Výběrové zkreslení</a:t>
            </a:r>
          </a:p>
          <a:p>
            <a:pPr lvl="1" eaLnBrk="1" hangingPunct="1">
              <a:lnSpc>
                <a:spcPct val="110000"/>
              </a:lnSpc>
            </a:pPr>
            <a:r>
              <a:rPr lang="cs-CZ" sz="2200" b="1" smtClean="0">
                <a:latin typeface="Bookman Old Style" pitchFamily="18" charset="0"/>
              </a:rPr>
              <a:t>Informační zkreslení</a:t>
            </a:r>
          </a:p>
          <a:p>
            <a:pPr lvl="3" eaLnBrk="1" hangingPunct="1">
              <a:lnSpc>
                <a:spcPct val="110000"/>
              </a:lnSpc>
            </a:pPr>
            <a:r>
              <a:rPr lang="cs-CZ" sz="2200" smtClean="0">
                <a:latin typeface="Bookman Old Style" pitchFamily="18" charset="0"/>
              </a:rPr>
              <a:t>Zkreslení způsobené vyšetřovanou osobou</a:t>
            </a:r>
          </a:p>
          <a:p>
            <a:pPr lvl="3" eaLnBrk="1" hangingPunct="1">
              <a:lnSpc>
                <a:spcPct val="110000"/>
              </a:lnSpc>
            </a:pPr>
            <a:r>
              <a:rPr lang="cs-CZ" sz="2200" smtClean="0">
                <a:latin typeface="Bookman Old Style" pitchFamily="18" charset="0"/>
              </a:rPr>
              <a:t>Zkreslení způsobené pozorovatelem</a:t>
            </a:r>
          </a:p>
          <a:p>
            <a:pPr lvl="3" eaLnBrk="1" hangingPunct="1">
              <a:lnSpc>
                <a:spcPct val="110000"/>
              </a:lnSpc>
            </a:pPr>
            <a:r>
              <a:rPr lang="cs-CZ" sz="2200" smtClean="0">
                <a:latin typeface="Bookman Old Style" pitchFamily="18" charset="0"/>
              </a:rPr>
              <a:t>Zkreslení způsobené tazatelem</a:t>
            </a:r>
          </a:p>
          <a:p>
            <a:pPr lvl="1" eaLnBrk="1" hangingPunct="1">
              <a:lnSpc>
                <a:spcPct val="110000"/>
              </a:lnSpc>
            </a:pPr>
            <a:r>
              <a:rPr lang="cs-CZ" sz="2200" b="1" smtClean="0">
                <a:latin typeface="Bookman Old Style" pitchFamily="18" charset="0"/>
              </a:rPr>
              <a:t>Publikační zkreslení</a:t>
            </a:r>
          </a:p>
          <a:p>
            <a:pPr eaLnBrk="1" hangingPunct="1">
              <a:lnSpc>
                <a:spcPct val="90000"/>
              </a:lnSpc>
              <a:buFontTx/>
              <a:buNone/>
            </a:pPr>
            <a:endParaRPr lang="cs-CZ" sz="2200" smtClean="0">
              <a:latin typeface="Bookman Old Style" pitchFamily="18" charset="0"/>
            </a:endParaRPr>
          </a:p>
          <a:p>
            <a:pPr eaLnBrk="1" hangingPunct="1">
              <a:lnSpc>
                <a:spcPct val="90000"/>
              </a:lnSpc>
              <a:buFontTx/>
              <a:buNone/>
            </a:pPr>
            <a:r>
              <a:rPr lang="cs-CZ" sz="2400" smtClean="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850900"/>
          </a:xfrm>
        </p:spPr>
        <p:txBody>
          <a:bodyPr/>
          <a:lstStyle/>
          <a:p>
            <a:pPr eaLnBrk="1" hangingPunct="1"/>
            <a:r>
              <a:rPr lang="cs-CZ" sz="2800" smtClean="0">
                <a:latin typeface="Bookman Old Style" pitchFamily="18" charset="0"/>
              </a:rPr>
              <a:t>Chyby v epidemiologických studiích</a:t>
            </a:r>
          </a:p>
        </p:txBody>
      </p:sp>
      <p:sp>
        <p:nvSpPr>
          <p:cNvPr id="26627" name="Rectangle 3"/>
          <p:cNvSpPr>
            <a:spLocks noGrp="1" noChangeArrowheads="1"/>
          </p:cNvSpPr>
          <p:nvPr>
            <p:ph type="body" idx="1"/>
          </p:nvPr>
        </p:nvSpPr>
        <p:spPr>
          <a:xfrm>
            <a:off x="467544" y="1268760"/>
            <a:ext cx="8229600" cy="4641850"/>
          </a:xfrm>
        </p:spPr>
        <p:txBody>
          <a:bodyPr/>
          <a:lstStyle/>
          <a:p>
            <a:pPr eaLnBrk="1" hangingPunct="1">
              <a:lnSpc>
                <a:spcPct val="120000"/>
              </a:lnSpc>
            </a:pPr>
            <a:r>
              <a:rPr lang="cs-CZ" sz="2200" b="1" i="1" dirty="0" smtClean="0">
                <a:latin typeface="Bookman Old Style" pitchFamily="18" charset="0"/>
              </a:rPr>
              <a:t>Zavádějící faktor (</a:t>
            </a:r>
            <a:r>
              <a:rPr lang="cs-CZ" sz="2200" b="1" i="1" dirty="0" err="1" smtClean="0">
                <a:latin typeface="Bookman Old Style" pitchFamily="18" charset="0"/>
              </a:rPr>
              <a:t>confounding</a:t>
            </a:r>
            <a:r>
              <a:rPr lang="cs-CZ" sz="2200" b="1" i="1" dirty="0" smtClean="0">
                <a:latin typeface="Bookman Old Style" pitchFamily="18" charset="0"/>
              </a:rPr>
              <a:t>)</a:t>
            </a:r>
          </a:p>
          <a:p>
            <a:pPr eaLnBrk="1" hangingPunct="1">
              <a:lnSpc>
                <a:spcPct val="120000"/>
              </a:lnSpc>
              <a:buFontTx/>
              <a:buNone/>
            </a:pPr>
            <a:r>
              <a:rPr lang="cs-CZ" sz="2200" b="1" i="1" dirty="0" smtClean="0">
                <a:latin typeface="Bookman Old Style" pitchFamily="18" charset="0"/>
              </a:rPr>
              <a:t>	- </a:t>
            </a:r>
            <a:r>
              <a:rPr lang="cs-CZ" sz="2200" dirty="0" smtClean="0">
                <a:latin typeface="Bookman Old Style" pitchFamily="18" charset="0"/>
              </a:rPr>
              <a:t>může zkreslit výsledky, </a:t>
            </a:r>
          </a:p>
          <a:p>
            <a:pPr eaLnBrk="1" hangingPunct="1">
              <a:lnSpc>
                <a:spcPct val="120000"/>
              </a:lnSpc>
              <a:buFontTx/>
              <a:buNone/>
            </a:pPr>
            <a:r>
              <a:rPr lang="cs-CZ" sz="2200" dirty="0" smtClean="0">
                <a:latin typeface="Bookman Old Style" pitchFamily="18" charset="0"/>
              </a:rPr>
              <a:t>	Při zkoumání asociace je třeba prověřit, zda pozorovaná asociace není ve skutečnosti projevem působení nějakého dalšího činitele (</a:t>
            </a:r>
            <a:r>
              <a:rPr lang="cs-CZ" sz="2200" dirty="0" err="1" smtClean="0">
                <a:latin typeface="Bookman Old Style" pitchFamily="18" charset="0"/>
              </a:rPr>
              <a:t>confounding</a:t>
            </a:r>
            <a:r>
              <a:rPr lang="cs-CZ" sz="2200" dirty="0" smtClean="0">
                <a:latin typeface="Bookman Old Style" pitchFamily="18" charset="0"/>
              </a:rPr>
              <a:t> </a:t>
            </a:r>
            <a:r>
              <a:rPr lang="cs-CZ" sz="2200" dirty="0" err="1" smtClean="0">
                <a:latin typeface="Bookman Old Style" pitchFamily="18" charset="0"/>
              </a:rPr>
              <a:t>factor</a:t>
            </a:r>
            <a:r>
              <a:rPr lang="cs-CZ" sz="2200" dirty="0" smtClean="0">
                <a:latin typeface="Bookman Old Style" pitchFamily="18" charset="0"/>
              </a:rPr>
              <a:t>) (např. věk, kouření, pohlaví, konzumace alkoholu, </a:t>
            </a:r>
            <a:r>
              <a:rPr lang="cs-CZ" sz="2200" dirty="0" err="1" smtClean="0">
                <a:latin typeface="Bookman Old Style" pitchFamily="18" charset="0"/>
              </a:rPr>
              <a:t>socioekonom</a:t>
            </a:r>
            <a:r>
              <a:rPr lang="cs-CZ" sz="2200" dirty="0" smtClean="0">
                <a:latin typeface="Bookman Old Style" pitchFamily="18" charset="0"/>
              </a:rPr>
              <a:t>. situace)</a:t>
            </a:r>
          </a:p>
          <a:p>
            <a:pPr eaLnBrk="1" hangingPunct="1">
              <a:lnSpc>
                <a:spcPct val="120000"/>
              </a:lnSpc>
              <a:buFontTx/>
              <a:buNone/>
            </a:pPr>
            <a:endParaRPr lang="cs-CZ" sz="1000" dirty="0" smtClean="0">
              <a:latin typeface="Bookman Old Style" pitchFamily="18" charset="0"/>
            </a:endParaRPr>
          </a:p>
          <a:p>
            <a:pPr eaLnBrk="1" hangingPunct="1">
              <a:lnSpc>
                <a:spcPct val="120000"/>
              </a:lnSpc>
              <a:buFontTx/>
              <a:buNone/>
            </a:pPr>
            <a:r>
              <a:rPr lang="cs-CZ" sz="2200" dirty="0" smtClean="0">
                <a:latin typeface="Bookman Old Style" pitchFamily="18" charset="0"/>
              </a:rPr>
              <a:t>Omezení vlivu zaváděcího faktoru:</a:t>
            </a:r>
          </a:p>
          <a:p>
            <a:pPr lvl="3" eaLnBrk="1" hangingPunct="1">
              <a:lnSpc>
                <a:spcPct val="120000"/>
              </a:lnSpc>
              <a:buFontTx/>
              <a:buNone/>
            </a:pPr>
            <a:r>
              <a:rPr lang="cs-CZ" sz="2200" dirty="0" smtClean="0">
                <a:latin typeface="Bookman Old Style" pitchFamily="18" charset="0"/>
                <a:sym typeface="Wingdings" pitchFamily="2" charset="2"/>
              </a:rPr>
              <a:t> p</a:t>
            </a:r>
            <a:r>
              <a:rPr lang="cs-CZ" sz="2200" dirty="0" smtClean="0">
                <a:latin typeface="Bookman Old Style" pitchFamily="18" charset="0"/>
              </a:rPr>
              <a:t>ři plánování studie – preventivní opatření, náhodný výběr osob do studie</a:t>
            </a:r>
          </a:p>
          <a:p>
            <a:pPr lvl="3" eaLnBrk="1" hangingPunct="1">
              <a:lnSpc>
                <a:spcPct val="120000"/>
              </a:lnSpc>
              <a:buFontTx/>
              <a:buNone/>
            </a:pPr>
            <a:r>
              <a:rPr lang="cs-CZ" sz="2200" dirty="0" smtClean="0">
                <a:latin typeface="Bookman Old Style" pitchFamily="18" charset="0"/>
                <a:sym typeface="Wingdings" pitchFamily="2" charset="2"/>
              </a:rPr>
              <a:t></a:t>
            </a:r>
            <a:r>
              <a:rPr lang="cs-CZ" sz="2200" dirty="0" smtClean="0">
                <a:latin typeface="Bookman Old Style" pitchFamily="18" charset="0"/>
              </a:rPr>
              <a:t> </a:t>
            </a:r>
            <a:r>
              <a:rPr lang="cs-CZ" sz="2200" dirty="0" smtClean="0">
                <a:latin typeface="Bookman Old Style" pitchFamily="18" charset="0"/>
              </a:rPr>
              <a:t>V průběhu </a:t>
            </a:r>
            <a:r>
              <a:rPr lang="cs-CZ" sz="2200" dirty="0" smtClean="0">
                <a:latin typeface="Bookman Old Style" pitchFamily="18" charset="0"/>
              </a:rPr>
              <a:t>zpracování – korekce nebo adjustace při výpočtu</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23528" y="0"/>
            <a:ext cx="8229600" cy="652462"/>
          </a:xfrm>
        </p:spPr>
        <p:txBody>
          <a:bodyPr/>
          <a:lstStyle/>
          <a:p>
            <a:pPr algn="l" eaLnBrk="1" hangingPunct="1"/>
            <a:r>
              <a:rPr lang="cs-CZ" sz="2800" dirty="0" smtClean="0">
                <a:latin typeface="Bookman Old Style" pitchFamily="18" charset="0"/>
              </a:rPr>
              <a:t>Určování rizika</a:t>
            </a:r>
          </a:p>
        </p:txBody>
      </p:sp>
      <p:sp>
        <p:nvSpPr>
          <p:cNvPr id="27651" name="Rectangle 3"/>
          <p:cNvSpPr>
            <a:spLocks noGrp="1" noChangeArrowheads="1"/>
          </p:cNvSpPr>
          <p:nvPr>
            <p:ph type="body" idx="1"/>
          </p:nvPr>
        </p:nvSpPr>
        <p:spPr>
          <a:xfrm>
            <a:off x="251520" y="836712"/>
            <a:ext cx="9144000" cy="5472113"/>
          </a:xfrm>
        </p:spPr>
        <p:txBody>
          <a:bodyPr/>
          <a:lstStyle/>
          <a:p>
            <a:pPr eaLnBrk="1" hangingPunct="1">
              <a:lnSpc>
                <a:spcPct val="90000"/>
              </a:lnSpc>
              <a:buFontTx/>
              <a:buNone/>
            </a:pPr>
            <a:r>
              <a:rPr lang="cs-CZ" sz="2200" dirty="0" smtClean="0">
                <a:latin typeface="Bookman Old Style" pitchFamily="18" charset="0"/>
              </a:rPr>
              <a:t>Riziko – matematická pravděpodobnost následků</a:t>
            </a:r>
          </a:p>
          <a:p>
            <a:pPr eaLnBrk="1" hangingPunct="1">
              <a:lnSpc>
                <a:spcPct val="90000"/>
              </a:lnSpc>
              <a:buFontTx/>
              <a:buNone/>
            </a:pPr>
            <a:r>
              <a:rPr lang="cs-CZ" sz="2200" dirty="0" smtClean="0">
                <a:latin typeface="Bookman Old Style" pitchFamily="18" charset="0"/>
              </a:rPr>
              <a:t>		- patří k výsledkům epidemiologických studií</a:t>
            </a:r>
          </a:p>
          <a:p>
            <a:pPr eaLnBrk="1" hangingPunct="1">
              <a:lnSpc>
                <a:spcPct val="90000"/>
              </a:lnSpc>
              <a:buFontTx/>
              <a:buNone/>
            </a:pPr>
            <a:endParaRPr lang="cs-CZ" sz="2200" dirty="0" smtClean="0">
              <a:latin typeface="Bookman Old Style" pitchFamily="18" charset="0"/>
            </a:endParaRPr>
          </a:p>
          <a:p>
            <a:pPr eaLnBrk="1" hangingPunct="1">
              <a:lnSpc>
                <a:spcPct val="90000"/>
              </a:lnSpc>
              <a:buFontTx/>
              <a:buNone/>
            </a:pPr>
            <a:r>
              <a:rPr lang="cs-CZ" sz="2200" dirty="0" smtClean="0">
                <a:latin typeface="Bookman Old Style" pitchFamily="18" charset="0"/>
              </a:rPr>
              <a:t>Rizikový faktor (RF) – jev zvyšující riziko</a:t>
            </a:r>
          </a:p>
          <a:p>
            <a:pPr eaLnBrk="1" hangingPunct="1">
              <a:lnSpc>
                <a:spcPct val="90000"/>
              </a:lnSpc>
              <a:buFontTx/>
              <a:buNone/>
            </a:pPr>
            <a:endParaRPr lang="cs-CZ" sz="2200" dirty="0" smtClean="0">
              <a:latin typeface="Bookman Old Style" pitchFamily="18" charset="0"/>
            </a:endParaRPr>
          </a:p>
          <a:p>
            <a:pPr eaLnBrk="1" hangingPunct="1">
              <a:lnSpc>
                <a:spcPct val="90000"/>
              </a:lnSpc>
              <a:buFontTx/>
              <a:buNone/>
            </a:pPr>
            <a:r>
              <a:rPr lang="cs-CZ" sz="2200" dirty="0" smtClean="0">
                <a:latin typeface="Bookman Old Style" pitchFamily="18" charset="0"/>
              </a:rPr>
              <a:t>RELATIVNÍ RIZIKO (RR)</a:t>
            </a:r>
          </a:p>
          <a:p>
            <a:pPr eaLnBrk="1" hangingPunct="1">
              <a:lnSpc>
                <a:spcPct val="90000"/>
              </a:lnSpc>
              <a:buFontTx/>
              <a:buChar char="-"/>
            </a:pPr>
            <a:r>
              <a:rPr lang="cs-CZ" sz="2200" dirty="0" smtClean="0">
                <a:latin typeface="Bookman Old Style" pitchFamily="18" charset="0"/>
              </a:rPr>
              <a:t>míra asociace mezi RF a nemocí</a:t>
            </a:r>
          </a:p>
          <a:p>
            <a:pPr eaLnBrk="1" hangingPunct="1">
              <a:lnSpc>
                <a:spcPct val="90000"/>
              </a:lnSpc>
              <a:buFontTx/>
              <a:buChar char="-"/>
            </a:pPr>
            <a:r>
              <a:rPr lang="cs-CZ" sz="2200" dirty="0" smtClean="0">
                <a:latin typeface="Bookman Old Style" pitchFamily="18" charset="0"/>
              </a:rPr>
              <a:t>udává, kolikrát je větší pravděpodobnost onemocnění u těch, kteří jsou exponovaní RF</a:t>
            </a:r>
          </a:p>
          <a:p>
            <a:pPr eaLnBrk="1" hangingPunct="1">
              <a:lnSpc>
                <a:spcPct val="90000"/>
              </a:lnSpc>
              <a:buFontTx/>
              <a:buNone/>
            </a:pPr>
            <a:endParaRPr lang="cs-CZ" sz="2200" dirty="0" smtClean="0">
              <a:latin typeface="Bookman Old Style" pitchFamily="18" charset="0"/>
            </a:endParaRPr>
          </a:p>
          <a:p>
            <a:pPr eaLnBrk="1" hangingPunct="1">
              <a:lnSpc>
                <a:spcPct val="90000"/>
              </a:lnSpc>
              <a:buFontTx/>
              <a:buNone/>
            </a:pPr>
            <a:r>
              <a:rPr lang="cs-CZ" sz="2200" dirty="0" smtClean="0">
                <a:latin typeface="Bookman Old Style" pitchFamily="18" charset="0"/>
              </a:rPr>
              <a:t>ATRIBUTIVNÍ RIZIKO</a:t>
            </a:r>
          </a:p>
          <a:p>
            <a:pPr eaLnBrk="1" hangingPunct="1">
              <a:lnSpc>
                <a:spcPct val="90000"/>
              </a:lnSpc>
              <a:buFontTx/>
              <a:buChar char="-"/>
            </a:pPr>
            <a:r>
              <a:rPr lang="cs-CZ" sz="2200" dirty="0" smtClean="0">
                <a:latin typeface="Bookman Old Style" pitchFamily="18" charset="0"/>
              </a:rPr>
              <a:t>vyjadřuje, kolika případům by se dalo zabránit, kdyby se odstranila expozice</a:t>
            </a:r>
          </a:p>
          <a:p>
            <a:pPr eaLnBrk="1" hangingPunct="1">
              <a:lnSpc>
                <a:spcPct val="90000"/>
              </a:lnSpc>
              <a:buNone/>
            </a:pPr>
            <a:endParaRPr lang="cs-CZ" sz="2200" dirty="0" smtClean="0">
              <a:latin typeface="Bookman Old Style" pitchFamily="18" charset="0"/>
            </a:endParaRPr>
          </a:p>
          <a:p>
            <a:pPr eaLnBrk="1" hangingPunct="1">
              <a:lnSpc>
                <a:spcPct val="90000"/>
              </a:lnSpc>
              <a:buNone/>
            </a:pPr>
            <a:r>
              <a:rPr lang="cs-CZ" sz="2200" dirty="0" smtClean="0">
                <a:latin typeface="Bookman Old Style" pitchFamily="18" charset="0"/>
              </a:rPr>
              <a:t>ODDS RATIO</a:t>
            </a:r>
          </a:p>
          <a:p>
            <a:pPr eaLnBrk="1" hangingPunct="1">
              <a:lnSpc>
                <a:spcPct val="90000"/>
              </a:lnSpc>
              <a:buNone/>
            </a:pPr>
            <a:r>
              <a:rPr lang="cs-CZ" sz="2200" dirty="0" smtClean="0">
                <a:latin typeface="Bookman Old Style" pitchFamily="18" charset="0"/>
              </a:rPr>
              <a:t>- používáme ve studii případů a kontrol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115888"/>
            <a:ext cx="8229600" cy="1143000"/>
          </a:xfrm>
        </p:spPr>
        <p:txBody>
          <a:bodyPr/>
          <a:lstStyle/>
          <a:p>
            <a:pPr eaLnBrk="1" hangingPunct="1"/>
            <a:r>
              <a:rPr lang="cs-CZ" sz="3000" smtClean="0">
                <a:latin typeface="Bookman Old Style" pitchFamily="18" charset="0"/>
              </a:rPr>
              <a:t>Nutriční epidemiologie</a:t>
            </a:r>
          </a:p>
        </p:txBody>
      </p:sp>
      <p:sp>
        <p:nvSpPr>
          <p:cNvPr id="28675" name="Rectangle 3"/>
          <p:cNvSpPr>
            <a:spLocks noGrp="1" noChangeArrowheads="1"/>
          </p:cNvSpPr>
          <p:nvPr>
            <p:ph type="body" idx="1"/>
          </p:nvPr>
        </p:nvSpPr>
        <p:spPr>
          <a:xfrm>
            <a:off x="468313" y="981075"/>
            <a:ext cx="8229600" cy="4886325"/>
          </a:xfrm>
        </p:spPr>
        <p:txBody>
          <a:bodyPr/>
          <a:lstStyle/>
          <a:p>
            <a:pPr eaLnBrk="1" hangingPunct="1">
              <a:lnSpc>
                <a:spcPct val="120000"/>
              </a:lnSpc>
              <a:buFontTx/>
              <a:buNone/>
            </a:pPr>
            <a:r>
              <a:rPr lang="cs-CZ" sz="2200" b="1" i="1" smtClean="0">
                <a:latin typeface="Bookman Old Style" pitchFamily="18" charset="0"/>
              </a:rPr>
              <a:t>Definice:</a:t>
            </a:r>
          </a:p>
          <a:p>
            <a:pPr eaLnBrk="1" hangingPunct="1">
              <a:lnSpc>
                <a:spcPct val="120000"/>
              </a:lnSpc>
              <a:buFontTx/>
              <a:buNone/>
            </a:pPr>
            <a:r>
              <a:rPr lang="cs-CZ" sz="2200" i="1" smtClean="0">
                <a:latin typeface="Bookman Old Style" pitchFamily="18" charset="0"/>
              </a:rPr>
              <a:t>	Nutritional epidemiology can be defined as the study of the nutritional determinants of disease in human population. It is one of the most difficult types of epidemiological research (ILSI).</a:t>
            </a:r>
          </a:p>
          <a:p>
            <a:pPr eaLnBrk="1" hangingPunct="1">
              <a:lnSpc>
                <a:spcPct val="120000"/>
              </a:lnSpc>
              <a:buFontTx/>
              <a:buNone/>
            </a:pPr>
            <a:endParaRPr lang="cs-CZ" sz="2200" smtClean="0">
              <a:latin typeface="Bookman Old Style" pitchFamily="18" charset="0"/>
            </a:endParaRPr>
          </a:p>
          <a:p>
            <a:pPr eaLnBrk="1" hangingPunct="1">
              <a:lnSpc>
                <a:spcPct val="120000"/>
              </a:lnSpc>
              <a:buFontTx/>
              <a:buNone/>
            </a:pPr>
            <a:r>
              <a:rPr lang="cs-CZ" sz="2200" smtClean="0">
                <a:sym typeface="Wingdings" pitchFamily="2" charset="2"/>
              </a:rPr>
              <a:t> </a:t>
            </a:r>
            <a:r>
              <a:rPr lang="cs-CZ" sz="2200" smtClean="0">
                <a:latin typeface="Bookman Old Style" pitchFamily="18" charset="0"/>
                <a:sym typeface="Wingdings" pitchFamily="2" charset="2"/>
              </a:rPr>
              <a:t>systematický přístup začal spolu s veřejným zdravotnictvím</a:t>
            </a:r>
          </a:p>
          <a:p>
            <a:pPr eaLnBrk="1" hangingPunct="1">
              <a:lnSpc>
                <a:spcPct val="120000"/>
              </a:lnSpc>
              <a:buFontTx/>
              <a:buNone/>
            </a:pPr>
            <a:r>
              <a:rPr lang="cs-CZ" sz="2200" smtClean="0">
                <a:latin typeface="Bookman Old Style" pitchFamily="18" charset="0"/>
                <a:sym typeface="Wingdings" pitchFamily="2" charset="2"/>
              </a:rPr>
              <a:t> ep</a:t>
            </a:r>
            <a:r>
              <a:rPr lang="cs-CZ" sz="2200" smtClean="0">
                <a:latin typeface="Bookman Old Style" pitchFamily="18" charset="0"/>
              </a:rPr>
              <a:t>idemiologie zaměřena na eradikaci onemocnění způsobených deficitem vitaminů</a:t>
            </a:r>
          </a:p>
          <a:p>
            <a:pPr eaLnBrk="1" hangingPunct="1">
              <a:lnSpc>
                <a:spcPct val="120000"/>
              </a:lnSpc>
              <a:buFontTx/>
              <a:buNone/>
            </a:pPr>
            <a:r>
              <a:rPr lang="cs-CZ" sz="2200" b="1" smtClean="0">
                <a:latin typeface="Bookman Old Style" pitchFamily="18" charset="0"/>
              </a:rPr>
              <a:t>Současnost</a:t>
            </a:r>
          </a:p>
          <a:p>
            <a:pPr eaLnBrk="1" hangingPunct="1">
              <a:lnSpc>
                <a:spcPct val="120000"/>
              </a:lnSpc>
              <a:buFontTx/>
              <a:buNone/>
            </a:pPr>
            <a:r>
              <a:rPr lang="cs-CZ" sz="2200" smtClean="0">
                <a:latin typeface="Bookman Old Style" pitchFamily="18" charset="0"/>
                <a:sym typeface="Wingdings" pitchFamily="2" charset="2"/>
              </a:rPr>
              <a:t> pozornost zaměřena hlavně na prevenci chronických onemocnění</a:t>
            </a:r>
            <a:endParaRPr lang="cs-CZ" sz="2200" smtClean="0">
              <a:latin typeface="Bookman Old Style" pitchFamily="18" charset="0"/>
            </a:endParaRPr>
          </a:p>
          <a:p>
            <a:pPr eaLnBrk="1" hangingPunct="1">
              <a:lnSpc>
                <a:spcPct val="90000"/>
              </a:lnSpc>
              <a:buFontTx/>
              <a:buChar char="-"/>
            </a:pPr>
            <a:endParaRPr lang="cs-CZ" sz="2200" smtClean="0">
              <a:latin typeface="Bookman Old Style"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r>
              <a:rPr lang="cs-CZ" sz="3000" smtClean="0">
                <a:latin typeface="Bookman Old Style" pitchFamily="18" charset="0"/>
              </a:rPr>
              <a:t>Cíle nutriční epidemiologie:</a:t>
            </a:r>
          </a:p>
        </p:txBody>
      </p:sp>
      <p:sp>
        <p:nvSpPr>
          <p:cNvPr id="30723" name="Rectangle 3"/>
          <p:cNvSpPr>
            <a:spLocks noGrp="1" noChangeArrowheads="1"/>
          </p:cNvSpPr>
          <p:nvPr>
            <p:ph type="body" idx="1"/>
          </p:nvPr>
        </p:nvSpPr>
        <p:spPr/>
        <p:txBody>
          <a:bodyPr/>
          <a:lstStyle/>
          <a:p>
            <a:pPr eaLnBrk="1" hangingPunct="1">
              <a:buFontTx/>
              <a:buNone/>
            </a:pPr>
            <a:r>
              <a:rPr lang="cs-CZ" smtClean="0"/>
              <a:t>	</a:t>
            </a:r>
            <a:r>
              <a:rPr lang="cs-CZ" sz="2800" i="1" smtClean="0">
                <a:latin typeface="Bookman Old Style" pitchFamily="18" charset="0"/>
              </a:rPr>
              <a:t>Obecným cílem je přispění k prevenci onemocnění a zlepšení zdravotního stavu.</a:t>
            </a:r>
          </a:p>
          <a:p>
            <a:pPr eaLnBrk="1" hangingPunct="1">
              <a:buFontTx/>
              <a:buNone/>
            </a:pPr>
            <a:endParaRPr lang="cs-CZ" sz="1600" i="1" smtClean="0">
              <a:latin typeface="Bookman Old Style" pitchFamily="18" charset="0"/>
            </a:endParaRPr>
          </a:p>
          <a:p>
            <a:pPr eaLnBrk="1" hangingPunct="1">
              <a:lnSpc>
                <a:spcPct val="120000"/>
              </a:lnSpc>
            </a:pPr>
            <a:r>
              <a:rPr lang="cs-CZ" sz="2400" smtClean="0">
                <a:latin typeface="Bookman Old Style" pitchFamily="18" charset="0"/>
              </a:rPr>
              <a:t>Sledování spotřeby potravin, přívodu nutrientů a výživového stavu populace,</a:t>
            </a:r>
          </a:p>
          <a:p>
            <a:pPr eaLnBrk="1" hangingPunct="1">
              <a:lnSpc>
                <a:spcPct val="120000"/>
              </a:lnSpc>
            </a:pPr>
            <a:r>
              <a:rPr lang="cs-CZ" sz="2400" smtClean="0">
                <a:latin typeface="Bookman Old Style" pitchFamily="18" charset="0"/>
              </a:rPr>
              <a:t>tvorba nových hypotéz,</a:t>
            </a:r>
          </a:p>
          <a:p>
            <a:pPr eaLnBrk="1" hangingPunct="1">
              <a:lnSpc>
                <a:spcPct val="120000"/>
              </a:lnSpc>
            </a:pPr>
            <a:r>
              <a:rPr lang="cs-CZ" sz="2400" smtClean="0">
                <a:latin typeface="Bookman Old Style" pitchFamily="18" charset="0"/>
              </a:rPr>
              <a:t>podpora nebo vyvrácení existujících hypotéz,</a:t>
            </a:r>
          </a:p>
          <a:p>
            <a:pPr eaLnBrk="1" hangingPunct="1">
              <a:lnSpc>
                <a:spcPct val="120000"/>
              </a:lnSpc>
            </a:pPr>
            <a:r>
              <a:rPr lang="cs-CZ" sz="2400" smtClean="0">
                <a:latin typeface="Bookman Old Style" pitchFamily="18" charset="0"/>
              </a:rPr>
              <a:t>odhad síly asociace mezi onemocněním a výživou.</a:t>
            </a:r>
          </a:p>
          <a:p>
            <a:pPr eaLnBrk="1" hangingPunct="1">
              <a:buFontTx/>
              <a:buNone/>
            </a:pPr>
            <a:endParaRPr lang="cs-CZ" sz="2400" smtClean="0">
              <a:latin typeface="Bookman Old Style"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179388" y="0"/>
            <a:ext cx="8820150" cy="6597650"/>
          </a:xfrm>
        </p:spPr>
        <p:txBody>
          <a:bodyPr/>
          <a:lstStyle/>
          <a:p>
            <a:pPr eaLnBrk="1" hangingPunct="1">
              <a:lnSpc>
                <a:spcPct val="110000"/>
              </a:lnSpc>
              <a:buFontTx/>
              <a:buNone/>
            </a:pPr>
            <a:endParaRPr lang="cs-CZ" sz="2000" dirty="0" smtClean="0">
              <a:latin typeface="Bookman Old Style" pitchFamily="18" charset="0"/>
            </a:endParaRPr>
          </a:p>
          <a:p>
            <a:pPr eaLnBrk="1" hangingPunct="1">
              <a:lnSpc>
                <a:spcPct val="110000"/>
              </a:lnSpc>
              <a:buFontTx/>
              <a:buNone/>
            </a:pPr>
            <a:r>
              <a:rPr lang="cs-CZ" sz="2400" b="1" dirty="0" smtClean="0">
                <a:latin typeface="Bookman Old Style" pitchFamily="18" charset="0"/>
              </a:rPr>
              <a:t>Výhody nutriční epidemiologie:</a:t>
            </a:r>
          </a:p>
          <a:p>
            <a:pPr eaLnBrk="1" hangingPunct="1">
              <a:lnSpc>
                <a:spcPct val="110000"/>
              </a:lnSpc>
            </a:pPr>
            <a:r>
              <a:rPr lang="cs-CZ" sz="2000" dirty="0" smtClean="0">
                <a:latin typeface="Bookman Old Style" pitchFamily="18" charset="0"/>
              </a:rPr>
              <a:t>Výsledky studií jsou využívány k odhadu rizika, jsou převedeny na specifická doporučení,</a:t>
            </a:r>
          </a:p>
          <a:p>
            <a:pPr eaLnBrk="1" hangingPunct="1">
              <a:lnSpc>
                <a:spcPct val="110000"/>
              </a:lnSpc>
            </a:pPr>
            <a:r>
              <a:rPr lang="cs-CZ" sz="2000" dirty="0" smtClean="0">
                <a:latin typeface="Bookman Old Style" pitchFamily="18" charset="0"/>
              </a:rPr>
              <a:t>výsledky mohou mít vliv na technologii výroby potravin (spojitost </a:t>
            </a:r>
            <a:r>
              <a:rPr lang="cs-CZ" sz="2000" dirty="0" err="1" smtClean="0">
                <a:latin typeface="Bookman Old Style" pitchFamily="18" charset="0"/>
              </a:rPr>
              <a:t>transmastných</a:t>
            </a:r>
            <a:r>
              <a:rPr lang="cs-CZ" sz="2000" dirty="0" smtClean="0">
                <a:latin typeface="Bookman Old Style" pitchFamily="18" charset="0"/>
              </a:rPr>
              <a:t> kyselin se zvýšeným rizikem kardiovaskulárního onemocnění/nové výrobní postupy) </a:t>
            </a:r>
          </a:p>
          <a:p>
            <a:pPr eaLnBrk="1" hangingPunct="1">
              <a:lnSpc>
                <a:spcPct val="110000"/>
              </a:lnSpc>
              <a:buFontTx/>
              <a:buNone/>
            </a:pPr>
            <a:endParaRPr lang="cs-CZ" sz="2000" dirty="0" smtClean="0">
              <a:latin typeface="Bookman Old Style" pitchFamily="18" charset="0"/>
            </a:endParaRPr>
          </a:p>
          <a:p>
            <a:pPr eaLnBrk="1" hangingPunct="1">
              <a:lnSpc>
                <a:spcPct val="110000"/>
              </a:lnSpc>
              <a:buFontTx/>
              <a:buNone/>
            </a:pPr>
            <a:r>
              <a:rPr lang="cs-CZ" sz="2400" b="1" dirty="0" smtClean="0">
                <a:latin typeface="Bookman Old Style" pitchFamily="18" charset="0"/>
              </a:rPr>
              <a:t>Omezení nutriční epidemiologie:</a:t>
            </a:r>
          </a:p>
          <a:p>
            <a:pPr eaLnBrk="1" hangingPunct="1">
              <a:lnSpc>
                <a:spcPct val="110000"/>
              </a:lnSpc>
              <a:buFontTx/>
              <a:buNone/>
            </a:pPr>
            <a:r>
              <a:rPr lang="cs-CZ" sz="2000" dirty="0" smtClean="0">
                <a:latin typeface="Bookman Old Style" pitchFamily="18" charset="0"/>
              </a:rPr>
              <a:t>Základním omezením nutriční epidemiologie je komplexnost výživy</a:t>
            </a:r>
          </a:p>
          <a:p>
            <a:pPr eaLnBrk="1" hangingPunct="1">
              <a:lnSpc>
                <a:spcPct val="110000"/>
              </a:lnSpc>
            </a:pPr>
            <a:r>
              <a:rPr lang="cs-CZ" sz="2000" dirty="0" smtClean="0">
                <a:latin typeface="Bookman Old Style" pitchFamily="18" charset="0"/>
              </a:rPr>
              <a:t>Pravděpodobnost ovlivnění výsledků velkým množstvím chyb různého druhu,</a:t>
            </a:r>
          </a:p>
          <a:p>
            <a:pPr eaLnBrk="1" hangingPunct="1">
              <a:lnSpc>
                <a:spcPct val="110000"/>
              </a:lnSpc>
            </a:pPr>
            <a:r>
              <a:rPr lang="cs-CZ" sz="2000" dirty="0" smtClean="0">
                <a:latin typeface="Bookman Old Style" pitchFamily="18" charset="0"/>
              </a:rPr>
              <a:t>Obtížnosti při určení, zda se jedná o kauzální asociaci</a:t>
            </a:r>
          </a:p>
          <a:p>
            <a:pPr eaLnBrk="1" hangingPunct="1">
              <a:lnSpc>
                <a:spcPct val="110000"/>
              </a:lnSpc>
              <a:buFontTx/>
              <a:buNone/>
            </a:pPr>
            <a:r>
              <a:rPr lang="cs-CZ" sz="2000" dirty="0" smtClean="0">
                <a:latin typeface="Bookman Old Style" pitchFamily="18" charset="0"/>
              </a:rPr>
              <a:t>	</a:t>
            </a:r>
            <a:r>
              <a:rPr lang="cs-CZ" sz="2000" dirty="0" smtClean="0">
                <a:latin typeface="Bookman Old Style" pitchFamily="18" charset="0"/>
                <a:sym typeface="Wingdings" pitchFamily="2" charset="2"/>
              </a:rPr>
              <a:t> souvislost mezi pitím alkoholu a Ca plic</a:t>
            </a:r>
          </a:p>
          <a:p>
            <a:pPr eaLnBrk="1" hangingPunct="1">
              <a:lnSpc>
                <a:spcPct val="110000"/>
              </a:lnSpc>
            </a:pPr>
            <a:r>
              <a:rPr lang="cs-CZ" sz="2000" dirty="0" smtClean="0">
                <a:latin typeface="Bookman Old Style" pitchFamily="18" charset="0"/>
              </a:rPr>
              <a:t>Příliš odvážný výklad výsledků</a:t>
            </a:r>
          </a:p>
          <a:p>
            <a:pPr eaLnBrk="1" hangingPunct="1">
              <a:lnSpc>
                <a:spcPct val="80000"/>
              </a:lnSpc>
              <a:buFontTx/>
              <a:buNone/>
            </a:pPr>
            <a:endParaRPr lang="cs-CZ" sz="2000" dirty="0" smtClean="0">
              <a:latin typeface="Bookman Old Style" pitchFamily="18" charset="0"/>
            </a:endParaRPr>
          </a:p>
          <a:p>
            <a:pPr eaLnBrk="1" hangingPunct="1">
              <a:lnSpc>
                <a:spcPct val="80000"/>
              </a:lnSpc>
              <a:buFontTx/>
              <a:buNone/>
            </a:pPr>
            <a:r>
              <a:rPr lang="cs-CZ" sz="500" dirty="0" smtClean="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288" y="1052513"/>
            <a:ext cx="8443912" cy="4802187"/>
          </a:xfrm>
          <a:prstGeom prst="rect">
            <a:avLst/>
          </a:prstGeom>
          <a:solidFill>
            <a:srgbClr val="F6972E"/>
          </a:solidFill>
        </p:spPr>
        <p:txBody>
          <a:bodyPr>
            <a:spAutoFit/>
          </a:bodyPr>
          <a:lstStyle/>
          <a:p>
            <a:pPr algn="ctr">
              <a:lnSpc>
                <a:spcPct val="150000"/>
              </a:lnSpc>
              <a:defRPr/>
            </a:pPr>
            <a:r>
              <a:rPr lang="cs-CZ" sz="3200" dirty="0">
                <a:latin typeface="Bookman Old Style" pitchFamily="18" charset="0"/>
              </a:rPr>
              <a:t>Epidemiologie hledá odpovědi na tři základní otázky:</a:t>
            </a:r>
          </a:p>
          <a:p>
            <a:pPr>
              <a:lnSpc>
                <a:spcPct val="150000"/>
              </a:lnSpc>
              <a:defRPr/>
            </a:pPr>
            <a:endParaRPr lang="cs-CZ" sz="2800" dirty="0">
              <a:latin typeface="Bookman Old Style" pitchFamily="18" charset="0"/>
            </a:endParaRPr>
          </a:p>
          <a:p>
            <a:pPr marL="342900" indent="-342900">
              <a:lnSpc>
                <a:spcPct val="150000"/>
              </a:lnSpc>
              <a:buFontTx/>
              <a:buAutoNum type="arabicPeriod"/>
              <a:defRPr/>
            </a:pPr>
            <a:r>
              <a:rPr lang="cs-CZ" sz="2800" dirty="0">
                <a:latin typeface="Bookman Old Style" pitchFamily="18" charset="0"/>
              </a:rPr>
              <a:t> Jaké je zdraví lidí? (deskriptivní studie)</a:t>
            </a:r>
          </a:p>
          <a:p>
            <a:pPr marL="342900" indent="-342900">
              <a:lnSpc>
                <a:spcPct val="150000"/>
              </a:lnSpc>
              <a:buFontTx/>
              <a:buAutoNum type="arabicPeriod"/>
              <a:defRPr/>
            </a:pPr>
            <a:r>
              <a:rPr lang="cs-CZ" sz="2800" dirty="0">
                <a:latin typeface="Bookman Old Style" pitchFamily="18" charset="0"/>
              </a:rPr>
              <a:t> Proč je takové? (analytické studie)</a:t>
            </a:r>
          </a:p>
          <a:p>
            <a:pPr marL="342900" indent="-342900">
              <a:lnSpc>
                <a:spcPct val="150000"/>
              </a:lnSpc>
              <a:buFontTx/>
              <a:buAutoNum type="arabicPeriod"/>
              <a:defRPr/>
            </a:pPr>
            <a:r>
              <a:rPr lang="cs-CZ" sz="2800" dirty="0">
                <a:latin typeface="Bookman Old Style" pitchFamily="18" charset="0"/>
              </a:rPr>
              <a:t> Jak je lze zlepšit? (experimentální a  intervenční epidemiologie)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052513"/>
          </a:xfrm>
          <a:solidFill>
            <a:srgbClr val="F6972E"/>
          </a:solidFill>
        </p:spPr>
        <p:txBody>
          <a:bodyPr/>
          <a:lstStyle/>
          <a:p>
            <a:pPr eaLnBrk="1" hangingPunct="1"/>
            <a:r>
              <a:rPr lang="cs-CZ" sz="3600" smtClean="0">
                <a:latin typeface="Bookman Old Style" pitchFamily="18" charset="0"/>
              </a:rPr>
              <a:t>Historie (2)</a:t>
            </a:r>
          </a:p>
        </p:txBody>
      </p:sp>
      <p:sp>
        <p:nvSpPr>
          <p:cNvPr id="5123" name="Rectangle 3"/>
          <p:cNvSpPr>
            <a:spLocks noGrp="1" noChangeArrowheads="1"/>
          </p:cNvSpPr>
          <p:nvPr>
            <p:ph type="body" idx="1"/>
          </p:nvPr>
        </p:nvSpPr>
        <p:spPr>
          <a:xfrm>
            <a:off x="457200" y="1268413"/>
            <a:ext cx="8686800" cy="5589587"/>
          </a:xfrm>
        </p:spPr>
        <p:txBody>
          <a:bodyPr/>
          <a:lstStyle/>
          <a:p>
            <a:pPr eaLnBrk="1" hangingPunct="1">
              <a:lnSpc>
                <a:spcPct val="80000"/>
              </a:lnSpc>
              <a:buFontTx/>
              <a:buNone/>
            </a:pPr>
            <a:r>
              <a:rPr lang="cs-CZ" sz="2200" b="1" smtClean="0">
                <a:latin typeface="Bookman Old Style" pitchFamily="18" charset="0"/>
              </a:rPr>
              <a:t>MODERNÍ EPIDEMIOLOGIE:</a:t>
            </a:r>
          </a:p>
          <a:p>
            <a:pPr eaLnBrk="1" hangingPunct="1">
              <a:lnSpc>
                <a:spcPct val="80000"/>
              </a:lnSpc>
              <a:buFontTx/>
              <a:buNone/>
            </a:pPr>
            <a:endParaRPr lang="cs-CZ" sz="1200" b="1" smtClean="0">
              <a:latin typeface="Bookman Old Style" pitchFamily="18" charset="0"/>
            </a:endParaRPr>
          </a:p>
          <a:p>
            <a:pPr eaLnBrk="1" hangingPunct="1">
              <a:lnSpc>
                <a:spcPct val="80000"/>
              </a:lnSpc>
              <a:buFontTx/>
              <a:buChar char="-"/>
            </a:pPr>
            <a:r>
              <a:rPr lang="cs-CZ" sz="2200" b="1" i="1" smtClean="0">
                <a:latin typeface="Bookman Old Style" pitchFamily="18" charset="0"/>
              </a:rPr>
              <a:t>infekční éra epidemiologie</a:t>
            </a:r>
            <a:r>
              <a:rPr lang="cs-CZ" sz="2200" smtClean="0">
                <a:latin typeface="Bookman Old Style" pitchFamily="18" charset="0"/>
              </a:rPr>
              <a:t> – 18. a 19. století</a:t>
            </a:r>
          </a:p>
          <a:p>
            <a:pPr eaLnBrk="1" hangingPunct="1">
              <a:lnSpc>
                <a:spcPct val="80000"/>
              </a:lnSpc>
              <a:buFontTx/>
              <a:buNone/>
            </a:pPr>
            <a:endParaRPr lang="cs-CZ" sz="2200" smtClean="0">
              <a:latin typeface="Bookman Old Style" pitchFamily="18" charset="0"/>
            </a:endParaRPr>
          </a:p>
          <a:p>
            <a:pPr eaLnBrk="1" hangingPunct="1">
              <a:lnSpc>
                <a:spcPct val="110000"/>
              </a:lnSpc>
              <a:buFontTx/>
              <a:buNone/>
            </a:pPr>
            <a:r>
              <a:rPr lang="cs-CZ" sz="2200" smtClean="0">
                <a:latin typeface="Bookman Old Style" pitchFamily="18" charset="0"/>
              </a:rPr>
              <a:t>JOHN SNOW (1813 – 1858)</a:t>
            </a:r>
          </a:p>
          <a:p>
            <a:pPr eaLnBrk="1" hangingPunct="1">
              <a:lnSpc>
                <a:spcPct val="110000"/>
              </a:lnSpc>
              <a:buFontTx/>
              <a:buNone/>
            </a:pPr>
            <a:r>
              <a:rPr lang="cs-CZ" sz="2200" smtClean="0">
                <a:latin typeface="Bookman Old Style" pitchFamily="18" charset="0"/>
              </a:rPr>
              <a:t>	- chirurg, během epidemie cholery v londýnské čtvrti Soho zjišťoval distribuci a šíření onemocnění </a:t>
            </a:r>
            <a:r>
              <a:rPr lang="cs-CZ" sz="2200" smtClean="0">
                <a:latin typeface="Bookman Old Style" pitchFamily="18" charset="0"/>
                <a:sym typeface="Wingdings" pitchFamily="2" charset="2"/>
              </a:rPr>
              <a:t>objevil šíření nákazy vodou (1854) aniž by byl znám původce nákazy</a:t>
            </a:r>
          </a:p>
          <a:p>
            <a:pPr eaLnBrk="1" hangingPunct="1">
              <a:lnSpc>
                <a:spcPct val="110000"/>
              </a:lnSpc>
              <a:buFontTx/>
              <a:buNone/>
            </a:pPr>
            <a:r>
              <a:rPr lang="cs-CZ" sz="2200" smtClean="0">
                <a:latin typeface="Bookman Old Style" pitchFamily="18" charset="0"/>
                <a:sym typeface="Wingdings" pitchFamily="2" charset="2"/>
              </a:rPr>
              <a:t>	- dodnes jsou jeho zásady všeobecně platné</a:t>
            </a:r>
          </a:p>
          <a:p>
            <a:pPr eaLnBrk="1" hangingPunct="1">
              <a:lnSpc>
                <a:spcPct val="80000"/>
              </a:lnSpc>
              <a:buFontTx/>
              <a:buNone/>
            </a:pPr>
            <a:endParaRPr lang="cs-CZ" sz="2200" smtClean="0">
              <a:latin typeface="Bookman Old Style" pitchFamily="18" charset="0"/>
              <a:sym typeface="Wingdings" pitchFamily="2" charset="2"/>
            </a:endParaRPr>
          </a:p>
          <a:p>
            <a:pPr eaLnBrk="1" hangingPunct="1">
              <a:lnSpc>
                <a:spcPct val="80000"/>
              </a:lnSpc>
              <a:buFontTx/>
              <a:buNone/>
            </a:pPr>
            <a:r>
              <a:rPr lang="cs-CZ" sz="2200" smtClean="0">
                <a:latin typeface="Bookman Old Style" pitchFamily="18" charset="0"/>
                <a:sym typeface="Wingdings" pitchFamily="2" charset="2"/>
              </a:rPr>
              <a:t>EDVARD JENNER (1749 – 1823)</a:t>
            </a:r>
          </a:p>
          <a:p>
            <a:pPr eaLnBrk="1" hangingPunct="1">
              <a:buFontTx/>
              <a:buNone/>
            </a:pPr>
            <a:r>
              <a:rPr lang="cs-CZ" sz="2200" smtClean="0">
                <a:latin typeface="Bookman Old Style" pitchFamily="18" charset="0"/>
                <a:sym typeface="Wingdings" pitchFamily="2" charset="2"/>
              </a:rPr>
              <a:t>	- anglický lékař, v roce 1796 provedl první očkování proti pravým neštovicím</a:t>
            </a:r>
          </a:p>
          <a:p>
            <a:pPr eaLnBrk="1" hangingPunct="1">
              <a:buFontTx/>
              <a:buNone/>
            </a:pPr>
            <a:r>
              <a:rPr lang="cs-CZ" sz="2200" smtClean="0">
                <a:latin typeface="Bookman Old Style" pitchFamily="18" charset="0"/>
                <a:sym typeface="Wingdings" pitchFamily="2" charset="2"/>
              </a:rPr>
              <a:t>	- od roku 1801 očkování ve Velké Británii.</a:t>
            </a:r>
          </a:p>
          <a:p>
            <a:pPr eaLnBrk="1" hangingPunct="1">
              <a:lnSpc>
                <a:spcPct val="80000"/>
              </a:lnSpc>
              <a:buFontTx/>
              <a:buNone/>
            </a:pPr>
            <a:endParaRPr lang="cs-CZ" sz="2200" smtClean="0">
              <a:latin typeface="Bookman Old Style" pitchFamily="18" charset="0"/>
              <a:sym typeface="Wingdings" pitchFamily="2" charset="2"/>
            </a:endParaRPr>
          </a:p>
          <a:p>
            <a:pPr eaLnBrk="1" hangingPunct="1">
              <a:lnSpc>
                <a:spcPct val="80000"/>
              </a:lnSpc>
              <a:buFontTx/>
              <a:buNone/>
            </a:pPr>
            <a:r>
              <a:rPr lang="cs-CZ" sz="50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468313" y="1341438"/>
            <a:ext cx="8229600" cy="3806825"/>
          </a:xfrm>
        </p:spPr>
        <p:txBody>
          <a:bodyPr/>
          <a:lstStyle/>
          <a:p>
            <a:pPr eaLnBrk="1" hangingPunct="1">
              <a:buFontTx/>
              <a:buNone/>
            </a:pPr>
            <a:endParaRPr lang="cs-CZ" smtClean="0"/>
          </a:p>
          <a:p>
            <a:pPr algn="ctr" eaLnBrk="1" hangingPunct="1">
              <a:lnSpc>
                <a:spcPct val="140000"/>
              </a:lnSpc>
              <a:buFontTx/>
              <a:buNone/>
            </a:pPr>
            <a:r>
              <a:rPr lang="cs-CZ" smtClean="0">
                <a:latin typeface="Bookman Old Style" pitchFamily="18" charset="0"/>
              </a:rPr>
              <a:t>	</a:t>
            </a:r>
            <a:r>
              <a:rPr lang="cs-CZ" b="1" i="1" smtClean="0">
                <a:latin typeface="Bookman Old Style" pitchFamily="18" charset="0"/>
              </a:rPr>
              <a:t>Nejlepší základ pro doporučení, jak by se lidé měli stravovat, aby zůstali zdraví, je zjistit, jak se zdraví lidé stravují.</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ctrTitle"/>
          </p:nvPr>
        </p:nvSpPr>
        <p:spPr/>
        <p:txBody>
          <a:bodyPr/>
          <a:lstStyle/>
          <a:p>
            <a:pPr eaLnBrk="1" hangingPunct="1"/>
            <a:r>
              <a:rPr lang="cs-CZ" smtClean="0">
                <a:latin typeface="Bookman Old Style" pitchFamily="18" charset="0"/>
              </a:rPr>
              <a:t>Děkuji za pozornost.</a:t>
            </a:r>
            <a:r>
              <a:rPr lang="cs-CZ"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0"/>
            <a:ext cx="9144000" cy="1125538"/>
          </a:xfrm>
          <a:solidFill>
            <a:srgbClr val="F6972E"/>
          </a:solidFill>
        </p:spPr>
        <p:txBody>
          <a:bodyPr/>
          <a:lstStyle/>
          <a:p>
            <a:pPr eaLnBrk="1" hangingPunct="1"/>
            <a:r>
              <a:rPr lang="cs-CZ" sz="3600" smtClean="0">
                <a:latin typeface="Bookman Old Style" pitchFamily="18" charset="0"/>
              </a:rPr>
              <a:t>Historie (3)</a:t>
            </a:r>
          </a:p>
        </p:txBody>
      </p:sp>
      <p:sp>
        <p:nvSpPr>
          <p:cNvPr id="6147" name="Rectangle 3"/>
          <p:cNvSpPr>
            <a:spLocks noGrp="1" noChangeArrowheads="1"/>
          </p:cNvSpPr>
          <p:nvPr>
            <p:ph type="body" idx="1"/>
          </p:nvPr>
        </p:nvSpPr>
        <p:spPr/>
        <p:txBody>
          <a:bodyPr/>
          <a:lstStyle/>
          <a:p>
            <a:pPr eaLnBrk="1" hangingPunct="1">
              <a:lnSpc>
                <a:spcPct val="120000"/>
              </a:lnSpc>
              <a:buFontTx/>
              <a:buNone/>
            </a:pPr>
            <a:r>
              <a:rPr lang="cs-CZ" sz="2400" smtClean="0">
                <a:latin typeface="Bookman Old Style" pitchFamily="18" charset="0"/>
                <a:sym typeface="Wingdings" pitchFamily="2" charset="2"/>
              </a:rPr>
              <a:t>IGNÁC FILIP SEMMELWEISE (1818 – 1865)</a:t>
            </a:r>
          </a:p>
          <a:p>
            <a:pPr eaLnBrk="1" hangingPunct="1">
              <a:lnSpc>
                <a:spcPct val="120000"/>
              </a:lnSpc>
              <a:buFontTx/>
              <a:buNone/>
            </a:pPr>
            <a:r>
              <a:rPr lang="cs-CZ" sz="2400" smtClean="0">
                <a:latin typeface="Bookman Old Style" pitchFamily="18" charset="0"/>
                <a:sym typeface="Wingdings" pitchFamily="2" charset="2"/>
              </a:rPr>
              <a:t>	- maďarský lékař, pracoval ve vídeňské porodnici, </a:t>
            </a:r>
          </a:p>
          <a:p>
            <a:pPr eaLnBrk="1" hangingPunct="1">
              <a:lnSpc>
                <a:spcPct val="120000"/>
              </a:lnSpc>
              <a:buFontTx/>
              <a:buNone/>
            </a:pPr>
            <a:r>
              <a:rPr lang="cs-CZ" sz="2400" smtClean="0">
                <a:latin typeface="Bookman Old Style" pitchFamily="18" charset="0"/>
                <a:sym typeface="Wingdings" pitchFamily="2" charset="2"/>
              </a:rPr>
              <a:t>	- zjišťoval důvody výskytu horečky omladnic</a:t>
            </a:r>
          </a:p>
          <a:p>
            <a:pPr eaLnBrk="1" hangingPunct="1">
              <a:lnSpc>
                <a:spcPct val="120000"/>
              </a:lnSpc>
              <a:buFontTx/>
              <a:buNone/>
            </a:pPr>
            <a:r>
              <a:rPr lang="cs-CZ" sz="2400" smtClean="0">
                <a:latin typeface="Bookman Old Style" pitchFamily="18" charset="0"/>
                <a:sym typeface="Wingdings" pitchFamily="2" charset="2"/>
              </a:rPr>
              <a:t>	- zavedením dezinfekčních opatření výrazně snížil úmrtnost žen v šestinedělí (zavedl mytí rukou v chlorované vodě)</a:t>
            </a:r>
          </a:p>
          <a:p>
            <a:pPr eaLnBrk="1" hangingPunct="1">
              <a:lnSpc>
                <a:spcPct val="120000"/>
              </a:lnSpc>
              <a:buFontTx/>
              <a:buNone/>
            </a:pPr>
            <a:endParaRPr lang="cs-CZ" sz="2400" smtClean="0">
              <a:latin typeface="Bookman Old Style" pitchFamily="18" charset="0"/>
              <a:sym typeface="Wingdings" pitchFamily="2" charset="2"/>
            </a:endParaRPr>
          </a:p>
          <a:p>
            <a:pPr eaLnBrk="1" hangingPunct="1">
              <a:lnSpc>
                <a:spcPct val="120000"/>
              </a:lnSpc>
              <a:buFontTx/>
              <a:buNone/>
            </a:pPr>
            <a:r>
              <a:rPr lang="cs-CZ" sz="2400" b="1" i="1" smtClean="0">
                <a:latin typeface="Bookman Old Style" pitchFamily="18" charset="0"/>
              </a:rPr>
              <a:t>Postinfekční éra</a:t>
            </a:r>
            <a:r>
              <a:rPr lang="cs-CZ" sz="2400" smtClean="0">
                <a:latin typeface="Bookman Old Style" pitchFamily="18" charset="0"/>
              </a:rPr>
              <a:t> – od poloviny 20. století</a:t>
            </a:r>
          </a:p>
          <a:p>
            <a:pPr eaLnBrk="1" hangingPunct="1">
              <a:lnSpc>
                <a:spcPct val="120000"/>
              </a:lnSpc>
              <a:buFontTx/>
              <a:buNone/>
            </a:pPr>
            <a:r>
              <a:rPr lang="cs-CZ" sz="2400" smtClean="0">
                <a:latin typeface="Bookman Old Style" pitchFamily="18" charset="0"/>
              </a:rPr>
              <a:t>-  tato změna byla podmíněná změnou charakteru úmrtnosti</a:t>
            </a:r>
          </a:p>
          <a:p>
            <a:pPr eaLnBrk="1" hangingPunct="1">
              <a:lnSpc>
                <a:spcPct val="90000"/>
              </a:lnSpc>
              <a:buFontTx/>
              <a:buNone/>
            </a:pPr>
            <a:endParaRPr lang="cs-CZ"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981075"/>
          </a:xfrm>
          <a:solidFill>
            <a:srgbClr val="F6972E"/>
          </a:solidFill>
        </p:spPr>
        <p:txBody>
          <a:bodyPr/>
          <a:lstStyle/>
          <a:p>
            <a:pPr eaLnBrk="1" hangingPunct="1"/>
            <a:r>
              <a:rPr lang="cs-CZ" sz="3600" smtClean="0">
                <a:latin typeface="Bookman Old Style" pitchFamily="18" charset="0"/>
              </a:rPr>
              <a:t>Historie (4)</a:t>
            </a:r>
          </a:p>
        </p:txBody>
      </p:sp>
      <p:sp>
        <p:nvSpPr>
          <p:cNvPr id="7171" name="Rectangle 3"/>
          <p:cNvSpPr>
            <a:spLocks noGrp="1" noChangeArrowheads="1"/>
          </p:cNvSpPr>
          <p:nvPr>
            <p:ph type="body" idx="1"/>
          </p:nvPr>
        </p:nvSpPr>
        <p:spPr>
          <a:xfrm>
            <a:off x="457200" y="1125538"/>
            <a:ext cx="8686800" cy="5000625"/>
          </a:xfrm>
        </p:spPr>
        <p:txBody>
          <a:bodyPr/>
          <a:lstStyle/>
          <a:p>
            <a:pPr eaLnBrk="1" hangingPunct="1">
              <a:buFontTx/>
              <a:buNone/>
            </a:pPr>
            <a:r>
              <a:rPr lang="cs-CZ" sz="2400" b="1" smtClean="0">
                <a:latin typeface="Bookman Old Style" pitchFamily="18" charset="0"/>
              </a:rPr>
              <a:t>Historie epidemiologie v České republice</a:t>
            </a:r>
          </a:p>
          <a:p>
            <a:pPr eaLnBrk="1" hangingPunct="1">
              <a:buFontTx/>
              <a:buChar char="-"/>
            </a:pPr>
            <a:r>
              <a:rPr lang="cs-CZ" sz="2400" smtClean="0">
                <a:latin typeface="Bookman Old Style" pitchFamily="18" charset="0"/>
              </a:rPr>
              <a:t>založení Státního zdravotního ústavu v Praze (1925)</a:t>
            </a:r>
          </a:p>
          <a:p>
            <a:pPr eaLnBrk="1" hangingPunct="1">
              <a:buFontTx/>
              <a:buChar char="-"/>
            </a:pPr>
            <a:r>
              <a:rPr lang="cs-CZ" sz="2400" smtClean="0">
                <a:latin typeface="Bookman Old Style" pitchFamily="18" charset="0"/>
              </a:rPr>
              <a:t>epidemiologie byla omezována na studium infekčních chorob </a:t>
            </a:r>
          </a:p>
          <a:p>
            <a:pPr eaLnBrk="1" hangingPunct="1">
              <a:buFontTx/>
              <a:buNone/>
            </a:pPr>
            <a:r>
              <a:rPr lang="cs-CZ" sz="2400" smtClean="0">
                <a:latin typeface="Bookman Old Style" pitchFamily="18" charset="0"/>
              </a:rPr>
              <a:t>		</a:t>
            </a:r>
            <a:r>
              <a:rPr lang="cs-CZ" sz="2000" smtClean="0">
                <a:latin typeface="Bookman Old Style" pitchFamily="18" charset="0"/>
              </a:rPr>
              <a:t>- očkování proti poliomyelitidě (jako jedna z prvních zemí)</a:t>
            </a:r>
          </a:p>
          <a:p>
            <a:pPr eaLnBrk="1" hangingPunct="1">
              <a:buFontTx/>
              <a:buNone/>
            </a:pPr>
            <a:r>
              <a:rPr lang="cs-CZ" sz="2000" smtClean="0">
                <a:latin typeface="Bookman Old Style" pitchFamily="18" charset="0"/>
              </a:rPr>
              <a:t>		- zavedení očkování proti spalničkám </a:t>
            </a:r>
          </a:p>
          <a:p>
            <a:pPr lvl="1" eaLnBrk="1" hangingPunct="1">
              <a:buFontTx/>
              <a:buChar char="-"/>
            </a:pPr>
            <a:endParaRPr lang="cs-CZ" sz="1600" smtClean="0">
              <a:latin typeface="Bookman Old Style" pitchFamily="18" charset="0"/>
            </a:endParaRPr>
          </a:p>
          <a:p>
            <a:pPr eaLnBrk="1" hangingPunct="1">
              <a:buFontTx/>
              <a:buNone/>
            </a:pPr>
            <a:r>
              <a:rPr lang="cs-CZ" sz="2400" smtClean="0">
                <a:latin typeface="Bookman Old Style" pitchFamily="18" charset="0"/>
              </a:rPr>
              <a:t>Prof. MUDr. Karel Raška Dr. Sc. (1909-1987)</a:t>
            </a:r>
          </a:p>
          <a:p>
            <a:pPr eaLnBrk="1" hangingPunct="1">
              <a:buFontTx/>
              <a:buChar char="-"/>
            </a:pPr>
            <a:r>
              <a:rPr lang="cs-CZ" sz="2400" smtClean="0">
                <a:latin typeface="Bookman Old Style" pitchFamily="18" charset="0"/>
              </a:rPr>
              <a:t>zakladatel československé epidemiologie</a:t>
            </a:r>
          </a:p>
          <a:p>
            <a:pPr eaLnBrk="1" hangingPunct="1">
              <a:buFontTx/>
              <a:buChar char="-"/>
            </a:pPr>
            <a:r>
              <a:rPr lang="cs-CZ" sz="2400" smtClean="0">
                <a:latin typeface="Bookman Old Style" pitchFamily="18" charset="0"/>
              </a:rPr>
              <a:t>podílel se na akci WHO „Eradikace pravých neštovic“ </a:t>
            </a:r>
          </a:p>
          <a:p>
            <a:pPr eaLnBrk="1" hangingPunct="1">
              <a:buFontTx/>
              <a:buNone/>
            </a:pPr>
            <a:endParaRPr lang="cs-CZ" sz="1000" smtClean="0">
              <a:latin typeface="Bookman Old Style" pitchFamily="18" charset="0"/>
            </a:endParaRPr>
          </a:p>
          <a:p>
            <a:pPr eaLnBrk="1" hangingPunct="1">
              <a:buFontTx/>
              <a:buNone/>
            </a:pPr>
            <a:r>
              <a:rPr lang="cs-CZ" sz="2400" smtClean="0">
                <a:latin typeface="Bookman Old Style" pitchFamily="18" charset="0"/>
              </a:rPr>
              <a:t>Prof. MUDr. Zdeněk Ježek Dr. Sc.</a:t>
            </a:r>
          </a:p>
          <a:p>
            <a:pPr eaLnBrk="1" hangingPunct="1">
              <a:buFontTx/>
              <a:buNone/>
            </a:pPr>
            <a:r>
              <a:rPr lang="cs-CZ" sz="2400" smtClean="0">
                <a:latin typeface="Bookman Old Style" pitchFamily="18" charset="0"/>
              </a:rPr>
              <a:t>- spolupodílel se na eradikaci pravých neštovic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79388" y="115888"/>
            <a:ext cx="8713787" cy="7067550"/>
          </a:xfrm>
          <a:prstGeom prst="rect">
            <a:avLst/>
          </a:prstGeom>
          <a:noFill/>
          <a:ln w="9525">
            <a:noFill/>
            <a:miter lim="800000"/>
            <a:headEnd/>
            <a:tailEnd/>
          </a:ln>
        </p:spPr>
        <p:txBody>
          <a:bodyPr>
            <a:spAutoFit/>
          </a:bodyPr>
          <a:lstStyle/>
          <a:p>
            <a:pPr>
              <a:lnSpc>
                <a:spcPct val="120000"/>
              </a:lnSpc>
            </a:pPr>
            <a:r>
              <a:rPr lang="cs-CZ" sz="2600" b="1">
                <a:latin typeface="Bookman Old Style" pitchFamily="18" charset="0"/>
              </a:rPr>
              <a:t>Epidemiologie:</a:t>
            </a:r>
          </a:p>
          <a:p>
            <a:pPr>
              <a:lnSpc>
                <a:spcPct val="120000"/>
              </a:lnSpc>
            </a:pPr>
            <a:endParaRPr lang="cs-CZ" sz="1400">
              <a:latin typeface="Bookman Old Style" pitchFamily="18" charset="0"/>
            </a:endParaRPr>
          </a:p>
          <a:p>
            <a:pPr>
              <a:lnSpc>
                <a:spcPct val="120000"/>
              </a:lnSpc>
              <a:buFontTx/>
              <a:buChar char="-"/>
            </a:pPr>
            <a:r>
              <a:rPr lang="cs-CZ" sz="2200">
                <a:latin typeface="Bookman Old Style" pitchFamily="18" charset="0"/>
              </a:rPr>
              <a:t> studuje skupiny osob (populaci), ne pouze jednotlivce</a:t>
            </a:r>
          </a:p>
          <a:p>
            <a:pPr>
              <a:lnSpc>
                <a:spcPct val="120000"/>
              </a:lnSpc>
              <a:buFontTx/>
              <a:buChar char="-"/>
            </a:pPr>
            <a:r>
              <a:rPr lang="cs-CZ" sz="2200">
                <a:latin typeface="Bookman Old Style" pitchFamily="18" charset="0"/>
              </a:rPr>
              <a:t> studuje kromě nemocných i zdravé osoby a hledá  rozdíly (faktory), které nemoc způsobují.</a:t>
            </a:r>
          </a:p>
          <a:p>
            <a:pPr>
              <a:lnSpc>
                <a:spcPct val="120000"/>
              </a:lnSpc>
            </a:pPr>
            <a:endParaRPr lang="cs-CZ" sz="1400">
              <a:latin typeface="Bookman Old Style" pitchFamily="18" charset="0"/>
            </a:endParaRPr>
          </a:p>
          <a:p>
            <a:pPr algn="ctr">
              <a:lnSpc>
                <a:spcPct val="120000"/>
              </a:lnSpc>
            </a:pPr>
            <a:r>
              <a:rPr lang="cs-CZ" sz="2200">
                <a:latin typeface="Bookman Old Style" pitchFamily="18" charset="0"/>
              </a:rPr>
              <a:t>Zabývá se hlavně aspekty</a:t>
            </a:r>
            <a:r>
              <a:rPr lang="cs-CZ" sz="2400">
                <a:latin typeface="Bookman Old Style" pitchFamily="18" charset="0"/>
              </a:rPr>
              <a:t> </a:t>
            </a:r>
          </a:p>
          <a:p>
            <a:pPr algn="ctr">
              <a:lnSpc>
                <a:spcPct val="120000"/>
              </a:lnSpc>
            </a:pPr>
            <a:r>
              <a:rPr lang="cs-CZ" sz="2200" b="1">
                <a:latin typeface="Bookman Old Style" pitchFamily="18" charset="0"/>
              </a:rPr>
              <a:t>ETIOLOGIE</a:t>
            </a:r>
            <a:r>
              <a:rPr lang="cs-CZ" sz="2200">
                <a:latin typeface="Bookman Old Style" pitchFamily="18" charset="0"/>
              </a:rPr>
              <a:t>, </a:t>
            </a:r>
            <a:r>
              <a:rPr lang="cs-CZ" sz="2200" b="1">
                <a:latin typeface="Bookman Old Style" pitchFamily="18" charset="0"/>
              </a:rPr>
              <a:t>VÝSKYTU</a:t>
            </a:r>
            <a:r>
              <a:rPr lang="cs-CZ" sz="2200">
                <a:latin typeface="Bookman Old Style" pitchFamily="18" charset="0"/>
              </a:rPr>
              <a:t> nemoci a </a:t>
            </a:r>
            <a:r>
              <a:rPr lang="cs-CZ" sz="2200" b="1">
                <a:latin typeface="Bookman Old Style" pitchFamily="18" charset="0"/>
              </a:rPr>
              <a:t>PREVENCE</a:t>
            </a:r>
            <a:r>
              <a:rPr lang="cs-CZ" sz="2200">
                <a:latin typeface="Bookman Old Style" pitchFamily="18" charset="0"/>
              </a:rPr>
              <a:t>.</a:t>
            </a:r>
          </a:p>
          <a:p>
            <a:pPr>
              <a:lnSpc>
                <a:spcPct val="120000"/>
              </a:lnSpc>
            </a:pPr>
            <a:endParaRPr lang="cs-CZ" sz="1400">
              <a:latin typeface="Bookman Old Style" pitchFamily="18" charset="0"/>
            </a:endParaRPr>
          </a:p>
          <a:p>
            <a:pPr>
              <a:lnSpc>
                <a:spcPct val="120000"/>
              </a:lnSpc>
            </a:pPr>
            <a:r>
              <a:rPr lang="cs-CZ" sz="2400">
                <a:latin typeface="Bookman Old Style" pitchFamily="18" charset="0"/>
              </a:rPr>
              <a:t>Hlavní úkoly:</a:t>
            </a:r>
          </a:p>
          <a:p>
            <a:pPr>
              <a:lnSpc>
                <a:spcPct val="120000"/>
              </a:lnSpc>
              <a:buFont typeface="Wingdings" pitchFamily="2" charset="2"/>
              <a:buChar char="Ø"/>
            </a:pPr>
            <a:r>
              <a:rPr lang="cs-CZ" sz="2200">
                <a:latin typeface="Bookman Old Style" pitchFamily="18" charset="0"/>
              </a:rPr>
              <a:t> Sledovat zdravotní stav populace, popsat distribuci, míru onemocnění v populaci</a:t>
            </a:r>
          </a:p>
          <a:p>
            <a:pPr>
              <a:lnSpc>
                <a:spcPct val="120000"/>
              </a:lnSpc>
              <a:buFont typeface="Wingdings" pitchFamily="2" charset="2"/>
              <a:buChar char="Ø"/>
            </a:pPr>
            <a:r>
              <a:rPr lang="cs-CZ" sz="2200">
                <a:latin typeface="Bookman Old Style" pitchFamily="18" charset="0"/>
              </a:rPr>
              <a:t> Analyzovat zdravotní stav populace</a:t>
            </a:r>
          </a:p>
          <a:p>
            <a:pPr>
              <a:lnSpc>
                <a:spcPct val="120000"/>
              </a:lnSpc>
              <a:buFont typeface="Wingdings" pitchFamily="2" charset="2"/>
              <a:buChar char="Ø"/>
            </a:pPr>
            <a:r>
              <a:rPr lang="cs-CZ" sz="2200">
                <a:latin typeface="Bookman Old Style" pitchFamily="18" charset="0"/>
              </a:rPr>
              <a:t> Zlepšovat zdravotní stav populace, poskytovat informace nezbytné k plánování a organizaci prevence, kontroly a léčby nemoci.</a:t>
            </a:r>
          </a:p>
          <a:p>
            <a:pPr>
              <a:lnSpc>
                <a:spcPct val="120000"/>
              </a:lnSpc>
            </a:pPr>
            <a:endParaRPr lang="cs-CZ" sz="2200">
              <a:latin typeface="Bookman Old Style" pitchFamily="18" charset="0"/>
            </a:endParaRPr>
          </a:p>
          <a:p>
            <a:pPr>
              <a:lnSpc>
                <a:spcPct val="120000"/>
              </a:lnSpc>
            </a:pPr>
            <a:r>
              <a:rPr lang="cs-CZ" sz="2400">
                <a:latin typeface="Bookman Old Style"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633412"/>
          </a:xfrm>
        </p:spPr>
        <p:txBody>
          <a:bodyPr/>
          <a:lstStyle/>
          <a:p>
            <a:pPr algn="l" eaLnBrk="1" hangingPunct="1"/>
            <a:r>
              <a:rPr lang="cs-CZ" sz="3200" dirty="0" smtClean="0">
                <a:latin typeface="Bookman Old Style" pitchFamily="18" charset="0"/>
              </a:rPr>
              <a:t>Základní pojmy (1):</a:t>
            </a:r>
          </a:p>
        </p:txBody>
      </p:sp>
      <p:sp>
        <p:nvSpPr>
          <p:cNvPr id="9219" name="Rectangle 3"/>
          <p:cNvSpPr>
            <a:spLocks noGrp="1" noChangeArrowheads="1"/>
          </p:cNvSpPr>
          <p:nvPr>
            <p:ph type="body" idx="1"/>
          </p:nvPr>
        </p:nvSpPr>
        <p:spPr>
          <a:xfrm>
            <a:off x="395288" y="1052513"/>
            <a:ext cx="8569325" cy="5689600"/>
          </a:xfrm>
        </p:spPr>
        <p:txBody>
          <a:bodyPr/>
          <a:lstStyle/>
          <a:p>
            <a:pPr eaLnBrk="1" hangingPunct="1">
              <a:buFontTx/>
              <a:buNone/>
            </a:pPr>
            <a:r>
              <a:rPr lang="cs-CZ" sz="2400" b="1" smtClean="0">
                <a:latin typeface="Bookman Old Style" pitchFamily="18" charset="0"/>
              </a:rPr>
              <a:t>PREVALENCE</a:t>
            </a:r>
          </a:p>
          <a:p>
            <a:pPr eaLnBrk="1" hangingPunct="1">
              <a:lnSpc>
                <a:spcPct val="110000"/>
              </a:lnSpc>
              <a:buFont typeface="Wingdings" pitchFamily="2" charset="2"/>
              <a:buChar char="à"/>
            </a:pPr>
            <a:r>
              <a:rPr lang="cs-CZ" sz="2400" smtClean="0">
                <a:latin typeface="Bookman Old Style" pitchFamily="18" charset="0"/>
                <a:sym typeface="Wingdings" pitchFamily="2" charset="2"/>
              </a:rPr>
              <a:t> </a:t>
            </a:r>
            <a:r>
              <a:rPr lang="cs-CZ" sz="2200" i="1" smtClean="0">
                <a:latin typeface="Bookman Old Style" pitchFamily="18" charset="0"/>
                <a:sym typeface="Wingdings" pitchFamily="2" charset="2"/>
              </a:rPr>
              <a:t>míra frekvence onemocnění v populaci</a:t>
            </a:r>
            <a:r>
              <a:rPr lang="cs-CZ" sz="2200" smtClean="0">
                <a:latin typeface="Bookman Old Style" pitchFamily="18" charset="0"/>
                <a:sym typeface="Wingdings" pitchFamily="2" charset="2"/>
              </a:rPr>
              <a:t> </a:t>
            </a:r>
            <a:r>
              <a:rPr lang="cs-CZ" sz="2200" smtClean="0">
                <a:latin typeface="Bookman Old Style" pitchFamily="18" charset="0"/>
              </a:rPr>
              <a:t>(počet osob se sledovanou nemocí/počet osob v  populační skupině)</a:t>
            </a:r>
          </a:p>
          <a:p>
            <a:pPr eaLnBrk="1" hangingPunct="1">
              <a:lnSpc>
                <a:spcPct val="110000"/>
              </a:lnSpc>
              <a:buFont typeface="Wingdings" pitchFamily="2" charset="2"/>
              <a:buNone/>
            </a:pPr>
            <a:r>
              <a:rPr lang="cs-CZ" sz="2200" smtClean="0">
                <a:latin typeface="Bookman Old Style" pitchFamily="18" charset="0"/>
                <a:sym typeface="Wingdings" pitchFamily="2" charset="2"/>
              </a:rPr>
              <a:t>	- udává poměr počtu všech existujících onemocnění z vymezené populace</a:t>
            </a:r>
          </a:p>
          <a:p>
            <a:pPr eaLnBrk="1" hangingPunct="1">
              <a:buFont typeface="Wingdings" pitchFamily="2" charset="2"/>
              <a:buNone/>
            </a:pPr>
            <a:endParaRPr lang="cs-CZ" sz="2200" smtClean="0">
              <a:latin typeface="Bookman Old Style" pitchFamily="18" charset="0"/>
            </a:endParaRPr>
          </a:p>
          <a:p>
            <a:pPr eaLnBrk="1" hangingPunct="1">
              <a:buFont typeface="Wingdings" pitchFamily="2" charset="2"/>
              <a:buNone/>
            </a:pPr>
            <a:r>
              <a:rPr lang="cs-CZ" sz="2400" b="1" smtClean="0">
                <a:latin typeface="Bookman Old Style" pitchFamily="18" charset="0"/>
              </a:rPr>
              <a:t>INCIDENCE</a:t>
            </a:r>
          </a:p>
          <a:p>
            <a:pPr eaLnBrk="1" hangingPunct="1">
              <a:lnSpc>
                <a:spcPct val="110000"/>
              </a:lnSpc>
              <a:buFont typeface="Wingdings" pitchFamily="2" charset="2"/>
              <a:buNone/>
            </a:pPr>
            <a:r>
              <a:rPr lang="cs-CZ" sz="2200" smtClean="0">
                <a:latin typeface="Bookman Old Style" pitchFamily="18" charset="0"/>
                <a:sym typeface="Wingdings" pitchFamily="2" charset="2"/>
              </a:rPr>
              <a:t> </a:t>
            </a:r>
            <a:r>
              <a:rPr lang="cs-CZ" sz="2200" i="1" smtClean="0">
                <a:latin typeface="Bookman Old Style" pitchFamily="18" charset="0"/>
                <a:sym typeface="Wingdings" pitchFamily="2" charset="2"/>
              </a:rPr>
              <a:t>míra frekvence nových případů ke sledované populaci za určité časové  období</a:t>
            </a:r>
            <a:r>
              <a:rPr lang="cs-CZ" sz="2200" smtClean="0">
                <a:latin typeface="Bookman Old Style" pitchFamily="18" charset="0"/>
                <a:sym typeface="Wingdings" pitchFamily="2" charset="2"/>
              </a:rPr>
              <a:t> (počet nových případů v daném časovém období/počet osob v sledované skupině)</a:t>
            </a:r>
          </a:p>
          <a:p>
            <a:pPr eaLnBrk="1" hangingPunct="1">
              <a:lnSpc>
                <a:spcPct val="110000"/>
              </a:lnSpc>
              <a:buFont typeface="Wingdings" pitchFamily="2" charset="2"/>
              <a:buNone/>
            </a:pPr>
            <a:r>
              <a:rPr lang="cs-CZ" sz="2200" smtClean="0">
                <a:latin typeface="Bookman Old Style" pitchFamily="18" charset="0"/>
              </a:rPr>
              <a:t>	- dovoluje zachytit nárůst nebo pokles v časových řadách i rychlost vzniku nemoci, zjišťuje dynamiku nemoci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897805" y="536678"/>
            <a:ext cx="5145941" cy="6858000"/>
          </a:xfrm>
          <a:prstGeom prst="rect">
            <a:avLst/>
          </a:prstGeom>
        </p:spPr>
      </p:pic>
      <p:sp>
        <p:nvSpPr>
          <p:cNvPr id="6" name="Obdélník 5"/>
          <p:cNvSpPr/>
          <p:nvPr/>
        </p:nvSpPr>
        <p:spPr>
          <a:xfrm>
            <a:off x="4788024" y="692696"/>
            <a:ext cx="3384376"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cs-CZ">
              <a:solidFill>
                <a:prstClr val="white"/>
              </a:solidFill>
            </a:endParaRPr>
          </a:p>
        </p:txBody>
      </p:sp>
      <p:sp>
        <p:nvSpPr>
          <p:cNvPr id="9" name="Obdélník 8"/>
          <p:cNvSpPr/>
          <p:nvPr/>
        </p:nvSpPr>
        <p:spPr>
          <a:xfrm>
            <a:off x="1101615" y="5733256"/>
            <a:ext cx="5256584" cy="8640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cs-CZ">
              <a:solidFill>
                <a:prstClr val="white"/>
              </a:solidFill>
            </a:endParaRPr>
          </a:p>
        </p:txBody>
      </p:sp>
      <p:sp>
        <p:nvSpPr>
          <p:cNvPr id="8" name="TextovéPole 7"/>
          <p:cNvSpPr txBox="1"/>
          <p:nvPr/>
        </p:nvSpPr>
        <p:spPr>
          <a:xfrm>
            <a:off x="4470776" y="3068960"/>
            <a:ext cx="1042620" cy="307777"/>
          </a:xfrm>
          <a:prstGeom prst="rect">
            <a:avLst/>
          </a:prstGeom>
          <a:solidFill>
            <a:schemeClr val="accent1">
              <a:lumMod val="20000"/>
              <a:lumOff val="80000"/>
            </a:schemeClr>
          </a:solidFill>
        </p:spPr>
        <p:txBody>
          <a:bodyPr wrap="square" rtlCol="0">
            <a:spAutoFit/>
          </a:bodyPr>
          <a:lstStyle/>
          <a:p>
            <a:pPr defTabSz="914400" fontAlgn="auto">
              <a:spcBef>
                <a:spcPts val="0"/>
              </a:spcBef>
              <a:spcAft>
                <a:spcPts val="0"/>
              </a:spcAft>
            </a:pPr>
            <a:r>
              <a:rPr lang="cs-CZ" sz="1400" b="1" dirty="0" smtClean="0">
                <a:solidFill>
                  <a:prstClr val="black"/>
                </a:solidFill>
                <a:latin typeface="Calibri"/>
                <a:ea typeface="+mn-ea"/>
                <a:cs typeface="+mn-cs"/>
              </a:rPr>
              <a:t>INCIDENCE</a:t>
            </a:r>
            <a:endParaRPr lang="cs-CZ" sz="1400" b="1" dirty="0">
              <a:solidFill>
                <a:prstClr val="black"/>
              </a:solidFill>
              <a:latin typeface="Calibri"/>
              <a:ea typeface="+mn-ea"/>
              <a:cs typeface="+mn-cs"/>
            </a:endParaRPr>
          </a:p>
        </p:txBody>
      </p:sp>
      <p:sp>
        <p:nvSpPr>
          <p:cNvPr id="11" name="Obdélník 10"/>
          <p:cNvSpPr/>
          <p:nvPr/>
        </p:nvSpPr>
        <p:spPr>
          <a:xfrm>
            <a:off x="4940424" y="845096"/>
            <a:ext cx="3384376"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cs-CZ">
              <a:solidFill>
                <a:prstClr val="white"/>
              </a:solidFill>
            </a:endParaRPr>
          </a:p>
        </p:txBody>
      </p:sp>
      <p:sp>
        <p:nvSpPr>
          <p:cNvPr id="12" name="Obdélník 11"/>
          <p:cNvSpPr/>
          <p:nvPr/>
        </p:nvSpPr>
        <p:spPr>
          <a:xfrm>
            <a:off x="4572000" y="1398188"/>
            <a:ext cx="3384376"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auto">
              <a:spcBef>
                <a:spcPts val="0"/>
              </a:spcBef>
              <a:spcAft>
                <a:spcPts val="0"/>
              </a:spcAft>
            </a:pPr>
            <a:endParaRPr lang="cs-CZ">
              <a:solidFill>
                <a:prstClr val="white"/>
              </a:solidFill>
            </a:endParaRPr>
          </a:p>
        </p:txBody>
      </p:sp>
      <p:sp>
        <p:nvSpPr>
          <p:cNvPr id="13" name="TextovéPole 12"/>
          <p:cNvSpPr txBox="1"/>
          <p:nvPr/>
        </p:nvSpPr>
        <p:spPr>
          <a:xfrm>
            <a:off x="3578754" y="3959130"/>
            <a:ext cx="1209270" cy="307777"/>
          </a:xfrm>
          <a:prstGeom prst="rect">
            <a:avLst/>
          </a:prstGeom>
          <a:solidFill>
            <a:schemeClr val="accent1">
              <a:lumMod val="20000"/>
              <a:lumOff val="80000"/>
            </a:schemeClr>
          </a:solidFill>
        </p:spPr>
        <p:txBody>
          <a:bodyPr wrap="square" rtlCol="0">
            <a:spAutoFit/>
          </a:bodyPr>
          <a:lstStyle/>
          <a:p>
            <a:pPr defTabSz="914400" fontAlgn="auto">
              <a:spcBef>
                <a:spcPts val="0"/>
              </a:spcBef>
              <a:spcAft>
                <a:spcPts val="0"/>
              </a:spcAft>
            </a:pPr>
            <a:r>
              <a:rPr lang="cs-CZ" sz="1400" b="1" dirty="0" smtClean="0">
                <a:solidFill>
                  <a:prstClr val="black"/>
                </a:solidFill>
                <a:latin typeface="Calibri"/>
                <a:ea typeface="+mn-ea"/>
                <a:cs typeface="+mn-cs"/>
              </a:rPr>
              <a:t>PREVALENCE</a:t>
            </a:r>
            <a:endParaRPr lang="cs-CZ" sz="1400" b="1" dirty="0">
              <a:solidFill>
                <a:prstClr val="black"/>
              </a:solidFill>
              <a:latin typeface="Calibri"/>
              <a:ea typeface="+mn-ea"/>
              <a:cs typeface="+mn-cs"/>
            </a:endParaRPr>
          </a:p>
        </p:txBody>
      </p:sp>
      <p:sp>
        <p:nvSpPr>
          <p:cNvPr id="14" name="TextovéPole 13"/>
          <p:cNvSpPr txBox="1"/>
          <p:nvPr/>
        </p:nvSpPr>
        <p:spPr>
          <a:xfrm>
            <a:off x="1691680" y="4581128"/>
            <a:ext cx="792088" cy="307777"/>
          </a:xfrm>
          <a:prstGeom prst="rect">
            <a:avLst/>
          </a:prstGeom>
          <a:solidFill>
            <a:schemeClr val="accent1">
              <a:lumMod val="20000"/>
              <a:lumOff val="80000"/>
            </a:schemeClr>
          </a:solidFill>
        </p:spPr>
        <p:txBody>
          <a:bodyPr wrap="square" rtlCol="0">
            <a:spAutoFit/>
          </a:bodyPr>
          <a:lstStyle/>
          <a:p>
            <a:pPr defTabSz="914400" fontAlgn="auto">
              <a:spcBef>
                <a:spcPts val="0"/>
              </a:spcBef>
              <a:spcAft>
                <a:spcPts val="0"/>
              </a:spcAft>
            </a:pPr>
            <a:r>
              <a:rPr lang="cs-CZ" sz="1400" b="1" dirty="0" smtClean="0">
                <a:solidFill>
                  <a:prstClr val="black"/>
                </a:solidFill>
                <a:latin typeface="Calibri"/>
                <a:ea typeface="+mn-ea"/>
                <a:cs typeface="+mn-cs"/>
              </a:rPr>
              <a:t>ÚMRTÍ</a:t>
            </a:r>
            <a:endParaRPr lang="cs-CZ" sz="1400" b="1" dirty="0">
              <a:solidFill>
                <a:prstClr val="black"/>
              </a:solidFill>
              <a:latin typeface="Calibri"/>
              <a:ea typeface="+mn-ea"/>
              <a:cs typeface="+mn-cs"/>
            </a:endParaRPr>
          </a:p>
        </p:txBody>
      </p:sp>
      <p:sp>
        <p:nvSpPr>
          <p:cNvPr id="15" name="TextovéPole 14"/>
          <p:cNvSpPr txBox="1"/>
          <p:nvPr/>
        </p:nvSpPr>
        <p:spPr>
          <a:xfrm>
            <a:off x="2915816" y="5425479"/>
            <a:ext cx="1080120" cy="307777"/>
          </a:xfrm>
          <a:prstGeom prst="rect">
            <a:avLst/>
          </a:prstGeom>
          <a:solidFill>
            <a:schemeClr val="accent1">
              <a:lumMod val="20000"/>
              <a:lumOff val="80000"/>
            </a:schemeClr>
          </a:solidFill>
        </p:spPr>
        <p:txBody>
          <a:bodyPr wrap="square" rtlCol="0">
            <a:spAutoFit/>
          </a:bodyPr>
          <a:lstStyle/>
          <a:p>
            <a:pPr defTabSz="914400" fontAlgn="auto">
              <a:spcBef>
                <a:spcPts val="0"/>
              </a:spcBef>
              <a:spcAft>
                <a:spcPts val="0"/>
              </a:spcAft>
            </a:pPr>
            <a:r>
              <a:rPr lang="cs-CZ" sz="1400" b="1" dirty="0" smtClean="0">
                <a:solidFill>
                  <a:prstClr val="black"/>
                </a:solidFill>
                <a:latin typeface="Calibri"/>
                <a:ea typeface="+mn-ea"/>
                <a:cs typeface="+mn-cs"/>
              </a:rPr>
              <a:t>UZDRAVENÍ</a:t>
            </a:r>
            <a:endParaRPr lang="cs-CZ" sz="1400" b="1" dirty="0">
              <a:solidFill>
                <a:prstClr val="black"/>
              </a:solidFill>
              <a:latin typeface="Calibri"/>
              <a:ea typeface="+mn-ea"/>
              <a:cs typeface="+mn-cs"/>
            </a:endParaRPr>
          </a:p>
        </p:txBody>
      </p:sp>
      <p:sp>
        <p:nvSpPr>
          <p:cNvPr id="10" name="Nadpis 9"/>
          <p:cNvSpPr>
            <a:spLocks noGrp="1"/>
          </p:cNvSpPr>
          <p:nvPr>
            <p:ph type="title"/>
          </p:nvPr>
        </p:nvSpPr>
        <p:spPr>
          <a:xfrm>
            <a:off x="251520" y="332656"/>
            <a:ext cx="8686800" cy="1143000"/>
          </a:xfrm>
        </p:spPr>
        <p:txBody>
          <a:bodyPr>
            <a:noAutofit/>
          </a:bodyPr>
          <a:lstStyle/>
          <a:p>
            <a:pPr algn="l"/>
            <a:r>
              <a:rPr lang="cs-CZ" sz="3200" cap="all" dirty="0" smtClean="0">
                <a:solidFill>
                  <a:schemeClr val="tx1"/>
                </a:solidFill>
                <a:latin typeface="Bookman Old Style" pitchFamily="18" charset="0"/>
              </a:rPr>
              <a:t>Vztah mezi ukazateli nemocnosti</a:t>
            </a:r>
            <a:endParaRPr lang="cs-CZ" sz="3200" cap="all" dirty="0">
              <a:solidFill>
                <a:schemeClr val="tx1"/>
              </a:solidFill>
              <a:latin typeface="Bookman Old Style" pitchFamily="18" charset="0"/>
            </a:endParaRPr>
          </a:p>
        </p:txBody>
      </p:sp>
    </p:spTree>
    <p:extLst>
      <p:ext uri="{BB962C8B-B14F-4D97-AF65-F5344CB8AC3E}">
        <p14:creationId xmlns:p14="http://schemas.microsoft.com/office/powerpoint/2010/main" val="1253047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2499</TotalTime>
  <Words>1194</Words>
  <Application>Microsoft Office PowerPoint</Application>
  <PresentationFormat>Předvádění na obrazovce (4:3)</PresentationFormat>
  <Paragraphs>348</Paragraphs>
  <Slides>41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Bookman Old Style</vt:lpstr>
      <vt:lpstr>Calibri</vt:lpstr>
      <vt:lpstr>Wingdings</vt:lpstr>
      <vt:lpstr>Výchozí návrh</vt:lpstr>
      <vt:lpstr>EPIDEMIOLOGIE NUTRIČNÍ EPIDEMIOLOGIE</vt:lpstr>
      <vt:lpstr>Epidemiologie</vt:lpstr>
      <vt:lpstr>Historie (1)</vt:lpstr>
      <vt:lpstr>Historie (2)</vt:lpstr>
      <vt:lpstr>Historie (3)</vt:lpstr>
      <vt:lpstr>Historie (4)</vt:lpstr>
      <vt:lpstr>Prezentace aplikace PowerPoint</vt:lpstr>
      <vt:lpstr>Základní pojmy (1):</vt:lpstr>
      <vt:lpstr>Vztah mezi ukazateli nemocnosti</vt:lpstr>
      <vt:lpstr>Základní pojmy (2)</vt:lpstr>
      <vt:lpstr>Prezentace aplikace PowerPoint</vt:lpstr>
      <vt:lpstr>Základní pojmy (3)</vt:lpstr>
      <vt:lpstr>Epidemiologická studie</vt:lpstr>
      <vt:lpstr>Typy epidemiologických studii</vt:lpstr>
      <vt:lpstr>Deskriptivní metody (1)</vt:lpstr>
      <vt:lpstr>Prezentace aplikace PowerPoint</vt:lpstr>
      <vt:lpstr>Prezentace aplikace PowerPoint</vt:lpstr>
      <vt:lpstr>Deskriptivní metody (2)</vt:lpstr>
      <vt:lpstr>Prezentace aplikace PowerPoint</vt:lpstr>
      <vt:lpstr>Prezentace aplikace PowerPoint</vt:lpstr>
      <vt:lpstr>Analytické metody (1)</vt:lpstr>
      <vt:lpstr>STUDIE PŘÍPADŮ A KONTROL</vt:lpstr>
      <vt:lpstr>Prezentace aplikace PowerPoint</vt:lpstr>
      <vt:lpstr>Analytické metody (2)</vt:lpstr>
      <vt:lpstr>Porovnání case-control a cohort studies</vt:lpstr>
      <vt:lpstr>Intervenční studie</vt:lpstr>
      <vt:lpstr>Intervenční studie</vt:lpstr>
      <vt:lpstr>Výpovědní schopnost epidemiologických studií</vt:lpstr>
      <vt:lpstr>Prezentace aplikace PowerPoint</vt:lpstr>
      <vt:lpstr>Korelace neznamená kauzalitu!</vt:lpstr>
      <vt:lpstr>Chyby v epidemiologických studiích</vt:lpstr>
      <vt:lpstr>Prezentace aplikace PowerPoint</vt:lpstr>
      <vt:lpstr>Chyby v epidemiologických studiích</vt:lpstr>
      <vt:lpstr>Chyby v epidemiologických studiích</vt:lpstr>
      <vt:lpstr>Určování rizika</vt:lpstr>
      <vt:lpstr>Nutriční epidemiologie</vt:lpstr>
      <vt:lpstr>Cíle nutriční epidemiologie:</vt:lpstr>
      <vt:lpstr>Prezentace aplikace PowerPoint</vt:lpstr>
      <vt:lpstr>Prezentace aplikace PowerPoint</vt:lpstr>
      <vt:lpstr>Prezentace aplikace PowerPoint</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Nutriční epidemiologie</dc:title>
  <dc:creator>Uživatel</dc:creator>
  <cp:lastModifiedBy>Kamila Jančeková</cp:lastModifiedBy>
  <cp:revision>75</cp:revision>
  <dcterms:created xsi:type="dcterms:W3CDTF">2008-12-06T12:06:55Z</dcterms:created>
  <dcterms:modified xsi:type="dcterms:W3CDTF">2018-10-16T08:37:47Z</dcterms:modified>
</cp:coreProperties>
</file>