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75" r:id="rId3"/>
    <p:sldId id="294" r:id="rId4"/>
    <p:sldId id="295" r:id="rId5"/>
    <p:sldId id="296" r:id="rId6"/>
    <p:sldId id="297" r:id="rId7"/>
    <p:sldId id="298" r:id="rId8"/>
    <p:sldId id="266" r:id="rId9"/>
    <p:sldId id="271" r:id="rId10"/>
    <p:sldId id="319" r:id="rId11"/>
    <p:sldId id="320" r:id="rId12"/>
    <p:sldId id="328" r:id="rId13"/>
    <p:sldId id="299" r:id="rId14"/>
    <p:sldId id="300" r:id="rId15"/>
    <p:sldId id="281" r:id="rId16"/>
    <p:sldId id="329" r:id="rId17"/>
    <p:sldId id="330" r:id="rId18"/>
    <p:sldId id="302" r:id="rId19"/>
    <p:sldId id="326" r:id="rId20"/>
    <p:sldId id="327" r:id="rId21"/>
    <p:sldId id="303" r:id="rId22"/>
    <p:sldId id="309" r:id="rId23"/>
    <p:sldId id="301" r:id="rId24"/>
    <p:sldId id="306" r:id="rId25"/>
    <p:sldId id="310" r:id="rId26"/>
    <p:sldId id="311" r:id="rId27"/>
    <p:sldId id="323" r:id="rId28"/>
    <p:sldId id="312" r:id="rId29"/>
    <p:sldId id="313" r:id="rId30"/>
    <p:sldId id="324" r:id="rId31"/>
    <p:sldId id="331" r:id="rId32"/>
    <p:sldId id="314" r:id="rId33"/>
    <p:sldId id="315" r:id="rId34"/>
    <p:sldId id="316" r:id="rId35"/>
    <p:sldId id="332" r:id="rId36"/>
    <p:sldId id="334" r:id="rId37"/>
    <p:sldId id="259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ávníčková Eva, Ing." initials="TEI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46"/>
    <a:srgbClr val="84AA3F"/>
    <a:srgbClr val="CCFF99"/>
    <a:srgbClr val="DDE170"/>
    <a:srgbClr val="BFF9D1"/>
    <a:srgbClr val="F3F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57" autoAdjust="0"/>
  </p:normalViewPr>
  <p:slideViewPr>
    <p:cSldViewPr>
      <p:cViewPr varScale="1">
        <p:scale>
          <a:sx n="85" d="100"/>
          <a:sy n="85" d="100"/>
        </p:scale>
        <p:origin x="5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t>6. listopadu 2018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t>06.11.2018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d-online.sk/" TargetMode="External"/><Relationship Id="rId2" Type="http://schemas.openxmlformats.org/officeDocument/2006/relationships/hyperlink" Target="http://www.nutridatabaz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rofir.org/?page_id=3638" TargetMode="External"/><Relationship Id="rId4" Type="http://schemas.openxmlformats.org/officeDocument/2006/relationships/hyperlink" Target="http://www.foodcomp.dk/v7/fcdb_download.as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pi.gov.cz/" TargetMode="External"/><Relationship Id="rId2" Type="http://schemas.openxmlformats.org/officeDocument/2006/relationships/hyperlink" Target="http://eagri.cz/public/web/mze/potraviny/publikace-a-dokumenty/prirucky-pro-provozovatele/prirucka-pro-provozovatele-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848872" cy="302433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4000" dirty="0" smtClean="0"/>
              <a:t>Označování potravin</a:t>
            </a:r>
            <a:br>
              <a:rPr lang="cs-CZ" sz="4000" dirty="0" smtClean="0"/>
            </a:br>
            <a:r>
              <a:rPr lang="cs-CZ" sz="1600" b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600" b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cs-CZ" sz="1600" b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600" b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7992888" cy="144016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Mgr. Ing. </a:t>
            </a:r>
            <a:r>
              <a:rPr lang="cs-CZ" smtClean="0">
                <a:solidFill>
                  <a:schemeClr val="bg1"/>
                </a:solidFill>
              </a:rPr>
              <a:t>Eva Singrová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metodik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Státní zemědělská a potravinářská inspekce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435280" cy="4813995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/>
              <a:t>zákonný název </a:t>
            </a:r>
            <a:r>
              <a:rPr lang="cs-CZ" altLang="cs-CZ" dirty="0"/>
              <a:t>– v ČR dle komoditních vyhlášek – druh, skupina potraviny = Zpracované ovoce – džem výběrový extra (</a:t>
            </a:r>
            <a:r>
              <a:rPr lang="cs-CZ" altLang="cs-CZ" dirty="0" err="1"/>
              <a:t>vyhl</a:t>
            </a:r>
            <a:r>
              <a:rPr lang="cs-CZ" altLang="cs-CZ" dirty="0"/>
              <a:t>. 157/2003 Sb.)</a:t>
            </a:r>
          </a:p>
          <a:p>
            <a:r>
              <a:rPr lang="cs-CZ" altLang="cs-CZ" b="1" dirty="0"/>
              <a:t>vžitý název </a:t>
            </a:r>
            <a:r>
              <a:rPr lang="cs-CZ" altLang="cs-CZ" dirty="0"/>
              <a:t>– čabajka</a:t>
            </a:r>
          </a:p>
          <a:p>
            <a:r>
              <a:rPr lang="cs-CZ" altLang="cs-CZ" b="1" dirty="0"/>
              <a:t>popisný název </a:t>
            </a:r>
            <a:r>
              <a:rPr lang="cs-CZ" altLang="cs-CZ" dirty="0"/>
              <a:t>- u potravin neuvedených v komoditní vyhlášce se název odvozuje od použité suroviny nebo technologie (lososová pomazánka, jahodové knedlíky, …)</a:t>
            </a:r>
          </a:p>
          <a:p>
            <a:r>
              <a:rPr lang="cs-CZ" altLang="cs-CZ" dirty="0"/>
              <a:t>nesmí být nahrazen názvem chráněným jako duševní vlastnictví nebo obchodní značkou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Název potraviny – čl. 17</a:t>
            </a:r>
          </a:p>
        </p:txBody>
      </p:sp>
    </p:spTree>
    <p:extLst>
      <p:ext uri="{BB962C8B-B14F-4D97-AF65-F5344CB8AC3E}">
        <p14:creationId xmlns:p14="http://schemas.microsoft.com/office/powerpoint/2010/main" val="206972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uvede se nadpisem „</a:t>
            </a:r>
            <a:r>
              <a:rPr lang="cs-CZ" b="1" dirty="0"/>
              <a:t>složení</a:t>
            </a:r>
            <a:r>
              <a:rPr lang="cs-CZ" dirty="0"/>
              <a:t>“: složky dle hmotnosti v okamžiku použití při výrobě</a:t>
            </a:r>
          </a:p>
          <a:p>
            <a:endParaRPr lang="cs-CZ" dirty="0"/>
          </a:p>
          <a:p>
            <a:r>
              <a:rPr lang="cs-CZ" b="1" u="sng" dirty="0"/>
              <a:t>seznam se nevyžaduje</a:t>
            </a:r>
            <a:r>
              <a:rPr lang="cs-CZ" dirty="0"/>
              <a:t>: čerstvé ovoce a zelenina, sycené vody, kvasné octy, mléko, tvaroh, jednosložkové potraviny s názvem totožným jako je název složky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Seznam složek – čl. 18 - 20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03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630153" cy="461990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35280" cy="720080"/>
          </a:xfrm>
        </p:spPr>
        <p:txBody>
          <a:bodyPr>
            <a:normAutofit/>
          </a:bodyPr>
          <a:lstStyle/>
          <a:p>
            <a:r>
              <a:rPr lang="cs-CZ" sz="3600" dirty="0"/>
              <a:t>OZNAČOVÁNÍ-NEDOSTATKY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91680" y="5877272"/>
            <a:ext cx="504056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82570" y="5877272"/>
            <a:ext cx="61908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ANO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00808"/>
            <a:ext cx="8507288" cy="496855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čl. 21 + </a:t>
            </a:r>
            <a:r>
              <a:rPr lang="cs-CZ" dirty="0" err="1"/>
              <a:t>příl</a:t>
            </a:r>
            <a:r>
              <a:rPr lang="cs-CZ" dirty="0"/>
              <a:t>. </a:t>
            </a:r>
            <a:r>
              <a:rPr lang="cs-CZ" dirty="0" smtClean="0"/>
              <a:t>II nařízení 1169/2011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Zvýraznění od ostatních složek v seznamu – cílem je jasné </a:t>
            </a:r>
            <a:r>
              <a:rPr lang="cs-CZ" dirty="0" smtClean="0"/>
              <a:t>odlišení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Zvýraznění alergenů v seznamu složek zajišťuje, že spotřebitelé seznam  složek i nadále kontrolují </a:t>
            </a:r>
          </a:p>
          <a:p>
            <a:endParaRPr lang="cs-CZ" dirty="0"/>
          </a:p>
          <a:p>
            <a:r>
              <a:rPr lang="cs-CZ" dirty="0"/>
              <a:t>Alergie i na jiné látky, než jsou uvedeny v seznamu alergenů </a:t>
            </a:r>
            <a:r>
              <a:rPr lang="cs-CZ" dirty="0" smtClean="0"/>
              <a:t>→ </a:t>
            </a:r>
            <a:r>
              <a:rPr lang="cs-CZ" b="1" u="sng" dirty="0" smtClean="0"/>
              <a:t>nelze  </a:t>
            </a:r>
            <a:r>
              <a:rPr lang="cs-CZ" b="1" u="sng" dirty="0"/>
              <a:t>označení „bez alergenů“</a:t>
            </a:r>
          </a:p>
          <a:p>
            <a:endParaRPr lang="cs-CZ" dirty="0"/>
          </a:p>
          <a:p>
            <a:r>
              <a:rPr lang="cs-CZ" dirty="0"/>
              <a:t>Pokud není uveden seznam složek uvedou se alergeny slovem </a:t>
            </a:r>
            <a:endParaRPr lang="cs-CZ" b="1" dirty="0" smtClean="0"/>
          </a:p>
          <a:p>
            <a:r>
              <a:rPr lang="cs-CZ" dirty="0" smtClean="0"/>
              <a:t>s </a:t>
            </a:r>
            <a:r>
              <a:rPr lang="cs-CZ" dirty="0"/>
              <a:t>jejich výčtem</a:t>
            </a:r>
          </a:p>
          <a:p>
            <a:endParaRPr lang="cs-CZ" dirty="0"/>
          </a:p>
          <a:p>
            <a:r>
              <a:rPr lang="cs-CZ" dirty="0"/>
              <a:t>Nevyžaduje se, pokud názve odkazuje na alergen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Značení alergenů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0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zvýrazní </a:t>
            </a:r>
            <a:r>
              <a:rPr lang="cs-CZ" dirty="0" smtClean="0"/>
              <a:t>se část </a:t>
            </a:r>
            <a:r>
              <a:rPr lang="cs-CZ" dirty="0"/>
              <a:t>nebo celek – sušené </a:t>
            </a:r>
            <a:r>
              <a:rPr lang="cs-CZ" b="1" u="sng" dirty="0"/>
              <a:t>mléko</a:t>
            </a:r>
            <a:r>
              <a:rPr lang="cs-CZ" dirty="0"/>
              <a:t> x </a:t>
            </a:r>
            <a:r>
              <a:rPr lang="cs-CZ" b="1" u="sng" dirty="0"/>
              <a:t>sušené mléko</a:t>
            </a:r>
          </a:p>
          <a:p>
            <a:endParaRPr lang="cs-CZ" dirty="0"/>
          </a:p>
          <a:p>
            <a:r>
              <a:rPr lang="cs-CZ" dirty="0"/>
              <a:t>pokud jsou všechny složky alergeny – odlišení celku od ostatních povinných údajů</a:t>
            </a:r>
          </a:p>
          <a:p>
            <a:endParaRPr lang="cs-CZ" dirty="0"/>
          </a:p>
          <a:p>
            <a:r>
              <a:rPr lang="cs-CZ" dirty="0"/>
              <a:t>uvedení kategorií z přílohy II ve složení je nutné jen pokud složka jasně neodkazuje na </a:t>
            </a:r>
            <a:r>
              <a:rPr lang="cs-CZ" dirty="0" smtClean="0"/>
              <a:t>alergen</a:t>
            </a:r>
          </a:p>
          <a:p>
            <a:pPr>
              <a:buFontTx/>
              <a:buChar char="-"/>
            </a:pPr>
            <a:r>
              <a:rPr lang="cs-CZ" b="1" dirty="0" smtClean="0"/>
              <a:t>Kapr</a:t>
            </a:r>
          </a:p>
          <a:p>
            <a:pPr>
              <a:buFontTx/>
              <a:buChar char="-"/>
            </a:pPr>
            <a:r>
              <a:rPr lang="cs-CZ" dirty="0" err="1" smtClean="0"/>
              <a:t>tapeska</a:t>
            </a:r>
            <a:r>
              <a:rPr lang="cs-CZ" dirty="0" smtClean="0"/>
              <a:t> </a:t>
            </a:r>
            <a:r>
              <a:rPr lang="cs-CZ" dirty="0"/>
              <a:t>křížová (</a:t>
            </a:r>
            <a:r>
              <a:rPr lang="cs-CZ" b="1" dirty="0" smtClean="0"/>
              <a:t>měkkýš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err="1" smtClean="0"/>
              <a:t>solea</a:t>
            </a:r>
            <a:r>
              <a:rPr lang="cs-CZ" dirty="0" smtClean="0"/>
              <a:t> </a:t>
            </a:r>
            <a:r>
              <a:rPr lang="cs-CZ" dirty="0"/>
              <a:t>evropská, mořský jazyk, (</a:t>
            </a:r>
            <a:r>
              <a:rPr lang="cs-CZ" b="1" dirty="0"/>
              <a:t>ryba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Značení alergenů</a:t>
            </a:r>
          </a:p>
        </p:txBody>
      </p:sp>
    </p:spTree>
    <p:extLst>
      <p:ext uri="{BB962C8B-B14F-4D97-AF65-F5344CB8AC3E}">
        <p14:creationId xmlns:p14="http://schemas.microsoft.com/office/powerpoint/2010/main" val="1443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712968" cy="4813995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LAKTÓZA, rýžová mouka, ARAŠÍDY</a:t>
            </a:r>
          </a:p>
          <a:p>
            <a:pPr lvl="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kern="0" dirty="0">
                <a:solidFill>
                  <a:srgbClr val="FF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kern="0" dirty="0">
                <a:solidFill>
                  <a:srgbClr val="FF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u="sng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u="sng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</a:t>
            </a:r>
            <a:r>
              <a:rPr lang="cs-CZ" sz="2400" kern="0" dirty="0" smtClean="0">
                <a:solidFill>
                  <a:srgbClr val="000000"/>
                </a:solidFill>
                <a:latin typeface="Arial"/>
              </a:rPr>
              <a:t>,             ,, rýžová 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mouka, </a:t>
            </a:r>
            <a:endParaRPr lang="cs-CZ" sz="24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B050"/>
              </a:buClr>
              <a:buNone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i="1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i="1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63888" y="5283555"/>
            <a:ext cx="116089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aktóza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76256" y="5283553"/>
            <a:ext cx="137433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arašídy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1124744"/>
            <a:ext cx="34563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/>
              <a:t>Alergeny – čl. 21 + </a:t>
            </a:r>
            <a:r>
              <a:rPr lang="cs-CZ" sz="2000" b="1" dirty="0" err="1"/>
              <a:t>příl</a:t>
            </a:r>
            <a:r>
              <a:rPr lang="cs-CZ" sz="2000" b="1" dirty="0"/>
              <a:t>. II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552" y="11663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1E6846"/>
                </a:solidFill>
              </a:rPr>
              <a:t>Uplatňování Nařízení (EU) č. 1169/2011 aneb časté dotazy</a:t>
            </a:r>
          </a:p>
        </p:txBody>
      </p:sp>
    </p:spTree>
    <p:extLst>
      <p:ext uri="{BB962C8B-B14F-4D97-AF65-F5344CB8AC3E}">
        <p14:creationId xmlns:p14="http://schemas.microsoft.com/office/powerpoint/2010/main" val="11268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651304" cy="4968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800" b="1" dirty="0" smtClean="0">
                <a:solidFill>
                  <a:srgbClr val="1E6846"/>
                </a:solidFill>
              </a:rPr>
              <a:t>nejsou uvedeny alergeny </a:t>
            </a:r>
          </a:p>
          <a:p>
            <a:pPr marL="0" indent="0" algn="just">
              <a:buNone/>
            </a:pPr>
            <a:r>
              <a:rPr lang="cs-CZ" sz="2800" b="1" dirty="0" smtClean="0">
                <a:solidFill>
                  <a:srgbClr val="1E6846"/>
                </a:solidFill>
              </a:rPr>
              <a:t>                 </a:t>
            </a:r>
            <a:r>
              <a:rPr lang="cs-CZ" sz="2800" b="1" i="1" dirty="0" smtClean="0">
                <a:solidFill>
                  <a:srgbClr val="1E6846"/>
                </a:solidFill>
              </a:rPr>
              <a:t>nebo </a:t>
            </a:r>
          </a:p>
          <a:p>
            <a:pPr algn="just"/>
            <a:r>
              <a:rPr lang="cs-CZ" sz="2800" b="1" dirty="0" smtClean="0">
                <a:solidFill>
                  <a:srgbClr val="1E6846"/>
                </a:solidFill>
              </a:rPr>
              <a:t>jsou uvedeny, ale v rozporu s čl. 21 nařízení č. 1169/2011 </a:t>
            </a:r>
          </a:p>
          <a:p>
            <a:pPr marL="400050" lvl="1" indent="0" algn="just">
              <a:buNone/>
            </a:pPr>
            <a:r>
              <a:rPr lang="cs-CZ" sz="2400" b="1" dirty="0">
                <a:solidFill>
                  <a:srgbClr val="1E6846"/>
                </a:solidFill>
              </a:rPr>
              <a:t> </a:t>
            </a:r>
            <a:r>
              <a:rPr lang="cs-CZ" sz="2400" b="1" dirty="0" smtClean="0">
                <a:solidFill>
                  <a:srgbClr val="1E6846"/>
                </a:solidFill>
              </a:rPr>
              <a:t>    →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1E6846"/>
                </a:solidFill>
              </a:rPr>
              <a:t>alergen není zdůrazněn ve složení</a:t>
            </a:r>
          </a:p>
          <a:p>
            <a:pPr marL="400050" lvl="1" indent="0" algn="just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(</a:t>
            </a:r>
            <a:r>
              <a:rPr lang="cs-CZ" sz="2400" u="sng" dirty="0" smtClean="0"/>
              <a:t>např.</a:t>
            </a:r>
            <a:r>
              <a:rPr lang="cs-CZ" sz="2400" dirty="0" smtClean="0"/>
              <a:t> typ písma, styl písma (NE </a:t>
            </a:r>
            <a:r>
              <a:rPr lang="cs-CZ" sz="2400" i="1" dirty="0" smtClean="0"/>
              <a:t>kurzíva</a:t>
            </a:r>
            <a:r>
              <a:rPr lang="cs-CZ" sz="2400" dirty="0" smtClean="0"/>
              <a:t>), barva pozadí…)</a:t>
            </a:r>
          </a:p>
          <a:p>
            <a:pPr marL="1080000" lvl="1" indent="0" algn="just">
              <a:buNone/>
            </a:pPr>
            <a:r>
              <a:rPr lang="cs-CZ" sz="2400" dirty="0" smtClean="0"/>
              <a:t>Složení: cukr, </a:t>
            </a:r>
            <a:r>
              <a:rPr lang="cs-CZ" sz="2400" b="1" dirty="0" smtClean="0"/>
              <a:t>Mléko,</a:t>
            </a:r>
            <a:r>
              <a:rPr lang="cs-CZ" sz="2400" dirty="0" smtClean="0"/>
              <a:t> …</a:t>
            </a:r>
          </a:p>
          <a:p>
            <a:pPr marL="1080000" lvl="1" indent="0" algn="just">
              <a:buNone/>
            </a:pPr>
            <a:r>
              <a:rPr lang="cs-CZ" sz="2400" dirty="0"/>
              <a:t>Složení: cukr, </a:t>
            </a:r>
            <a:r>
              <a:rPr lang="cs-CZ" sz="2400" dirty="0" smtClean="0"/>
              <a:t>MLÉKO, …</a:t>
            </a:r>
          </a:p>
          <a:p>
            <a:pPr marL="1080000" lvl="1" indent="0" algn="just">
              <a:buNone/>
            </a:pPr>
            <a:r>
              <a:rPr lang="cs-CZ" sz="2400" dirty="0"/>
              <a:t>Složení: cukr,</a:t>
            </a:r>
            <a:r>
              <a:rPr lang="cs-CZ" sz="2400" dirty="0">
                <a:solidFill>
                  <a:srgbClr val="00B0F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mléko</a:t>
            </a:r>
            <a:r>
              <a:rPr lang="cs-CZ" sz="2400" dirty="0" smtClean="0"/>
              <a:t>,…</a:t>
            </a:r>
          </a:p>
          <a:p>
            <a:pPr marL="400050" lvl="1" indent="0" algn="just">
              <a:buNone/>
            </a:pPr>
            <a:r>
              <a:rPr lang="cs-CZ" sz="2400" b="1" dirty="0" smtClean="0">
                <a:solidFill>
                  <a:srgbClr val="1E6846"/>
                </a:solidFill>
              </a:rPr>
              <a:t>     →</a:t>
            </a: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1E6846"/>
                </a:solidFill>
              </a:rPr>
              <a:t>není uveden konkrétní druh </a:t>
            </a:r>
          </a:p>
          <a:p>
            <a:pPr marL="400050" lvl="1" indent="0" algn="just">
              <a:buNone/>
            </a:pPr>
            <a:r>
              <a:rPr lang="cs-CZ" sz="2400" dirty="0" smtClean="0"/>
              <a:t>         (</a:t>
            </a:r>
            <a:r>
              <a:rPr lang="cs-CZ" sz="2400" u="sng" dirty="0" smtClean="0"/>
              <a:t>např.</a:t>
            </a:r>
            <a:r>
              <a:rPr lang="cs-CZ" sz="2400" dirty="0" smtClean="0"/>
              <a:t> obiloviny – ječmen)</a:t>
            </a:r>
          </a:p>
          <a:p>
            <a:pPr marL="400050" lvl="1" indent="0" algn="just">
              <a:buNone/>
            </a:pPr>
            <a:r>
              <a:rPr lang="cs-CZ" sz="2400" b="1" dirty="0" smtClean="0">
                <a:solidFill>
                  <a:srgbClr val="1E6846"/>
                </a:solidFill>
              </a:rPr>
              <a:t>     →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1E6846"/>
                </a:solidFill>
              </a:rPr>
              <a:t>jako alergeny označeny i složky, které alergeny nejsou</a:t>
            </a:r>
          </a:p>
          <a:p>
            <a:pPr marL="400050" lvl="1" indent="0" algn="just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(</a:t>
            </a:r>
            <a:r>
              <a:rPr lang="cs-CZ" sz="2400" u="sng" dirty="0" smtClean="0"/>
              <a:t>např.</a:t>
            </a:r>
            <a:r>
              <a:rPr lang="cs-CZ" sz="2400" dirty="0" smtClean="0"/>
              <a:t> kokos, kakao, kukuřičný škrob, mléčná kultura)</a:t>
            </a:r>
          </a:p>
          <a:p>
            <a:pPr marL="400050" lvl="1" indent="0" algn="just">
              <a:buNone/>
            </a:pPr>
            <a:r>
              <a:rPr lang="cs-CZ" sz="2400" b="1" dirty="0" smtClean="0">
                <a:solidFill>
                  <a:srgbClr val="1E6846"/>
                </a:solidFill>
              </a:rPr>
              <a:t>     →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1E6846"/>
                </a:solidFill>
              </a:rPr>
              <a:t>výrobci neuvádí ve složení surovinu, ale přímo alergen</a:t>
            </a:r>
          </a:p>
          <a:p>
            <a:pPr marL="400050" lvl="1" indent="0" algn="just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(</a:t>
            </a:r>
            <a:r>
              <a:rPr lang="cs-CZ" sz="2400" u="sng" dirty="0" smtClean="0"/>
              <a:t>např.</a:t>
            </a:r>
            <a:r>
              <a:rPr lang="cs-CZ" sz="2400" dirty="0" smtClean="0"/>
              <a:t> místo pšenice uvedou jen lepek)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282154"/>
          </a:xfrm>
        </p:spPr>
        <p:txBody>
          <a:bodyPr>
            <a:normAutofit/>
          </a:bodyPr>
          <a:lstStyle/>
          <a:p>
            <a:r>
              <a:rPr lang="cs-CZ" sz="3600" dirty="0"/>
              <a:t>OZNAČOVÁNÍ-NEDOSTATKY </a:t>
            </a:r>
          </a:p>
        </p:txBody>
      </p:sp>
    </p:spTree>
    <p:extLst>
      <p:ext uri="{BB962C8B-B14F-4D97-AF65-F5344CB8AC3E}">
        <p14:creationId xmlns:p14="http://schemas.microsoft.com/office/powerpoint/2010/main" val="38959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10146"/>
          </a:xfrm>
        </p:spPr>
        <p:txBody>
          <a:bodyPr>
            <a:normAutofit/>
          </a:bodyPr>
          <a:lstStyle/>
          <a:p>
            <a:r>
              <a:rPr lang="cs-CZ" sz="3600" dirty="0"/>
              <a:t>OZNAČOVÁNÍ-NEDOSTATKY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25428" r="2198"/>
          <a:stretch/>
        </p:blipFill>
        <p:spPr>
          <a:xfrm>
            <a:off x="323528" y="1844824"/>
            <a:ext cx="8676920" cy="417646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331640" y="4941168"/>
            <a:ext cx="792088" cy="313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868144" y="2132856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391742" y="6035205"/>
            <a:ext cx="23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Není zvýrazněn alergen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62444" y="6011995"/>
            <a:ext cx="189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Alergen zvýrazněn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21360" y="6036766"/>
            <a:ext cx="445956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624323" y="6021287"/>
            <a:ext cx="61908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ANO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tekuté produkty – objemové </a:t>
            </a:r>
            <a:r>
              <a:rPr lang="cs-CZ" dirty="0" smtClean="0"/>
              <a:t>jednotky</a:t>
            </a:r>
          </a:p>
          <a:p>
            <a:pPr marL="0" indent="0">
              <a:buNone/>
            </a:pPr>
            <a:r>
              <a:rPr lang="cs-CZ" dirty="0" smtClean="0"/>
              <a:t>(např</a:t>
            </a:r>
            <a:r>
              <a:rPr lang="cs-CZ" dirty="0"/>
              <a:t>. nápoje, oleje, mléko)  </a:t>
            </a:r>
          </a:p>
          <a:p>
            <a:endParaRPr lang="cs-CZ" dirty="0"/>
          </a:p>
          <a:p>
            <a:r>
              <a:rPr lang="cs-CZ" dirty="0"/>
              <a:t>ostatní – hmotnostní jednotky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např. zmrzliny, kečup, jogurt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Polotuhé, polotekuté – může být stanoveno vyhláškou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Čisté množství – čl. 23 + </a:t>
            </a:r>
            <a:r>
              <a:rPr lang="cs-CZ" dirty="0" err="1"/>
              <a:t>příl</a:t>
            </a:r>
            <a:r>
              <a:rPr lang="cs-CZ" dirty="0"/>
              <a:t>. IX</a:t>
            </a:r>
          </a:p>
        </p:txBody>
      </p:sp>
    </p:spTree>
    <p:extLst>
      <p:ext uri="{BB962C8B-B14F-4D97-AF65-F5344CB8AC3E}">
        <p14:creationId xmlns:p14="http://schemas.microsoft.com/office/powerpoint/2010/main" val="39031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44824"/>
            <a:ext cx="8640960" cy="4824537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 DMT – datum minimální trvanlivosti </a:t>
            </a:r>
          </a:p>
          <a:p>
            <a:pPr marL="0" indent="0">
              <a:buNone/>
            </a:pPr>
            <a:r>
              <a:rPr lang="cs-CZ" dirty="0" smtClean="0"/>
              <a:t>„Minimální trvanlivost do …“</a:t>
            </a:r>
          </a:p>
          <a:p>
            <a:pPr marL="0" indent="0">
              <a:buNone/>
            </a:pPr>
            <a:r>
              <a:rPr lang="cs-CZ" dirty="0" smtClean="0"/>
              <a:t>„Minimální trvanlivost do konce …“</a:t>
            </a:r>
          </a:p>
          <a:p>
            <a:pPr marL="0" indent="0">
              <a:buNone/>
            </a:pPr>
            <a:r>
              <a:rPr lang="cs-CZ" dirty="0" smtClean="0"/>
              <a:t>DMT nemusí být u:</a:t>
            </a:r>
          </a:p>
          <a:p>
            <a:pPr marL="0" indent="0">
              <a:buNone/>
            </a:pPr>
            <a:r>
              <a:rPr lang="cs-CZ" dirty="0" smtClean="0"/>
              <a:t>- čerstvého ovoce/zeleniny, </a:t>
            </a:r>
          </a:p>
          <a:p>
            <a:pPr>
              <a:buFontTx/>
              <a:buChar char="-"/>
            </a:pPr>
            <a:r>
              <a:rPr lang="cs-CZ" dirty="0" smtClean="0"/>
              <a:t>pekařských výrobků, které jsou konzumovány do 24 hod. od výroby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jedlé soli</a:t>
            </a:r>
          </a:p>
          <a:p>
            <a:pPr>
              <a:buFontTx/>
              <a:buChar char="-"/>
            </a:pPr>
            <a:r>
              <a:rPr lang="cs-CZ" dirty="0" smtClean="0"/>
              <a:t>Žvýkaček</a:t>
            </a:r>
          </a:p>
          <a:p>
            <a:pPr marL="0" indent="0">
              <a:buNone/>
            </a:pPr>
            <a:r>
              <a:rPr lang="cs-CZ" dirty="0" smtClean="0"/>
              <a:t>Potraviny s prošlým DMT lze odděleně prodávat</a:t>
            </a:r>
          </a:p>
          <a:p>
            <a:r>
              <a:rPr lang="cs-CZ" b="1" dirty="0" smtClean="0"/>
              <a:t>DP – datum použitelnosti </a:t>
            </a:r>
            <a:r>
              <a:rPr lang="cs-CZ" dirty="0" smtClean="0"/>
              <a:t>– u potravin rychle podléhajících zkáze</a:t>
            </a:r>
          </a:p>
          <a:p>
            <a:pPr marL="0" indent="0">
              <a:buNone/>
            </a:pPr>
            <a:r>
              <a:rPr lang="cs-CZ" dirty="0" smtClean="0"/>
              <a:t>„spotřebujte do …“</a:t>
            </a:r>
          </a:p>
          <a:p>
            <a:pPr marL="0" indent="0">
              <a:buNone/>
            </a:pPr>
            <a:r>
              <a:rPr lang="cs-CZ" dirty="0" smtClean="0"/>
              <a:t>Potraviny s prošlým DP nelze prodávat. Představují nebezpečí pro lidské zdraví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DMT/DP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87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5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cs-CZ" sz="4500" b="1" u="sng" dirty="0">
                <a:latin typeface="Arial" panose="020B0604020202020204" pitchFamily="34" charset="0"/>
                <a:cs typeface="Arial" panose="020B0604020202020204" pitchFamily="34" charset="0"/>
              </a:rPr>
              <a:t>Právní předpisy ČR</a:t>
            </a:r>
            <a:r>
              <a:rPr lang="cs-CZ" sz="4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cs-CZ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Zákon č. 110/1997 Sb., v platném znění, o potravinách a tabákových výrobcích </a:t>
            </a: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Vyhláška 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č.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417/2016 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Sb., v platném znění, o některých způsobech označování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</a:p>
          <a:p>
            <a:pPr marL="0" indent="0" algn="just">
              <a:buNone/>
            </a:pP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Komoditní vyhlášky</a:t>
            </a: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4500" b="1" u="sng" dirty="0">
                <a:latin typeface="Arial" panose="020B0604020202020204" pitchFamily="34" charset="0"/>
                <a:cs typeface="Arial" panose="020B0604020202020204" pitchFamily="34" charset="0"/>
              </a:rPr>
              <a:t>Právní předpisy EU</a:t>
            </a:r>
            <a:r>
              <a:rPr lang="cs-CZ" sz="4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cs-CZ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(ES) č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178/2002 kterým se stanoví obecné zásady a požadavky potravinového práva </a:t>
            </a: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(EU) č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1169/2011 o poskytování informací o potravinách spotřebitelům 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Označování potravin - Legislativa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Pokud </a:t>
            </a:r>
            <a:r>
              <a:rPr lang="cs-CZ" dirty="0"/>
              <a:t>potravina </a:t>
            </a:r>
            <a:r>
              <a:rPr lang="cs-CZ" dirty="0" smtClean="0"/>
              <a:t>vyžaduje zvláštní </a:t>
            </a:r>
            <a:r>
              <a:rPr lang="cs-CZ" dirty="0"/>
              <a:t>podmínky uchovávání nebo použití, jsou tyto podmínky uvedeny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„po otevření skladujte v lednici“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uchování/použití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28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96855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  <a:defRPr/>
            </a:pPr>
            <a:r>
              <a:rPr lang="cs-CZ" dirty="0" smtClean="0"/>
              <a:t>POVINNÉ:</a:t>
            </a:r>
          </a:p>
          <a:p>
            <a:pPr algn="just">
              <a:buFont typeface="Arial" charset="0"/>
              <a:buChar char="•"/>
              <a:defRPr/>
            </a:pPr>
            <a:r>
              <a:rPr lang="cs-CZ" dirty="0" smtClean="0"/>
              <a:t>u </a:t>
            </a:r>
            <a:r>
              <a:rPr lang="cs-CZ" dirty="0"/>
              <a:t>čerstvého, chlazeného nebo zmrazeného vepřového, skopového, kozího a drůbežího masa (země chovu a země porážky) - </a:t>
            </a:r>
            <a:r>
              <a:rPr lang="cs-CZ" b="1" u="sng" dirty="0"/>
              <a:t>nařízení (EU) č. 1337/2013 </a:t>
            </a:r>
          </a:p>
          <a:p>
            <a:pPr marL="0" indent="0" algn="just">
              <a:buFont typeface="Arial" charset="0"/>
              <a:buNone/>
              <a:defRPr/>
            </a:pPr>
            <a:endParaRPr lang="cs-CZ" dirty="0"/>
          </a:p>
          <a:p>
            <a:pPr algn="just">
              <a:buFont typeface="Arial" charset="0"/>
              <a:buChar char="•"/>
              <a:defRPr/>
            </a:pPr>
            <a:r>
              <a:rPr lang="cs-CZ" dirty="0"/>
              <a:t> pokud by opomenutí údaje </a:t>
            </a:r>
            <a:r>
              <a:rPr lang="cs-CZ" b="1" dirty="0"/>
              <a:t>mohlo uvést spotřebitele v omyl </a:t>
            </a:r>
            <a:r>
              <a:rPr lang="cs-CZ" dirty="0"/>
              <a:t>ohledně skutečné země původu (mapy, značky -český produkt),</a:t>
            </a:r>
          </a:p>
          <a:p>
            <a:pPr marL="0" indent="0" algn="just">
              <a:buNone/>
              <a:defRPr/>
            </a:pPr>
            <a:r>
              <a:rPr lang="cs-CZ" dirty="0"/>
              <a:t> </a:t>
            </a:r>
          </a:p>
          <a:p>
            <a:pPr algn="just">
              <a:buFont typeface="Arial" charset="0"/>
              <a:buChar char="•"/>
              <a:defRPr/>
            </a:pPr>
            <a:r>
              <a:rPr lang="cs-CZ" b="1" dirty="0"/>
              <a:t>země původu primární složky </a:t>
            </a:r>
            <a:r>
              <a:rPr lang="cs-CZ" dirty="0"/>
              <a:t>– </a:t>
            </a:r>
            <a:r>
              <a:rPr lang="cs-CZ" dirty="0" smtClean="0"/>
              <a:t>pokud je země původu potraviny jiná, než země původu primární složky, uvede se země původu této složky. </a:t>
            </a:r>
            <a:r>
              <a:rPr lang="cs-CZ" dirty="0"/>
              <a:t>Nové nařízení </a:t>
            </a:r>
            <a:r>
              <a:rPr lang="cs-CZ" dirty="0" smtClean="0"/>
              <a:t>Komise </a:t>
            </a:r>
            <a:r>
              <a:rPr lang="cs-CZ" dirty="0"/>
              <a:t>(EU) č. 2018/775</a:t>
            </a:r>
          </a:p>
          <a:p>
            <a:pPr algn="just">
              <a:buFont typeface="Arial" charset="0"/>
              <a:buChar char="•"/>
              <a:defRPr/>
            </a:pPr>
            <a:endParaRPr lang="cs-CZ" dirty="0"/>
          </a:p>
          <a:p>
            <a:pPr marL="0" indent="0" algn="just"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/>
          <a:lstStyle/>
          <a:p>
            <a:r>
              <a:rPr lang="cs-CZ" dirty="0"/>
              <a:t>Země </a:t>
            </a:r>
            <a:r>
              <a:rPr lang="cs-CZ" dirty="0" smtClean="0"/>
              <a:t>původu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8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39752" y="1844824"/>
            <a:ext cx="4248150" cy="574675"/>
          </a:xfrm>
          <a:prstGeom prst="rect">
            <a:avLst/>
          </a:prstGeom>
          <a:solidFill>
            <a:srgbClr val="FFFF0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cs-CZ" altLang="cs-CZ" sz="1800" u="sng" dirty="0" smtClean="0">
                <a:latin typeface="Arial Black" pitchFamily="34" charset="0"/>
              </a:rPr>
              <a:t>Výživové údaje</a:t>
            </a:r>
            <a:r>
              <a:rPr kumimoji="1" lang="cs-CZ" altLang="cs-CZ" sz="1800" dirty="0" smtClean="0">
                <a:latin typeface="Arial Black" pitchFamily="34" charset="0"/>
              </a:rPr>
              <a:t> (čl. 30)</a:t>
            </a:r>
          </a:p>
        </p:txBody>
      </p:sp>
      <p:sp>
        <p:nvSpPr>
          <p:cNvPr id="5" name="Line 46"/>
          <p:cNvSpPr>
            <a:spLocks noChangeShapeType="1"/>
          </p:cNvSpPr>
          <p:nvPr/>
        </p:nvSpPr>
        <p:spPr bwMode="auto">
          <a:xfrm flipH="1">
            <a:off x="2699792" y="2492896"/>
            <a:ext cx="936625" cy="3603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2924175"/>
            <a:ext cx="3598862" cy="503237"/>
          </a:xfrm>
          <a:prstGeom prst="rect">
            <a:avLst/>
          </a:prstGeom>
          <a:solidFill>
            <a:srgbClr val="CCFF99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600" dirty="0" smtClean="0">
                <a:latin typeface="Arial Black" pitchFamily="34" charset="0"/>
              </a:rPr>
              <a:t>povinné výživové údaje</a:t>
            </a:r>
            <a:endParaRPr kumimoji="1" lang="cs-CZ" altLang="cs-CZ" sz="1400" i="1" dirty="0" smtClean="0">
              <a:latin typeface="Arial Black" pitchFamily="34" charset="0"/>
            </a:endParaRPr>
          </a:p>
        </p:txBody>
      </p:sp>
      <p:sp>
        <p:nvSpPr>
          <p:cNvPr id="7" name="Line 47"/>
          <p:cNvSpPr>
            <a:spLocks noChangeShapeType="1"/>
          </p:cNvSpPr>
          <p:nvPr/>
        </p:nvSpPr>
        <p:spPr bwMode="auto">
          <a:xfrm>
            <a:off x="4067175" y="3183731"/>
            <a:ext cx="8651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32363" y="2924175"/>
            <a:ext cx="3455987" cy="503237"/>
          </a:xfrm>
          <a:prstGeom prst="rect">
            <a:avLst/>
          </a:prstGeom>
          <a:solidFill>
            <a:srgbClr val="CCFF99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lze doplnit </a:t>
            </a:r>
            <a:r>
              <a:rPr kumimoji="0" lang="cs-CZ" altLang="cs-CZ" sz="1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POUZE</a:t>
            </a: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:</a:t>
            </a:r>
            <a:endParaRPr kumimoji="0" lang="cs-CZ" altLang="cs-CZ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Line 84"/>
          <p:cNvSpPr>
            <a:spLocks noChangeShapeType="1"/>
          </p:cNvSpPr>
          <p:nvPr/>
        </p:nvSpPr>
        <p:spPr bwMode="auto">
          <a:xfrm>
            <a:off x="2124075" y="3427412"/>
            <a:ext cx="0" cy="5762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7450" y="4003675"/>
            <a:ext cx="1873250" cy="1873250"/>
          </a:xfrm>
          <a:prstGeom prst="rect">
            <a:avLst/>
          </a:prstGeom>
          <a:solidFill>
            <a:srgbClr val="84AA3F"/>
          </a:solidFill>
          <a:ln w="952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kumimoji="1" lang="cs-CZ" altLang="cs-CZ" sz="1400" dirty="0" err="1" smtClean="0">
                <a:latin typeface="Arial Black" pitchFamily="34" charset="0"/>
                <a:cs typeface="Arial" pitchFamily="34" charset="0"/>
              </a:rPr>
              <a:t>energ</a:t>
            </a: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. hodnota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tuk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nasycené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sacharidy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cukr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bílkoviny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sůl</a:t>
            </a:r>
          </a:p>
        </p:txBody>
      </p:sp>
      <p:sp>
        <p:nvSpPr>
          <p:cNvPr id="11" name="Line 84"/>
          <p:cNvSpPr>
            <a:spLocks noChangeShapeType="1"/>
          </p:cNvSpPr>
          <p:nvPr/>
        </p:nvSpPr>
        <p:spPr bwMode="auto">
          <a:xfrm>
            <a:off x="6516688" y="3427412"/>
            <a:ext cx="0" cy="64928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91931" y="4076700"/>
            <a:ext cx="2736850" cy="1584325"/>
          </a:xfrm>
          <a:prstGeom prst="rect">
            <a:avLst/>
          </a:prstGeom>
          <a:solidFill>
            <a:srgbClr val="84AA3F"/>
          </a:solidFill>
          <a:ln w="952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</a:t>
            </a:r>
            <a:r>
              <a:rPr lang="cs-CZ" altLang="cs-CZ" sz="1400" dirty="0" err="1" smtClean="0">
                <a:latin typeface="Arial Black" pitchFamily="34" charset="0"/>
              </a:rPr>
              <a:t>mononenasycené</a:t>
            </a:r>
            <a:r>
              <a:rPr lang="cs-CZ" altLang="cs-CZ" sz="1400" dirty="0" smtClean="0">
                <a:latin typeface="Arial Black" pitchFamily="34" charset="0"/>
              </a:rPr>
              <a:t>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polynenasycené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</a:t>
            </a:r>
            <a:r>
              <a:rPr lang="cs-CZ" altLang="cs-CZ" sz="1400" dirty="0" err="1" smtClean="0">
                <a:latin typeface="Arial Black" pitchFamily="34" charset="0"/>
              </a:rPr>
              <a:t>polyalkoholy</a:t>
            </a:r>
            <a:endParaRPr lang="cs-CZ" altLang="cs-CZ" sz="1400" dirty="0" smtClean="0"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škrob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vláknina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vitamíny nebo min. látky</a:t>
            </a:r>
          </a:p>
        </p:txBody>
      </p:sp>
    </p:spTree>
    <p:extLst>
      <p:ext uri="{BB962C8B-B14F-4D97-AF65-F5344CB8AC3E}">
        <p14:creationId xmlns:p14="http://schemas.microsoft.com/office/powerpoint/2010/main" val="38260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největší </a:t>
            </a:r>
            <a:r>
              <a:rPr lang="cs-CZ" dirty="0"/>
              <a:t>plocha je menší než </a:t>
            </a:r>
            <a:r>
              <a:rPr lang="cs-CZ" dirty="0" smtClean="0"/>
              <a:t>25 </a:t>
            </a:r>
            <a:r>
              <a:rPr lang="cs-CZ" dirty="0"/>
              <a:t>cm</a:t>
            </a:r>
            <a:r>
              <a:rPr lang="cs-CZ" baseline="30000" dirty="0"/>
              <a:t>2</a:t>
            </a:r>
          </a:p>
          <a:p>
            <a:pPr algn="just"/>
            <a:r>
              <a:rPr lang="pl-PL" dirty="0"/>
              <a:t>nápoje s obsahem alkoholu nad 1,2% obj. </a:t>
            </a:r>
            <a:endParaRPr lang="pl-PL" dirty="0" smtClean="0"/>
          </a:p>
          <a:p>
            <a:pPr algn="just"/>
            <a:r>
              <a:rPr lang="pl-PL" dirty="0"/>
              <a:t>potraviny dodávané v malých množstvích přímo konečnému spotřebiteli</a:t>
            </a:r>
          </a:p>
          <a:p>
            <a:endParaRPr lang="pl-PL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Vypuštění výživových údajů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5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5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Nezpracované produkty obsahující jedinou složku nebo skupinu složek </a:t>
            </a:r>
          </a:p>
          <a:p>
            <a:r>
              <a:rPr lang="cs-CZ" dirty="0"/>
              <a:t>Produkty zpracovaní pouze zráním, které obsahují jedinou složku  nebo skupinu složek</a:t>
            </a:r>
          </a:p>
          <a:p>
            <a:r>
              <a:rPr lang="cs-CZ" dirty="0"/>
              <a:t>Byliny, koření nebo jejich směsi </a:t>
            </a:r>
          </a:p>
          <a:p>
            <a:r>
              <a:rPr lang="cs-CZ" dirty="0"/>
              <a:t>Sůl</a:t>
            </a:r>
          </a:p>
          <a:p>
            <a:r>
              <a:rPr lang="cs-CZ" dirty="0"/>
              <a:t>Stolní sladidla</a:t>
            </a:r>
          </a:p>
          <a:p>
            <a:r>
              <a:rPr lang="cs-CZ" dirty="0"/>
              <a:t>Bylinné a ovocné čaje </a:t>
            </a:r>
          </a:p>
          <a:p>
            <a:r>
              <a:rPr lang="cs-CZ" dirty="0"/>
              <a:t>Kvasné octy</a:t>
            </a:r>
          </a:p>
          <a:p>
            <a:r>
              <a:rPr lang="cs-CZ" dirty="0"/>
              <a:t>Aromata</a:t>
            </a:r>
          </a:p>
          <a:p>
            <a:r>
              <a:rPr lang="cs-CZ" dirty="0"/>
              <a:t>Přídatné látky </a:t>
            </a:r>
          </a:p>
          <a:p>
            <a:r>
              <a:rPr lang="cs-CZ" dirty="0"/>
              <a:t>Pomocné látky</a:t>
            </a:r>
          </a:p>
          <a:p>
            <a:r>
              <a:rPr lang="cs-CZ" dirty="0"/>
              <a:t>Potravinářské enzymy</a:t>
            </a:r>
          </a:p>
          <a:p>
            <a:r>
              <a:rPr lang="cs-CZ" dirty="0"/>
              <a:t>Želatina</a:t>
            </a:r>
          </a:p>
          <a:p>
            <a:r>
              <a:rPr lang="cs-CZ" dirty="0"/>
              <a:t>Želírující složky </a:t>
            </a:r>
          </a:p>
          <a:p>
            <a:r>
              <a:rPr lang="cs-CZ" dirty="0"/>
              <a:t>Kvasnice </a:t>
            </a:r>
          </a:p>
          <a:p>
            <a:r>
              <a:rPr lang="cs-CZ" dirty="0"/>
              <a:t>Žvýkačky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Vypuštění výživových údajů</a:t>
            </a:r>
          </a:p>
        </p:txBody>
      </p:sp>
    </p:spTree>
    <p:extLst>
      <p:ext uri="{BB962C8B-B14F-4D97-AF65-F5344CB8AC3E}">
        <p14:creationId xmlns:p14="http://schemas.microsoft.com/office/powerpoint/2010/main" val="7236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640960" cy="4886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/>
              <a:t>Lze opakovat tyto údaje:</a:t>
            </a:r>
          </a:p>
          <a:p>
            <a:endParaRPr lang="cs-CZ" dirty="0"/>
          </a:p>
          <a:p>
            <a:r>
              <a:rPr lang="cs-CZ" b="1" dirty="0"/>
              <a:t>energetická </a:t>
            </a:r>
            <a:r>
              <a:rPr lang="cs-CZ" b="1" dirty="0" smtClean="0"/>
              <a:t>hodnota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NEBO </a:t>
            </a:r>
          </a:p>
          <a:p>
            <a:endParaRPr lang="cs-CZ" dirty="0"/>
          </a:p>
          <a:p>
            <a:r>
              <a:rPr lang="cs-CZ" b="1" dirty="0"/>
              <a:t>EH spolu s množstvím tuku, nasycených mastných kyselin, cukrů a soli</a:t>
            </a:r>
          </a:p>
          <a:p>
            <a:endParaRPr lang="cs-CZ" dirty="0"/>
          </a:p>
          <a:p>
            <a:r>
              <a:rPr lang="cs-CZ" dirty="0"/>
              <a:t>opakované údaje (čl. 30 odst. 3)</a:t>
            </a:r>
          </a:p>
          <a:p>
            <a:r>
              <a:rPr lang="cs-CZ" dirty="0" smtClean="0"/>
              <a:t>v </a:t>
            </a:r>
            <a:r>
              <a:rPr lang="cs-CZ" dirty="0"/>
              <a:t>hlavním zorném poli a velikostí písma min. 1,2 mm</a:t>
            </a:r>
          </a:p>
          <a:p>
            <a:endParaRPr lang="cs-CZ" dirty="0"/>
          </a:p>
          <a:p>
            <a:r>
              <a:rPr lang="cs-CZ" dirty="0" smtClean="0"/>
              <a:t>uzavřený </a:t>
            </a:r>
            <a:r>
              <a:rPr lang="cs-CZ" dirty="0"/>
              <a:t>seznam – není možné rozšiřovat!</a:t>
            </a:r>
          </a:p>
          <a:p>
            <a:r>
              <a:rPr lang="cs-CZ" dirty="0"/>
              <a:t>lze i v jiném formátu než tabulka nebo v řadě za sebou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 - opakování (čl. 30)</a:t>
            </a:r>
          </a:p>
        </p:txBody>
      </p:sp>
    </p:spTree>
    <p:extLst>
      <p:ext uri="{BB962C8B-B14F-4D97-AF65-F5344CB8AC3E}">
        <p14:creationId xmlns:p14="http://schemas.microsoft.com/office/powerpoint/2010/main" val="5865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										Způsob </a:t>
            </a:r>
            <a:r>
              <a:rPr lang="cs-CZ" dirty="0"/>
              <a:t>uvádění </a:t>
            </a:r>
            <a:r>
              <a:rPr lang="cs-CZ" dirty="0" smtClean="0"/>
              <a:t>výživových </a:t>
            </a:r>
            <a:r>
              <a:rPr lang="cs-CZ" dirty="0"/>
              <a:t>údajů (čl. 34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9512" y="2276872"/>
            <a:ext cx="3959225" cy="86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latin typeface="Arial Black" pitchFamily="34" charset="0"/>
              </a:rPr>
              <a:t>Povinné výživové údaje (čl. 30 odst. 1)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latin typeface="Arial Black" pitchFamily="34" charset="0"/>
              </a:rPr>
              <a:t>Dobrovolné výživové údaje (čl. 30 odst. 2)</a:t>
            </a:r>
          </a:p>
        </p:txBody>
      </p:sp>
      <p:sp>
        <p:nvSpPr>
          <p:cNvPr id="5" name="Line 47"/>
          <p:cNvSpPr>
            <a:spLocks noChangeShapeType="1"/>
          </p:cNvSpPr>
          <p:nvPr/>
        </p:nvSpPr>
        <p:spPr bwMode="auto">
          <a:xfrm>
            <a:off x="4138985" y="2716436"/>
            <a:ext cx="8636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02585" y="1988840"/>
            <a:ext cx="3960813" cy="1728787"/>
          </a:xfrm>
          <a:prstGeom prst="rect">
            <a:avLst/>
          </a:prstGeom>
          <a:solidFill>
            <a:srgbClr val="DDE17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stejné zorné pole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velikost písma min. 1,2 mm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- společně ve </a:t>
            </a:r>
            <a:r>
              <a:rPr kumimoji="0" lang="cs-CZ" altLang="cs-CZ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srozum</a:t>
            </a: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. formátu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pořadí dle přílohy XV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 tabulce s číselnými hodnotami,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případně v řadě za sebou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(při nedostatku místa)</a:t>
            </a:r>
            <a:endParaRPr kumimoji="0" lang="cs-CZ" altLang="cs-CZ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7924" y="4940300"/>
            <a:ext cx="3960813" cy="5032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600" smtClean="0">
                <a:latin typeface="Arial Black" pitchFamily="34" charset="0"/>
              </a:rPr>
              <a:t>Opakované údaje (čl. 30 odst. 3)</a:t>
            </a:r>
            <a:endParaRPr kumimoji="1" lang="cs-CZ" altLang="cs-CZ" sz="1600" i="1" smtClean="0">
              <a:latin typeface="Arial Black" pitchFamily="34" charset="0"/>
            </a:endParaRPr>
          </a:p>
        </p:txBody>
      </p:sp>
      <p:sp>
        <p:nvSpPr>
          <p:cNvPr id="8" name="Line 47"/>
          <p:cNvSpPr>
            <a:spLocks noChangeShapeType="1"/>
          </p:cNvSpPr>
          <p:nvPr/>
        </p:nvSpPr>
        <p:spPr bwMode="auto">
          <a:xfrm>
            <a:off x="4174704" y="5191918"/>
            <a:ext cx="7921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66866" y="4652962"/>
            <a:ext cx="3960813" cy="1152525"/>
          </a:xfrm>
          <a:prstGeom prst="rect">
            <a:avLst/>
          </a:prstGeom>
          <a:solidFill>
            <a:srgbClr val="DDE17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hlavní zorné pole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velikost písma min. 1,2 mm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i v jiném formátu než povinné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výživové údaje</a:t>
            </a:r>
            <a:endParaRPr kumimoji="0" lang="cs-CZ" altLang="cs-CZ" sz="14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888" y="404813"/>
            <a:ext cx="8029575" cy="6192837"/>
          </a:xfrm>
        </p:spPr>
      </p:pic>
      <p:sp>
        <p:nvSpPr>
          <p:cNvPr id="5" name="Obdélník 4"/>
          <p:cNvSpPr/>
          <p:nvPr/>
        </p:nvSpPr>
        <p:spPr>
          <a:xfrm>
            <a:off x="1547813" y="534988"/>
            <a:ext cx="1871662" cy="3349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68313" y="900113"/>
            <a:ext cx="1871662" cy="3270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68313" y="3141663"/>
            <a:ext cx="1871662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68313" y="5373688"/>
            <a:ext cx="1871662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8313" y="5732463"/>
            <a:ext cx="1871662" cy="3603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03238" y="1628775"/>
            <a:ext cx="2089150" cy="3603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68313" y="3860800"/>
            <a:ext cx="1871662" cy="3603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0" y="2997200"/>
            <a:ext cx="250825" cy="547688"/>
          </a:xfrm>
          <a:prstGeom prst="down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3540000">
            <a:off x="6658769" y="137319"/>
            <a:ext cx="290513" cy="549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lů 13"/>
          <p:cNvSpPr/>
          <p:nvPr/>
        </p:nvSpPr>
        <p:spPr>
          <a:xfrm rot="3540000">
            <a:off x="4765675" y="595313"/>
            <a:ext cx="250825" cy="549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Šipka dolů 14"/>
          <p:cNvSpPr/>
          <p:nvPr/>
        </p:nvSpPr>
        <p:spPr>
          <a:xfrm rot="3540000">
            <a:off x="5322888" y="5638800"/>
            <a:ext cx="250825" cy="549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2478" name="TextovéPole 15"/>
          <p:cNvSpPr txBox="1">
            <a:spLocks noChangeArrowheads="1"/>
          </p:cNvSpPr>
          <p:nvPr/>
        </p:nvSpPr>
        <p:spPr bwMode="auto">
          <a:xfrm>
            <a:off x="2124075" y="0"/>
            <a:ext cx="4535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cs typeface="Arial" pitchFamily="34" charset="0"/>
              </a:rPr>
              <a:t>Příloha XV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108211" y="1079500"/>
            <a:ext cx="250825" cy="549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0" y="5300663"/>
            <a:ext cx="250825" cy="549275"/>
          </a:xfrm>
          <a:prstGeom prst="down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2481" name="TextovéPole 1"/>
          <p:cNvSpPr txBox="1">
            <a:spLocks noChangeArrowheads="1"/>
          </p:cNvSpPr>
          <p:nvPr/>
        </p:nvSpPr>
        <p:spPr bwMode="auto">
          <a:xfrm>
            <a:off x="7113588" y="146050"/>
            <a:ext cx="1490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  <a:latin typeface="Arial Black" pitchFamily="34" charset="0"/>
              </a:rPr>
              <a:t>pořadí</a:t>
            </a:r>
          </a:p>
        </p:txBody>
      </p:sp>
      <p:pic>
        <p:nvPicPr>
          <p:cNvPr id="62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46" y="484188"/>
            <a:ext cx="15176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3" name="TextovéPole 3"/>
          <p:cNvSpPr txBox="1">
            <a:spLocks noChangeArrowheads="1"/>
          </p:cNvSpPr>
          <p:nvPr/>
        </p:nvSpPr>
        <p:spPr bwMode="auto">
          <a:xfrm>
            <a:off x="5130800" y="512763"/>
            <a:ext cx="175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Arial Black" pitchFamily="34" charset="0"/>
              </a:rPr>
              <a:t>jednotky</a:t>
            </a:r>
          </a:p>
        </p:txBody>
      </p:sp>
      <p:pic>
        <p:nvPicPr>
          <p:cNvPr id="624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5664200"/>
            <a:ext cx="1774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3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783357"/>
            <a:ext cx="8579296" cy="4669979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/>
              <a:t>vyjádření </a:t>
            </a:r>
            <a:r>
              <a:rPr lang="cs-CZ" sz="2800" dirty="0"/>
              <a:t>na 100g nebo 100ml – dle jednotek (čistého množství</a:t>
            </a:r>
            <a:r>
              <a:rPr lang="cs-CZ" sz="2800" dirty="0" smtClean="0"/>
              <a:t>)</a:t>
            </a:r>
          </a:p>
          <a:p>
            <a:pPr marL="0" indent="0" algn="just">
              <a:buNone/>
            </a:pPr>
            <a:endParaRPr lang="cs-CZ" sz="2800" dirty="0"/>
          </a:p>
          <a:p>
            <a:pPr algn="just"/>
            <a:r>
              <a:rPr lang="cs-CZ" sz="2800" dirty="0" smtClean="0"/>
              <a:t>NAVÍC </a:t>
            </a:r>
            <a:r>
              <a:rPr lang="cs-CZ" sz="2800" dirty="0"/>
              <a:t>- EH a obsah živin lze vyjádřit v jako % podílu </a:t>
            </a:r>
            <a:r>
              <a:rPr lang="cs-CZ" sz="2800" dirty="0" err="1"/>
              <a:t>ref</a:t>
            </a:r>
            <a:r>
              <a:rPr lang="cs-CZ" sz="2800" dirty="0"/>
              <a:t>. hodnot příjmů na 100g nebo 100ml (dle přílohy XIII</a:t>
            </a:r>
            <a:r>
              <a:rPr lang="cs-CZ" sz="2800" dirty="0" smtClean="0"/>
              <a:t>)</a:t>
            </a:r>
          </a:p>
          <a:p>
            <a:pPr marL="0" indent="0" algn="just">
              <a:buNone/>
            </a:pPr>
            <a:endParaRPr lang="cs-CZ" sz="2800" dirty="0"/>
          </a:p>
          <a:p>
            <a:pPr algn="just"/>
            <a:r>
              <a:rPr lang="cs-CZ" sz="2800" dirty="0"/>
              <a:t>V těsné blízkosti uvést „Referenční hodnota příjmu u průměrné dospělé osoby (8 400 </a:t>
            </a:r>
            <a:r>
              <a:rPr lang="cs-CZ" sz="2800" dirty="0" err="1"/>
              <a:t>kJ</a:t>
            </a:r>
            <a:r>
              <a:rPr lang="cs-CZ" sz="2800" dirty="0"/>
              <a:t>/2 000 kcal)“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	Výživové </a:t>
            </a:r>
            <a:r>
              <a:rPr lang="cs-CZ" dirty="0"/>
              <a:t>údaje – formy vyjádření údajů </a:t>
            </a:r>
          </a:p>
        </p:txBody>
      </p:sp>
    </p:spTree>
    <p:extLst>
      <p:ext uri="{BB962C8B-B14F-4D97-AF65-F5344CB8AC3E}">
        <p14:creationId xmlns:p14="http://schemas.microsoft.com/office/powerpoint/2010/main" val="39601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 určitých podmínek lze vyjádřit výživové údaje na porci nebo jednotku spotřeby: </a:t>
            </a:r>
          </a:p>
          <a:p>
            <a:r>
              <a:rPr lang="cs-CZ" dirty="0" smtClean="0"/>
              <a:t>velikosti </a:t>
            </a:r>
            <a:r>
              <a:rPr lang="cs-CZ" dirty="0"/>
              <a:t>porce nebo spotřební </a:t>
            </a:r>
            <a:r>
              <a:rPr lang="cs-CZ" dirty="0" smtClean="0"/>
              <a:t>jednotky je definována</a:t>
            </a:r>
            <a:endParaRPr lang="cs-CZ" dirty="0"/>
          </a:p>
          <a:p>
            <a:r>
              <a:rPr lang="cs-CZ" dirty="0" smtClean="0"/>
              <a:t>uveden počet </a:t>
            </a:r>
            <a:r>
              <a:rPr lang="cs-CZ" dirty="0"/>
              <a:t>porcí nebo jednotek obsažených v balení</a:t>
            </a:r>
          </a:p>
          <a:p>
            <a:r>
              <a:rPr lang="cs-CZ" dirty="0"/>
              <a:t> </a:t>
            </a:r>
            <a:r>
              <a:rPr lang="cs-CZ" dirty="0" smtClean="0"/>
              <a:t>snadno </a:t>
            </a:r>
            <a:r>
              <a:rPr lang="cs-CZ" dirty="0"/>
              <a:t>srozumitelné (text, obraz, symbol..)</a:t>
            </a:r>
          </a:p>
          <a:p>
            <a:r>
              <a:rPr lang="cs-CZ" dirty="0"/>
              <a:t>  </a:t>
            </a:r>
            <a:r>
              <a:rPr lang="cs-CZ" dirty="0" smtClean="0"/>
              <a:t>v </a:t>
            </a:r>
            <a:r>
              <a:rPr lang="cs-CZ" dirty="0"/>
              <a:t>těsné blízkosti NO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	Výživové </a:t>
            </a:r>
            <a:r>
              <a:rPr lang="cs-CZ" dirty="0"/>
              <a:t>údaje – formy vyjádření údajů </a:t>
            </a:r>
          </a:p>
        </p:txBody>
      </p:sp>
    </p:spTree>
    <p:extLst>
      <p:ext uri="{BB962C8B-B14F-4D97-AF65-F5344CB8AC3E}">
        <p14:creationId xmlns:p14="http://schemas.microsoft.com/office/powerpoint/2010/main" val="40772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Cílem nařízení je poskytnout konečnému spotřebiteli základ, </a:t>
            </a:r>
            <a:r>
              <a:rPr lang="cs-CZ" b="1" u="sng" dirty="0"/>
              <a:t>aby mohl učinit informovaný výběr</a:t>
            </a:r>
            <a:r>
              <a:rPr lang="cs-CZ" dirty="0"/>
              <a:t> (konečný spotřebitel by měl snadno porozumět informacím uvedeným na </a:t>
            </a:r>
            <a:r>
              <a:rPr lang="cs-CZ" dirty="0" smtClean="0"/>
              <a:t>obale, </a:t>
            </a:r>
            <a:r>
              <a:rPr lang="cs-CZ" dirty="0"/>
              <a:t>jednoduché a srozumitelné údaje). 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na </a:t>
            </a:r>
            <a:r>
              <a:rPr lang="cs-CZ" b="1" dirty="0"/>
              <a:t>balené </a:t>
            </a:r>
            <a:r>
              <a:rPr lang="cs-CZ" b="1" dirty="0" smtClean="0"/>
              <a:t>potraviny</a:t>
            </a:r>
            <a:r>
              <a:rPr lang="cs-CZ" dirty="0" smtClean="0"/>
              <a:t>; </a:t>
            </a:r>
          </a:p>
          <a:p>
            <a:pPr algn="just"/>
            <a:r>
              <a:rPr lang="cs-CZ" dirty="0" smtClean="0"/>
              <a:t>zabalené </a:t>
            </a:r>
            <a:r>
              <a:rPr lang="cs-CZ" dirty="0"/>
              <a:t>a nebalené: povinně dle nařízení alergeny, jinak postup dle §§ 7 a 8 zákona č. 110/1997 Sb. o </a:t>
            </a:r>
            <a:r>
              <a:rPr lang="cs-CZ" dirty="0" smtClean="0"/>
              <a:t>potravinách</a:t>
            </a:r>
          </a:p>
          <a:p>
            <a:pPr algn="just"/>
            <a:r>
              <a:rPr lang="cs-CZ" dirty="0" smtClean="0"/>
              <a:t>pokrmy </a:t>
            </a:r>
            <a:r>
              <a:rPr lang="cs-CZ" dirty="0"/>
              <a:t>- § 9a zákona č. 110/1997 Sb</a:t>
            </a:r>
            <a:r>
              <a:rPr lang="cs-CZ" dirty="0" smtClean="0"/>
              <a:t>.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2821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	</a:t>
            </a:r>
            <a:r>
              <a:rPr lang="cs-CZ" sz="3200" dirty="0"/>
              <a:t> </a:t>
            </a:r>
            <a:r>
              <a:rPr lang="cs-CZ" sz="3200" dirty="0" smtClean="0"/>
              <a:t>          Nařízení (EU) č</a:t>
            </a:r>
            <a:r>
              <a:rPr lang="cs-CZ" sz="3200" dirty="0"/>
              <a:t>. </a:t>
            </a:r>
            <a:r>
              <a:rPr lang="cs-CZ" sz="3200" dirty="0" smtClean="0"/>
              <a:t>1169/2011                                       o </a:t>
            </a:r>
            <a:r>
              <a:rPr lang="cs-CZ" sz="3200" dirty="0"/>
              <a:t>poskytování informací o potravinách spotřebitelům</a:t>
            </a:r>
          </a:p>
        </p:txBody>
      </p:sp>
    </p:spTree>
    <p:extLst>
      <p:ext uri="{BB962C8B-B14F-4D97-AF65-F5344CB8AC3E}">
        <p14:creationId xmlns:p14="http://schemas.microsoft.com/office/powerpoint/2010/main" val="18003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783357"/>
            <a:ext cx="9036496" cy="4886003"/>
          </a:xfrm>
        </p:spPr>
        <p:txBody>
          <a:bodyPr>
            <a:normAutofit/>
          </a:bodyPr>
          <a:lstStyle/>
          <a:p>
            <a:r>
              <a:rPr lang="cs-CZ" sz="2400" dirty="0">
                <a:hlinkClick r:id="rId2"/>
              </a:rPr>
              <a:t>http://www.nutridatabaze.cz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Slovenská online databáze výživového složení </a:t>
            </a:r>
            <a:r>
              <a:rPr lang="cs-CZ" sz="2400" dirty="0" smtClean="0"/>
              <a:t>potravin: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           </a:t>
            </a:r>
            <a:r>
              <a:rPr lang="cs-CZ" sz="2400" dirty="0" smtClean="0">
                <a:hlinkClick r:id="rId3"/>
              </a:rPr>
              <a:t>http</a:t>
            </a:r>
            <a:r>
              <a:rPr lang="cs-CZ" sz="2400" dirty="0">
                <a:hlinkClick r:id="rId3"/>
              </a:rPr>
              <a:t>://www.pbd-online.sk</a:t>
            </a:r>
            <a:r>
              <a:rPr lang="cs-CZ" sz="2400" dirty="0" smtClean="0">
                <a:hlinkClick r:id="rId3"/>
              </a:rPr>
              <a:t>/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Dánská online databáze:</a:t>
            </a:r>
          </a:p>
          <a:p>
            <a:pPr marL="0" lvl="0" indent="0">
              <a:buNone/>
            </a:pPr>
            <a:r>
              <a:rPr lang="cs-CZ" sz="2400" dirty="0">
                <a:solidFill>
                  <a:prstClr val="black"/>
                </a:solidFill>
                <a:hlinkClick r:id="rId4"/>
              </a:rPr>
              <a:t>http://www.foodcomp.dk/v7/fcdb_download.asp</a:t>
            </a:r>
            <a:r>
              <a:rPr lang="cs-CZ" sz="2400" dirty="0">
                <a:solidFill>
                  <a:prstClr val="black"/>
                </a:solidFill>
              </a:rPr>
              <a:t>  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Obecně si každý stát řeší vlastní agendu národní DB složení potravin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Na mezinárodní úrovni se ale podařilo vybudovat vyhledávací rozhraní </a:t>
            </a:r>
            <a:r>
              <a:rPr lang="cs-CZ" sz="2400" b="1" dirty="0" err="1">
                <a:solidFill>
                  <a:prstClr val="black"/>
                </a:solidFill>
              </a:rPr>
              <a:t>EuroFIR</a:t>
            </a:r>
            <a:r>
              <a:rPr lang="cs-CZ" sz="2400" b="1" dirty="0">
                <a:solidFill>
                  <a:prstClr val="black"/>
                </a:solidFill>
              </a:rPr>
              <a:t> </a:t>
            </a:r>
            <a:r>
              <a:rPr lang="cs-CZ" sz="2400" b="1" dirty="0" err="1">
                <a:solidFill>
                  <a:prstClr val="black"/>
                </a:solidFill>
              </a:rPr>
              <a:t>FoodEXplorer</a:t>
            </a:r>
            <a:r>
              <a:rPr lang="cs-CZ" sz="2400" dirty="0">
                <a:solidFill>
                  <a:prstClr val="black"/>
                </a:solidFill>
              </a:rPr>
              <a:t>, ve kterém je zpřístupněno najednou 28 národních databází </a:t>
            </a:r>
            <a:r>
              <a:rPr lang="cs-CZ" sz="2400" dirty="0">
                <a:solidFill>
                  <a:prstClr val="black"/>
                </a:solidFill>
                <a:hlinkClick r:id="rId5"/>
              </a:rPr>
              <a:t>http://www.eurofir.org/?page_id=3638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Databáze složení </a:t>
            </a:r>
            <a:r>
              <a:rPr lang="cs-CZ" dirty="0" smtClean="0"/>
              <a:t>potravin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873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83357"/>
            <a:ext cx="5122912" cy="286977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cs-CZ" sz="2800" dirty="0">
                <a:solidFill>
                  <a:prstClr val="black"/>
                </a:solidFill>
              </a:rPr>
              <a:t>Příručka pro provozovatele potravinářských podniků zpracovaná </a:t>
            </a:r>
            <a:r>
              <a:rPr lang="cs-CZ" sz="2800" dirty="0" err="1">
                <a:solidFill>
                  <a:prstClr val="black"/>
                </a:solidFill>
              </a:rPr>
              <a:t>MZe</a:t>
            </a:r>
            <a:r>
              <a:rPr lang="cs-CZ" sz="2800" dirty="0">
                <a:solidFill>
                  <a:prstClr val="black"/>
                </a:solidFill>
              </a:rPr>
              <a:t> ČR: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1800" dirty="0">
              <a:solidFill>
                <a:prstClr val="black"/>
              </a:solidFill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cs-CZ" sz="24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cs-CZ" sz="2400" dirty="0" smtClean="0">
                <a:solidFill>
                  <a:prstClr val="black"/>
                </a:solidFill>
                <a:hlinkClick r:id="rId2"/>
              </a:rPr>
              <a:t>eagri.cz/public/web/mze/potraviny/publikace-a-dokumenty/prirucky-pro-provozovatele/prirucka-pro-provozovatele-3.html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Kde lze najít užitečné doplňující informace?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8564" y="5309287"/>
            <a:ext cx="33833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/>
              <a:t>Webové stránky SZPI</a:t>
            </a:r>
            <a:endParaRPr lang="cs-CZ" sz="2600" dirty="0"/>
          </a:p>
          <a:p>
            <a:pPr marL="324000" lvl="1"/>
            <a:r>
              <a:rPr lang="cs-CZ" sz="2600" dirty="0" smtClean="0">
                <a:hlinkClick r:id="rId3"/>
              </a:rPr>
              <a:t>www.szpi.gov.cz</a:t>
            </a:r>
            <a:r>
              <a:rPr lang="cs-CZ" sz="2600" dirty="0" smtClean="0"/>
              <a:t> </a:t>
            </a:r>
            <a:endParaRPr lang="cs-CZ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35039"/>
            <a:ext cx="419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82" y="1764305"/>
            <a:ext cx="2296098" cy="31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Balené potraviny - § 6</a:t>
            </a:r>
          </a:p>
          <a:p>
            <a:pPr marL="0" lvl="0" indent="0" algn="just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cs-CZ" sz="3100" b="1" i="1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údaj o třídě jakosti 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(pokud stanoví vyhláška nebo předpis EU)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seznam složek u nápojů nad 1,2 % </a:t>
            </a:r>
            <a:r>
              <a:rPr lang="cs-CZ" sz="2000" b="1" kern="0" dirty="0" err="1">
                <a:solidFill>
                  <a:srgbClr val="000000"/>
                </a:solidFill>
                <a:latin typeface="Arial"/>
              </a:rPr>
              <a:t>obj</a:t>
            </a: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. alkoholu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symbol „e“  - možné po splnění požadavků zák. o metrologii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další údaje, stanoví-li tak vyhláška nebo veterinární zákon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marL="0" lvl="0" indent="0" algn="just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cs-CZ" sz="2400" b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povinnost uvést šarži zachována – ustanovení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§ 9</a:t>
            </a:r>
            <a:endParaRPr lang="cs-CZ" sz="2400" b="1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84176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			</a:t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>	</a:t>
            </a:r>
            <a:r>
              <a:rPr lang="cs-CZ" sz="3600" dirty="0" smtClean="0"/>
              <a:t>		      </a:t>
            </a:r>
            <a:r>
              <a:rPr lang="cs-CZ" sz="3300" dirty="0" smtClean="0"/>
              <a:t>§ 6 zákona č. 110/1997 Sb.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7249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5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Potraviny zabalené bez přítomnosti spotřebitele  - § 7</a:t>
            </a:r>
            <a:endParaRPr lang="cs-CZ" sz="2400" b="1" i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Na obalu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název a adresa PPP, </a:t>
            </a:r>
            <a:r>
              <a:rPr lang="cs-CZ" sz="1500" b="1" u="sng" kern="0" dirty="0">
                <a:solidFill>
                  <a:srgbClr val="000000"/>
                </a:solidFill>
                <a:latin typeface="Arial"/>
              </a:rPr>
              <a:t>který potravinu vyrobil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název potraviny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čisté množství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seznam složek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země původu </a:t>
            </a:r>
            <a:r>
              <a:rPr lang="cs-CZ" sz="1200" kern="0" dirty="0">
                <a:solidFill>
                  <a:srgbClr val="000000"/>
                </a:solidFill>
                <a:latin typeface="Arial"/>
              </a:rPr>
              <a:t>(podle nařízení (EU) č. 1169/2011)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způsob uchování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DMT/DP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údaje podle čl. 10 odst. 1 nařízení (EU) č. 1169/2011 (např. „se sladidly“)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údaje podle čl. 44 odst. 1 písm. a) nařízení (EU) č. 1169/2011 (alergeny)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 o množství hlavní složky (pokud stanoví vyhláška)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 o třídě jakosti (pokud stanoví vyhláška)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případné další údaje dle specifických vyhlášek nebo předpisů EU</a:t>
            </a:r>
          </a:p>
          <a:p>
            <a:pPr lvl="1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sz="1500" b="1" kern="0" dirty="0">
              <a:solidFill>
                <a:srgbClr val="000000"/>
              </a:solidFill>
              <a:latin typeface="Arial"/>
            </a:endParaRPr>
          </a:p>
          <a:p>
            <a:pPr lvl="1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500" b="1" kern="0" dirty="0">
                <a:solidFill>
                  <a:srgbClr val="000000"/>
                </a:solidFill>
                <a:latin typeface="Arial"/>
              </a:rPr>
              <a:t>způsob označení – prováděcí právní </a:t>
            </a:r>
            <a:r>
              <a:rPr lang="cs-CZ" sz="1500" b="1" kern="0" dirty="0" smtClean="0">
                <a:solidFill>
                  <a:srgbClr val="000000"/>
                </a:solidFill>
                <a:latin typeface="Arial"/>
              </a:rPr>
              <a:t>předpis = vyhláška č. 417/2016 Sb.</a:t>
            </a:r>
            <a:endParaRPr lang="cs-CZ" sz="1300" b="1" kern="0" dirty="0">
              <a:solidFill>
                <a:srgbClr val="000000"/>
              </a:solidFill>
              <a:latin typeface="Arial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/>
          <a:lstStyle/>
          <a:p>
            <a:r>
              <a:rPr lang="cs-CZ" sz="3000" dirty="0" smtClean="0"/>
              <a:t> 	</a:t>
            </a:r>
            <a:r>
              <a:rPr lang="cs-CZ" sz="3200" dirty="0"/>
              <a:t>§ </a:t>
            </a:r>
            <a:r>
              <a:rPr lang="cs-CZ" sz="3200" dirty="0" smtClean="0"/>
              <a:t>7 </a:t>
            </a:r>
            <a:r>
              <a:rPr lang="cs-CZ" sz="3200" dirty="0"/>
              <a:t>zákona č. 110/1997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5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56793"/>
            <a:ext cx="8784976" cy="5112568"/>
          </a:xfrm>
        </p:spPr>
        <p:txBody>
          <a:bodyPr>
            <a:normAutofit lnSpcReduction="10000"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Nebalené potraviny - § 8</a:t>
            </a:r>
            <a:endParaRPr lang="cs-CZ" sz="2400" b="1" i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V těsné blízkosti potraviny  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název  a adresa PPP, </a:t>
            </a:r>
            <a:r>
              <a:rPr lang="cs-CZ" sz="1800" b="1" u="sng" kern="0" dirty="0">
                <a:solidFill>
                  <a:srgbClr val="000000"/>
                </a:solidFill>
                <a:latin typeface="Arial"/>
              </a:rPr>
              <a:t>který potravinu vyrobil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název potraviny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údaj o množství hlavní složky (pokud stanoví právní předpis)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údaj o třídě jakosti (pokud stanoví právní předpis)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země původu (podle nařízení EU č. 1169/2011) </a:t>
            </a:r>
          </a:p>
          <a:p>
            <a:pPr lvl="1" algn="just" eaLnBrk="0" fontAlgn="base" hangingPunct="0">
              <a:spcAft>
                <a:spcPct val="0"/>
              </a:spcAft>
              <a:buNone/>
              <a:defRPr/>
            </a:pPr>
            <a:endParaRPr lang="cs-CZ" sz="1300" kern="0" dirty="0">
              <a:solidFill>
                <a:srgbClr val="000000"/>
              </a:solidFill>
              <a:latin typeface="Arial"/>
            </a:endParaRPr>
          </a:p>
          <a:p>
            <a:pPr marL="363538" lvl="1" indent="-363538" algn="just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V blízkosti místa nabízení k prodeji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datum použitelnosti (nebo až na etiketu potraviny zabalené na žádost spotřebitele)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údaj o přítomnosti alergenů (způsobem dle nařízení (EU) č. 1169/2011)</a:t>
            </a:r>
          </a:p>
          <a:p>
            <a:pPr lvl="1" algn="just" eaLnBrk="0" fontAlgn="base" hangingPunct="0">
              <a:spcAft>
                <a:spcPct val="0"/>
              </a:spcAft>
              <a:buNone/>
              <a:defRPr/>
            </a:pPr>
            <a:endParaRPr lang="cs-CZ" sz="1500" b="1" kern="0" dirty="0">
              <a:solidFill>
                <a:srgbClr val="000000"/>
              </a:solidFill>
              <a:latin typeface="Arial"/>
            </a:endParaRPr>
          </a:p>
          <a:p>
            <a:pPr marL="363538" lvl="1" indent="-363538" algn="just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Na vyžádání spotřebitele </a:t>
            </a:r>
            <a:r>
              <a:rPr lang="cs-CZ" sz="1700" b="1" u="sng" kern="0" dirty="0">
                <a:solidFill>
                  <a:srgbClr val="000000"/>
                </a:solidFill>
                <a:latin typeface="Arial"/>
              </a:rPr>
              <a:t>nebo</a:t>
            </a: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 jinou formou zpřístupnit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seznam složek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množství zdůrazněné složky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282154"/>
          </a:xfrm>
        </p:spPr>
        <p:txBody>
          <a:bodyPr/>
          <a:lstStyle/>
          <a:p>
            <a:r>
              <a:rPr lang="cs-CZ" sz="2800" dirty="0"/>
              <a:t>§ </a:t>
            </a:r>
            <a:r>
              <a:rPr lang="cs-CZ" sz="2800" dirty="0" smtClean="0"/>
              <a:t>8 </a:t>
            </a:r>
            <a:r>
              <a:rPr lang="cs-CZ" sz="2800" dirty="0"/>
              <a:t>zákona č. 110/1997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669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Informace </a:t>
            </a:r>
            <a:r>
              <a:rPr lang="cs-CZ" sz="2800" dirty="0"/>
              <a:t>o potravinách neobsahují zavádějící údaje ve smyslu čl. 7 nařízení </a:t>
            </a:r>
            <a:r>
              <a:rPr lang="cs-CZ" sz="2800" dirty="0" smtClean="0"/>
              <a:t>(</a:t>
            </a:r>
            <a:r>
              <a:rPr lang="cs-CZ" sz="2800" dirty="0"/>
              <a:t>EU) č. 1169/2011, ze kterých při zohlednění způsobu, jakým je potravina prezentována spotřebiteli, zejména vyplývá, že</a:t>
            </a:r>
          </a:p>
          <a:p>
            <a:pPr marL="514350" indent="-514350">
              <a:buAutoNum type="alphaLcParenR"/>
            </a:pPr>
            <a:r>
              <a:rPr lang="cs-CZ" sz="2800" dirty="0" smtClean="0"/>
              <a:t>potravina je </a:t>
            </a:r>
            <a:r>
              <a:rPr lang="cs-CZ" sz="2800" dirty="0"/>
              <a:t>„</a:t>
            </a:r>
            <a:r>
              <a:rPr lang="cs-CZ" sz="2800" b="1" dirty="0"/>
              <a:t>vhodná pro děti“, „domácí“, „čerstvá“, „živá“, „čistá“, „přírodní“ nebo „pravá</a:t>
            </a:r>
            <a:r>
              <a:rPr lang="cs-CZ" sz="2800" b="1" dirty="0" smtClean="0"/>
              <a:t>“,</a:t>
            </a:r>
          </a:p>
          <a:p>
            <a:pPr marL="514350" indent="-514350">
              <a:buAutoNum type="alphaLcParenR"/>
            </a:pPr>
            <a:r>
              <a:rPr lang="cs-CZ" sz="2800" dirty="0"/>
              <a:t>charakter potraviny </a:t>
            </a:r>
            <a:r>
              <a:rPr lang="cs-CZ" sz="2800" b="1" dirty="0"/>
              <a:t>je „</a:t>
            </a:r>
            <a:r>
              <a:rPr lang="cs-CZ" sz="2800" b="1" dirty="0" err="1"/>
              <a:t>dia</a:t>
            </a:r>
            <a:r>
              <a:rPr lang="cs-CZ" sz="2800" b="1" dirty="0" smtClean="0"/>
              <a:t>“,</a:t>
            </a:r>
          </a:p>
          <a:p>
            <a:pPr marL="0" indent="0">
              <a:buNone/>
            </a:pPr>
            <a:r>
              <a:rPr lang="cs-CZ" sz="2800" b="1" dirty="0" smtClean="0"/>
              <a:t>Za zavádějící se nepovažuje pokud je údaj dle písm. a) součást zákonného názvu neb oje na obale potraviny odůvodněn</a:t>
            </a:r>
          </a:p>
          <a:p>
            <a:pPr marL="514350" indent="-514350">
              <a:buAutoNum type="alphaLcParenR"/>
            </a:pPr>
            <a:endParaRPr lang="cs-CZ" b="1" dirty="0"/>
          </a:p>
          <a:p>
            <a:pPr marL="514350" indent="-514350">
              <a:buAutoNum type="alphaLcParenR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§ 2 vyhlášky č. 417/2016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720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7502"/>
            <a:ext cx="3024336" cy="467042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Např. Dětské šunky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1092">
            <a:off x="4187977" y="1993287"/>
            <a:ext cx="6227676" cy="415178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059832" y="2541909"/>
            <a:ext cx="3071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Zdůvodnění musí být hned </a:t>
            </a:r>
          </a:p>
          <a:p>
            <a:r>
              <a:rPr lang="cs-CZ" dirty="0" smtClean="0"/>
              <a:t>u údaje „pro děti“, ne až na </a:t>
            </a:r>
          </a:p>
          <a:p>
            <a:r>
              <a:rPr lang="cs-CZ" dirty="0" smtClean="0"/>
              <a:t>druhé straně výrobku.</a:t>
            </a:r>
          </a:p>
          <a:p>
            <a:r>
              <a:rPr lang="cs-CZ" dirty="0" smtClean="0"/>
              <a:t>Např.:</a:t>
            </a:r>
          </a:p>
          <a:p>
            <a:r>
              <a:rPr lang="cs-CZ" dirty="0"/>
              <a:t>N</a:t>
            </a:r>
            <a:r>
              <a:rPr lang="cs-CZ" dirty="0" smtClean="0"/>
              <a:t>ižší obsah E než ostatní šunky</a:t>
            </a:r>
          </a:p>
          <a:p>
            <a:r>
              <a:rPr lang="cs-CZ" dirty="0" smtClean="0"/>
              <a:t>Nižší obsah soli</a:t>
            </a:r>
          </a:p>
          <a:p>
            <a:r>
              <a:rPr lang="cs-CZ" dirty="0" smtClean="0"/>
              <a:t>Vysoký podíl masa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872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88600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název potraviny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seznam složek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alergenní látky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množství složky nebo skupiny složek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čisté množství potraviny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datum minimální trvanlivosti nebo datum použitelnosti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podmínky uchování nebo podmínky použití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jméno nebo obch. název a adresa PPP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země původu nebo místo původu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návod k použití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obsah alkoholu - nápoje nad 1,2 % alkoholu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výživové údaje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povinných údajů (čl. 9)</a:t>
            </a:r>
          </a:p>
        </p:txBody>
      </p:sp>
    </p:spTree>
    <p:extLst>
      <p:ext uri="{BB962C8B-B14F-4D97-AF65-F5344CB8AC3E}">
        <p14:creationId xmlns:p14="http://schemas.microsoft.com/office/powerpoint/2010/main" val="5094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„baleno v ochranné atmosféře“</a:t>
            </a:r>
          </a:p>
          <a:p>
            <a:r>
              <a:rPr lang="cs-CZ" dirty="0"/>
              <a:t>„se sladidlem“</a:t>
            </a:r>
          </a:p>
          <a:p>
            <a:r>
              <a:rPr lang="cs-CZ" dirty="0"/>
              <a:t>„obsahuje aspartam (zdroj fenylalaninu)“</a:t>
            </a:r>
          </a:p>
          <a:p>
            <a:r>
              <a:rPr lang="cs-CZ" dirty="0"/>
              <a:t>„obsahuje lékořici“</a:t>
            </a:r>
          </a:p>
          <a:p>
            <a:r>
              <a:rPr lang="cs-CZ" dirty="0"/>
              <a:t>„obsahuje kofein“ </a:t>
            </a:r>
          </a:p>
          <a:p>
            <a:r>
              <a:rPr lang="cs-CZ" dirty="0"/>
              <a:t>„s přidanými rostlinnými steroly“</a:t>
            </a:r>
          </a:p>
          <a:p>
            <a:r>
              <a:rPr lang="cs-CZ" dirty="0"/>
              <a:t>datum </a:t>
            </a:r>
            <a:r>
              <a:rPr lang="cs-CZ" dirty="0" smtClean="0"/>
              <a:t>zmrazení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povinné údaje (čl. 10, příloha III)</a:t>
            </a:r>
          </a:p>
        </p:txBody>
      </p:sp>
    </p:spTree>
    <p:extLst>
      <p:ext uri="{BB962C8B-B14F-4D97-AF65-F5344CB8AC3E}">
        <p14:creationId xmlns:p14="http://schemas.microsoft.com/office/powerpoint/2010/main" val="30431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1"/>
            <a:ext cx="8784976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povinná </a:t>
            </a:r>
            <a:r>
              <a:rPr lang="cs-CZ" dirty="0"/>
              <a:t>velikost písma</a:t>
            </a:r>
          </a:p>
          <a:p>
            <a:r>
              <a:rPr lang="cs-CZ" dirty="0"/>
              <a:t>povinný český jazyk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slovy a </a:t>
            </a:r>
            <a:r>
              <a:rPr lang="cs-CZ" dirty="0" smtClean="0"/>
              <a:t>čísly </a:t>
            </a:r>
            <a:r>
              <a:rPr lang="cs-CZ" dirty="0"/>
              <a:t>- není možné je nahradit </a:t>
            </a:r>
            <a:r>
              <a:rPr lang="cs-CZ" dirty="0" smtClean="0"/>
              <a:t>symboly, piktogramy </a:t>
            </a:r>
            <a:r>
              <a:rPr lang="cs-CZ" dirty="0"/>
              <a:t>nebo obrázky – jen navíc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údaje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654399" cy="264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6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628800"/>
            <a:ext cx="8579296" cy="4968552"/>
          </a:xfrm>
        </p:spPr>
        <p:txBody>
          <a:bodyPr/>
          <a:lstStyle/>
          <a:p>
            <a:pPr marL="457200" indent="-457200"/>
            <a:r>
              <a:rPr lang="cs-CZ" sz="2800" b="1" dirty="0" smtClean="0"/>
              <a:t>Střední výška písma </a:t>
            </a:r>
            <a:r>
              <a:rPr lang="cs-CZ" sz="2800" dirty="0" smtClean="0"/>
              <a:t>„x</a:t>
            </a:r>
            <a:r>
              <a:rPr lang="cs-CZ" sz="2800" dirty="0"/>
              <a:t>“ – </a:t>
            </a:r>
            <a:r>
              <a:rPr lang="cs-CZ" sz="2800" b="1" dirty="0"/>
              <a:t>1,2 </a:t>
            </a:r>
            <a:r>
              <a:rPr lang="cs-CZ" sz="2800" b="1" dirty="0" smtClean="0"/>
              <a:t>mm</a:t>
            </a:r>
            <a:endParaRPr lang="cs-CZ" sz="2800" dirty="0"/>
          </a:p>
          <a:p>
            <a:pPr marL="457200" indent="-457200"/>
            <a:r>
              <a:rPr lang="cs-CZ" sz="2800" dirty="0"/>
              <a:t>výjimky pro použití min. velikosti písma – </a:t>
            </a:r>
            <a:r>
              <a:rPr lang="cs-CZ" sz="2800" b="1" u="sng" dirty="0"/>
              <a:t>obaly</a:t>
            </a:r>
            <a:r>
              <a:rPr lang="cs-CZ" sz="2800" dirty="0"/>
              <a:t> jejichž </a:t>
            </a:r>
            <a:r>
              <a:rPr lang="cs-CZ" sz="2800" b="1" u="sng" dirty="0"/>
              <a:t>největší plocha </a:t>
            </a:r>
            <a:r>
              <a:rPr lang="cs-CZ" sz="2800" dirty="0"/>
              <a:t>je menší než 80 cm</a:t>
            </a:r>
            <a:r>
              <a:rPr lang="cs-CZ" sz="2800" baseline="30000" dirty="0"/>
              <a:t>2</a:t>
            </a:r>
            <a:r>
              <a:rPr lang="cs-CZ" sz="2800" dirty="0"/>
              <a:t> – </a:t>
            </a:r>
            <a:r>
              <a:rPr lang="cs-CZ" sz="2800" b="1" dirty="0"/>
              <a:t>0,9 mm</a:t>
            </a:r>
          </a:p>
          <a:p>
            <a:pPr marL="457200" indent="-457200"/>
            <a:endParaRPr lang="cs-CZ" sz="2800" dirty="0" smtClean="0"/>
          </a:p>
          <a:p>
            <a:pPr marL="457200" indent="-457200"/>
            <a:r>
              <a:rPr lang="cs-CZ" sz="2800" dirty="0" smtClean="0"/>
              <a:t>Text </a:t>
            </a:r>
            <a:r>
              <a:rPr lang="cs-CZ" sz="2800" dirty="0"/>
              <a:t>pouze velkými písmeny –  </a:t>
            </a:r>
            <a:r>
              <a:rPr lang="cs-CZ" sz="2800" dirty="0" err="1"/>
              <a:t>equivalent</a:t>
            </a:r>
            <a:r>
              <a:rPr lang="cs-CZ" sz="2800" dirty="0"/>
              <a:t>  „A“ </a:t>
            </a:r>
          </a:p>
          <a:p>
            <a:pPr marL="457200" indent="-457200"/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Povinná velikost písma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2047"/>
          <a:stretch>
            <a:fillRect/>
          </a:stretch>
        </p:blipFill>
        <p:spPr bwMode="auto">
          <a:xfrm>
            <a:off x="326232" y="4725144"/>
            <a:ext cx="482123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45608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á složená závorka 6"/>
          <p:cNvSpPr/>
          <p:nvPr/>
        </p:nvSpPr>
        <p:spPr>
          <a:xfrm>
            <a:off x="5147469" y="5214888"/>
            <a:ext cx="325437" cy="457200"/>
          </a:xfrm>
          <a:prstGeom prst="rightBrace">
            <a:avLst/>
          </a:prstGeom>
          <a:ln>
            <a:solidFill>
              <a:srgbClr val="CC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576068" y="5214888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CC0000"/>
                </a:solidFill>
              </a:rPr>
              <a:t>1,2 mm</a:t>
            </a:r>
          </a:p>
        </p:txBody>
      </p:sp>
    </p:spTree>
    <p:extLst>
      <p:ext uri="{BB962C8B-B14F-4D97-AF65-F5344CB8AC3E}">
        <p14:creationId xmlns:p14="http://schemas.microsoft.com/office/powerpoint/2010/main" val="30898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368152"/>
          </a:xfrm>
        </p:spPr>
        <p:txBody>
          <a:bodyPr>
            <a:noAutofit/>
          </a:bodyPr>
          <a:lstStyle/>
          <a:p>
            <a:r>
              <a:rPr lang="cs-CZ" sz="4000" dirty="0" smtClean="0"/>
              <a:t>					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 </a:t>
            </a:r>
            <a:r>
              <a:rPr lang="cs-CZ" sz="4000" dirty="0" smtClean="0"/>
              <a:t>       		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Velikost písma a největší </a:t>
            </a:r>
            <a:r>
              <a:rPr lang="cs-CZ" sz="4000" dirty="0" smtClean="0"/>
              <a:t>plocha obalu</a:t>
            </a:r>
            <a:endParaRPr lang="cs-CZ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3" y="1700808"/>
            <a:ext cx="4822354" cy="165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09740"/>
            <a:ext cx="4160520" cy="26136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62" y="4306224"/>
            <a:ext cx="346081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15" y="1700808"/>
            <a:ext cx="1446399" cy="477846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037798"/>
            <a:ext cx="36147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6876256" y="5157192"/>
            <a:ext cx="432048" cy="880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16" y="2492896"/>
            <a:ext cx="3024336" cy="403244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</a:t>
            </a:r>
            <a:r>
              <a:rPr lang="cs-CZ" dirty="0"/>
              <a:t>					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		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Velikost písma a největší plocha obalu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46" y="2994523"/>
            <a:ext cx="1460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03" y="4401729"/>
            <a:ext cx="1901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65567" y="5229200"/>
            <a:ext cx="1208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Etiketa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5952" y="3769223"/>
            <a:ext cx="214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Největší plocha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844824"/>
            <a:ext cx="424847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altLang="cs-CZ" sz="2400" b="1" dirty="0" smtClean="0">
                <a:solidFill>
                  <a:schemeClr val="tx1"/>
                </a:solidFill>
              </a:rPr>
              <a:t>Největší </a:t>
            </a:r>
            <a:r>
              <a:rPr lang="cs-CZ" altLang="cs-CZ" sz="2400" b="1" dirty="0">
                <a:solidFill>
                  <a:schemeClr val="tx1"/>
                </a:solidFill>
              </a:rPr>
              <a:t>plocha NENÍ etiketa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19650"/>
            <a:ext cx="2111449" cy="2815266"/>
          </a:xfrm>
        </p:spPr>
      </p:pic>
    </p:spTree>
    <p:extLst>
      <p:ext uri="{BB962C8B-B14F-4D97-AF65-F5344CB8AC3E}">
        <p14:creationId xmlns:p14="http://schemas.microsoft.com/office/powerpoint/2010/main" val="20321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1889</Words>
  <Application>Microsoft Office PowerPoint</Application>
  <PresentationFormat>Předvádění na obrazovce (4:3)</PresentationFormat>
  <Paragraphs>325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Calibri</vt:lpstr>
      <vt:lpstr>Wingdings</vt:lpstr>
      <vt:lpstr>Motiv systému Office</vt:lpstr>
      <vt:lpstr>   Označování potravin     </vt:lpstr>
      <vt:lpstr>Označování potravin - Legislativa</vt:lpstr>
      <vt:lpstr>            Nařízení (EU) č. 1169/2011                                       o poskytování informací o potravinách spotřebitelům</vt:lpstr>
      <vt:lpstr>Seznam povinných údajů (čl. 9)</vt:lpstr>
      <vt:lpstr>Další povinné údaje (čl. 10, příloha III)</vt:lpstr>
      <vt:lpstr>Povinné údaje</vt:lpstr>
      <vt:lpstr>Povinná velikost písma</vt:lpstr>
      <vt:lpstr>                   Velikost písma a největší plocha obalu</vt:lpstr>
      <vt:lpstr>                      Velikost písma a největší plocha obalu</vt:lpstr>
      <vt:lpstr>Název potraviny – čl. 17</vt:lpstr>
      <vt:lpstr>Seznam složek – čl. 18 - 20</vt:lpstr>
      <vt:lpstr>OZNAČOVÁNÍ-NEDOSTATKY </vt:lpstr>
      <vt:lpstr>Značení alergenů</vt:lpstr>
      <vt:lpstr>Značení alergenů</vt:lpstr>
      <vt:lpstr>Prezentace aplikace PowerPoint</vt:lpstr>
      <vt:lpstr>OZNAČOVÁNÍ-NEDOSTATKY </vt:lpstr>
      <vt:lpstr>OZNAČOVÁNÍ-NEDOSTATKY</vt:lpstr>
      <vt:lpstr>Čisté množství – čl. 23 + příl. IX</vt:lpstr>
      <vt:lpstr>DMT/DP</vt:lpstr>
      <vt:lpstr>Podmínky uchování/použití</vt:lpstr>
      <vt:lpstr>Země původu</vt:lpstr>
      <vt:lpstr>Výživové údaje</vt:lpstr>
      <vt:lpstr>Vypuštění výživových údajů</vt:lpstr>
      <vt:lpstr>Vypuštění výživových údajů</vt:lpstr>
      <vt:lpstr>Výživové údaje - opakování (čl. 30)</vt:lpstr>
      <vt:lpstr>               Způsob uvádění výživových údajů (čl. 34)</vt:lpstr>
      <vt:lpstr>Prezentace aplikace PowerPoint</vt:lpstr>
      <vt:lpstr>    Výživové údaje – formy vyjádření údajů </vt:lpstr>
      <vt:lpstr>    Výživové údaje – formy vyjádření údajů </vt:lpstr>
      <vt:lpstr>Databáze složení potravin</vt:lpstr>
      <vt:lpstr>Kde lze najít užitečné doplňující informace?</vt:lpstr>
      <vt:lpstr>               § 6 zákona č. 110/1997 Sb.</vt:lpstr>
      <vt:lpstr>  § 7 zákona č. 110/1997 Sb.</vt:lpstr>
      <vt:lpstr>§ 8 zákona č. 110/1997 Sb.</vt:lpstr>
      <vt:lpstr>§ 2 vyhlášky č. 417/2016 Sb.</vt:lpstr>
      <vt:lpstr>Např. Dětské šunky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Kamila Jančeková</cp:lastModifiedBy>
  <cp:revision>106</cp:revision>
  <dcterms:created xsi:type="dcterms:W3CDTF">2014-04-22T07:27:12Z</dcterms:created>
  <dcterms:modified xsi:type="dcterms:W3CDTF">2018-11-06T10:43:05Z</dcterms:modified>
</cp:coreProperties>
</file>