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6" r:id="rId2"/>
    <p:sldId id="259" r:id="rId3"/>
    <p:sldId id="258" r:id="rId4"/>
    <p:sldId id="260" r:id="rId5"/>
    <p:sldId id="262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3" r:id="rId26"/>
    <p:sldId id="282" r:id="rId27"/>
    <p:sldId id="269" r:id="rId28"/>
    <p:sldId id="285" r:id="rId29"/>
    <p:sldId id="284" r:id="rId30"/>
    <p:sldId id="286" r:id="rId31"/>
    <p:sldId id="309" r:id="rId32"/>
    <p:sldId id="311" r:id="rId33"/>
    <p:sldId id="310" r:id="rId34"/>
    <p:sldId id="291" r:id="rId35"/>
    <p:sldId id="292" r:id="rId36"/>
    <p:sldId id="288" r:id="rId37"/>
    <p:sldId id="289" r:id="rId38"/>
    <p:sldId id="293" r:id="rId39"/>
    <p:sldId id="290" r:id="rId40"/>
    <p:sldId id="294" r:id="rId41"/>
    <p:sldId id="295" r:id="rId42"/>
    <p:sldId id="296" r:id="rId43"/>
    <p:sldId id="297" r:id="rId44"/>
    <p:sldId id="298" r:id="rId45"/>
    <p:sldId id="303" r:id="rId46"/>
    <p:sldId id="301" r:id="rId47"/>
    <p:sldId id="312" r:id="rId48"/>
    <p:sldId id="313" r:id="rId49"/>
    <p:sldId id="315" r:id="rId50"/>
    <p:sldId id="302" r:id="rId51"/>
    <p:sldId id="304" r:id="rId52"/>
    <p:sldId id="305" r:id="rId53"/>
    <p:sldId id="306" r:id="rId54"/>
    <p:sldId id="314" r:id="rId55"/>
    <p:sldId id="307" r:id="rId56"/>
  </p:sldIdLst>
  <p:sldSz cx="10190163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1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FF9966"/>
    <a:srgbClr val="002060"/>
    <a:srgbClr val="FFFF99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294" y="96"/>
      </p:cViewPr>
      <p:guideLst>
        <p:guide orient="horz" pos="2160"/>
        <p:guide pos="321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C53098-9CA4-4BFB-9B03-6A0E2926B84D}" type="datetimeFigureOut">
              <a:rPr lang="cs-CZ" smtClean="0"/>
              <a:t>24.10.2018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882650" y="685800"/>
            <a:ext cx="50927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B7D51F-CC3E-44A5-B242-B617D70C7CA9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7D51F-CC3E-44A5-B242-B617D70C7CA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6685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82650" y="685800"/>
            <a:ext cx="50927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7D51F-CC3E-44A5-B242-B617D70C7CA9}" type="slidenum">
              <a:rPr lang="cs-CZ" smtClean="0"/>
              <a:t>4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82650" y="685800"/>
            <a:ext cx="50927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7D51F-CC3E-44A5-B242-B617D70C7CA9}" type="slidenum">
              <a:rPr lang="cs-CZ" smtClean="0"/>
              <a:t>5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82650" y="685800"/>
            <a:ext cx="50927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7D51F-CC3E-44A5-B242-B617D70C7CA9}" type="slidenum">
              <a:rPr lang="cs-CZ" smtClean="0"/>
              <a:t>6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64262" y="2130426"/>
            <a:ext cx="8661639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8525" y="3886200"/>
            <a:ext cx="713311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0DE1-128C-4C1C-A2F2-0FB85F61DB34}" type="datetimeFigureOut">
              <a:rPr lang="cs-CZ" smtClean="0"/>
              <a:t>24.10.2018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D7A9-4685-4873-9889-579FF655171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0DE1-128C-4C1C-A2F2-0FB85F61DB34}" type="datetimeFigureOut">
              <a:rPr lang="cs-CZ" smtClean="0"/>
              <a:t>24.10.2018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D7A9-4685-4873-9889-579FF655171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87868" y="274639"/>
            <a:ext cx="2292787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9508" y="274639"/>
            <a:ext cx="6708524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0DE1-128C-4C1C-A2F2-0FB85F61DB34}" type="datetimeFigureOut">
              <a:rPr lang="cs-CZ" smtClean="0"/>
              <a:t>24.10.2018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D7A9-4685-4873-9889-579FF655171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0DE1-128C-4C1C-A2F2-0FB85F61DB34}" type="datetimeFigureOut">
              <a:rPr lang="cs-CZ" smtClean="0"/>
              <a:t>24.10.2018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D7A9-4685-4873-9889-579FF655171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4952" y="4406901"/>
            <a:ext cx="866163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04952" y="2906713"/>
            <a:ext cx="8661639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0DE1-128C-4C1C-A2F2-0FB85F61DB34}" type="datetimeFigureOut">
              <a:rPr lang="cs-CZ" smtClean="0"/>
              <a:t>24.10.2018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D7A9-4685-4873-9889-579FF655171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9508" y="1600201"/>
            <a:ext cx="450065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80000" y="1600201"/>
            <a:ext cx="450065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0DE1-128C-4C1C-A2F2-0FB85F61DB34}" type="datetimeFigureOut">
              <a:rPr lang="cs-CZ" smtClean="0"/>
              <a:t>24.10.2018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D7A9-4685-4873-9889-579FF655171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9508" y="1535113"/>
            <a:ext cx="45024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9508" y="2174875"/>
            <a:ext cx="45024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176462" y="1535113"/>
            <a:ext cx="450419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176462" y="2174875"/>
            <a:ext cx="450419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0DE1-128C-4C1C-A2F2-0FB85F61DB34}" type="datetimeFigureOut">
              <a:rPr lang="cs-CZ" smtClean="0"/>
              <a:t>24.10.2018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D7A9-4685-4873-9889-579FF655171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0DE1-128C-4C1C-A2F2-0FB85F61DB34}" type="datetimeFigureOut">
              <a:rPr lang="cs-CZ" smtClean="0"/>
              <a:t>24.10.2018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D7A9-4685-4873-9889-579FF655171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0DE1-128C-4C1C-A2F2-0FB85F61DB34}" type="datetimeFigureOut">
              <a:rPr lang="cs-CZ" smtClean="0"/>
              <a:t>24.10.2018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D7A9-4685-4873-9889-579FF655171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09" y="273050"/>
            <a:ext cx="335249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84071" y="273051"/>
            <a:ext cx="569658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09" y="1435101"/>
            <a:ext cx="335249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0DE1-128C-4C1C-A2F2-0FB85F61DB34}" type="datetimeFigureOut">
              <a:rPr lang="cs-CZ" smtClean="0"/>
              <a:t>24.10.2018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D7A9-4685-4873-9889-579FF655171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7343" y="4800600"/>
            <a:ext cx="611409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997343" y="612775"/>
            <a:ext cx="611409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997343" y="5367338"/>
            <a:ext cx="611409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0DE1-128C-4C1C-A2F2-0FB85F61DB34}" type="datetimeFigureOut">
              <a:rPr lang="cs-CZ" smtClean="0"/>
              <a:t>24.10.2018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D7A9-4685-4873-9889-579FF655171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509508" y="274638"/>
            <a:ext cx="917114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9508" y="1600201"/>
            <a:ext cx="917114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509508" y="6356351"/>
            <a:ext cx="23777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60DE1-128C-4C1C-A2F2-0FB85F61DB34}" type="datetimeFigureOut">
              <a:rPr lang="cs-CZ" smtClean="0"/>
              <a:t>24.10.2018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481639" y="6356351"/>
            <a:ext cx="32268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302950" y="6356351"/>
            <a:ext cx="23777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9D7A9-4685-4873-9889-579FF6551712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02593" y="0"/>
            <a:ext cx="8661639" cy="1470025"/>
          </a:xfrm>
        </p:spPr>
        <p:txBody>
          <a:bodyPr/>
          <a:lstStyle/>
          <a:p>
            <a:r>
              <a:rPr lang="cs-CZ" dirty="0" smtClean="0"/>
              <a:t>ŠKOLNÍ STRAVOVÁNÍ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990624" y="5805264"/>
            <a:ext cx="3528392" cy="694928"/>
          </a:xfrm>
        </p:spPr>
        <p:txBody>
          <a:bodyPr/>
          <a:lstStyle/>
          <a:p>
            <a:r>
              <a:rPr lang="cs-CZ" dirty="0" smtClean="0"/>
              <a:t>Zlata </a:t>
            </a:r>
            <a:r>
              <a:rPr lang="cs-CZ" dirty="0" err="1" smtClean="0"/>
              <a:t>Kapounová</a:t>
            </a:r>
            <a:endParaRPr lang="cs-CZ" dirty="0"/>
          </a:p>
        </p:txBody>
      </p:sp>
      <p:pic>
        <p:nvPicPr>
          <p:cNvPr id="14338" name="Picture 2" descr="Výsledek obrázku pro školní stravování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24" y="1052736"/>
            <a:ext cx="8114451" cy="4752528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 rot="16200000">
            <a:off x="-3137864" y="3137865"/>
            <a:ext cx="65527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smtClean="0">
                <a:solidFill>
                  <a:schemeClr val="accent3">
                    <a:lumMod val="75000"/>
                  </a:schemeClr>
                </a:solidFill>
              </a:rPr>
              <a:t>http://</a:t>
            </a:r>
            <a:r>
              <a:rPr lang="cs-CZ" sz="1100" dirty="0" smtClean="0">
                <a:solidFill>
                  <a:schemeClr val="accent3">
                    <a:lumMod val="75000"/>
                  </a:schemeClr>
                </a:solidFill>
              </a:rPr>
              <a:t>www.</a:t>
            </a:r>
            <a:r>
              <a:rPr lang="cs-CZ" sz="1100" dirty="0" err="1" smtClean="0">
                <a:solidFill>
                  <a:schemeClr val="accent3">
                    <a:lumMod val="75000"/>
                  </a:schemeClr>
                </a:solidFill>
              </a:rPr>
              <a:t>babyfriendlycertificate.cz</a:t>
            </a:r>
            <a:r>
              <a:rPr lang="cs-CZ" sz="1100" dirty="0" smtClean="0">
                <a:solidFill>
                  <a:schemeClr val="accent3">
                    <a:lumMod val="75000"/>
                  </a:schemeClr>
                </a:solidFill>
              </a:rPr>
              <a:t>/</a:t>
            </a:r>
            <a:r>
              <a:rPr lang="cs-CZ" sz="1100" dirty="0" err="1" smtClean="0">
                <a:solidFill>
                  <a:schemeClr val="accent3">
                    <a:lumMod val="75000"/>
                  </a:schemeClr>
                </a:solidFill>
              </a:rPr>
              <a:t>clanky</a:t>
            </a:r>
            <a:r>
              <a:rPr lang="cs-CZ" sz="1100" dirty="0" smtClean="0">
                <a:solidFill>
                  <a:schemeClr val="accent3">
                    <a:lumMod val="75000"/>
                  </a:schemeClr>
                </a:solidFill>
              </a:rPr>
              <a:t>/blog/</a:t>
            </a:r>
            <a:r>
              <a:rPr lang="cs-CZ" sz="1100" dirty="0" err="1" smtClean="0">
                <a:solidFill>
                  <a:schemeClr val="accent3">
                    <a:lumMod val="75000"/>
                  </a:schemeClr>
                </a:solidFill>
              </a:rPr>
              <a:t>skolni</a:t>
            </a:r>
            <a:r>
              <a:rPr lang="cs-CZ" sz="1100" dirty="0" smtClean="0">
                <a:solidFill>
                  <a:schemeClr val="accent3">
                    <a:lumMod val="75000"/>
                  </a:schemeClr>
                </a:solidFill>
              </a:rPr>
              <a:t>-</a:t>
            </a:r>
            <a:r>
              <a:rPr lang="cs-CZ" sz="1100" dirty="0" err="1" smtClean="0">
                <a:solidFill>
                  <a:schemeClr val="accent3">
                    <a:lumMod val="75000"/>
                  </a:schemeClr>
                </a:solidFill>
              </a:rPr>
              <a:t>stravovani</a:t>
            </a:r>
            <a:r>
              <a:rPr lang="cs-CZ" sz="1100" dirty="0" smtClean="0">
                <a:solidFill>
                  <a:schemeClr val="accent3">
                    <a:lumMod val="75000"/>
                  </a:schemeClr>
                </a:solidFill>
              </a:rPr>
              <a:t>-20152016-pod-dozorem-hygieny-346.html</a:t>
            </a:r>
            <a:endParaRPr lang="cs-CZ" sz="12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ýsledek obrázku pro školní obě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36" y="235752"/>
            <a:ext cx="5493135" cy="347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ýsledek obrázku pro školní obě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089" y="4078998"/>
            <a:ext cx="3705515" cy="249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ouvisející obráze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302" y="1214501"/>
            <a:ext cx="4074740" cy="487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31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ouvisející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29" y="3610467"/>
            <a:ext cx="4077352" cy="309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ouvisející obráz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034" y="3610466"/>
            <a:ext cx="3965760" cy="316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ouvisející obráze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945" y="39932"/>
            <a:ext cx="4386694" cy="349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41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1. Budoucnost školního stravování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0574" y="1697804"/>
            <a:ext cx="5413524" cy="4844399"/>
          </a:xfrm>
        </p:spPr>
        <p:txBody>
          <a:bodyPr>
            <a:normAutofit fontScale="92500"/>
          </a:bodyPr>
          <a:lstStyle/>
          <a:p>
            <a:pPr algn="just"/>
            <a:r>
              <a:rPr lang="cs-CZ" sz="2200" dirty="0" smtClean="0"/>
              <a:t>Školní stravování se neustále snaží zajišťovat osvětu na poli zdravého stravování.</a:t>
            </a:r>
          </a:p>
          <a:p>
            <a:pPr algn="just"/>
            <a:r>
              <a:rPr lang="cs-CZ" sz="2200" dirty="0" smtClean="0"/>
              <a:t>V rámci města Brna i celé ČR se pořádají různé konference a semináře, které mají napomáhat pracovníkům školních jídelen.</a:t>
            </a:r>
          </a:p>
          <a:p>
            <a:pPr algn="just"/>
            <a:r>
              <a:rPr lang="cs-CZ" sz="2200" dirty="0" smtClean="0"/>
              <a:t>Každoročně se pořádá soutěž o </a:t>
            </a:r>
            <a:r>
              <a:rPr lang="cs-CZ" sz="2200" b="1" dirty="0" smtClean="0"/>
              <a:t>Nejlepší školní oběd </a:t>
            </a:r>
            <a:r>
              <a:rPr lang="cs-CZ" sz="2200" dirty="0" smtClean="0"/>
              <a:t>– mediálně velmi propagovaná akce.</a:t>
            </a:r>
          </a:p>
          <a:p>
            <a:pPr algn="just"/>
            <a:r>
              <a:rPr lang="cs-CZ" sz="2200" dirty="0" smtClean="0"/>
              <a:t>Celoplošně  se nabízejí dětských strávníkům měsíc moderních jídel, která se snaží podporovat současný trend ozdravění školního stravování.</a:t>
            </a:r>
          </a:p>
          <a:p>
            <a:pPr lvl="1" algn="just"/>
            <a:r>
              <a:rPr lang="cs-CZ" sz="2200" dirty="0" smtClean="0"/>
              <a:t>Projektové dny: thajská kuchyně, norská kuchyně, španělská kuchyně.</a:t>
            </a:r>
            <a:endParaRPr lang="cs-CZ" sz="2200" dirty="0"/>
          </a:p>
        </p:txBody>
      </p:sp>
      <p:pic>
        <p:nvPicPr>
          <p:cNvPr id="4098" name="Picture 2" descr="Výsledek obrázku pro školní obě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5" b="-1778"/>
          <a:stretch>
            <a:fillRect/>
          </a:stretch>
        </p:blipFill>
        <p:spPr bwMode="auto">
          <a:xfrm>
            <a:off x="6391225" y="2420888"/>
            <a:ext cx="3456384" cy="316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1. LEGISLATIVA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dirty="0" smtClean="0"/>
              <a:t>Školský </a:t>
            </a:r>
            <a:r>
              <a:rPr lang="cs-CZ" dirty="0"/>
              <a:t>zákon č. 561/2004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Vyhláška </a:t>
            </a:r>
            <a:r>
              <a:rPr lang="cs-CZ" dirty="0"/>
              <a:t>o školním stravování č. 107/2005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Hygienické </a:t>
            </a:r>
            <a:r>
              <a:rPr lang="cs-CZ" dirty="0"/>
              <a:t>a bezpečnostní předpisy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Zákoník </a:t>
            </a:r>
            <a:r>
              <a:rPr lang="cs-CZ" dirty="0"/>
              <a:t>práce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82885" y="3493826"/>
            <a:ext cx="5444163" cy="322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45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1.  LEGISLATIVA</a:t>
            </a:r>
            <a:br>
              <a:rPr lang="cs-CZ" dirty="0" smtClean="0"/>
            </a:br>
            <a:r>
              <a:rPr lang="cs-CZ" dirty="0" smtClean="0"/>
              <a:t>1. Školský zákon č. 561/2004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593" y="1700808"/>
            <a:ext cx="9002752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lipsa 7"/>
          <p:cNvSpPr/>
          <p:nvPr/>
        </p:nvSpPr>
        <p:spPr>
          <a:xfrm>
            <a:off x="702593" y="5517232"/>
            <a:ext cx="6480720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745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1.  LEGISLATIVA</a:t>
            </a:r>
            <a:br>
              <a:rPr lang="cs-CZ" dirty="0" smtClean="0"/>
            </a:br>
            <a:r>
              <a:rPr lang="cs-CZ" dirty="0" smtClean="0"/>
              <a:t>1. Školský zákon č. 561/2004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593" y="1700808"/>
            <a:ext cx="8923030" cy="483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745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1. LEGISLATIVA</a:t>
            </a:r>
            <a:br>
              <a:rPr lang="cs-CZ" dirty="0" smtClean="0"/>
            </a:br>
            <a:r>
              <a:rPr lang="cs-CZ" sz="4000" dirty="0" smtClean="0"/>
              <a:t>2. Vyhláška o školním stravování č. 107/2005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algn="just"/>
            <a:r>
              <a:rPr lang="cs-CZ" sz="1800" dirty="0" smtClean="0"/>
              <a:t>§ 1 - úvodní ustanovení </a:t>
            </a:r>
          </a:p>
          <a:p>
            <a:pPr algn="just"/>
            <a:r>
              <a:rPr lang="cs-CZ" sz="1800" dirty="0" smtClean="0"/>
              <a:t>§ 2 - organizace školního stravování </a:t>
            </a:r>
          </a:p>
          <a:p>
            <a:pPr algn="just"/>
            <a:r>
              <a:rPr lang="cs-CZ" sz="1800" dirty="0" smtClean="0"/>
              <a:t>§ 3 - zařízení školního stravování a jejich provoz </a:t>
            </a:r>
          </a:p>
          <a:p>
            <a:pPr algn="just"/>
            <a:r>
              <a:rPr lang="cs-CZ" sz="1800" dirty="0" smtClean="0"/>
              <a:t>§ 4 - stanoví rozsah služeb školního stravování</a:t>
            </a:r>
          </a:p>
          <a:p>
            <a:pPr algn="just"/>
            <a:r>
              <a:rPr lang="cs-CZ" sz="1800" dirty="0" smtClean="0"/>
              <a:t>§ 5 - úplata za školní stravování v zařízeních školního stravování</a:t>
            </a:r>
          </a:p>
          <a:p>
            <a:pPr algn="just"/>
            <a:r>
              <a:rPr lang="cs-CZ" sz="1800" b="1" dirty="0" smtClean="0"/>
              <a:t>Přílohy: </a:t>
            </a:r>
          </a:p>
          <a:p>
            <a:pPr lvl="1" algn="just">
              <a:buClr>
                <a:schemeClr val="tx1"/>
              </a:buClr>
              <a:buFont typeface="Wingdings" pitchFamily="2" charset="2"/>
              <a:buChar char="Ø"/>
            </a:pPr>
            <a:r>
              <a:rPr lang="cs-CZ" sz="1800" dirty="0" smtClean="0">
                <a:solidFill>
                  <a:srgbClr val="FF0000"/>
                </a:solidFill>
              </a:rPr>
              <a:t>Výživové normy pro školní stravování</a:t>
            </a:r>
            <a:r>
              <a:rPr lang="cs-CZ" sz="1800" dirty="0" smtClean="0"/>
              <a:t> </a:t>
            </a:r>
            <a:r>
              <a:rPr lang="cs-CZ" sz="1800" dirty="0" smtClean="0">
                <a:solidFill>
                  <a:srgbClr val="FF0000"/>
                </a:solidFill>
              </a:rPr>
              <a:t>tzv. „spotřební koš potravin“</a:t>
            </a:r>
          </a:p>
          <a:p>
            <a:pPr lvl="1" algn="just">
              <a:buFont typeface="Wingdings" pitchFamily="2" charset="2"/>
              <a:buChar char="Ø"/>
            </a:pPr>
            <a:r>
              <a:rPr lang="cs-CZ" sz="1800" dirty="0" smtClean="0"/>
              <a:t>Tabulka finančních normativů na potraviny</a:t>
            </a:r>
          </a:p>
          <a:p>
            <a:pPr algn="just">
              <a:buClr>
                <a:schemeClr val="tx1"/>
              </a:buClr>
            </a:pPr>
            <a:r>
              <a:rPr lang="cs-CZ" sz="1800" dirty="0" smtClean="0">
                <a:solidFill>
                  <a:srgbClr val="FF0000"/>
                </a:solidFill>
              </a:rPr>
              <a:t>Dietní stravování </a:t>
            </a:r>
            <a:r>
              <a:rPr lang="cs-CZ" sz="1800" dirty="0" smtClean="0"/>
              <a:t>ve</a:t>
            </a:r>
            <a:r>
              <a:rPr lang="cs-CZ" sz="1800" dirty="0" smtClean="0">
                <a:solidFill>
                  <a:srgbClr val="C00000"/>
                </a:solidFill>
              </a:rPr>
              <a:t> </a:t>
            </a:r>
            <a:r>
              <a:rPr lang="cs-CZ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školním stravování</a:t>
            </a:r>
            <a:r>
              <a:rPr lang="cs-CZ" sz="1800" dirty="0" smtClean="0"/>
              <a:t> legislativně ošetřené poprvé vyhláškou </a:t>
            </a:r>
            <a:br>
              <a:rPr lang="cs-CZ" sz="1800" dirty="0" smtClean="0"/>
            </a:br>
            <a:r>
              <a:rPr lang="cs-CZ" sz="1800" b="1" dirty="0" smtClean="0"/>
              <a:t>č. 17/2015 Sb.</a:t>
            </a:r>
            <a:r>
              <a:rPr lang="cs-CZ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cs-CZ" sz="1800" dirty="0" smtClean="0"/>
              <a:t>která novelizuje vyhlášku o školním stravování č. 107/2005 Sb., </a:t>
            </a:r>
            <a:br>
              <a:rPr lang="cs-CZ" sz="1800" dirty="0" smtClean="0"/>
            </a:br>
            <a:r>
              <a:rPr lang="cs-CZ" sz="1800" dirty="0" smtClean="0"/>
              <a:t>s účinností </a:t>
            </a:r>
            <a:r>
              <a:rPr lang="cs-CZ" sz="1800" b="1" dirty="0" smtClean="0"/>
              <a:t>od 1. února 2015.</a:t>
            </a:r>
          </a:p>
          <a:p>
            <a:pPr algn="just"/>
            <a:r>
              <a:rPr lang="cs-CZ" sz="1800" dirty="0" smtClean="0"/>
              <a:t>Aktualizace: pod číslem </a:t>
            </a:r>
            <a:r>
              <a:rPr lang="cs-CZ" sz="1800" b="1" dirty="0" smtClean="0"/>
              <a:t>210/2017 </a:t>
            </a:r>
            <a:r>
              <a:rPr lang="cs-CZ" sz="1800" dirty="0" smtClean="0"/>
              <a:t>zveřejněna novela vyhlášky o školním stravování, která rozšiřuje kompetentní osoby o lékaře schvalující dietní receptury, účinnost novely je </a:t>
            </a:r>
            <a:br>
              <a:rPr lang="cs-CZ" sz="1800" dirty="0" smtClean="0"/>
            </a:br>
            <a:r>
              <a:rPr lang="cs-CZ" sz="1800" b="1" dirty="0" smtClean="0"/>
              <a:t>od 1. 9. 2017.</a:t>
            </a:r>
          </a:p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3294881" y="6381328"/>
            <a:ext cx="6687589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400" dirty="0" smtClean="0"/>
              <a:t>http://www.</a:t>
            </a:r>
            <a:r>
              <a:rPr lang="cs-CZ" sz="1400" dirty="0" err="1" smtClean="0"/>
              <a:t>msmt.cz</a:t>
            </a:r>
            <a:r>
              <a:rPr lang="cs-CZ" sz="1400" dirty="0" smtClean="0"/>
              <a:t>/</a:t>
            </a:r>
            <a:r>
              <a:rPr lang="cs-CZ" sz="1400" dirty="0" err="1" smtClean="0"/>
              <a:t>uploads</a:t>
            </a:r>
            <a:r>
              <a:rPr lang="cs-CZ" sz="1400" dirty="0" smtClean="0"/>
              <a:t>/</a:t>
            </a:r>
            <a:r>
              <a:rPr lang="cs-CZ" sz="1400" dirty="0" err="1" smtClean="0"/>
              <a:t>vyhlaska</a:t>
            </a:r>
            <a:r>
              <a:rPr lang="cs-CZ" sz="1400" dirty="0" smtClean="0"/>
              <a:t>_107_2005_</a:t>
            </a:r>
            <a:r>
              <a:rPr lang="cs-CZ" sz="1400" dirty="0" err="1" smtClean="0"/>
              <a:t>Sb</a:t>
            </a:r>
            <a:r>
              <a:rPr lang="cs-CZ" sz="1400" dirty="0" smtClean="0"/>
              <a:t>_ve_</a:t>
            </a:r>
            <a:r>
              <a:rPr lang="cs-CZ" sz="1400" dirty="0" err="1" smtClean="0"/>
              <a:t>zneni</a:t>
            </a:r>
            <a:r>
              <a:rPr lang="cs-CZ" sz="1400" dirty="0" smtClean="0"/>
              <a:t>_210_2017_</a:t>
            </a:r>
            <a:r>
              <a:rPr lang="cs-CZ" sz="1400" dirty="0" err="1" smtClean="0"/>
              <a:t>Sb.pdf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12745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1. LEGISLATIVA</a:t>
            </a:r>
            <a:br>
              <a:rPr lang="cs-CZ" dirty="0" smtClean="0"/>
            </a:br>
            <a:r>
              <a:rPr lang="cs-CZ" sz="4000" dirty="0" smtClean="0"/>
              <a:t>2. Vyhláška o školním stravování č. 107/2005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algn="just">
              <a:buClr>
                <a:schemeClr val="tx1"/>
              </a:buClr>
            </a:pPr>
            <a:r>
              <a:rPr lang="cs-CZ" sz="1800" dirty="0" smtClean="0">
                <a:solidFill>
                  <a:srgbClr val="FF0000"/>
                </a:solidFill>
              </a:rPr>
              <a:t>Dietní stravování </a:t>
            </a:r>
            <a:r>
              <a:rPr lang="cs-CZ" sz="1800" dirty="0" smtClean="0"/>
              <a:t>ve</a:t>
            </a:r>
            <a:r>
              <a:rPr lang="cs-CZ" sz="1800" dirty="0" smtClean="0">
                <a:solidFill>
                  <a:srgbClr val="C00000"/>
                </a:solidFill>
              </a:rPr>
              <a:t> </a:t>
            </a:r>
            <a:r>
              <a:rPr lang="cs-CZ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školním stravování</a:t>
            </a:r>
            <a:r>
              <a:rPr lang="cs-CZ" sz="1800" dirty="0" smtClean="0"/>
              <a:t> legislativně ošetřené poprvé vyhláškou </a:t>
            </a:r>
            <a:br>
              <a:rPr lang="cs-CZ" sz="1800" dirty="0" smtClean="0"/>
            </a:br>
            <a:r>
              <a:rPr lang="cs-CZ" sz="1800" b="1" dirty="0" smtClean="0"/>
              <a:t>č. 17/2015 Sb.</a:t>
            </a:r>
            <a:r>
              <a:rPr lang="cs-CZ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cs-CZ" sz="1800" dirty="0" smtClean="0"/>
              <a:t>která novelizuje vyhlášku o školním stravování č. 107/2005 Sb., </a:t>
            </a:r>
            <a:br>
              <a:rPr lang="cs-CZ" sz="1800" dirty="0" smtClean="0"/>
            </a:br>
            <a:r>
              <a:rPr lang="cs-CZ" sz="1800" dirty="0" smtClean="0"/>
              <a:t>s účinností </a:t>
            </a:r>
            <a:r>
              <a:rPr lang="cs-CZ" sz="1800" b="1" dirty="0" smtClean="0"/>
              <a:t>od 1. února 2015.</a:t>
            </a:r>
          </a:p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3294881" y="6381328"/>
            <a:ext cx="6687589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400" dirty="0" smtClean="0"/>
              <a:t>http://www.</a:t>
            </a:r>
            <a:r>
              <a:rPr lang="cs-CZ" sz="1400" dirty="0" err="1" smtClean="0"/>
              <a:t>msmt.cz</a:t>
            </a:r>
            <a:r>
              <a:rPr lang="cs-CZ" sz="1400" dirty="0" smtClean="0"/>
              <a:t>/</a:t>
            </a:r>
            <a:r>
              <a:rPr lang="cs-CZ" sz="1400" dirty="0" err="1" smtClean="0"/>
              <a:t>uploads</a:t>
            </a:r>
            <a:r>
              <a:rPr lang="cs-CZ" sz="1400" dirty="0" smtClean="0"/>
              <a:t>/</a:t>
            </a:r>
            <a:r>
              <a:rPr lang="cs-CZ" sz="1400" dirty="0" err="1" smtClean="0"/>
              <a:t>vyhlaska</a:t>
            </a:r>
            <a:r>
              <a:rPr lang="cs-CZ" sz="1400" dirty="0" smtClean="0"/>
              <a:t>_107_2005_</a:t>
            </a:r>
            <a:r>
              <a:rPr lang="cs-CZ" sz="1400" dirty="0" err="1" smtClean="0"/>
              <a:t>Sb</a:t>
            </a:r>
            <a:r>
              <a:rPr lang="cs-CZ" sz="1400" dirty="0" smtClean="0"/>
              <a:t>_ve_</a:t>
            </a:r>
            <a:r>
              <a:rPr lang="cs-CZ" sz="1400" dirty="0" err="1" smtClean="0"/>
              <a:t>zneni</a:t>
            </a:r>
            <a:r>
              <a:rPr lang="cs-CZ" sz="1400" dirty="0" smtClean="0"/>
              <a:t>_210_2017_</a:t>
            </a:r>
            <a:r>
              <a:rPr lang="cs-CZ" sz="1400" dirty="0" err="1" smtClean="0"/>
              <a:t>Sb.pdf</a:t>
            </a:r>
            <a:endParaRPr lang="cs-CZ" sz="1400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630585" y="2852936"/>
            <a:ext cx="8928992" cy="3168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„(4)Strávníkům, jejichž zdravotní podle potvrzení registrujícího poskytovatele zdravotních služeb v oboru praktické lékařství pro děti a dorost</a:t>
            </a:r>
            <a:r>
              <a:rPr kumimoji="0" lang="cs-CZ" sz="20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8) 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vyžaduje stravovat se s omezeními podle dietního režimu, může provozovatel stravovacích služeb poskytovat školní stravování v dietním režimu (dále jen 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„dietní stravování“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), a to v případě zařízení školního stravování za podmínek stanovených jeho vnitřním řádem a v případě jiné osoby poskytující stravovací služby v souladu o zajištění školního stravování.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(5)Výběr potravin,receptur,sestavení jídelního lístku a způsob přípravy jídel vydávaných v rámci dietního stravování 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provádí nutriční terapeut</a:t>
            </a:r>
            <a:r>
              <a:rPr kumimoji="0" lang="cs-CZ" sz="20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9)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.“</a:t>
            </a:r>
          </a:p>
        </p:txBody>
      </p:sp>
    </p:spTree>
    <p:extLst>
      <p:ext uri="{BB962C8B-B14F-4D97-AF65-F5344CB8AC3E}">
        <p14:creationId xmlns:p14="http://schemas.microsoft.com/office/powerpoint/2010/main" val="112745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1. LEGISLATIVA</a:t>
            </a:r>
            <a:br>
              <a:rPr lang="cs-CZ" dirty="0" smtClean="0"/>
            </a:br>
            <a:r>
              <a:rPr lang="cs-CZ" sz="4000" dirty="0" smtClean="0"/>
              <a:t>2. Vyhláška o školním stravování č. 107/2005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08" y="1600201"/>
            <a:ext cx="9171147" cy="485313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25000" lnSpcReduction="20000"/>
          </a:bodyPr>
          <a:lstStyle/>
          <a:p>
            <a:pPr marL="0" indent="0" algn="just">
              <a:buClr>
                <a:schemeClr val="tx1"/>
              </a:buClr>
              <a:buNone/>
            </a:pPr>
            <a:r>
              <a:rPr lang="cs-CZ" sz="6400" dirty="0" smtClean="0">
                <a:solidFill>
                  <a:srgbClr val="FF0000"/>
                </a:solidFill>
              </a:rPr>
              <a:t>Dietní stravování</a:t>
            </a:r>
            <a:endParaRPr lang="cs-CZ" sz="6400" b="1" dirty="0" smtClean="0"/>
          </a:p>
          <a:p>
            <a:pPr marL="0" indent="0" algn="just">
              <a:buNone/>
            </a:pPr>
            <a:r>
              <a:rPr lang="cs-CZ" sz="6400" dirty="0" smtClean="0"/>
              <a:t>Aktualizace: pod číslem </a:t>
            </a:r>
            <a:r>
              <a:rPr lang="cs-CZ" sz="6400" b="1" dirty="0" smtClean="0"/>
              <a:t>210/2017 </a:t>
            </a:r>
            <a:r>
              <a:rPr lang="cs-CZ" sz="6400" dirty="0" smtClean="0"/>
              <a:t>zveřejněna novela vyhlášky o školním stravování, která rozšiřuje kompetentní osoby o lékaře schvalující dietní receptury, účinnost novely je  </a:t>
            </a:r>
            <a:r>
              <a:rPr lang="cs-CZ" sz="6400" b="1" dirty="0" smtClean="0"/>
              <a:t>od 1. 9. 2017.</a:t>
            </a:r>
          </a:p>
          <a:p>
            <a:pPr algn="just">
              <a:buNone/>
            </a:pPr>
            <a:endParaRPr lang="cs-CZ" sz="4500" b="1" dirty="0" smtClean="0"/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7000" dirty="0" smtClean="0"/>
              <a:t>V § 2 odstavec 5 včetně poznámek pod čarou č. 9 a 10 zní: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sz="7000" dirty="0" smtClean="0"/>
              <a:t>(5) Provozovatel stravovacích služeb používá při poskytování dietního stravování </a:t>
            </a:r>
            <a:r>
              <a:rPr lang="cs-CZ" sz="7000" b="1" dirty="0" smtClean="0">
                <a:solidFill>
                  <a:srgbClr val="FF0000"/>
                </a:solidFill>
              </a:rPr>
              <a:t>receptury schválené</a:t>
            </a:r>
          </a:p>
          <a:p>
            <a:pPr marL="1257300" lvl="2" indent="-342900">
              <a:lnSpc>
                <a:spcPct val="10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cs-CZ" sz="8000" b="1" dirty="0" smtClean="0"/>
              <a:t>nutričním terapeutem</a:t>
            </a:r>
            <a:r>
              <a:rPr lang="cs-CZ" sz="8000" b="1" baseline="30000" dirty="0" smtClean="0"/>
              <a:t>9</a:t>
            </a:r>
            <a:r>
              <a:rPr lang="cs-CZ" sz="8000" dirty="0" smtClean="0"/>
              <a:t>,</a:t>
            </a:r>
          </a:p>
          <a:p>
            <a:pPr marL="1257300" lvl="2" indent="-342900">
              <a:lnSpc>
                <a:spcPct val="10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cs-CZ" sz="8000" b="1" dirty="0" smtClean="0"/>
              <a:t>lékařem se specializovanou způsobilostí</a:t>
            </a:r>
            <a:r>
              <a:rPr lang="cs-CZ" sz="8000" baseline="30000" dirty="0" smtClean="0"/>
              <a:t>10 </a:t>
            </a:r>
            <a:r>
              <a:rPr lang="cs-CZ" sz="8000" dirty="0" smtClean="0"/>
              <a:t>v oboru</a:t>
            </a:r>
          </a:p>
          <a:p>
            <a:pPr marL="1714500" lvl="3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cs-CZ" sz="8000" dirty="0" smtClean="0"/>
              <a:t>praktické lékařství pro děti a dorost,</a:t>
            </a:r>
          </a:p>
          <a:p>
            <a:pPr marL="1714500" lvl="3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cs-CZ" sz="8000" dirty="0" smtClean="0"/>
              <a:t>dětské lékařství,</a:t>
            </a:r>
          </a:p>
          <a:p>
            <a:pPr marL="1714500" lvl="3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cs-CZ" sz="8000" dirty="0" smtClean="0"/>
              <a:t>vnitřní lékařství,</a:t>
            </a:r>
          </a:p>
          <a:p>
            <a:pPr marL="1714500" lvl="3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cs-CZ" sz="8000" dirty="0" smtClean="0"/>
              <a:t>všeobecné praktické lékařství,</a:t>
            </a:r>
          </a:p>
          <a:p>
            <a:pPr marL="1714500" lvl="3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cs-CZ" sz="8000" dirty="0" smtClean="0"/>
              <a:t>endokrinologie a diabetologie, nebo</a:t>
            </a:r>
          </a:p>
          <a:p>
            <a:pPr marL="1714500" lvl="3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cs-CZ" sz="8000" dirty="0" smtClean="0"/>
              <a:t>gastroenterologie, nebo</a:t>
            </a:r>
          </a:p>
          <a:p>
            <a:pPr marL="1257300" lvl="2" indent="-342900">
              <a:lnSpc>
                <a:spcPct val="10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cs-CZ" sz="8000" b="1" dirty="0" smtClean="0"/>
              <a:t>lékařem se zvláštní specializovanou způsobilostí</a:t>
            </a:r>
            <a:r>
              <a:rPr lang="cs-CZ" sz="8000" b="1" baseline="30000" dirty="0" smtClean="0"/>
              <a:t>10 </a:t>
            </a:r>
            <a:r>
              <a:rPr lang="cs-CZ" sz="8000" dirty="0" smtClean="0"/>
              <a:t>v oboru</a:t>
            </a:r>
          </a:p>
          <a:p>
            <a:pPr marL="1714500" lvl="3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cs-CZ" sz="8000" dirty="0" smtClean="0"/>
              <a:t>hygiena dětí a dorostu,</a:t>
            </a:r>
          </a:p>
          <a:p>
            <a:pPr marL="1714500" lvl="3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cs-CZ" sz="8000" dirty="0" smtClean="0"/>
              <a:t>hygiena výživy a předmětů běžného užívání,</a:t>
            </a:r>
          </a:p>
          <a:p>
            <a:pPr marL="1714500" lvl="3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cs-CZ" sz="8000" dirty="0" smtClean="0"/>
              <a:t>dětská endokrinologie a diabetologie, nebo</a:t>
            </a:r>
          </a:p>
          <a:p>
            <a:pPr marL="1714500" lvl="3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cs-CZ" altLang="cs-CZ" sz="8000" dirty="0" smtClean="0"/>
              <a:t>dětská gastroenterologie a </a:t>
            </a:r>
            <a:r>
              <a:rPr lang="cs-CZ" altLang="cs-CZ" sz="8000" dirty="0" err="1" smtClean="0"/>
              <a:t>hepatologie</a:t>
            </a:r>
            <a:r>
              <a:rPr lang="cs-CZ" altLang="cs-CZ" sz="8000" dirty="0" smtClean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745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1. LEGISLATIVA</a:t>
            </a:r>
            <a:br>
              <a:rPr lang="cs-CZ" dirty="0" smtClean="0"/>
            </a:br>
            <a:r>
              <a:rPr lang="cs-CZ" sz="4000" dirty="0" smtClean="0"/>
              <a:t>2. Vyhláška o školním stravování č. 107/2005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 je definována práce NT a lékaře ve školní jídelně          = jenom schvalování receptur??</a:t>
            </a:r>
          </a:p>
          <a:p>
            <a:pPr marL="457200" lvl="1" indent="-457200" algn="just">
              <a:lnSpc>
                <a:spcPct val="11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Ø"/>
            </a:pPr>
            <a:r>
              <a:rPr lang="cs-CZ" dirty="0">
                <a:cs typeface="Times New Roman" pitchFamily="18" charset="0"/>
              </a:rPr>
              <a:t>Diety, které se budou připravovat.</a:t>
            </a:r>
          </a:p>
          <a:p>
            <a:pPr marL="457200" lvl="1" indent="-457200" algn="just">
              <a:lnSpc>
                <a:spcPct val="11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Ø"/>
            </a:pPr>
            <a:r>
              <a:rPr lang="cs-CZ" dirty="0">
                <a:cs typeface="Times New Roman" pitchFamily="18" charset="0"/>
              </a:rPr>
              <a:t>Dietní receptury a technologické postupy.</a:t>
            </a:r>
          </a:p>
          <a:p>
            <a:pPr marL="457200" lvl="1" indent="-457200" algn="just">
              <a:lnSpc>
                <a:spcPct val="11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Ø"/>
            </a:pPr>
            <a:r>
              <a:rPr lang="cs-CZ" dirty="0">
                <a:cs typeface="Times New Roman" pitchFamily="18" charset="0"/>
              </a:rPr>
              <a:t>Jídelníčky.</a:t>
            </a:r>
          </a:p>
          <a:p>
            <a:pPr marL="457200" lvl="1" indent="-457200" algn="just">
              <a:lnSpc>
                <a:spcPct val="11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Ø"/>
            </a:pPr>
            <a:r>
              <a:rPr lang="cs-CZ" dirty="0">
                <a:cs typeface="Times New Roman" pitchFamily="18" charset="0"/>
              </a:rPr>
              <a:t>Personální, technické, prostorové vybavení.</a:t>
            </a:r>
          </a:p>
          <a:p>
            <a:pPr marL="457200" lvl="1" indent="-457200" algn="just">
              <a:lnSpc>
                <a:spcPct val="11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Ø"/>
            </a:pPr>
            <a:r>
              <a:rPr lang="cs-CZ" dirty="0">
                <a:cs typeface="Times New Roman" pitchFamily="18" charset="0"/>
              </a:rPr>
              <a:t>Lékařské potvrzení od strávníka.</a:t>
            </a:r>
          </a:p>
          <a:p>
            <a:pPr marL="457200" lvl="1" indent="-457200" algn="just">
              <a:lnSpc>
                <a:spcPct val="11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Ø"/>
            </a:pPr>
            <a:r>
              <a:rPr lang="cs-CZ" dirty="0">
                <a:cs typeface="Times New Roman" pitchFamily="18" charset="0"/>
              </a:rPr>
              <a:t>Školení personálu.</a:t>
            </a:r>
          </a:p>
          <a:p>
            <a:pPr marL="457200" lvl="1" indent="-457200" algn="just">
              <a:lnSpc>
                <a:spcPct val="11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Ø"/>
            </a:pPr>
            <a:r>
              <a:rPr lang="cs-CZ" dirty="0">
                <a:cs typeface="Times New Roman" pitchFamily="18" charset="0"/>
              </a:rPr>
              <a:t>Zavedení dietního stravování.</a:t>
            </a:r>
          </a:p>
          <a:p>
            <a:pPr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745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aoblený obdélník 3"/>
          <p:cNvSpPr/>
          <p:nvPr/>
        </p:nvSpPr>
        <p:spPr>
          <a:xfrm>
            <a:off x="1163007" y="1844824"/>
            <a:ext cx="3290103" cy="216024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1.</a:t>
            </a:r>
          </a:p>
          <a:p>
            <a:pPr algn="ctr"/>
            <a:r>
              <a:rPr lang="cs-CZ" sz="2400" dirty="0" smtClean="0"/>
              <a:t>Historie</a:t>
            </a:r>
          </a:p>
          <a:p>
            <a:pPr algn="ctr"/>
            <a:r>
              <a:rPr lang="cs-CZ" sz="2400" dirty="0" smtClean="0"/>
              <a:t>Legislativa</a:t>
            </a:r>
          </a:p>
          <a:p>
            <a:pPr algn="ctr"/>
            <a:endParaRPr lang="cs-CZ" sz="1200" dirty="0" smtClean="0"/>
          </a:p>
          <a:p>
            <a:pPr algn="ctr"/>
            <a:r>
              <a:rPr lang="cs-CZ" dirty="0" smtClean="0"/>
              <a:t>Převzato od </a:t>
            </a:r>
          </a:p>
          <a:p>
            <a:pPr algn="ctr"/>
            <a:r>
              <a:rPr lang="cs-CZ" dirty="0" err="1" smtClean="0"/>
              <a:t>p.Bc</a:t>
            </a:r>
            <a:r>
              <a:rPr lang="cs-CZ" dirty="0" smtClean="0"/>
              <a:t>. Anny </a:t>
            </a:r>
            <a:r>
              <a:rPr lang="cs-CZ" dirty="0" err="1" smtClean="0"/>
              <a:t>Packové</a:t>
            </a:r>
            <a:endParaRPr lang="cs-CZ" dirty="0" smtClean="0"/>
          </a:p>
          <a:p>
            <a:pPr algn="ctr"/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095082" y="1700808"/>
            <a:ext cx="3450596" cy="2376264"/>
          </a:xfrm>
          <a:prstGeom prst="roundRect">
            <a:avLst/>
          </a:prstGeom>
          <a:solidFill>
            <a:srgbClr val="FF9966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algn="ctr">
              <a:buNone/>
            </a:pPr>
            <a:endParaRPr lang="cs-CZ" sz="2400" dirty="0" smtClean="0"/>
          </a:p>
          <a:p>
            <a:pPr algn="ctr">
              <a:buNone/>
            </a:pPr>
            <a:r>
              <a:rPr lang="cs-CZ" sz="2400" dirty="0" smtClean="0"/>
              <a:t>2.</a:t>
            </a:r>
          </a:p>
          <a:p>
            <a:pPr algn="ctr">
              <a:buNone/>
            </a:pPr>
            <a:r>
              <a:rPr lang="cs-CZ" sz="2800" dirty="0" smtClean="0"/>
              <a:t>Spotřební koš</a:t>
            </a:r>
          </a:p>
          <a:p>
            <a:pPr algn="ctr">
              <a:buNone/>
            </a:pPr>
            <a:r>
              <a:rPr lang="cs-CZ" sz="2800" dirty="0" smtClean="0"/>
              <a:t>Doporučená pestrost</a:t>
            </a:r>
          </a:p>
          <a:p>
            <a:pPr algn="ctr">
              <a:buNone/>
            </a:pPr>
            <a:r>
              <a:rPr lang="cs-CZ" sz="2800" dirty="0" smtClean="0"/>
              <a:t>„</a:t>
            </a:r>
            <a:r>
              <a:rPr lang="cs-CZ" sz="2800" dirty="0" err="1" smtClean="0"/>
              <a:t>Pamlsková</a:t>
            </a:r>
            <a:r>
              <a:rPr lang="cs-CZ" sz="2800" dirty="0" smtClean="0"/>
              <a:t> vyhláška“</a:t>
            </a:r>
          </a:p>
          <a:p>
            <a:pPr algn="ctr"/>
            <a:endParaRPr lang="cs-CZ" dirty="0"/>
          </a:p>
        </p:txBody>
      </p:sp>
      <p:sp>
        <p:nvSpPr>
          <p:cNvPr id="6" name="Zaoblený obdélník 5"/>
          <p:cNvSpPr/>
          <p:nvPr/>
        </p:nvSpPr>
        <p:spPr>
          <a:xfrm>
            <a:off x="3008675" y="4221088"/>
            <a:ext cx="3290103" cy="2160240"/>
          </a:xfrm>
          <a:prstGeom prst="roundRect">
            <a:avLst/>
          </a:prstGeom>
          <a:solidFill>
            <a:srgbClr val="92D05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3.</a:t>
            </a:r>
          </a:p>
          <a:p>
            <a:pPr algn="ctr"/>
            <a:r>
              <a:rPr lang="cs-CZ" sz="2400" dirty="0" smtClean="0"/>
              <a:t>Dietní stravování</a:t>
            </a:r>
          </a:p>
          <a:p>
            <a:pPr algn="ctr"/>
            <a:r>
              <a:rPr lang="cs-CZ" sz="2400" dirty="0" smtClean="0"/>
              <a:t>Studie hodnocení ŠS</a:t>
            </a:r>
          </a:p>
          <a:p>
            <a:pPr algn="ctr"/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1. LEGISLATIVA</a:t>
            </a:r>
            <a:br>
              <a:rPr lang="cs-CZ" dirty="0" smtClean="0"/>
            </a:br>
            <a:r>
              <a:rPr lang="cs-CZ" dirty="0" smtClean="0"/>
              <a:t>3. Hygienické a bezpečnostní předpisy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585" y="1484784"/>
            <a:ext cx="909637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585" y="2276872"/>
            <a:ext cx="8763000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/>
          <a:srcRect r="771" b="14127"/>
          <a:stretch>
            <a:fillRect/>
          </a:stretch>
        </p:blipFill>
        <p:spPr bwMode="auto">
          <a:xfrm>
            <a:off x="774601" y="3372324"/>
            <a:ext cx="7344816" cy="3485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745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1. LEGISLATIVA</a:t>
            </a:r>
            <a:br>
              <a:rPr lang="cs-CZ" dirty="0" smtClean="0"/>
            </a:br>
            <a:r>
              <a:rPr lang="cs-CZ" dirty="0" smtClean="0"/>
              <a:t>3. Hygienické a bezpečnostní předpisy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713" y="1466850"/>
            <a:ext cx="9696450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745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1. LEGISLATIVA</a:t>
            </a:r>
            <a:br>
              <a:rPr lang="cs-CZ" dirty="0" smtClean="0"/>
            </a:br>
            <a:r>
              <a:rPr lang="cs-CZ" dirty="0" smtClean="0"/>
              <a:t>3. Hygienické a bezpečnostní předpisy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25" y="1628800"/>
            <a:ext cx="7992888" cy="480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745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1. LEGISLATIVA</a:t>
            </a:r>
            <a:br>
              <a:rPr lang="cs-CZ" dirty="0" smtClean="0"/>
            </a:br>
            <a:r>
              <a:rPr lang="cs-CZ" dirty="0" smtClean="0"/>
              <a:t>3. Hygienické a bezpečnostní předpisy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628800"/>
            <a:ext cx="9794875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745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1. LEGISLATIVA</a:t>
            </a:r>
            <a:br>
              <a:rPr lang="cs-CZ" dirty="0" smtClean="0"/>
            </a:br>
            <a:r>
              <a:rPr lang="cs-CZ" dirty="0" smtClean="0"/>
              <a:t>3. Hygienické a bezpečnostní předpisy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2633" y="1772816"/>
            <a:ext cx="7947644" cy="2671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2633" y="4581128"/>
            <a:ext cx="7920880" cy="54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745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1. LEGISLATIVA</a:t>
            </a:r>
            <a:br>
              <a:rPr lang="cs-CZ" dirty="0" smtClean="0"/>
            </a:br>
            <a:r>
              <a:rPr lang="cs-CZ" dirty="0" smtClean="0"/>
              <a:t>3. Hygienické a bezpečnostní předpisy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569" y="1412776"/>
            <a:ext cx="3981600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4591025" y="1700808"/>
            <a:ext cx="5599138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Pondělí 14.4. 2018</a:t>
            </a:r>
          </a:p>
          <a:p>
            <a:endParaRPr lang="cs-CZ" dirty="0"/>
          </a:p>
          <a:p>
            <a:pPr>
              <a:lnSpc>
                <a:spcPct val="150000"/>
              </a:lnSpc>
            </a:pPr>
            <a:r>
              <a:rPr lang="cs-CZ" sz="2400" dirty="0" smtClean="0"/>
              <a:t>Snídaně: Pečivo, máslo, sýr, čaj – 1,3,7</a:t>
            </a:r>
          </a:p>
          <a:p>
            <a:pPr>
              <a:lnSpc>
                <a:spcPct val="150000"/>
              </a:lnSpc>
            </a:pPr>
            <a:r>
              <a:rPr lang="cs-CZ" sz="2400" dirty="0" smtClean="0"/>
              <a:t>Oběd: Polévka pórková s vejcem – 1,3,9</a:t>
            </a:r>
          </a:p>
          <a:p>
            <a:pPr>
              <a:lnSpc>
                <a:spcPct val="150000"/>
              </a:lnSpc>
            </a:pPr>
            <a:r>
              <a:rPr lang="cs-CZ" sz="2400" dirty="0"/>
              <a:t> </a:t>
            </a:r>
            <a:r>
              <a:rPr lang="cs-CZ" sz="2400" dirty="0" smtClean="0"/>
              <a:t>           Kuřecí nudličky na houbách, rýže – 1</a:t>
            </a:r>
          </a:p>
          <a:p>
            <a:pPr>
              <a:lnSpc>
                <a:spcPct val="150000"/>
              </a:lnSpc>
            </a:pPr>
            <a:r>
              <a:rPr lang="cs-CZ" sz="2400" dirty="0" smtClean="0"/>
              <a:t>Večeře: Krupicová kaše, sušenka – 1,3,7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12745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aoblený obdélník 3"/>
          <p:cNvSpPr/>
          <p:nvPr/>
        </p:nvSpPr>
        <p:spPr>
          <a:xfrm>
            <a:off x="1163007" y="1844824"/>
            <a:ext cx="3290103" cy="216024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1.</a:t>
            </a:r>
          </a:p>
          <a:p>
            <a:pPr algn="ctr"/>
            <a:r>
              <a:rPr lang="cs-CZ" sz="2400" dirty="0" smtClean="0"/>
              <a:t>Historie</a:t>
            </a:r>
          </a:p>
          <a:p>
            <a:pPr algn="ctr"/>
            <a:r>
              <a:rPr lang="cs-CZ" sz="2400" dirty="0" smtClean="0"/>
              <a:t>Legislativa</a:t>
            </a:r>
          </a:p>
          <a:p>
            <a:pPr algn="ctr"/>
            <a:endParaRPr lang="cs-CZ" sz="1200" dirty="0" smtClean="0"/>
          </a:p>
          <a:p>
            <a:pPr algn="ctr"/>
            <a:r>
              <a:rPr lang="cs-CZ" dirty="0" smtClean="0"/>
              <a:t>Převzato od </a:t>
            </a:r>
          </a:p>
          <a:p>
            <a:pPr algn="ctr"/>
            <a:r>
              <a:rPr lang="cs-CZ" dirty="0" err="1" smtClean="0"/>
              <a:t>p.Bc</a:t>
            </a:r>
            <a:r>
              <a:rPr lang="cs-CZ" dirty="0" smtClean="0"/>
              <a:t>. Anny </a:t>
            </a:r>
            <a:r>
              <a:rPr lang="cs-CZ" dirty="0" err="1" smtClean="0"/>
              <a:t>Packové</a:t>
            </a:r>
            <a:endParaRPr lang="cs-CZ" dirty="0" smtClean="0"/>
          </a:p>
          <a:p>
            <a:pPr algn="ctr"/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095082" y="1700808"/>
            <a:ext cx="3450596" cy="2376264"/>
          </a:xfrm>
          <a:prstGeom prst="roundRect">
            <a:avLst/>
          </a:prstGeom>
          <a:solidFill>
            <a:srgbClr val="FF9966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algn="ctr">
              <a:buNone/>
            </a:pPr>
            <a:endParaRPr lang="cs-CZ" sz="2400" dirty="0" smtClean="0"/>
          </a:p>
          <a:p>
            <a:pPr algn="ctr">
              <a:buNone/>
            </a:pPr>
            <a:r>
              <a:rPr lang="cs-CZ" sz="2400" dirty="0" smtClean="0"/>
              <a:t>2.</a:t>
            </a:r>
          </a:p>
          <a:p>
            <a:pPr algn="ctr">
              <a:buNone/>
            </a:pPr>
            <a:r>
              <a:rPr lang="cs-CZ" sz="2800" dirty="0" smtClean="0"/>
              <a:t>Spotřební koš</a:t>
            </a:r>
          </a:p>
          <a:p>
            <a:pPr algn="ctr">
              <a:buNone/>
            </a:pPr>
            <a:r>
              <a:rPr lang="cs-CZ" sz="2800" dirty="0" smtClean="0"/>
              <a:t>Doporučená pestrost</a:t>
            </a:r>
          </a:p>
          <a:p>
            <a:pPr algn="ctr">
              <a:buNone/>
            </a:pPr>
            <a:r>
              <a:rPr lang="cs-CZ" sz="2800" dirty="0" smtClean="0"/>
              <a:t>„</a:t>
            </a:r>
            <a:r>
              <a:rPr lang="cs-CZ" sz="2800" dirty="0" err="1" smtClean="0"/>
              <a:t>Pamlsková</a:t>
            </a:r>
            <a:r>
              <a:rPr lang="cs-CZ" sz="2800" dirty="0" smtClean="0"/>
              <a:t> vyhláška“</a:t>
            </a:r>
          </a:p>
          <a:p>
            <a:pPr algn="ctr"/>
            <a:endParaRPr lang="cs-CZ" dirty="0"/>
          </a:p>
        </p:txBody>
      </p:sp>
      <p:sp>
        <p:nvSpPr>
          <p:cNvPr id="6" name="Zaoblený obdélník 5"/>
          <p:cNvSpPr/>
          <p:nvPr/>
        </p:nvSpPr>
        <p:spPr>
          <a:xfrm>
            <a:off x="3008675" y="4221088"/>
            <a:ext cx="3290103" cy="2160240"/>
          </a:xfrm>
          <a:prstGeom prst="roundRect">
            <a:avLst/>
          </a:prstGeom>
          <a:solidFill>
            <a:srgbClr val="92D05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3.</a:t>
            </a:r>
          </a:p>
          <a:p>
            <a:pPr algn="ctr"/>
            <a:r>
              <a:rPr lang="cs-CZ" sz="2400" dirty="0" smtClean="0"/>
              <a:t>Dietní stravování</a:t>
            </a:r>
          </a:p>
          <a:p>
            <a:pPr algn="ctr"/>
            <a:r>
              <a:rPr lang="cs-CZ" sz="2400" dirty="0" smtClean="0"/>
              <a:t>Studie hodnocení ŠS</a:t>
            </a:r>
          </a:p>
          <a:p>
            <a:pPr algn="ctr"/>
            <a:endParaRPr lang="cs-CZ" dirty="0"/>
          </a:p>
        </p:txBody>
      </p:sp>
      <p:sp>
        <p:nvSpPr>
          <p:cNvPr id="7" name="Elipsa 6"/>
          <p:cNvSpPr/>
          <p:nvPr/>
        </p:nvSpPr>
        <p:spPr>
          <a:xfrm>
            <a:off x="4375001" y="1268760"/>
            <a:ext cx="5184576" cy="3384376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2. Spotřební koš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rgbClr val="FF9966"/>
          </a:solidFill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Spotřební koš stanovuje, jaké výživové požadavky mají splňovat jídla podávaná ve školní jídelně.</a:t>
            </a:r>
            <a:endParaRPr lang="cs-CZ" b="1" dirty="0" smtClean="0"/>
          </a:p>
          <a:p>
            <a:r>
              <a:rPr lang="cs-CZ" b="1" dirty="0" smtClean="0"/>
              <a:t>Spotřební koš je definován pro:</a:t>
            </a:r>
          </a:p>
          <a:p>
            <a:pPr lvl="1"/>
            <a:r>
              <a:rPr lang="cs-CZ" sz="2100" dirty="0" smtClean="0"/>
              <a:t>10 skupin potravin</a:t>
            </a:r>
          </a:p>
          <a:p>
            <a:pPr lvl="1"/>
            <a:r>
              <a:rPr lang="cs-CZ" sz="2100" dirty="0" smtClean="0"/>
              <a:t>4 věkové kategorie</a:t>
            </a:r>
          </a:p>
          <a:p>
            <a:r>
              <a:rPr lang="cs-CZ" dirty="0" smtClean="0"/>
              <a:t>Udává doporuč. spotřebu dané skupiny potravin v g na žáka a den.</a:t>
            </a:r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Spotřební koš pro </a:t>
            </a:r>
            <a:r>
              <a:rPr lang="cs-CZ" dirty="0" err="1" smtClean="0"/>
              <a:t>laktoovovegetariánskou</a:t>
            </a:r>
            <a:r>
              <a:rPr lang="cs-CZ" dirty="0" smtClean="0"/>
              <a:t> výživu (9 skupin potravin).</a:t>
            </a:r>
          </a:p>
          <a:p>
            <a:pPr>
              <a:lnSpc>
                <a:spcPts val="2500"/>
              </a:lnSpc>
            </a:pPr>
            <a:r>
              <a:rPr lang="cs-CZ" dirty="0" smtClean="0"/>
              <a:t>Plnění spotřebního koše je pro školní jídelny závazné a je kontrolované příslušnými dozorovými orgány </a:t>
            </a:r>
            <a:r>
              <a:rPr lang="cs-CZ" dirty="0" smtClean="0">
                <a:sym typeface="Wingdings" pitchFamily="2" charset="2"/>
              </a:rPr>
              <a:t> v</a:t>
            </a:r>
            <a:r>
              <a:rPr lang="cs-CZ" dirty="0" smtClean="0"/>
              <a:t>ýpočtem spotřebního koše jídelna dokumentuje, jak tyto normy dodržuje. </a:t>
            </a:r>
          </a:p>
          <a:p>
            <a:r>
              <a:rPr lang="cs-CZ" dirty="0" smtClean="0"/>
              <a:t>Spotřební koš se počítá za měsíční období v hodnotách „jak nakoupeno“.</a:t>
            </a:r>
          </a:p>
          <a:p>
            <a:endParaRPr lang="cs-CZ" dirty="0"/>
          </a:p>
        </p:txBody>
      </p:sp>
      <p:sp>
        <p:nvSpPr>
          <p:cNvPr id="5" name="Zaoblený obdélník 4"/>
          <p:cNvSpPr/>
          <p:nvPr/>
        </p:nvSpPr>
        <p:spPr>
          <a:xfrm>
            <a:off x="774601" y="3501008"/>
            <a:ext cx="8784976" cy="560240"/>
          </a:xfrm>
          <a:prstGeom prst="roundRect">
            <a:avLst/>
          </a:prstGeom>
          <a:solidFill>
            <a:srgbClr val="FFD9D9"/>
          </a:solidFill>
          <a:ln w="19050">
            <a:solidFill>
              <a:srgbClr val="FF21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3050" lvl="1" indent="-273050"/>
            <a:r>
              <a:rPr lang="cs-CZ" dirty="0">
                <a:solidFill>
                  <a:schemeClr val="tx1"/>
                </a:solidFill>
              </a:rPr>
              <a:t>P</a:t>
            </a:r>
            <a:r>
              <a:rPr lang="cs-CZ" dirty="0" smtClean="0">
                <a:solidFill>
                  <a:schemeClr val="tx1"/>
                </a:solidFill>
              </a:rPr>
              <a:t>říklad:  </a:t>
            </a:r>
            <a:r>
              <a:rPr lang="cs-CZ" b="1" dirty="0" smtClean="0">
                <a:solidFill>
                  <a:schemeClr val="tx1"/>
                </a:solidFill>
              </a:rPr>
              <a:t>ryby v SK 10 g/os/den </a:t>
            </a:r>
            <a:r>
              <a:rPr lang="cs-CZ" dirty="0" smtClean="0">
                <a:solidFill>
                  <a:schemeClr val="tx1"/>
                </a:solidFill>
              </a:rPr>
              <a:t>, tj. 10 g x 20 dnů = 200 g ryby/ měsíc (cca 2 porce měsíčně)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2. Spotřební koš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rgbClr val="FF9966"/>
          </a:solidFill>
        </p:spPr>
        <p:txBody>
          <a:bodyPr>
            <a:normAutofit/>
          </a:bodyPr>
          <a:lstStyle/>
          <a:p>
            <a:endParaRPr lang="cs-CZ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10001250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2. Spotřební koš</a:t>
            </a:r>
            <a:endParaRPr lang="cs-CZ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0848"/>
            <a:ext cx="10324317" cy="311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1. Historie a legislativa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18676" r="-607"/>
          <a:stretch>
            <a:fillRect/>
          </a:stretch>
        </p:blipFill>
        <p:spPr bwMode="auto">
          <a:xfrm>
            <a:off x="521036" y="2708920"/>
            <a:ext cx="6901192" cy="3870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Výsledek obrázku pro paragraf"/>
          <p:cNvPicPr>
            <a:picLocks noChangeAspect="1" noChangeArrowheads="1"/>
          </p:cNvPicPr>
          <p:nvPr/>
        </p:nvPicPr>
        <p:blipFill>
          <a:blip r:embed="rId3" cstate="print"/>
          <a:srcRect l="23881" r="28358" b="557"/>
          <a:stretch>
            <a:fillRect/>
          </a:stretch>
        </p:blipFill>
        <p:spPr bwMode="auto">
          <a:xfrm>
            <a:off x="7743214" y="1412776"/>
            <a:ext cx="1981270" cy="3312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2. Spotřební koš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rgbClr val="FF9966"/>
          </a:solidFill>
        </p:spPr>
        <p:txBody>
          <a:bodyPr>
            <a:normAutofit/>
          </a:bodyPr>
          <a:lstStyle/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50865" y="1484784"/>
            <a:ext cx="7039298" cy="5095722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4933339" y="6488668"/>
            <a:ext cx="5256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i="1" dirty="0" smtClean="0"/>
              <a:t>MŠ Ostrava  </a:t>
            </a:r>
            <a:r>
              <a:rPr lang="cs-CZ" sz="1200" i="1" dirty="0" smtClean="0"/>
              <a:t>http</a:t>
            </a:r>
            <a:r>
              <a:rPr lang="cs-CZ" sz="1400" i="1" dirty="0"/>
              <a:t>://mslechowiczova.tode.cz/stravovani/spotrebni-kos</a:t>
            </a:r>
            <a:r>
              <a:rPr lang="cs-CZ" i="1" dirty="0"/>
              <a:t>/</a:t>
            </a:r>
          </a:p>
        </p:txBody>
      </p:sp>
      <p:graphicFrame>
        <p:nvGraphicFramePr>
          <p:cNvPr id="8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6485437"/>
              </p:ext>
            </p:extLst>
          </p:nvPr>
        </p:nvGraphicFramePr>
        <p:xfrm>
          <a:off x="450706" y="2458245"/>
          <a:ext cx="2646034" cy="3661146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323017">
                  <a:extLst>
                    <a:ext uri="{9D8B030D-6E8A-4147-A177-3AD203B41FA5}">
                      <a16:colId xmlns:a16="http://schemas.microsoft.com/office/drawing/2014/main" val="551991765"/>
                    </a:ext>
                  </a:extLst>
                </a:gridCol>
                <a:gridCol w="1323017">
                  <a:extLst>
                    <a:ext uri="{9D8B030D-6E8A-4147-A177-3AD203B41FA5}">
                      <a16:colId xmlns:a16="http://schemas.microsoft.com/office/drawing/2014/main" val="4219772619"/>
                    </a:ext>
                  </a:extLst>
                </a:gridCol>
              </a:tblGrid>
              <a:tr h="290242"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dirty="0">
                          <a:effectLst/>
                        </a:rPr>
                        <a:t>Maso</a:t>
                      </a:r>
                      <a:endParaRPr lang="cs-CZ" dirty="0">
                        <a:effectLst/>
                      </a:endParaRPr>
                    </a:p>
                  </a:txBody>
                  <a:tcPr marL="63689" marR="63689" marT="76200" marB="7620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>
                          <a:effectLst/>
                        </a:rPr>
                        <a:t>75-100 %</a:t>
                      </a:r>
                      <a:endParaRPr lang="cs-CZ">
                        <a:effectLst/>
                      </a:endParaRPr>
                    </a:p>
                  </a:txBody>
                  <a:tcPr marL="63689" marR="63689" marT="76200" marB="76200" anchor="ctr"/>
                </a:tc>
                <a:extLst>
                  <a:ext uri="{0D108BD9-81ED-4DB2-BD59-A6C34878D82A}">
                    <a16:rowId xmlns:a16="http://schemas.microsoft.com/office/drawing/2014/main" val="822718101"/>
                  </a:ext>
                </a:extLst>
              </a:tr>
              <a:tr h="290242"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>
                          <a:effectLst/>
                        </a:rPr>
                        <a:t>Ryby</a:t>
                      </a:r>
                      <a:endParaRPr lang="cs-CZ">
                        <a:effectLst/>
                      </a:endParaRPr>
                    </a:p>
                  </a:txBody>
                  <a:tcPr marL="63689" marR="63689" marT="76200" marB="7620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>
                          <a:effectLst/>
                        </a:rPr>
                        <a:t>75-100 %</a:t>
                      </a:r>
                      <a:endParaRPr lang="cs-CZ">
                        <a:effectLst/>
                      </a:endParaRPr>
                    </a:p>
                  </a:txBody>
                  <a:tcPr marL="63689" marR="63689" marT="76200" marB="76200" anchor="ctr"/>
                </a:tc>
                <a:extLst>
                  <a:ext uri="{0D108BD9-81ED-4DB2-BD59-A6C34878D82A}">
                    <a16:rowId xmlns:a16="http://schemas.microsoft.com/office/drawing/2014/main" val="2958985643"/>
                  </a:ext>
                </a:extLst>
              </a:tr>
              <a:tr h="369306"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>
                          <a:effectLst/>
                        </a:rPr>
                        <a:t>Mléko</a:t>
                      </a:r>
                      <a:endParaRPr lang="cs-CZ">
                        <a:effectLst/>
                      </a:endParaRPr>
                    </a:p>
                  </a:txBody>
                  <a:tcPr marL="63689" marR="63689" marT="76200" marB="7620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>
                          <a:effectLst/>
                        </a:rPr>
                        <a:t>75-100 %</a:t>
                      </a:r>
                      <a:endParaRPr lang="cs-CZ">
                        <a:effectLst/>
                      </a:endParaRPr>
                    </a:p>
                  </a:txBody>
                  <a:tcPr marL="63689" marR="63689" marT="76200" marB="76200" anchor="ctr"/>
                </a:tc>
                <a:extLst>
                  <a:ext uri="{0D108BD9-81ED-4DB2-BD59-A6C34878D82A}">
                    <a16:rowId xmlns:a16="http://schemas.microsoft.com/office/drawing/2014/main" val="1725985077"/>
                  </a:ext>
                </a:extLst>
              </a:tr>
              <a:tr h="290242"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>
                          <a:effectLst/>
                        </a:rPr>
                        <a:t>Mléčné výrobky</a:t>
                      </a:r>
                      <a:endParaRPr lang="cs-CZ">
                        <a:effectLst/>
                      </a:endParaRPr>
                    </a:p>
                  </a:txBody>
                  <a:tcPr marL="63689" marR="63689" marT="76200" marB="7620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dirty="0">
                          <a:effectLst/>
                        </a:rPr>
                        <a:t>75-100 %</a:t>
                      </a:r>
                      <a:endParaRPr lang="cs-CZ" dirty="0">
                        <a:effectLst/>
                      </a:endParaRPr>
                    </a:p>
                  </a:txBody>
                  <a:tcPr marL="63689" marR="63689" marT="76200" marB="76200" anchor="ctr"/>
                </a:tc>
                <a:extLst>
                  <a:ext uri="{0D108BD9-81ED-4DB2-BD59-A6C34878D82A}">
                    <a16:rowId xmlns:a16="http://schemas.microsoft.com/office/drawing/2014/main" val="1374319285"/>
                  </a:ext>
                </a:extLst>
              </a:tr>
              <a:tr h="354416"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>
                          <a:effectLst/>
                        </a:rPr>
                        <a:t>Tuky volné</a:t>
                      </a:r>
                      <a:endParaRPr lang="cs-CZ">
                        <a:effectLst/>
                      </a:endParaRPr>
                    </a:p>
                  </a:txBody>
                  <a:tcPr marL="63689" marR="63689" marT="76200" marB="7620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dirty="0" smtClean="0">
                          <a:effectLst/>
                        </a:rPr>
                        <a:t>75-100 %</a:t>
                      </a:r>
                      <a:endParaRPr lang="cs-CZ" sz="1400" dirty="0">
                        <a:effectLst/>
                      </a:endParaRPr>
                    </a:p>
                  </a:txBody>
                  <a:tcPr marL="63689" marR="63689" marT="76200" marB="76200" anchor="ctr"/>
                </a:tc>
                <a:extLst>
                  <a:ext uri="{0D108BD9-81ED-4DB2-BD59-A6C34878D82A}">
                    <a16:rowId xmlns:a16="http://schemas.microsoft.com/office/drawing/2014/main" val="2555282560"/>
                  </a:ext>
                </a:extLst>
              </a:tr>
              <a:tr h="290242"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>
                          <a:effectLst/>
                        </a:rPr>
                        <a:t>Cukr volný</a:t>
                      </a:r>
                      <a:endParaRPr lang="cs-CZ">
                        <a:effectLst/>
                      </a:endParaRPr>
                    </a:p>
                  </a:txBody>
                  <a:tcPr marL="63689" marR="63689" marT="76200" marB="7620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dirty="0" smtClean="0">
                          <a:effectLst/>
                        </a:rPr>
                        <a:t>75-100 %</a:t>
                      </a:r>
                      <a:endParaRPr lang="cs-CZ" sz="1400" dirty="0">
                        <a:effectLst/>
                      </a:endParaRPr>
                    </a:p>
                  </a:txBody>
                  <a:tcPr marL="63689" marR="63689" marT="76200" marB="76200" anchor="ctr"/>
                </a:tc>
                <a:extLst>
                  <a:ext uri="{0D108BD9-81ED-4DB2-BD59-A6C34878D82A}">
                    <a16:rowId xmlns:a16="http://schemas.microsoft.com/office/drawing/2014/main" val="228569355"/>
                  </a:ext>
                </a:extLst>
              </a:tr>
              <a:tr h="290242"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>
                          <a:effectLst/>
                        </a:rPr>
                        <a:t>Zelenina</a:t>
                      </a:r>
                      <a:endParaRPr lang="cs-CZ">
                        <a:effectLst/>
                      </a:endParaRPr>
                    </a:p>
                  </a:txBody>
                  <a:tcPr marL="63689" marR="63689" marT="76200" marB="7620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>
                          <a:effectLst/>
                        </a:rPr>
                        <a:t>75-100 %</a:t>
                      </a:r>
                      <a:endParaRPr lang="cs-CZ">
                        <a:effectLst/>
                      </a:endParaRPr>
                    </a:p>
                  </a:txBody>
                  <a:tcPr marL="63689" marR="63689" marT="76200" marB="76200" anchor="ctr"/>
                </a:tc>
                <a:extLst>
                  <a:ext uri="{0D108BD9-81ED-4DB2-BD59-A6C34878D82A}">
                    <a16:rowId xmlns:a16="http://schemas.microsoft.com/office/drawing/2014/main" val="120847708"/>
                  </a:ext>
                </a:extLst>
              </a:tr>
              <a:tr h="290242"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>
                          <a:effectLst/>
                        </a:rPr>
                        <a:t>Ovoce</a:t>
                      </a:r>
                      <a:endParaRPr lang="cs-CZ">
                        <a:effectLst/>
                      </a:endParaRPr>
                    </a:p>
                  </a:txBody>
                  <a:tcPr marL="63689" marR="63689" marT="76200" marB="7620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>
                          <a:effectLst/>
                        </a:rPr>
                        <a:t>75-100 %</a:t>
                      </a:r>
                      <a:endParaRPr lang="cs-CZ">
                        <a:effectLst/>
                      </a:endParaRPr>
                    </a:p>
                  </a:txBody>
                  <a:tcPr marL="63689" marR="63689" marT="76200" marB="76200" anchor="ctr"/>
                </a:tc>
                <a:extLst>
                  <a:ext uri="{0D108BD9-81ED-4DB2-BD59-A6C34878D82A}">
                    <a16:rowId xmlns:a16="http://schemas.microsoft.com/office/drawing/2014/main" val="2911183497"/>
                  </a:ext>
                </a:extLst>
              </a:tr>
              <a:tr h="290242"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>
                          <a:effectLst/>
                        </a:rPr>
                        <a:t>Brambory</a:t>
                      </a:r>
                      <a:endParaRPr lang="cs-CZ">
                        <a:effectLst/>
                      </a:endParaRPr>
                    </a:p>
                  </a:txBody>
                  <a:tcPr marL="63689" marR="63689" marT="76200" marB="7620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dirty="0">
                          <a:effectLst/>
                        </a:rPr>
                        <a:t>75-100 %</a:t>
                      </a:r>
                      <a:endParaRPr lang="cs-CZ" dirty="0">
                        <a:effectLst/>
                      </a:endParaRPr>
                    </a:p>
                  </a:txBody>
                  <a:tcPr marL="63689" marR="63689" marT="76200" marB="76200" anchor="ctr"/>
                </a:tc>
                <a:extLst>
                  <a:ext uri="{0D108BD9-81ED-4DB2-BD59-A6C34878D82A}">
                    <a16:rowId xmlns:a16="http://schemas.microsoft.com/office/drawing/2014/main" val="3212860799"/>
                  </a:ext>
                </a:extLst>
              </a:tr>
              <a:tr h="290242"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>
                          <a:effectLst/>
                        </a:rPr>
                        <a:t>Luštěniny</a:t>
                      </a:r>
                      <a:endParaRPr lang="cs-CZ">
                        <a:effectLst/>
                      </a:endParaRPr>
                    </a:p>
                  </a:txBody>
                  <a:tcPr marL="63689" marR="63689" marT="76200" marB="7620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dirty="0">
                          <a:effectLst/>
                        </a:rPr>
                        <a:t>75-100 %</a:t>
                      </a:r>
                      <a:endParaRPr lang="cs-CZ" dirty="0">
                        <a:effectLst/>
                      </a:endParaRPr>
                    </a:p>
                  </a:txBody>
                  <a:tcPr marL="63689" marR="63689" marT="76200" marB="76200" anchor="ctr"/>
                </a:tc>
                <a:extLst>
                  <a:ext uri="{0D108BD9-81ED-4DB2-BD59-A6C34878D82A}">
                    <a16:rowId xmlns:a16="http://schemas.microsoft.com/office/drawing/2014/main" val="1579308364"/>
                  </a:ext>
                </a:extLst>
              </a:tr>
            </a:tbl>
          </a:graphicData>
        </a:graphic>
      </p:graphicFrame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558577" y="1628800"/>
            <a:ext cx="250870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4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Přehled</a:t>
            </a:r>
            <a:r>
              <a:rPr kumimoji="0" lang="cs-CZ" altLang="cs-CZ" sz="1400" b="1" i="0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cs-CZ" sz="14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sledovaných potravin a</a:t>
            </a:r>
            <a:r>
              <a:rPr kumimoji="0" lang="cs-CZ" altLang="cs-CZ" sz="1400" b="1" i="0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cs-CZ" sz="14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jejich tolerance</a:t>
            </a:r>
            <a:r>
              <a:rPr kumimoji="0" lang="cs-CZ" altLang="cs-CZ" sz="1400" b="1" i="0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cs-CZ" sz="14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plnění dle vyhlášky:</a:t>
            </a:r>
            <a:endParaRPr kumimoji="0" lang="cs-CZ" altLang="cs-CZ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2. Spotřební koš - problémy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rgbClr val="FF9966"/>
          </a:solidFill>
        </p:spPr>
        <p:txBody>
          <a:bodyPr>
            <a:normAutofit lnSpcReduction="10000"/>
          </a:bodyPr>
          <a:lstStyle/>
          <a:p>
            <a:r>
              <a:rPr lang="cs-CZ" sz="2400" b="1" dirty="0" smtClean="0"/>
              <a:t>Správné zařazování potravin do SK</a:t>
            </a:r>
          </a:p>
          <a:p>
            <a:pPr marL="0" indent="0">
              <a:buNone/>
            </a:pPr>
            <a:r>
              <a:rPr lang="cs-CZ" sz="2400" dirty="0"/>
              <a:t> </a:t>
            </a:r>
            <a:r>
              <a:rPr lang="cs-CZ" sz="2400" dirty="0" smtClean="0"/>
              <a:t>- např. </a:t>
            </a:r>
            <a:r>
              <a:rPr lang="cs-CZ" sz="2400" u="sng" dirty="0" smtClean="0"/>
              <a:t>smetana – MV </a:t>
            </a:r>
            <a:r>
              <a:rPr lang="cs-CZ" sz="2400" u="sng" dirty="0" err="1" smtClean="0"/>
              <a:t>vs</a:t>
            </a:r>
            <a:r>
              <a:rPr lang="cs-CZ" sz="2400" u="sng" dirty="0" smtClean="0"/>
              <a:t> tuk?</a:t>
            </a:r>
          </a:p>
          <a:p>
            <a:pPr marL="0" indent="0">
              <a:buNone/>
            </a:pPr>
            <a:r>
              <a:rPr lang="cs-CZ" sz="2000" dirty="0" smtClean="0"/>
              <a:t>                  tučnost </a:t>
            </a:r>
            <a:r>
              <a:rPr lang="cs-CZ" sz="2000" dirty="0"/>
              <a:t>– 12%,19%,20%,30%,40%</a:t>
            </a:r>
          </a:p>
          <a:p>
            <a:pPr marL="990600" indent="-990600">
              <a:buNone/>
            </a:pPr>
            <a:r>
              <a:rPr lang="cs-CZ" sz="2000" dirty="0"/>
              <a:t>	</a:t>
            </a:r>
            <a:r>
              <a:rPr lang="cs-CZ" sz="1600" dirty="0"/>
              <a:t>Smetany s nižším množstvím tuku je vhodné zařazovat </a:t>
            </a:r>
            <a:r>
              <a:rPr lang="cs-CZ" sz="1600" b="1" dirty="0"/>
              <a:t>do mléčných výrobků </a:t>
            </a:r>
            <a:r>
              <a:rPr lang="cs-CZ" sz="1600" dirty="0"/>
              <a:t>(je těžké určit hranici, doporučuje se do 20 </a:t>
            </a:r>
            <a:r>
              <a:rPr lang="cs-CZ" sz="1600" dirty="0" smtClean="0"/>
              <a:t>%) - zejména </a:t>
            </a:r>
            <a:r>
              <a:rPr lang="cs-CZ" sz="1600" dirty="0"/>
              <a:t>zakysané smetany s obsahem tuku kolem 15 % tam určitě patří. Smetany nad 20 % pak zařadit </a:t>
            </a:r>
            <a:r>
              <a:rPr lang="cs-CZ" sz="1600" b="1" dirty="0"/>
              <a:t>do tuků</a:t>
            </a:r>
            <a:r>
              <a:rPr lang="cs-CZ" sz="1600" dirty="0"/>
              <a:t>, zejména pak „šlehačky“ nad 30 %, a to s koeficientem podle obsahu tuku.</a:t>
            </a:r>
          </a:p>
          <a:p>
            <a:pPr marL="0" indent="0">
              <a:buNone/>
            </a:pPr>
            <a:endParaRPr lang="cs-CZ" sz="2400" u="sng" dirty="0" smtClean="0"/>
          </a:p>
          <a:p>
            <a:pPr marL="0" indent="0">
              <a:buNone/>
            </a:pPr>
            <a:r>
              <a:rPr lang="cs-CZ" sz="2400" dirty="0" smtClean="0"/>
              <a:t> - </a:t>
            </a:r>
            <a:r>
              <a:rPr lang="cs-CZ" sz="2400" u="sng" dirty="0" smtClean="0"/>
              <a:t>kakaová pomazánka – tuk </a:t>
            </a:r>
            <a:r>
              <a:rPr lang="cs-CZ" sz="2400" u="sng" dirty="0" err="1" smtClean="0"/>
              <a:t>vs</a:t>
            </a:r>
            <a:r>
              <a:rPr lang="cs-CZ" sz="2400" u="sng" dirty="0" smtClean="0"/>
              <a:t> cukr?</a:t>
            </a:r>
          </a:p>
          <a:p>
            <a:pPr marL="895350" indent="-895350">
              <a:buNone/>
            </a:pPr>
            <a:r>
              <a:rPr lang="cs-CZ" sz="2400" dirty="0"/>
              <a:t>	</a:t>
            </a:r>
            <a:r>
              <a:rPr lang="cs-CZ" sz="2000" dirty="0"/>
              <a:t>Čokoládové pomazánky průmyslově vyráběné obsahují kromě cukru také velké množství tuku. Přibližně 55 % cukru a 31 % tuku. Takže pokud to program umožní, je vhodné je rozdělit s koeficientem 0,5 cukr a 0,3 tuk.</a:t>
            </a:r>
            <a:endParaRPr lang="cs-CZ" sz="1600" dirty="0"/>
          </a:p>
          <a:p>
            <a:pPr marL="0" indent="0">
              <a:buNone/>
            </a:pPr>
            <a:r>
              <a:rPr lang="cs-CZ" sz="2400" dirty="0"/>
              <a:t>	</a:t>
            </a:r>
            <a:r>
              <a:rPr lang="cs-CZ" sz="2000" dirty="0" err="1" smtClean="0"/>
              <a:t>Granko</a:t>
            </a:r>
            <a:r>
              <a:rPr lang="cs-CZ" sz="2000" dirty="0" smtClean="0"/>
              <a:t> – 70% cukru </a:t>
            </a:r>
            <a:r>
              <a:rPr lang="cs-CZ" sz="2000" dirty="0" smtClean="0">
                <a:sym typeface="Wingdings" panose="05000000000000000000" pitchFamily="2" charset="2"/>
              </a:rPr>
              <a:t> skupina volný cukr (koeficient 0,7)</a:t>
            </a:r>
            <a:endParaRPr lang="cs-CZ" sz="1200" dirty="0" smtClean="0"/>
          </a:p>
        </p:txBody>
      </p:sp>
    </p:spTree>
    <p:extLst>
      <p:ext uri="{BB962C8B-B14F-4D97-AF65-F5344CB8AC3E}">
        <p14:creationId xmlns:p14="http://schemas.microsoft.com/office/powerpoint/2010/main" val="83834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2. Spotřební koš - problémy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rgbClr val="FF9966"/>
          </a:solidFill>
        </p:spPr>
        <p:txBody>
          <a:bodyPr>
            <a:normAutofit/>
          </a:bodyPr>
          <a:lstStyle/>
          <a:p>
            <a:r>
              <a:rPr lang="cs-CZ" sz="2400" b="1" dirty="0" smtClean="0"/>
              <a:t>Správné zařazování potravin do SK</a:t>
            </a:r>
          </a:p>
          <a:p>
            <a:pPr lvl="1"/>
            <a:r>
              <a:rPr lang="cs-CZ" sz="2000" b="1" dirty="0" smtClean="0"/>
              <a:t>Džemy, sirupy, </a:t>
            </a:r>
            <a:r>
              <a:rPr lang="cs-CZ" sz="2000" b="1" dirty="0" err="1" smtClean="0"/>
              <a:t>marmelády,povidla</a:t>
            </a:r>
            <a:r>
              <a:rPr lang="cs-CZ" sz="2000" b="1" dirty="0" smtClean="0"/>
              <a:t> – CUKR (koeficient 0,6)</a:t>
            </a:r>
          </a:p>
          <a:p>
            <a:pPr lvl="1"/>
            <a:r>
              <a:rPr lang="cs-CZ" sz="2000" b="1" dirty="0" smtClean="0"/>
              <a:t>Pomazánkové máslo – TUKY (koeficient 0,3)</a:t>
            </a:r>
          </a:p>
          <a:p>
            <a:pPr lvl="1"/>
            <a:r>
              <a:rPr lang="cs-CZ" sz="2000" b="1" dirty="0" smtClean="0"/>
              <a:t>Meloun – ZELENINA (0,7)</a:t>
            </a:r>
          </a:p>
          <a:p>
            <a:pPr lvl="1"/>
            <a:r>
              <a:rPr lang="cs-CZ" sz="2000" b="1" dirty="0" smtClean="0"/>
              <a:t>Džusy – OVOCE (dle % na obale)</a:t>
            </a:r>
          </a:p>
          <a:p>
            <a:endParaRPr lang="cs-CZ" sz="2400" b="1" dirty="0" smtClean="0"/>
          </a:p>
          <a:p>
            <a:pPr marL="0" indent="0">
              <a:buNone/>
            </a:pPr>
            <a:r>
              <a:rPr lang="cs-CZ" sz="2400" dirty="0"/>
              <a:t> </a:t>
            </a:r>
            <a:endParaRPr lang="cs-CZ" sz="1200" dirty="0" smtClean="0"/>
          </a:p>
        </p:txBody>
      </p:sp>
    </p:spTree>
    <p:extLst>
      <p:ext uri="{BB962C8B-B14F-4D97-AF65-F5344CB8AC3E}">
        <p14:creationId xmlns:p14="http://schemas.microsoft.com/office/powerpoint/2010/main" val="9459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2. Spotřební koš - problémy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rgbClr val="FF9966"/>
          </a:solidFill>
        </p:spPr>
        <p:txBody>
          <a:bodyPr>
            <a:normAutofit fontScale="92500" lnSpcReduction="20000"/>
          </a:bodyPr>
          <a:lstStyle/>
          <a:p>
            <a:r>
              <a:rPr lang="cs-CZ" sz="2400" dirty="0" smtClean="0"/>
              <a:t>Ad. Volný cukr a volný tuk - </a:t>
            </a:r>
            <a:r>
              <a:rPr lang="cs-CZ" sz="2400" u="sng" dirty="0" err="1" smtClean="0"/>
              <a:t>Vyhl</a:t>
            </a:r>
            <a:r>
              <a:rPr lang="cs-CZ" sz="2400" u="sng" dirty="0" smtClean="0"/>
              <a:t>. 107/2005 Sb., pozn. č. 2</a:t>
            </a:r>
            <a:r>
              <a:rPr lang="cs-CZ" sz="2400" dirty="0" smtClean="0"/>
              <a:t>:</a:t>
            </a:r>
          </a:p>
          <a:p>
            <a:r>
              <a:rPr lang="cs-CZ" sz="2400" dirty="0" smtClean="0"/>
              <a:t> „ Spotřeba potravin odpovídá měsíčnímu průměru s přípustnou tolerancí +/- 25 % s výjimkou tuků a cukru, kde množství volných tuků a volného cukru představuje horní hranici, kterou lze snížit. “ </a:t>
            </a:r>
            <a:endParaRPr lang="cs-CZ" sz="2400" dirty="0"/>
          </a:p>
          <a:p>
            <a:pPr>
              <a:buNone/>
            </a:pPr>
            <a:r>
              <a:rPr lang="cs-CZ" sz="2400" i="1" dirty="0" smtClean="0">
                <a:sym typeface="Wingdings" pitchFamily="2" charset="2"/>
              </a:rPr>
              <a:t>                 </a:t>
            </a:r>
            <a:r>
              <a:rPr lang="cs-CZ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PRAXE – ŠJ spotřeba cukru/tuku 0-100%  </a:t>
            </a:r>
            <a:r>
              <a:rPr lang="cs-CZ" sz="2400" i="1" dirty="0" smtClean="0">
                <a:sym typeface="Wingdings" pitchFamily="2" charset="2"/>
              </a:rPr>
              <a:t></a:t>
            </a:r>
            <a:endParaRPr lang="cs-CZ" sz="2400" i="1" dirty="0" smtClean="0"/>
          </a:p>
          <a:p>
            <a:pPr>
              <a:buNone/>
            </a:pPr>
            <a:endParaRPr lang="cs-CZ" sz="2400" i="1" dirty="0" smtClean="0"/>
          </a:p>
          <a:p>
            <a:r>
              <a:rPr lang="cs-CZ" sz="2400" u="sng" dirty="0" smtClean="0"/>
              <a:t>Stanovisko MŠMT:</a:t>
            </a:r>
          </a:p>
          <a:p>
            <a:r>
              <a:rPr lang="cs-CZ" sz="2400" dirty="0" smtClean="0"/>
              <a:t>„</a:t>
            </a:r>
            <a:r>
              <a:rPr lang="cs-CZ" sz="2400" dirty="0"/>
              <a:t> Poznámka č. 2 upravuje </a:t>
            </a:r>
            <a:r>
              <a:rPr lang="cs-CZ" sz="2400" b="1" dirty="0"/>
              <a:t>spotřebu cukru a tuku v rozmezí 75% – 100%. Je stanoveno:</a:t>
            </a:r>
            <a:r>
              <a:rPr lang="cs-CZ" sz="2400" dirty="0"/>
              <a:t> „množství volných tuků a volného cukru představuje horní hranici, kterou lze snížit“.  </a:t>
            </a:r>
            <a:endParaRPr lang="cs-CZ" sz="2400" dirty="0" smtClean="0"/>
          </a:p>
          <a:p>
            <a:pPr>
              <a:buNone/>
            </a:pPr>
            <a:r>
              <a:rPr lang="cs-CZ" sz="2400" dirty="0" smtClean="0"/>
              <a:t>=&gt; Vyhláška </a:t>
            </a:r>
            <a:r>
              <a:rPr lang="cs-CZ" sz="2400" dirty="0"/>
              <a:t>výslovně neumožňuje snížit pod dolní </a:t>
            </a:r>
            <a:r>
              <a:rPr lang="cs-CZ" sz="2400" dirty="0" smtClean="0"/>
              <a:t>hranici, tj. &lt; 75 %</a:t>
            </a:r>
            <a:endParaRPr lang="cs-CZ" sz="2400" dirty="0"/>
          </a:p>
          <a:p>
            <a:pPr>
              <a:buNone/>
            </a:pPr>
            <a:r>
              <a:rPr lang="cs-CZ" sz="2400" dirty="0" smtClean="0"/>
              <a:t>=&gt;</a:t>
            </a:r>
            <a:r>
              <a:rPr lang="cs-CZ" sz="2400" dirty="0"/>
              <a:t> Nový výklad pozn. č. 2 Přílohy č. 1 vyhlášky („cukry a tuky je možno snížit až na 0“) neučinilo MŠMT ani </a:t>
            </a:r>
            <a:r>
              <a:rPr lang="cs-CZ" sz="2400" dirty="0" err="1"/>
              <a:t>MZd</a:t>
            </a:r>
            <a:r>
              <a:rPr lang="cs-CZ" sz="2400" dirty="0"/>
              <a:t>. Nicméně, jsme si vědomi, že poznámka č. 2 není zcela jednoznačná a budeme se tím zabývat.</a:t>
            </a:r>
          </a:p>
        </p:txBody>
      </p:sp>
    </p:spTree>
    <p:extLst>
      <p:ext uri="{BB962C8B-B14F-4D97-AF65-F5344CB8AC3E}">
        <p14:creationId xmlns:p14="http://schemas.microsoft.com/office/powerpoint/2010/main" val="323526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2. Spotřební koš - problémy</a:t>
            </a:r>
            <a:endParaRPr lang="cs-CZ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6689" y="1628800"/>
            <a:ext cx="7219032" cy="4525963"/>
          </a:xfrm>
          <a:prstGeom prst="rect">
            <a:avLst/>
          </a:prstGeom>
          <a:noFill/>
          <a:ln w="76200">
            <a:solidFill>
              <a:srgbClr val="FF9966"/>
            </a:solidFill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3175" y="3376613"/>
            <a:ext cx="22225" cy="10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2. Spotřební koš - problémy</a:t>
            </a:r>
            <a:endParaRPr lang="cs-CZ" dirty="0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3175" y="3376613"/>
            <a:ext cx="22225" cy="10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601" y="1772816"/>
            <a:ext cx="8582025" cy="4229100"/>
          </a:xfrm>
          <a:prstGeom prst="rect">
            <a:avLst/>
          </a:prstGeom>
          <a:noFill/>
          <a:ln w="76200">
            <a:solidFill>
              <a:srgbClr val="FF9966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</a:t>
            </a:r>
            <a:r>
              <a:rPr lang="cs-CZ" dirty="0" smtClean="0"/>
              <a:t>. Doporučená pestrost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rgbClr val="FF9966"/>
          </a:solidFill>
        </p:spPr>
        <p:txBody>
          <a:bodyPr>
            <a:normAutofit/>
          </a:bodyPr>
          <a:lstStyle/>
          <a:p>
            <a:r>
              <a:rPr lang="cs-CZ" b="1" dirty="0" smtClean="0"/>
              <a:t>Jak dostat všech 10 skupin potravin na talíř strávníka v doporučeném množství SK???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</a:t>
            </a:r>
            <a:r>
              <a:rPr lang="cs-CZ" dirty="0" smtClean="0"/>
              <a:t>. Doporučená pestrost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rgbClr val="FF9966"/>
          </a:solidFill>
        </p:spPr>
        <p:txBody>
          <a:bodyPr>
            <a:normAutofit/>
          </a:bodyPr>
          <a:lstStyle/>
          <a:p>
            <a:endParaRPr lang="cs-CZ" dirty="0"/>
          </a:p>
        </p:txBody>
      </p:sp>
      <p:pic>
        <p:nvPicPr>
          <p:cNvPr id="4" name="Zástupný symbol pro obsah 12" descr="SJobedy_Stránka_16.jpg"/>
          <p:cNvPicPr>
            <a:picLocks noChangeAspect="1"/>
          </p:cNvPicPr>
          <p:nvPr/>
        </p:nvPicPr>
        <p:blipFill rotWithShape="1">
          <a:blip r:embed="rId2" cstate="print"/>
          <a:srcRect l="24673" t="5184" r="22010" b="24714"/>
          <a:stretch/>
        </p:blipFill>
        <p:spPr>
          <a:xfrm>
            <a:off x="0" y="980728"/>
            <a:ext cx="5815161" cy="5734395"/>
          </a:xfrm>
          <a:prstGeom prst="rect">
            <a:avLst/>
          </a:prstGeom>
        </p:spPr>
      </p:pic>
      <p:grpSp>
        <p:nvGrpSpPr>
          <p:cNvPr id="5" name="Skupina 4"/>
          <p:cNvGrpSpPr/>
          <p:nvPr/>
        </p:nvGrpSpPr>
        <p:grpSpPr>
          <a:xfrm>
            <a:off x="5527130" y="1124745"/>
            <a:ext cx="4896544" cy="2952328"/>
            <a:chOff x="5830549" y="179109"/>
            <a:chExt cx="5691115" cy="3242163"/>
          </a:xfrm>
        </p:grpSpPr>
        <p:pic>
          <p:nvPicPr>
            <p:cNvPr id="6" name="Zástupný symbol pro obsah 3" descr="SJobedy_Stránka_17.jpg"/>
            <p:cNvPicPr>
              <a:picLocks noChangeAspect="1"/>
            </p:cNvPicPr>
            <p:nvPr/>
          </p:nvPicPr>
          <p:blipFill>
            <a:blip r:embed="rId3" cstate="print"/>
            <a:srcRect l="1855" t="13560" r="4051" b="39080"/>
            <a:stretch>
              <a:fillRect/>
            </a:stretch>
          </p:blipFill>
          <p:spPr>
            <a:xfrm>
              <a:off x="5887111" y="1344265"/>
              <a:ext cx="5502007" cy="2077007"/>
            </a:xfrm>
            <a:prstGeom prst="rect">
              <a:avLst/>
            </a:prstGeom>
          </p:spPr>
        </p:pic>
        <p:pic>
          <p:nvPicPr>
            <p:cNvPr id="7" name="Zástupný symbol pro obsah 12" descr="SJobedy_Stránka_16.jpg"/>
            <p:cNvPicPr>
              <a:picLocks noChangeAspect="1"/>
            </p:cNvPicPr>
            <p:nvPr/>
          </p:nvPicPr>
          <p:blipFill rotWithShape="1">
            <a:blip r:embed="rId2" cstate="print"/>
            <a:srcRect l="24673" t="75045" r="20753" b="6875"/>
            <a:stretch/>
          </p:blipFill>
          <p:spPr>
            <a:xfrm>
              <a:off x="5830549" y="179109"/>
              <a:ext cx="5691115" cy="1414021"/>
            </a:xfrm>
            <a:prstGeom prst="rect">
              <a:avLst/>
            </a:prstGeom>
          </p:spPr>
        </p:pic>
      </p:grpSp>
      <p:sp>
        <p:nvSpPr>
          <p:cNvPr id="8" name="TextovéPole 7"/>
          <p:cNvSpPr txBox="1"/>
          <p:nvPr/>
        </p:nvSpPr>
        <p:spPr>
          <a:xfrm>
            <a:off x="5959177" y="4797152"/>
            <a:ext cx="39604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u="sng" dirty="0" smtClean="0"/>
              <a:t>Příklad ryby: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Splnění nutričního doporučení                  </a:t>
            </a:r>
            <a:r>
              <a:rPr lang="cs-CZ" b="1" dirty="0" smtClean="0"/>
              <a:t>v podobě 2 rybích pokrmů /měsíc </a:t>
            </a:r>
            <a:r>
              <a:rPr lang="cs-CZ" b="1" dirty="0" smtClean="0">
                <a:solidFill>
                  <a:srgbClr val="FF0000"/>
                </a:solidFill>
              </a:rPr>
              <a:t> = úspěšné plnění spotřebního koše 100%</a:t>
            </a:r>
          </a:p>
          <a:p>
            <a:endParaRPr lang="cs-CZ" dirty="0"/>
          </a:p>
        </p:txBody>
      </p:sp>
      <p:cxnSp>
        <p:nvCxnSpPr>
          <p:cNvPr id="12" name="Přímá spojovací šipka 11"/>
          <p:cNvCxnSpPr/>
          <p:nvPr/>
        </p:nvCxnSpPr>
        <p:spPr>
          <a:xfrm flipH="1" flipV="1">
            <a:off x="3798937" y="4797152"/>
            <a:ext cx="2160240" cy="2160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</a:t>
            </a:r>
            <a:r>
              <a:rPr lang="cs-CZ" dirty="0" smtClean="0"/>
              <a:t>. Doporučená pestrost</a:t>
            </a:r>
            <a:endParaRPr lang="cs-CZ" dirty="0"/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4801" y="1412776"/>
            <a:ext cx="5184576" cy="5282604"/>
          </a:xfrm>
          <a:prstGeom prst="rect">
            <a:avLst/>
          </a:prstGeom>
          <a:noFill/>
          <a:ln w="76200">
            <a:solidFill>
              <a:srgbClr val="FF9966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</a:t>
            </a:r>
            <a:r>
              <a:rPr lang="cs-CZ" dirty="0" smtClean="0"/>
              <a:t>. Doporučená pestrost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rgbClr val="FF9966"/>
          </a:solidFill>
        </p:spPr>
        <p:txBody>
          <a:bodyPr>
            <a:normAutofit/>
          </a:bodyPr>
          <a:lstStyle/>
          <a:p>
            <a:pPr algn="ctr">
              <a:buNone/>
            </a:pPr>
            <a:endParaRPr lang="cs-CZ" b="1" dirty="0" smtClean="0"/>
          </a:p>
          <a:p>
            <a:pPr algn="ctr">
              <a:buNone/>
            </a:pPr>
            <a:endParaRPr lang="cs-CZ" b="1" dirty="0" smtClean="0"/>
          </a:p>
          <a:p>
            <a:pPr algn="ctr">
              <a:buNone/>
            </a:pPr>
            <a:r>
              <a:rPr lang="cs-CZ" b="1" dirty="0" smtClean="0"/>
              <a:t>NUTRIČNÍ DOPORUČENÍ </a:t>
            </a:r>
          </a:p>
          <a:p>
            <a:pPr algn="ctr">
              <a:buNone/>
            </a:pPr>
            <a:r>
              <a:rPr lang="cs-CZ" dirty="0" smtClean="0"/>
              <a:t>Ministerstva zdravotnictví ČR ke Spotřebnímu koši </a:t>
            </a:r>
          </a:p>
          <a:p>
            <a:pPr algn="ctr">
              <a:buNone/>
            </a:pPr>
            <a:endParaRPr lang="cs-CZ" sz="2400" dirty="0" smtClean="0"/>
          </a:p>
          <a:p>
            <a:pPr algn="ctr">
              <a:buNone/>
            </a:pPr>
            <a:r>
              <a:rPr lang="cs-CZ" sz="2400" dirty="0" smtClean="0"/>
              <a:t>Doporučení pro sestavování jídelních lístků ve školních jídelnách </a:t>
            </a:r>
          </a:p>
          <a:p>
            <a:pPr algn="ctr">
              <a:buNone/>
            </a:pPr>
            <a:r>
              <a:rPr lang="cs-CZ" dirty="0" smtClean="0"/>
              <a:t>Doporučení pro školní jídelny </a:t>
            </a:r>
          </a:p>
          <a:p>
            <a:pPr algn="ctr">
              <a:buNone/>
            </a:pPr>
            <a:r>
              <a:rPr lang="cs-CZ" sz="1800" dirty="0" smtClean="0"/>
              <a:t>Platné od 1.9. 2015</a:t>
            </a:r>
            <a:endParaRPr lang="cs-CZ" sz="1800" dirty="0"/>
          </a:p>
        </p:txBody>
      </p:sp>
      <p:pic>
        <p:nvPicPr>
          <p:cNvPr id="32770" name="Picture 2" descr="Výsledek obrázku pro NUTRIČNÍ DOPORUČENÍ Ministerstva zdravotnictví ČR ke Spotřebnímu koš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0945" y="1772816"/>
            <a:ext cx="2103438" cy="960438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702593" y="6237312"/>
            <a:ext cx="8856984" cy="33855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cs-CZ" sz="1600" dirty="0" smtClean="0"/>
              <a:t>http://www.</a:t>
            </a:r>
            <a:r>
              <a:rPr lang="cs-CZ" sz="1600" dirty="0" err="1" smtClean="0"/>
              <a:t>msmt.cz</a:t>
            </a:r>
            <a:r>
              <a:rPr lang="cs-CZ" sz="1600" dirty="0" smtClean="0"/>
              <a:t>/</a:t>
            </a:r>
            <a:r>
              <a:rPr lang="cs-CZ" sz="1600" dirty="0" err="1" smtClean="0"/>
              <a:t>uploads</a:t>
            </a:r>
            <a:r>
              <a:rPr lang="cs-CZ" sz="1600" dirty="0" smtClean="0"/>
              <a:t>/</a:t>
            </a:r>
            <a:r>
              <a:rPr lang="cs-CZ" sz="1600" dirty="0" err="1" smtClean="0"/>
              <a:t>skolni</a:t>
            </a:r>
            <a:r>
              <a:rPr lang="cs-CZ" sz="1600" dirty="0" smtClean="0"/>
              <a:t>_</a:t>
            </a:r>
            <a:r>
              <a:rPr lang="cs-CZ" sz="1600" dirty="0" err="1" smtClean="0"/>
              <a:t>stravovani</a:t>
            </a:r>
            <a:r>
              <a:rPr lang="cs-CZ" sz="1600" dirty="0" smtClean="0"/>
              <a:t>/</a:t>
            </a:r>
            <a:r>
              <a:rPr lang="cs-CZ" sz="1600" dirty="0" err="1" smtClean="0"/>
              <a:t>Nutricni</a:t>
            </a:r>
            <a:r>
              <a:rPr lang="cs-CZ" sz="1600" dirty="0" smtClean="0"/>
              <a:t>_</a:t>
            </a:r>
            <a:r>
              <a:rPr lang="cs-CZ" sz="1600" dirty="0" err="1" smtClean="0"/>
              <a:t>doporuceni</a:t>
            </a:r>
            <a:r>
              <a:rPr lang="cs-CZ" sz="1600" dirty="0" smtClean="0"/>
              <a:t>_MZ_ke_</a:t>
            </a:r>
            <a:r>
              <a:rPr lang="cs-CZ" sz="1600" dirty="0" err="1" smtClean="0"/>
              <a:t>spotrebnimu</a:t>
            </a:r>
            <a:r>
              <a:rPr lang="cs-CZ" sz="1600" dirty="0" smtClean="0"/>
              <a:t>_kosi.</a:t>
            </a:r>
            <a:r>
              <a:rPr lang="cs-CZ" sz="1600" dirty="0" err="1" smtClean="0"/>
              <a:t>pdf</a:t>
            </a:r>
            <a:endParaRPr lang="cs-CZ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1. Historie školního stravování v ČR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08" y="1600201"/>
            <a:ext cx="9106957" cy="4525963"/>
          </a:xfrm>
        </p:spPr>
        <p:txBody>
          <a:bodyPr>
            <a:normAutofit/>
          </a:bodyPr>
          <a:lstStyle/>
          <a:p>
            <a:pPr algn="just">
              <a:lnSpc>
                <a:spcPts val="3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800" dirty="0" smtClean="0"/>
              <a:t>Školní stravování má v Čechách dlouholetou tradici. </a:t>
            </a:r>
          </a:p>
          <a:p>
            <a:pPr algn="just">
              <a:lnSpc>
                <a:spcPts val="3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800" dirty="0" smtClean="0"/>
              <a:t>Počátky jeho historie sahají do roku 1946. </a:t>
            </a:r>
          </a:p>
          <a:p>
            <a:pPr algn="just">
              <a:lnSpc>
                <a:spcPts val="28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800" dirty="0"/>
              <a:t>O</a:t>
            </a:r>
            <a:r>
              <a:rPr lang="cs-CZ" sz="2800" dirty="0" smtClean="0"/>
              <a:t>bdobí, kdy se obyvatelé států Evropy postižených 2. světovou válkou snažili zacelit válečné rány – postavit znovu rozbitá lidská sídla, obnovit průmysl, školství, kulturu, zdravotnictví, zajistit to, co činí lidský život snazším a smysluplným.</a:t>
            </a:r>
          </a:p>
          <a:p>
            <a:pPr algn="just">
              <a:spcBef>
                <a:spcPts val="0"/>
              </a:spcBef>
            </a:pP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97546" y="4149081"/>
            <a:ext cx="3893812" cy="2252983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</a:t>
            </a:r>
            <a:r>
              <a:rPr lang="cs-CZ" dirty="0" smtClean="0"/>
              <a:t>. Doporučená pestrost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rgbClr val="FF9966"/>
          </a:solidFill>
        </p:spPr>
        <p:txBody>
          <a:bodyPr>
            <a:normAutofit/>
          </a:bodyPr>
          <a:lstStyle/>
          <a:p>
            <a:endParaRPr lang="cs-CZ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545" y="1268760"/>
            <a:ext cx="3246784" cy="459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2913" y="1268760"/>
            <a:ext cx="3302301" cy="4623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1422673" y="6309320"/>
            <a:ext cx="5976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http://www.</a:t>
            </a:r>
            <a:r>
              <a:rPr lang="cs-CZ" dirty="0" err="1" smtClean="0"/>
              <a:t>szu.cz</a:t>
            </a:r>
            <a:r>
              <a:rPr lang="cs-CZ" dirty="0" smtClean="0"/>
              <a:t>/</a:t>
            </a:r>
            <a:r>
              <a:rPr lang="cs-CZ" dirty="0" err="1" smtClean="0"/>
              <a:t>snazime</a:t>
            </a:r>
            <a:r>
              <a:rPr lang="cs-CZ" dirty="0" smtClean="0"/>
              <a:t>-se-</a:t>
            </a:r>
            <a:r>
              <a:rPr lang="cs-CZ" dirty="0" err="1" smtClean="0"/>
              <a:t>pomahat</a:t>
            </a:r>
            <a:r>
              <a:rPr lang="cs-CZ" dirty="0" smtClean="0"/>
              <a:t>-</a:t>
            </a:r>
            <a:r>
              <a:rPr lang="cs-CZ" dirty="0" err="1" smtClean="0"/>
              <a:t>skolnim</a:t>
            </a:r>
            <a:r>
              <a:rPr lang="cs-CZ" dirty="0" smtClean="0"/>
              <a:t>-</a:t>
            </a:r>
            <a:r>
              <a:rPr lang="cs-CZ" dirty="0" err="1" smtClean="0"/>
              <a:t>jidelnam</a:t>
            </a:r>
            <a:endParaRPr lang="cs-CZ" dirty="0"/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93686" y="1268760"/>
            <a:ext cx="3296478" cy="468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</a:t>
            </a:r>
            <a:r>
              <a:rPr lang="cs-CZ" dirty="0" smtClean="0"/>
              <a:t>. Doporučená pestrost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46609" y="1268760"/>
            <a:ext cx="7272808" cy="4896544"/>
          </a:xfrm>
          <a:solidFill>
            <a:srgbClr val="FF9966"/>
          </a:solidFill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b="1" dirty="0"/>
              <a:t>10 kritérií Zdravé školní jídelny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600" dirty="0" smtClean="0"/>
              <a:t>Z </a:t>
            </a:r>
            <a:r>
              <a:rPr lang="cs-CZ" sz="3600" dirty="0"/>
              <a:t>pyramidy na talíř – jednoduché zásady správné výživy v praxi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600" dirty="0" smtClean="0"/>
              <a:t>Pestrý </a:t>
            </a:r>
            <a:r>
              <a:rPr lang="cs-CZ" sz="3600" dirty="0"/>
              <a:t>jídelní lístek s každodenní nabídkou neslazených nápojů (sestavený dle Nutričního doporučení Ministerstva zdravotnictví ČR ke spotřebnímu koši)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600" dirty="0" smtClean="0"/>
              <a:t>Správné </a:t>
            </a:r>
            <a:r>
              <a:rPr lang="cs-CZ" sz="3600" dirty="0"/>
              <a:t>a bezchybné vedení spotřebního koše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600" dirty="0" smtClean="0"/>
              <a:t>Čerstvé </a:t>
            </a:r>
            <a:r>
              <a:rPr lang="cs-CZ" sz="3600" dirty="0"/>
              <a:t>a sezónní potraviny jsou základem pokrmů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600" dirty="0" smtClean="0"/>
              <a:t>Střídmé </a:t>
            </a:r>
            <a:r>
              <a:rPr lang="cs-CZ" sz="3600" dirty="0"/>
              <a:t>solení s ohledem na dětského strávníka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600" dirty="0" smtClean="0"/>
              <a:t>Omezení </a:t>
            </a:r>
            <a:r>
              <a:rPr lang="cs-CZ" sz="3600" dirty="0"/>
              <a:t>používání dochucovadel a instantních dehydratovaných směsí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600" dirty="0" smtClean="0"/>
              <a:t>Podpora </a:t>
            </a:r>
            <a:r>
              <a:rPr lang="cs-CZ" sz="3600" dirty="0"/>
              <a:t>národních tradic a regionálních zvyklostí, seznamování s mezinárodní kuchyní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600" dirty="0" smtClean="0"/>
              <a:t>Pravidelné </a:t>
            </a:r>
            <a:r>
              <a:rPr lang="cs-CZ" sz="3600" dirty="0"/>
              <a:t>vzdělávání personálu školní jídelny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600" dirty="0" smtClean="0"/>
              <a:t>Zvyšování </a:t>
            </a:r>
            <a:r>
              <a:rPr lang="cs-CZ" sz="3600" dirty="0"/>
              <a:t>výživové gramotnosti a podpora správných stravovacích návyků dětí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600" dirty="0" smtClean="0"/>
              <a:t>Prezentace </a:t>
            </a:r>
            <a:r>
              <a:rPr lang="cs-CZ" sz="3600" dirty="0"/>
              <a:t>školní jídelny a podpora komunikace s pedagogy, dětmi a rodiči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57346" name="Picture 2" descr="Zdravá školní jídel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11568" y="2204864"/>
            <a:ext cx="2178595" cy="259228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8119417" y="1772816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Certifikát</a:t>
            </a:r>
            <a:endParaRPr lang="cs-CZ" sz="2400" dirty="0"/>
          </a:p>
        </p:txBody>
      </p:sp>
      <p:sp>
        <p:nvSpPr>
          <p:cNvPr id="6" name="Obdélník 5"/>
          <p:cNvSpPr/>
          <p:nvPr/>
        </p:nvSpPr>
        <p:spPr>
          <a:xfrm>
            <a:off x="6727356" y="6488668"/>
            <a:ext cx="3462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https://www.zdravaskolnijidelna.cz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</a:t>
            </a:r>
            <a:r>
              <a:rPr lang="cs-CZ" dirty="0" smtClean="0"/>
              <a:t>. </a:t>
            </a:r>
            <a:r>
              <a:rPr lang="cs-CZ" dirty="0" err="1" smtClean="0"/>
              <a:t>Pamlsková</a:t>
            </a:r>
            <a:r>
              <a:rPr lang="cs-CZ" dirty="0" smtClean="0"/>
              <a:t> vyhláška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8577" y="1844824"/>
            <a:ext cx="9171147" cy="4525963"/>
          </a:xfrm>
          <a:solidFill>
            <a:srgbClr val="FF9966"/>
          </a:solidFill>
        </p:spPr>
        <p:txBody>
          <a:bodyPr>
            <a:normAutofit/>
          </a:bodyPr>
          <a:lstStyle/>
          <a:p>
            <a:r>
              <a:rPr lang="cs-CZ" dirty="0" smtClean="0"/>
              <a:t>Automaty                           Bufety</a:t>
            </a:r>
            <a:endParaRPr lang="cs-CZ" dirty="0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0665" y="2420888"/>
            <a:ext cx="2971800" cy="281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5081" y="2420888"/>
            <a:ext cx="4560887" cy="290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630585" y="5301208"/>
            <a:ext cx="8928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err="1" smtClean="0"/>
              <a:t>Pamlsková</a:t>
            </a:r>
            <a:r>
              <a:rPr lang="cs-CZ" sz="2400" dirty="0" smtClean="0"/>
              <a:t> vyhláška </a:t>
            </a:r>
            <a:r>
              <a:rPr lang="cs-CZ" sz="2400" b="1" dirty="0"/>
              <a:t>(č. 282/2016 Sb</a:t>
            </a:r>
            <a:r>
              <a:rPr lang="cs-CZ" sz="2400" b="1" dirty="0" smtClean="0"/>
              <a:t>.)</a:t>
            </a:r>
            <a:r>
              <a:rPr lang="cs-CZ" sz="2400" dirty="0"/>
              <a:t> </a:t>
            </a:r>
            <a:r>
              <a:rPr lang="cs-CZ" sz="2400" dirty="0" smtClean="0"/>
              <a:t>je </a:t>
            </a:r>
            <a:r>
              <a:rPr lang="cs-CZ" sz="2400" dirty="0"/>
              <a:t>v platnosti od 1. ledna 2017. </a:t>
            </a:r>
            <a:endParaRPr lang="cs-CZ" sz="2400" dirty="0" smtClean="0"/>
          </a:p>
          <a:p>
            <a:r>
              <a:rPr lang="cs-CZ" sz="2400" dirty="0" smtClean="0"/>
              <a:t>                               </a:t>
            </a:r>
            <a:r>
              <a:rPr lang="cs-CZ" sz="2400" u="sng" dirty="0" smtClean="0"/>
              <a:t>Od </a:t>
            </a:r>
            <a:r>
              <a:rPr lang="cs-CZ" sz="2400" u="sng" dirty="0"/>
              <a:t>1. </a:t>
            </a:r>
            <a:r>
              <a:rPr lang="cs-CZ" sz="2400" u="sng" dirty="0" smtClean="0"/>
              <a:t>září </a:t>
            </a:r>
            <a:r>
              <a:rPr lang="cs-CZ" sz="2400" u="sng" dirty="0"/>
              <a:t>2018 platí novela této </a:t>
            </a:r>
            <a:r>
              <a:rPr lang="cs-CZ" sz="2400" u="sng" dirty="0" smtClean="0"/>
              <a:t>vyhlášky!</a:t>
            </a:r>
            <a:endParaRPr lang="cs-CZ" sz="2400" u="sng" dirty="0"/>
          </a:p>
        </p:txBody>
      </p:sp>
      <p:sp>
        <p:nvSpPr>
          <p:cNvPr id="7" name="Obdélník 6"/>
          <p:cNvSpPr/>
          <p:nvPr/>
        </p:nvSpPr>
        <p:spPr>
          <a:xfrm>
            <a:off x="1206649" y="1124744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Upravuje požadavky na potraviny, které lze nabízet k prodeji ve školách a školských zařízeních </a:t>
            </a:r>
            <a:r>
              <a:rPr lang="cs-CZ" dirty="0" smtClean="0">
                <a:sym typeface="Wingdings" pitchFamily="2" charset="2"/>
              </a:rPr>
              <a:t></a:t>
            </a:r>
            <a:r>
              <a:rPr lang="cs-CZ" dirty="0" smtClean="0"/>
              <a:t>potraviny a nápoje nabízené v bufetech nebo automatech.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</a:t>
            </a:r>
            <a:r>
              <a:rPr lang="cs-CZ" dirty="0" smtClean="0"/>
              <a:t>. </a:t>
            </a:r>
            <a:r>
              <a:rPr lang="cs-CZ" dirty="0" err="1" smtClean="0"/>
              <a:t>Pamlsková</a:t>
            </a:r>
            <a:r>
              <a:rPr lang="cs-CZ" dirty="0" smtClean="0"/>
              <a:t> vyhláška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rgbClr val="FF9966"/>
          </a:solidFill>
        </p:spPr>
        <p:txBody>
          <a:bodyPr>
            <a:normAutofit/>
          </a:bodyPr>
          <a:lstStyle/>
          <a:p>
            <a:r>
              <a:rPr lang="cs-CZ" sz="2400" u="sng" dirty="0" smtClean="0"/>
              <a:t>Novelizace přinesla zmírnění požadavků, např.:</a:t>
            </a:r>
          </a:p>
          <a:p>
            <a:pPr>
              <a:buNone/>
            </a:pPr>
            <a:r>
              <a:rPr lang="cs-CZ" sz="2400" dirty="0" smtClean="0"/>
              <a:t>Nápoje - </a:t>
            </a:r>
            <a:r>
              <a:rPr lang="cs-CZ" sz="2400" dirty="0"/>
              <a:t>Byla zvýšena nejvyšší přípustná hodnota pro cukry u nealkoholických nápojů ze 4 g na 5 g/100 ml</a:t>
            </a:r>
            <a:r>
              <a:rPr lang="cs-CZ" sz="2400" dirty="0" smtClean="0"/>
              <a:t>.</a:t>
            </a:r>
          </a:p>
          <a:p>
            <a:pPr>
              <a:buNone/>
            </a:pPr>
            <a:r>
              <a:rPr lang="cs-CZ" sz="2400" dirty="0" smtClean="0"/>
              <a:t>Pečivo - </a:t>
            </a:r>
            <a:r>
              <a:rPr lang="cs-CZ" sz="2400" dirty="0"/>
              <a:t> Byl navýšen limit tuku u chleba z 5 g na 10 g, limit tuku u pečiva (z 5,0 g na 8,2 g) a limit soli u běžného pečiva (z 1,5 g na 2,0 g</a:t>
            </a:r>
            <a:r>
              <a:rPr lang="cs-CZ" sz="2400" dirty="0" smtClean="0"/>
              <a:t>); </a:t>
            </a:r>
            <a:r>
              <a:rPr lang="pl-PL" sz="2400" dirty="0"/>
              <a:t>U jemného pečiva byl zvýšen limit tuků (z 10 g na 15 g) a cukru (z 15 g na 20 g). </a:t>
            </a:r>
            <a:endParaRPr lang="pl-PL" sz="2400" dirty="0" smtClean="0"/>
          </a:p>
          <a:p>
            <a:pPr>
              <a:buNone/>
            </a:pPr>
            <a:r>
              <a:rPr lang="pl-PL" sz="2400" dirty="0" smtClean="0"/>
              <a:t>Mléčné výrobky -B </a:t>
            </a:r>
            <a:r>
              <a:rPr lang="cs-CZ" sz="2400" dirty="0" err="1"/>
              <a:t>yl</a:t>
            </a:r>
            <a:r>
              <a:rPr lang="cs-CZ" sz="2400" dirty="0"/>
              <a:t> zvýšen limit pro tuky v tvarozích z původních 5 g na 10 g/100 g potraviny.   </a:t>
            </a:r>
            <a:endParaRPr lang="cs-CZ" sz="2400" dirty="0" smtClean="0"/>
          </a:p>
          <a:p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2646809" y="5733256"/>
            <a:ext cx="4464496" cy="369332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cs-CZ" dirty="0" smtClean="0"/>
              <a:t>https://www.jidelny.cz/show.aspx?id=1899</a:t>
            </a:r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2502793" y="6165304"/>
            <a:ext cx="4846198" cy="36933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cs-CZ" dirty="0" smtClean="0"/>
              <a:t>http://www.</a:t>
            </a:r>
            <a:r>
              <a:rPr lang="cs-CZ" dirty="0" err="1" smtClean="0"/>
              <a:t>msmt.cz</a:t>
            </a:r>
            <a:r>
              <a:rPr lang="cs-CZ" dirty="0" smtClean="0"/>
              <a:t>/</a:t>
            </a:r>
            <a:r>
              <a:rPr lang="cs-CZ" dirty="0" err="1" smtClean="0"/>
              <a:t>vzdelavani</a:t>
            </a:r>
            <a:r>
              <a:rPr lang="cs-CZ" dirty="0" smtClean="0"/>
              <a:t>/</a:t>
            </a:r>
            <a:r>
              <a:rPr lang="cs-CZ" dirty="0" err="1" smtClean="0"/>
              <a:t>skolni</a:t>
            </a:r>
            <a:r>
              <a:rPr lang="cs-CZ" dirty="0" smtClean="0"/>
              <a:t>-</a:t>
            </a:r>
            <a:r>
              <a:rPr lang="cs-CZ" dirty="0" err="1" smtClean="0"/>
              <a:t>stravovani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aoblený obdélník 3"/>
          <p:cNvSpPr/>
          <p:nvPr/>
        </p:nvSpPr>
        <p:spPr>
          <a:xfrm>
            <a:off x="1163007" y="1844824"/>
            <a:ext cx="3290103" cy="216024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1.</a:t>
            </a:r>
          </a:p>
          <a:p>
            <a:pPr algn="ctr"/>
            <a:r>
              <a:rPr lang="cs-CZ" sz="2400" dirty="0" smtClean="0"/>
              <a:t>Historie</a:t>
            </a:r>
          </a:p>
          <a:p>
            <a:pPr algn="ctr"/>
            <a:r>
              <a:rPr lang="cs-CZ" sz="2400" dirty="0" smtClean="0"/>
              <a:t>Legislativa</a:t>
            </a:r>
          </a:p>
          <a:p>
            <a:pPr algn="ctr"/>
            <a:endParaRPr lang="cs-CZ" sz="1200" dirty="0" smtClean="0"/>
          </a:p>
          <a:p>
            <a:pPr algn="ctr"/>
            <a:r>
              <a:rPr lang="cs-CZ" dirty="0" smtClean="0"/>
              <a:t>Převzato od </a:t>
            </a:r>
          </a:p>
          <a:p>
            <a:pPr algn="ctr"/>
            <a:r>
              <a:rPr lang="cs-CZ" dirty="0" err="1" smtClean="0"/>
              <a:t>p.Bc</a:t>
            </a:r>
            <a:r>
              <a:rPr lang="cs-CZ" dirty="0" smtClean="0"/>
              <a:t>. Anny </a:t>
            </a:r>
            <a:r>
              <a:rPr lang="cs-CZ" dirty="0" err="1" smtClean="0"/>
              <a:t>Packové</a:t>
            </a:r>
            <a:endParaRPr lang="cs-CZ" dirty="0" smtClean="0"/>
          </a:p>
          <a:p>
            <a:pPr algn="ctr"/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095082" y="1700808"/>
            <a:ext cx="3450596" cy="2376264"/>
          </a:xfrm>
          <a:prstGeom prst="roundRect">
            <a:avLst/>
          </a:prstGeom>
          <a:solidFill>
            <a:srgbClr val="FF9966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algn="ctr">
              <a:buNone/>
            </a:pPr>
            <a:endParaRPr lang="cs-CZ" sz="2400" dirty="0" smtClean="0"/>
          </a:p>
          <a:p>
            <a:pPr algn="ctr">
              <a:buNone/>
            </a:pPr>
            <a:r>
              <a:rPr lang="cs-CZ" sz="2400" dirty="0" smtClean="0"/>
              <a:t>2.</a:t>
            </a:r>
          </a:p>
          <a:p>
            <a:pPr algn="ctr">
              <a:buNone/>
            </a:pPr>
            <a:r>
              <a:rPr lang="cs-CZ" sz="2800" dirty="0" smtClean="0"/>
              <a:t>Spotřební koš</a:t>
            </a:r>
          </a:p>
          <a:p>
            <a:pPr algn="ctr">
              <a:buNone/>
            </a:pPr>
            <a:r>
              <a:rPr lang="cs-CZ" sz="2800" dirty="0" smtClean="0"/>
              <a:t>Doporučená pestrost</a:t>
            </a:r>
          </a:p>
          <a:p>
            <a:pPr algn="ctr">
              <a:buNone/>
            </a:pPr>
            <a:r>
              <a:rPr lang="cs-CZ" sz="2800" dirty="0" smtClean="0"/>
              <a:t>„</a:t>
            </a:r>
            <a:r>
              <a:rPr lang="cs-CZ" sz="2800" dirty="0" err="1" smtClean="0"/>
              <a:t>Pamlsková</a:t>
            </a:r>
            <a:r>
              <a:rPr lang="cs-CZ" sz="2800" dirty="0" smtClean="0"/>
              <a:t> vyhláška“</a:t>
            </a:r>
          </a:p>
          <a:p>
            <a:pPr algn="ctr"/>
            <a:endParaRPr lang="cs-CZ" dirty="0"/>
          </a:p>
        </p:txBody>
      </p:sp>
      <p:sp>
        <p:nvSpPr>
          <p:cNvPr id="6" name="Zaoblený obdélník 5"/>
          <p:cNvSpPr/>
          <p:nvPr/>
        </p:nvSpPr>
        <p:spPr>
          <a:xfrm>
            <a:off x="3008675" y="4221088"/>
            <a:ext cx="3290103" cy="2160240"/>
          </a:xfrm>
          <a:prstGeom prst="roundRect">
            <a:avLst/>
          </a:prstGeom>
          <a:solidFill>
            <a:srgbClr val="92D05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3.</a:t>
            </a:r>
          </a:p>
          <a:p>
            <a:pPr algn="ctr"/>
            <a:r>
              <a:rPr lang="cs-CZ" sz="2400" dirty="0" smtClean="0"/>
              <a:t>Dietní stravování</a:t>
            </a:r>
          </a:p>
          <a:p>
            <a:pPr algn="ctr"/>
            <a:r>
              <a:rPr lang="cs-CZ" sz="2400" dirty="0" smtClean="0"/>
              <a:t>Studie hodnocení ŠS</a:t>
            </a:r>
          </a:p>
          <a:p>
            <a:pPr algn="ctr"/>
            <a:endParaRPr lang="cs-CZ" dirty="0"/>
          </a:p>
        </p:txBody>
      </p:sp>
      <p:sp>
        <p:nvSpPr>
          <p:cNvPr id="7" name="Elipsa 6"/>
          <p:cNvSpPr/>
          <p:nvPr/>
        </p:nvSpPr>
        <p:spPr>
          <a:xfrm>
            <a:off x="2070745" y="3473624"/>
            <a:ext cx="5184576" cy="3384376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3. Dietní stravování ve ŠJ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rgbClr val="99FF99">
              <a:alpha val="65000"/>
            </a:srgbClr>
          </a:solidFill>
        </p:spPr>
        <p:txBody>
          <a:bodyPr>
            <a:normAutofit/>
          </a:bodyPr>
          <a:lstStyle/>
          <a:p>
            <a:r>
              <a:rPr lang="cs-CZ" dirty="0" smtClean="0"/>
              <a:t>Od r.2015 – </a:t>
            </a:r>
          </a:p>
          <a:p>
            <a:r>
              <a:rPr lang="cs-CZ" i="1" dirty="0" smtClean="0"/>
              <a:t>Zpráva ČŠI (2017) - Možnost </a:t>
            </a:r>
            <a:r>
              <a:rPr lang="cs-CZ" i="1" dirty="0"/>
              <a:t>školního stravování v dietním režimu nabízelo </a:t>
            </a:r>
            <a:r>
              <a:rPr lang="cs-CZ" b="1" i="1" dirty="0"/>
              <a:t>7 %</a:t>
            </a:r>
            <a:r>
              <a:rPr lang="cs-CZ" i="1" dirty="0"/>
              <a:t> školních jídelen, které zajišťovaly nejčastěji dietu s omezením lepku</a:t>
            </a:r>
            <a:r>
              <a:rPr lang="cs-CZ" i="1" dirty="0" smtClean="0"/>
              <a:t>.</a:t>
            </a:r>
          </a:p>
          <a:p>
            <a:r>
              <a:rPr lang="cs-CZ" i="1" dirty="0"/>
              <a:t>Zpráva ČŠI (</a:t>
            </a:r>
            <a:r>
              <a:rPr lang="cs-CZ" i="1" dirty="0" smtClean="0"/>
              <a:t>2016) </a:t>
            </a:r>
            <a:r>
              <a:rPr lang="cs-CZ" b="1" dirty="0" smtClean="0"/>
              <a:t>9 </a:t>
            </a:r>
            <a:r>
              <a:rPr lang="cs-CZ" b="1" dirty="0"/>
              <a:t>%</a:t>
            </a:r>
            <a:r>
              <a:rPr lang="cs-CZ" dirty="0"/>
              <a:t> jídelen nabízelo dietní </a:t>
            </a:r>
            <a:r>
              <a:rPr lang="cs-CZ" dirty="0" smtClean="0"/>
              <a:t>stravování, nejčastěji </a:t>
            </a:r>
            <a:r>
              <a:rPr lang="cs-CZ" dirty="0"/>
              <a:t>bezlepková </a:t>
            </a:r>
            <a:r>
              <a:rPr lang="cs-CZ" dirty="0" smtClean="0"/>
              <a:t>dieta.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3. Dietní stravování ve ŠJ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rgbClr val="99FF99">
              <a:alpha val="65000"/>
            </a:srgbClr>
          </a:solidFill>
        </p:spPr>
        <p:txBody>
          <a:bodyPr>
            <a:normAutofit/>
          </a:bodyPr>
          <a:lstStyle/>
          <a:p>
            <a:r>
              <a:rPr lang="cs-CZ" dirty="0" smtClean="0"/>
              <a:t>Nejčastější diety ve ŠJ</a:t>
            </a:r>
          </a:p>
          <a:p>
            <a:pPr marL="457200" lvl="1" indent="-457200">
              <a:lnSpc>
                <a:spcPct val="110000"/>
              </a:lnSpc>
              <a:spcBef>
                <a:spcPts val="1000"/>
              </a:spcBef>
              <a:buClr>
                <a:schemeClr val="tx1"/>
              </a:buClr>
            </a:pPr>
            <a:r>
              <a:rPr lang="cs-CZ" sz="3200" dirty="0" smtClean="0"/>
              <a:t>Dieta bezlepková</a:t>
            </a:r>
          </a:p>
          <a:p>
            <a:pPr marL="457200" lvl="1" indent="-457200">
              <a:lnSpc>
                <a:spcPct val="110000"/>
              </a:lnSpc>
              <a:spcBef>
                <a:spcPts val="1000"/>
              </a:spcBef>
              <a:buClr>
                <a:schemeClr val="tx1"/>
              </a:buClr>
            </a:pPr>
            <a:r>
              <a:rPr lang="cs-CZ" sz="3200" dirty="0" smtClean="0"/>
              <a:t>Dieta </a:t>
            </a:r>
            <a:r>
              <a:rPr lang="cs-CZ" sz="3200" dirty="0" err="1" smtClean="0"/>
              <a:t>bezmléčná</a:t>
            </a:r>
            <a:r>
              <a:rPr lang="cs-CZ" sz="3200" dirty="0" smtClean="0"/>
              <a:t> </a:t>
            </a:r>
          </a:p>
          <a:p>
            <a:pPr marL="457200" lvl="1" indent="-457200">
              <a:lnSpc>
                <a:spcPct val="110000"/>
              </a:lnSpc>
              <a:spcBef>
                <a:spcPts val="1000"/>
              </a:spcBef>
              <a:buClr>
                <a:schemeClr val="tx1"/>
              </a:buClr>
            </a:pPr>
            <a:r>
              <a:rPr lang="cs-CZ" sz="3200" dirty="0" smtClean="0"/>
              <a:t>Diety při dalších potravinových alergiích a intolerancích </a:t>
            </a:r>
          </a:p>
          <a:p>
            <a:pPr marL="457200" lvl="1" indent="-457200">
              <a:lnSpc>
                <a:spcPct val="110000"/>
              </a:lnSpc>
              <a:spcBef>
                <a:spcPts val="1000"/>
              </a:spcBef>
              <a:buClr>
                <a:schemeClr val="tx1"/>
              </a:buClr>
            </a:pPr>
            <a:r>
              <a:rPr lang="cs-CZ" sz="3200" dirty="0" smtClean="0"/>
              <a:t>Dieta šetřící</a:t>
            </a:r>
          </a:p>
          <a:p>
            <a:pPr marL="457200" lvl="1" indent="-457200">
              <a:lnSpc>
                <a:spcPct val="110000"/>
              </a:lnSpc>
              <a:spcBef>
                <a:spcPts val="1000"/>
              </a:spcBef>
              <a:buClr>
                <a:schemeClr val="tx1"/>
              </a:buClr>
            </a:pPr>
            <a:r>
              <a:rPr lang="cs-CZ" sz="3200" dirty="0" smtClean="0"/>
              <a:t>Dieta diabetická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3. Dietní stravování ve ŠJ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rgbClr val="99FF99">
              <a:alpha val="65000"/>
            </a:srgbClr>
          </a:solidFill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Seznámení se s problematikou dietního stravování</a:t>
            </a:r>
          </a:p>
          <a:p>
            <a:pPr lvl="1"/>
            <a:r>
              <a:rPr lang="cs-CZ" sz="2600" dirty="0" smtClean="0"/>
              <a:t>Na základě získaných informací – rozhodnutí o přípravě DS ano/ne</a:t>
            </a:r>
          </a:p>
          <a:p>
            <a:r>
              <a:rPr lang="cs-CZ" dirty="0" smtClean="0"/>
              <a:t>Posouzení technického a personálního zabezpečení</a:t>
            </a:r>
          </a:p>
          <a:p>
            <a:pPr lvl="1"/>
            <a:r>
              <a:rPr lang="cs-CZ" sz="2600" dirty="0" smtClean="0"/>
              <a:t>Vymezit samostatný úsek pro přípravu diet, oddělené místo ve skladu, vyhrazené nádobí, oddělené uchovávání a výdej, alespoň jeden kuchař pro přípravu diet; </a:t>
            </a:r>
          </a:p>
          <a:p>
            <a:pPr marL="514350" indent="-457200"/>
            <a:r>
              <a:rPr lang="cs-CZ" dirty="0" smtClean="0"/>
              <a:t>Zajištění spolupráce s NT – uzavření smluvní dohody</a:t>
            </a:r>
          </a:p>
          <a:p>
            <a:r>
              <a:rPr lang="cs-CZ" dirty="0" smtClean="0"/>
              <a:t> Školení</a:t>
            </a:r>
          </a:p>
          <a:p>
            <a:pPr lvl="1"/>
            <a:r>
              <a:rPr lang="cs-CZ" sz="2600" dirty="0" smtClean="0"/>
              <a:t>NT proškolí celý personál ŠJ – specifikace jednotlivých diet, výběr potravin a technologií pokrmů</a:t>
            </a:r>
          </a:p>
          <a:p>
            <a:r>
              <a:rPr lang="cs-CZ" dirty="0" smtClean="0"/>
              <a:t>Zajistit správnou výrobní praxi, zdravotní nezávadnost a bezpečnost pokrmů</a:t>
            </a:r>
            <a:r>
              <a:rPr lang="cs-CZ" dirty="0"/>
              <a:t> </a:t>
            </a:r>
            <a:r>
              <a:rPr lang="cs-CZ" dirty="0" smtClean="0"/>
              <a:t>– prevence křížové kontaminace</a:t>
            </a:r>
          </a:p>
          <a:p>
            <a:pPr lvl="1"/>
            <a:r>
              <a:rPr lang="cs-CZ" sz="2600" dirty="0" smtClean="0"/>
              <a:t>Dodržování všech hygienických předpisů, aktualizace HACCP</a:t>
            </a:r>
          </a:p>
          <a:p>
            <a:endParaRPr lang="cs-CZ" sz="3100" dirty="0"/>
          </a:p>
        </p:txBody>
      </p:sp>
    </p:spTree>
    <p:extLst>
      <p:ext uri="{BB962C8B-B14F-4D97-AF65-F5344CB8AC3E}">
        <p14:creationId xmlns:p14="http://schemas.microsoft.com/office/powerpoint/2010/main" val="119959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3. Dietní stravování ve ŠJ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rgbClr val="99FF99">
              <a:alpha val="65000"/>
            </a:srgbClr>
          </a:solidFill>
        </p:spPr>
        <p:txBody>
          <a:bodyPr>
            <a:normAutofit fontScale="85000" lnSpcReduction="20000"/>
          </a:bodyPr>
          <a:lstStyle/>
          <a:p>
            <a:r>
              <a:rPr lang="cs-CZ" sz="3100" dirty="0" smtClean="0"/>
              <a:t>Příklad realizace:</a:t>
            </a:r>
          </a:p>
          <a:p>
            <a:r>
              <a:rPr lang="cs-CZ" sz="3100" b="1" dirty="0" smtClean="0"/>
              <a:t>JL Standard: Vepřová pečeně, houskový knedlík, zel</a:t>
            </a:r>
            <a:r>
              <a:rPr lang="cs-CZ" sz="3100" dirty="0" smtClean="0"/>
              <a:t>í</a:t>
            </a:r>
          </a:p>
          <a:p>
            <a:r>
              <a:rPr lang="cs-CZ" i="1" u="sng" dirty="0"/>
              <a:t>Šetřící dieta</a:t>
            </a:r>
            <a:r>
              <a:rPr lang="cs-CZ" u="sng" dirty="0"/>
              <a:t> </a:t>
            </a:r>
            <a:r>
              <a:rPr lang="cs-CZ" dirty="0"/>
              <a:t>– maso se opeče nasucho; knedlík bez problémů, místo zelí lze dát např. dušenou mrkev; špenát (bez cibule a česneku) – právě zde poradí nutriční terapeut;</a:t>
            </a:r>
          </a:p>
          <a:p>
            <a:r>
              <a:rPr lang="cs-CZ" i="1" u="sng" dirty="0"/>
              <a:t>Bezlepková dieta</a:t>
            </a:r>
            <a:r>
              <a:rPr lang="cs-CZ" dirty="0"/>
              <a:t> – šťávu z masa, pokud ji budeme zahušťovat, odebereme a zahustíme škrobem, knedlík uvaříme z bezlepkové mouky, nebo dáme brambory; zelí – pozor opět při zahušťování, ale proč zahušťovat</a:t>
            </a:r>
            <a:r>
              <a:rPr lang="cs-CZ" dirty="0" smtClean="0"/>
              <a:t>?</a:t>
            </a:r>
            <a:endParaRPr lang="cs-CZ" i="1" dirty="0" smtClean="0"/>
          </a:p>
          <a:p>
            <a:r>
              <a:rPr lang="cs-CZ" i="1" u="sng" dirty="0" smtClean="0"/>
              <a:t>Diabetik</a:t>
            </a:r>
            <a:r>
              <a:rPr lang="cs-CZ" dirty="0"/>
              <a:t> – vepřová pečeně – bez problému; knedlík – pozor na množství; dušené zelí – před dochucením cukrem oddělit, nesladit nebo použít např. umělé sladidlo.</a:t>
            </a:r>
          </a:p>
          <a:p>
            <a:endParaRPr lang="cs-CZ" sz="3100" dirty="0"/>
          </a:p>
        </p:txBody>
      </p:sp>
    </p:spTree>
    <p:extLst>
      <p:ext uri="{BB962C8B-B14F-4D97-AF65-F5344CB8AC3E}">
        <p14:creationId xmlns:p14="http://schemas.microsoft.com/office/powerpoint/2010/main" val="150647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3. Dietní stravování ve ŠJ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rgbClr val="99FF99">
              <a:alpha val="65000"/>
            </a:srgbClr>
          </a:solidFill>
        </p:spPr>
        <p:txBody>
          <a:bodyPr>
            <a:normAutofit/>
          </a:bodyPr>
          <a:lstStyle/>
          <a:p>
            <a:endParaRPr lang="cs-CZ" sz="3100" dirty="0"/>
          </a:p>
        </p:txBody>
      </p:sp>
      <p:pic>
        <p:nvPicPr>
          <p:cNvPr id="2050" name="Picture 2" descr="VÃ½sledek obrÃ¡zku pro diety ve Å¡kolnÃ­ch jÃ­delnÃ¡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841" y="1534923"/>
            <a:ext cx="3492388" cy="465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83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1. Historie školního stravování v ČR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08" y="1600201"/>
            <a:ext cx="9106957" cy="4525963"/>
          </a:xfrm>
        </p:spPr>
        <p:txBody>
          <a:bodyPr>
            <a:normAutofit/>
          </a:bodyPr>
          <a:lstStyle/>
          <a:p>
            <a:pPr algn="just">
              <a:lnSpc>
                <a:spcPts val="28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800" dirty="0" smtClean="0"/>
              <a:t>Později, jak rostla zaměstnanost žen - matek, rozrůstala se i instituce školního stravování. </a:t>
            </a:r>
          </a:p>
          <a:p>
            <a:pPr algn="just">
              <a:lnSpc>
                <a:spcPts val="28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800" dirty="0" smtClean="0"/>
              <a:t>Nejprve z iniciativy některých škol, později obcí a konečně státu, který vládním usnesením z r. 1960 učinil za školní stravování odpovědným ministerstvo školství.</a:t>
            </a:r>
          </a:p>
          <a:p>
            <a:pPr algn="just">
              <a:lnSpc>
                <a:spcPts val="28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800" dirty="0" smtClean="0"/>
              <a:t>Školní stravování se začalo velice rychle rozrůstat </a:t>
            </a:r>
          </a:p>
          <a:p>
            <a:pPr>
              <a:lnSpc>
                <a:spcPts val="28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800" dirty="0" smtClean="0"/>
              <a:t>v průběhu 70. let min. st. dokázalo zajistit stravování všem dětem, které o ně projevily zájem –  a byla jich naprostá většina.</a:t>
            </a:r>
          </a:p>
          <a:p>
            <a:pPr algn="just">
              <a:spcBef>
                <a:spcPts val="0"/>
              </a:spcBef>
            </a:pPr>
            <a:endParaRPr lang="cs-CZ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6378" t="21796" r="43847" b="43496"/>
          <a:stretch>
            <a:fillRect/>
          </a:stretch>
        </p:blipFill>
        <p:spPr bwMode="auto">
          <a:xfrm>
            <a:off x="6895281" y="4869160"/>
            <a:ext cx="2928428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3. Studie hodnocení ŠJ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rgbClr val="99FF99">
              <a:alpha val="65000"/>
            </a:srgbClr>
          </a:solidFill>
        </p:spPr>
        <p:txBody>
          <a:bodyPr>
            <a:normAutofit/>
          </a:bodyPr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825" y="1196752"/>
            <a:ext cx="3744416" cy="5078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3. Studie hodnocení ŠJ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rgbClr val="99FF99">
              <a:alpha val="65000"/>
            </a:srgbClr>
          </a:solidFill>
        </p:spPr>
        <p:txBody>
          <a:bodyPr>
            <a:normAutofit/>
          </a:bodyPr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857" y="1196752"/>
            <a:ext cx="3672408" cy="55594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Literatura</a:t>
            </a:r>
            <a:endParaRPr lang="cs-CZ" dirty="0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6609" y="1412776"/>
            <a:ext cx="8352928" cy="5144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Literatura</a:t>
            </a:r>
            <a:endParaRPr lang="cs-CZ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577" y="1340768"/>
            <a:ext cx="7992888" cy="5274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Literatura</a:t>
            </a:r>
            <a:endParaRPr lang="cs-CZ" dirty="0"/>
          </a:p>
        </p:txBody>
      </p:sp>
      <p:pic>
        <p:nvPicPr>
          <p:cNvPr id="1026" name="Picture 2" descr="https://www.jidelny.cz/pictures/public/2018-02-09_obalka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857" y="1556792"/>
            <a:ext cx="3571354" cy="493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37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Děkuji za pozornost</a:t>
            </a:r>
            <a:endParaRPr lang="cs-CZ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4175" y="1193800"/>
            <a:ext cx="6880225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1282" y="188640"/>
            <a:ext cx="9320112" cy="1143000"/>
          </a:xfrm>
        </p:spPr>
        <p:txBody>
          <a:bodyPr>
            <a:noAutofit/>
          </a:bodyPr>
          <a:lstStyle/>
          <a:p>
            <a:r>
              <a:rPr lang="cs-CZ" sz="3200" dirty="0" smtClean="0"/>
              <a:t>1. Vývoj školního stravování v letech 1995 - 2004</a:t>
            </a:r>
            <a:endParaRPr lang="cs-CZ" sz="3200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2514" y="1196753"/>
            <a:ext cx="7783903" cy="5699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1. Školní stravování - současnost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3295" t="4290" r="5195" b="2763"/>
          <a:stretch>
            <a:fillRect/>
          </a:stretch>
        </p:blipFill>
        <p:spPr bwMode="auto">
          <a:xfrm>
            <a:off x="280296" y="1484784"/>
            <a:ext cx="7783903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56153" t="18676" r="-607" b="41983"/>
          <a:stretch>
            <a:fillRect/>
          </a:stretch>
        </p:blipFill>
        <p:spPr bwMode="auto">
          <a:xfrm>
            <a:off x="6379024" y="4293096"/>
            <a:ext cx="3811139" cy="2339912"/>
          </a:xfrm>
          <a:prstGeom prst="roundRect">
            <a:avLst/>
          </a:prstGeom>
          <a:noFill/>
          <a:ln w="9525">
            <a:solidFill>
              <a:srgbClr val="FFFF99"/>
            </a:solidFill>
            <a:prstDash val="sysDot"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1. Školní stravování - současnost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543" y="1700808"/>
            <a:ext cx="4586417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4835" y="1556793"/>
            <a:ext cx="4092567" cy="2685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l="17548" t="20189" r="43847" b="45009"/>
          <a:stretch>
            <a:fillRect/>
          </a:stretch>
        </p:blipFill>
        <p:spPr bwMode="auto">
          <a:xfrm>
            <a:off x="6218531" y="4581128"/>
            <a:ext cx="3290103" cy="2057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1. Co trápí školní stravování?</a:t>
            </a:r>
            <a:endParaRPr lang="cs-CZ" dirty="0"/>
          </a:p>
        </p:txBody>
      </p:sp>
      <p:sp>
        <p:nvSpPr>
          <p:cNvPr id="4" name="Zástupný symbol pro obsah 6"/>
          <p:cNvSpPr>
            <a:spLocks noGrp="1"/>
          </p:cNvSpPr>
          <p:nvPr>
            <p:ph idx="1"/>
          </p:nvPr>
        </p:nvSpPr>
        <p:spPr>
          <a:xfrm>
            <a:off x="509508" y="1600201"/>
            <a:ext cx="9171147" cy="4709119"/>
          </a:xfrm>
        </p:spPr>
        <p:txBody>
          <a:bodyPr>
            <a:noAutofit/>
          </a:bodyPr>
          <a:lstStyle/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cs-CZ" sz="2000" dirty="0" smtClean="0"/>
              <a:t>Přísné normativy na stanovování počtů pracovníků ve školních jídelnách.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cs-CZ" sz="2000" dirty="0" smtClean="0"/>
              <a:t>Nedostatek finančních prostředků na vzdělávání pracovníků školních jídelen.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cs-CZ" sz="2000" dirty="0" smtClean="0"/>
              <a:t>Nízké finanční ohodnocení jejich práce.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cs-CZ" sz="2000" dirty="0" smtClean="0"/>
              <a:t>Nedostatek personálu – nejsou vyučeni kuchaři (odcházejí na lépe placená místa) a rovněž není dostatek vedoucích školních jídelen vzdělaných v oboru.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cs-CZ" sz="2000" dirty="0" smtClean="0"/>
              <a:t>Nízká společenská prestiž ŠS.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cs-CZ" sz="2000" dirty="0" smtClean="0"/>
              <a:t>Mediální </a:t>
            </a:r>
            <a:r>
              <a:rPr lang="cs-CZ" sz="2000" dirty="0" err="1" smtClean="0"/>
              <a:t>dehonestace</a:t>
            </a:r>
            <a:r>
              <a:rPr lang="cs-CZ" sz="2000" dirty="0" smtClean="0"/>
              <a:t> školního stravování.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cs-CZ" sz="2000" dirty="0" smtClean="0"/>
              <a:t>Snahy mnoha různých subjektů vstupovat „nesystémově do systému“ ŠS, čímž se narušuje kontinuita a společná snaha zlepšovat jeho úroveň.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cs-CZ" sz="2000" dirty="0" smtClean="0"/>
              <a:t>Je velmi obtížné měnit dosavadní zvyklosti dětských strávníků – vázne spolupráce s rodiči a někdy i se školami</a:t>
            </a:r>
            <a:r>
              <a:rPr lang="cs-CZ" sz="2400" dirty="0" smtClean="0"/>
              <a:t>.</a:t>
            </a:r>
            <a:endParaRPr lang="cs-CZ" sz="2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Vlastní 1">
      <a:dk1>
        <a:sysClr val="windowText" lastClr="000000"/>
      </a:dk1>
      <a:lt1>
        <a:srgbClr val="002060"/>
      </a:lt1>
      <a:dk2>
        <a:srgbClr val="000000"/>
      </a:dk2>
      <a:lt2>
        <a:srgbClr val="FFC000"/>
      </a:lt2>
      <a:accent1>
        <a:srgbClr val="000000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820</TotalTime>
  <Words>1594</Words>
  <Application>Microsoft Office PowerPoint</Application>
  <PresentationFormat>Vlastní</PresentationFormat>
  <Paragraphs>285</Paragraphs>
  <Slides>55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60" baseType="lpstr">
      <vt:lpstr>Arial</vt:lpstr>
      <vt:lpstr>Calibri</vt:lpstr>
      <vt:lpstr>Times New Roman</vt:lpstr>
      <vt:lpstr>Wingdings</vt:lpstr>
      <vt:lpstr>Motiv sady Office</vt:lpstr>
      <vt:lpstr>ŠKOLNÍ STRAVOVÁNÍ</vt:lpstr>
      <vt:lpstr>Prezentace aplikace PowerPoint</vt:lpstr>
      <vt:lpstr>1. Historie a legislativa</vt:lpstr>
      <vt:lpstr>1. Historie školního stravování v ČR</vt:lpstr>
      <vt:lpstr>1. Historie školního stravování v ČR</vt:lpstr>
      <vt:lpstr>1. Vývoj školního stravování v letech 1995 - 2004</vt:lpstr>
      <vt:lpstr>1. Školní stravování - současnost</vt:lpstr>
      <vt:lpstr>1. Školní stravování - současnost</vt:lpstr>
      <vt:lpstr>1. Co trápí školní stravování?</vt:lpstr>
      <vt:lpstr>Prezentace aplikace PowerPoint</vt:lpstr>
      <vt:lpstr>Prezentace aplikace PowerPoint</vt:lpstr>
      <vt:lpstr>1. Budoucnost školního stravování</vt:lpstr>
      <vt:lpstr>1. LEGISLATIVA</vt:lpstr>
      <vt:lpstr> 1.  LEGISLATIVA 1. Školský zákon č. 561/2004 </vt:lpstr>
      <vt:lpstr> 1.  LEGISLATIVA 1. Školský zákon č. 561/2004 </vt:lpstr>
      <vt:lpstr> 1. LEGISLATIVA 2. Vyhláška o školním stravování č. 107/2005 </vt:lpstr>
      <vt:lpstr> 1. LEGISLATIVA 2. Vyhláška o školním stravování č. 107/2005 </vt:lpstr>
      <vt:lpstr> 1. LEGISLATIVA 2. Vyhláška o školním stravování č. 107/2005 </vt:lpstr>
      <vt:lpstr> 1. LEGISLATIVA 2. Vyhláška o školním stravování č. 107/2005 </vt:lpstr>
      <vt:lpstr> 1. LEGISLATIVA 3. Hygienické a bezpečnostní předpisy </vt:lpstr>
      <vt:lpstr> 1. LEGISLATIVA 3. Hygienické a bezpečnostní předpisy </vt:lpstr>
      <vt:lpstr> 1. LEGISLATIVA 3. Hygienické a bezpečnostní předpisy </vt:lpstr>
      <vt:lpstr> 1. LEGISLATIVA 3. Hygienické a bezpečnostní předpisy </vt:lpstr>
      <vt:lpstr> 1. LEGISLATIVA 3. Hygienické a bezpečnostní předpisy </vt:lpstr>
      <vt:lpstr> 1. LEGISLATIVA 3. Hygienické a bezpečnostní předpisy </vt:lpstr>
      <vt:lpstr>Prezentace aplikace PowerPoint</vt:lpstr>
      <vt:lpstr>2. Spotřební koš</vt:lpstr>
      <vt:lpstr>2. Spotřební koš</vt:lpstr>
      <vt:lpstr>2. Spotřební koš</vt:lpstr>
      <vt:lpstr>2. Spotřební koš</vt:lpstr>
      <vt:lpstr>2. Spotřební koš - problémy</vt:lpstr>
      <vt:lpstr>2. Spotřební koš - problémy</vt:lpstr>
      <vt:lpstr>2. Spotřební koš - problémy</vt:lpstr>
      <vt:lpstr>2. Spotřební koš - problémy</vt:lpstr>
      <vt:lpstr>2. Spotřební koš - problémy</vt:lpstr>
      <vt:lpstr>2. Doporučená pestrost</vt:lpstr>
      <vt:lpstr>2. Doporučená pestrost</vt:lpstr>
      <vt:lpstr>2. Doporučená pestrost</vt:lpstr>
      <vt:lpstr>2. Doporučená pestrost</vt:lpstr>
      <vt:lpstr>2. Doporučená pestrost</vt:lpstr>
      <vt:lpstr>2. Doporučená pestrost</vt:lpstr>
      <vt:lpstr>2. Pamlsková vyhláška</vt:lpstr>
      <vt:lpstr>2. Pamlsková vyhláška</vt:lpstr>
      <vt:lpstr>Prezentace aplikace PowerPoint</vt:lpstr>
      <vt:lpstr>3. Dietní stravování ve ŠJ</vt:lpstr>
      <vt:lpstr>3. Dietní stravování ve ŠJ</vt:lpstr>
      <vt:lpstr>3. Dietní stravování ve ŠJ</vt:lpstr>
      <vt:lpstr>3. Dietní stravování ve ŠJ</vt:lpstr>
      <vt:lpstr>3. Dietní stravování ve ŠJ</vt:lpstr>
      <vt:lpstr>3. Studie hodnocení ŠJ</vt:lpstr>
      <vt:lpstr>3. Studie hodnocení ŠJ</vt:lpstr>
      <vt:lpstr>Literatura</vt:lpstr>
      <vt:lpstr>Literatura</vt:lpstr>
      <vt:lpstr>Literatura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ŠKOLNÍ STRAVOVÁNÍ</dc:title>
  <dc:creator>Zlata</dc:creator>
  <cp:lastModifiedBy>Kamila Jančeková</cp:lastModifiedBy>
  <cp:revision>89</cp:revision>
  <dcterms:created xsi:type="dcterms:W3CDTF">2018-10-22T09:49:01Z</dcterms:created>
  <dcterms:modified xsi:type="dcterms:W3CDTF">2018-10-24T14:36:27Z</dcterms:modified>
</cp:coreProperties>
</file>