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0" r:id="rId3"/>
    <p:sldId id="401" r:id="rId4"/>
    <p:sldId id="447" r:id="rId5"/>
    <p:sldId id="403" r:id="rId6"/>
    <p:sldId id="449" r:id="rId7"/>
    <p:sldId id="405" r:id="rId8"/>
    <p:sldId id="407" r:id="rId9"/>
    <p:sldId id="408" r:id="rId10"/>
    <p:sldId id="410" r:id="rId11"/>
    <p:sldId id="450" r:id="rId12"/>
    <p:sldId id="411" r:id="rId13"/>
    <p:sldId id="451" r:id="rId14"/>
    <p:sldId id="416" r:id="rId15"/>
    <p:sldId id="417" r:id="rId16"/>
    <p:sldId id="452" r:id="rId17"/>
    <p:sldId id="418" r:id="rId18"/>
    <p:sldId id="453" r:id="rId19"/>
    <p:sldId id="422" r:id="rId20"/>
    <p:sldId id="454" r:id="rId21"/>
    <p:sldId id="455" r:id="rId22"/>
    <p:sldId id="472" r:id="rId23"/>
    <p:sldId id="473" r:id="rId24"/>
    <p:sldId id="456" r:id="rId25"/>
    <p:sldId id="458" r:id="rId26"/>
    <p:sldId id="460" r:id="rId27"/>
    <p:sldId id="424" r:id="rId28"/>
    <p:sldId id="425" r:id="rId29"/>
    <p:sldId id="426" r:id="rId30"/>
    <p:sldId id="427" r:id="rId31"/>
    <p:sldId id="441" r:id="rId32"/>
    <p:sldId id="442" r:id="rId33"/>
    <p:sldId id="443" r:id="rId34"/>
    <p:sldId id="475" r:id="rId35"/>
    <p:sldId id="259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CC"/>
    <a:srgbClr val="FF99FF"/>
    <a:srgbClr val="FF33CC"/>
    <a:srgbClr val="FFD9BD"/>
    <a:srgbClr val="FFFF99"/>
    <a:srgbClr val="FFD45B"/>
    <a:srgbClr val="C88500"/>
    <a:srgbClr val="808000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6" autoAdjust="0"/>
  </p:normalViewPr>
  <p:slideViewPr>
    <p:cSldViewPr>
      <p:cViewPr varScale="1">
        <p:scale>
          <a:sx n="84" d="100"/>
          <a:sy n="84" d="100"/>
        </p:scale>
        <p:origin x="57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49923-503B-4E88-8684-372560D801C1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96A3-BE6B-43E2-96DB-C4264A8F8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93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8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48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9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0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61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30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59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6. listopadu 2018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44824"/>
            <a:ext cx="7772400" cy="2376265"/>
          </a:xfrm>
        </p:spPr>
        <p:txBody>
          <a:bodyPr anchor="t"/>
          <a:lstStyle>
            <a:lvl1pPr algn="ctr">
              <a:defRPr sz="3600" b="1" cap="none" baseline="0">
                <a:solidFill>
                  <a:srgbClr val="F47B22"/>
                </a:solidFill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Verdana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5576" y="4509119"/>
            <a:ext cx="7772400" cy="1368153"/>
          </a:xfrm>
          <a:ln>
            <a:noFill/>
          </a:ln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 sz="1400" i="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Section description</a:t>
            </a:r>
          </a:p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err="1" smtClean="0"/>
              <a:t>verdana</a:t>
            </a:r>
            <a:r>
              <a:rPr lang="en-US" dirty="0" smtClean="0"/>
              <a:t> 20pt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AFC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8" name="Picture 13" descr="logo_ce_quadri_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663" y="215900"/>
            <a:ext cx="1590675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229894" y="6381328"/>
            <a:ext cx="684212" cy="482601"/>
          </a:xfrm>
          <a:prstGeom prst="rect">
            <a:avLst/>
          </a:prstGeom>
          <a:solidFill>
            <a:srgbClr val="AFC65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/>
          <a:lstStyle/>
          <a:p>
            <a:pPr defTabSz="457200">
              <a:lnSpc>
                <a:spcPct val="100000"/>
              </a:lnSpc>
              <a:defRPr/>
            </a:pPr>
            <a:r>
              <a:rPr lang="fr-BE" sz="450" b="0" i="1" kern="1200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Food </a:t>
            </a:r>
            <a:r>
              <a:rPr lang="fr-BE" sz="450" b="0" i="1" kern="1200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Safety</a:t>
            </a:r>
            <a:r>
              <a:rPr lang="fr-BE" sz="450" b="0" i="1" kern="1200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6" y="5996013"/>
            <a:ext cx="485931" cy="241299"/>
          </a:xfrm>
          <a:prstGeom prst="rect">
            <a:avLst/>
          </a:prstGeom>
          <a:solidFill>
            <a:srgbClr val="F47B22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6133261-F426-4E3C-B2AF-F6E5B7E61F2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676456" cy="2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432" y="6444514"/>
            <a:ext cx="5519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76DD3C-A0BE-48B1-92B9-4357CAAAF2E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>
            <a:lvl1pPr algn="r">
              <a:defRPr sz="3200" b="1" i="1">
                <a:solidFill>
                  <a:srgbClr val="1E6846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3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3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2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6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1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1C29-68A3-4E67-A94C-85B8481C63E0}" type="datetime1">
              <a:rPr lang="cs-CZ" smtClean="0"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ec.europa.eu/nuhclaim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food/safety/labelling_nutrition/claims/register/public/?event=register.hom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erofquestions.efsa.europa.eu/roqFrontend/ListOfQuestionsNoLogin?0&amp;panel=NDA&amp;foodsectorarea=26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hyperlink" Target="http://www.szpi.gov.cz/internetovy-prodej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eagri.cz/public/web/mze/potraviny/oznacovani-potravin-a-obaly/vyzivova-tvrz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3744416" cy="1368152"/>
          </a:xfrm>
        </p:spPr>
        <p:txBody>
          <a:bodyPr anchor="t">
            <a:noAutofit/>
          </a:bodyPr>
          <a:lstStyle/>
          <a:p>
            <a:r>
              <a:rPr lang="cs-CZ" sz="2800" dirty="0"/>
              <a:t>Zdravotní a výživová tvrzení</a:t>
            </a:r>
            <a:br>
              <a:rPr lang="cs-CZ" sz="2800" dirty="0"/>
            </a:br>
            <a:r>
              <a:rPr lang="cs-CZ" sz="2800" dirty="0"/>
              <a:t>2018</a:t>
            </a:r>
            <a:endParaRPr lang="en-US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3456384" cy="672480"/>
          </a:xfrm>
        </p:spPr>
        <p:txBody>
          <a:bodyPr/>
          <a:lstStyle/>
          <a:p>
            <a:r>
              <a:rPr lang="cs-CZ" dirty="0" smtClean="0"/>
              <a:t>Ing. Miriam </a:t>
            </a:r>
            <a:r>
              <a:rPr lang="cs-CZ" dirty="0"/>
              <a:t>B</a:t>
            </a:r>
            <a:r>
              <a:rPr lang="cs-CZ" dirty="0" smtClean="0"/>
              <a:t>ellofattová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905" y="355652"/>
            <a:ext cx="7997512" cy="913107"/>
          </a:xfrm>
        </p:spPr>
        <p:txBody>
          <a:bodyPr>
            <a:noAutofit/>
          </a:bodyPr>
          <a:lstStyle/>
          <a:p>
            <a:r>
              <a:rPr lang="cs-CZ" dirty="0" smtClean="0"/>
              <a:t>Seznam </a:t>
            </a:r>
            <a:r>
              <a:rPr lang="cs-CZ" dirty="0"/>
              <a:t>nejčastějších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rizikových slov- příloha 5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8" y="1628800"/>
            <a:ext cx="6696744" cy="49982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524328" y="1988840"/>
            <a:ext cx="1440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Příloha 5 obsahuje seznam nejčastěji používaných slov, která  </a:t>
            </a:r>
            <a:r>
              <a:rPr lang="cs-CZ" dirty="0"/>
              <a:t>mohou signalizovat, že se jedná o léčebné tvrzení.</a:t>
            </a:r>
            <a:br>
              <a:rPr lang="cs-CZ" dirty="0"/>
            </a:b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3923928" y="6309320"/>
            <a:ext cx="914400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2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607" y="1039594"/>
            <a:ext cx="7997512" cy="801102"/>
          </a:xfrm>
        </p:spPr>
        <p:txBody>
          <a:bodyPr>
            <a:noAutofit/>
          </a:bodyPr>
          <a:lstStyle/>
          <a:p>
            <a:r>
              <a:rPr lang="cs-CZ" dirty="0"/>
              <a:t>Mezinárodní klasifikace nemocí 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568" y="1988840"/>
            <a:ext cx="3191920" cy="42127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42" y="2739972"/>
            <a:ext cx="4586697" cy="7816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07" y="5009980"/>
            <a:ext cx="4768965" cy="48075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242" y="3916582"/>
            <a:ext cx="3672408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nařízení 1924/2006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Toto nařízení se vztahuje na výživová a zdravotní tvrzení, která:</a:t>
            </a:r>
          </a:p>
          <a:p>
            <a:pPr>
              <a:buNone/>
            </a:pP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splňují </a:t>
            </a:r>
            <a:r>
              <a:rPr 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definici zdravotního/výživového tvrzení </a:t>
            </a:r>
            <a:endParaRPr lang="cs-CZ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cs-CZ" sz="3300" i="1" dirty="0" smtClean="0">
                <a:latin typeface="Arial" pitchFamily="34" charset="0"/>
                <a:cs typeface="Arial" pitchFamily="34" charset="0"/>
              </a:rPr>
              <a:t>Platí </a:t>
            </a:r>
            <a:r>
              <a:rPr lang="cs-CZ" altLang="cs-CZ" sz="3300" i="1" dirty="0">
                <a:latin typeface="Arial" pitchFamily="34" charset="0"/>
                <a:cs typeface="Arial" pitchFamily="34" charset="0"/>
              </a:rPr>
              <a:t>pro všechny potraviny s výjimkou potravin </a:t>
            </a:r>
            <a:r>
              <a:rPr lang="cs-CZ" sz="3300" i="1" dirty="0">
                <a:latin typeface="Arial" pitchFamily="34" charset="0"/>
                <a:cs typeface="Arial" pitchFamily="34" charset="0"/>
              </a:rPr>
              <a:t>pro počáteční kojeneckou výživu </a:t>
            </a:r>
            <a:r>
              <a:rPr 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uvedena v obchodních 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sděleních při označování a v reklamě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Platí pro informace na 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obalu potraviny, nápisu, </a:t>
            </a: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etiketě, 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internetu, aj. </a:t>
            </a:r>
            <a:endParaRPr lang="cs-CZ" sz="3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 v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reklamě tištěné, internetové, televizní </a:t>
            </a: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Neplatí </a:t>
            </a: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výživová 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doporučení vydávaná orgány veřejného </a:t>
            </a: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zdraví, informace 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tisku a ve vědeckých </a:t>
            </a: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publikacích, volně 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dostupné zdroje (Herbáře, Wikipedie</a:t>
            </a:r>
            <a:r>
              <a:rPr lang="cs-CZ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cs-CZ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komunikace pro odborníky ve zdravotnictví.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 </a:t>
            </a:r>
            <a:r>
              <a:rPr 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určena konečnému 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spotřebiteli</a:t>
            </a:r>
          </a:p>
          <a:p>
            <a:pPr>
              <a:buNone/>
            </a:pPr>
            <a:r>
              <a:rPr lang="cs-CZ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Neplatí pro B2B komunikaci</a:t>
            </a: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37976"/>
            <a:ext cx="1528943" cy="1015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229200"/>
            <a:ext cx="669555" cy="9054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36" y="3356992"/>
            <a:ext cx="576064" cy="91587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01" y="1598067"/>
            <a:ext cx="1303230" cy="9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D6164"/>
                </a:solidFill>
              </a:rPr>
              <a:t>Výživová </a:t>
            </a:r>
            <a:r>
              <a:rPr lang="cs-CZ" sz="2400" dirty="0">
                <a:solidFill>
                  <a:srgbClr val="CD6164"/>
                </a:solidFill>
              </a:rPr>
              <a:t>a zdravotní tvrzení nesmí:</a:t>
            </a:r>
            <a:endParaRPr lang="cs-CZ" sz="2400" dirty="0">
              <a:solidFill>
                <a:srgbClr val="CD61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25923"/>
            <a:ext cx="8229600" cy="1282154"/>
          </a:xfrm>
        </p:spPr>
        <p:txBody>
          <a:bodyPr>
            <a:normAutofit/>
          </a:bodyPr>
          <a:lstStyle/>
          <a:p>
            <a:r>
              <a:rPr lang="cs-CZ" sz="3200" dirty="0"/>
              <a:t>Kontrola obecných požadavků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u </a:t>
            </a:r>
            <a:r>
              <a:rPr lang="cs-CZ" sz="3200" dirty="0"/>
              <a:t>zdravotních a výživových </a:t>
            </a:r>
            <a:r>
              <a:rPr lang="cs-CZ" sz="3200" dirty="0" smtClean="0"/>
              <a:t>tvrzení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89339"/>
              </p:ext>
            </p:extLst>
          </p:nvPr>
        </p:nvGraphicFramePr>
        <p:xfrm>
          <a:off x="395535" y="2348880"/>
          <a:ext cx="8568953" cy="42643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…být nepravdivá, dvojsmyslná nebo klamavá;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i="1" dirty="0" smtClean="0">
                          <a:solidFill>
                            <a:srgbClr val="800000"/>
                          </a:solidFill>
                          <a:effectLst/>
                        </a:rPr>
                        <a:t>Porušení čl. 3 písm. a) nařízení (ES) č. 1924/2006 </a:t>
                      </a:r>
                      <a:endParaRPr lang="cs-CZ" sz="1600" b="1" i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…vyvolávat pochybnosti o bezpečnosti nebo výživové přiměřenosti jiných potravin;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 smtClean="0">
                          <a:solidFill>
                            <a:srgbClr val="800000"/>
                          </a:solidFill>
                          <a:effectLst/>
                        </a:rPr>
                        <a:t>Porušení čl. 3 písm. b) nařízení (ES) č. 1924/2006 </a:t>
                      </a:r>
                      <a:endParaRPr lang="cs-CZ" sz="1600" b="1" i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…nabádat k nadměrné konzumaci určité potraviny nebo nadměrnou konzumaci omlouvat;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 smtClean="0">
                          <a:solidFill>
                            <a:srgbClr val="800000"/>
                          </a:solidFill>
                          <a:effectLst/>
                        </a:rPr>
                        <a:t>Porušení čl. 3 písm. c) nařízení (ES) č. 1924/2006 </a:t>
                      </a:r>
                      <a:endParaRPr lang="cs-CZ" sz="1600" b="1" i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…uvádět nebo naznačovat, ani z nich nesmí vyplývat, že vyvážená a různorodá strava nemůže obecně zajistit přiměřené množství živin;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 smtClean="0">
                          <a:solidFill>
                            <a:srgbClr val="800000"/>
                          </a:solidFill>
                          <a:effectLst/>
                        </a:rPr>
                        <a:t>Porušení čl. 3 písm. d) nařízení (ES) č. 1924/2006 </a:t>
                      </a:r>
                      <a:endParaRPr lang="cs-CZ" sz="1600" b="1" i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800000"/>
                          </a:solidFill>
                          <a:effectLst/>
                        </a:rPr>
                        <a:t>…odkazovat na změny tělesných funkcí, které by mohly u spotřebitelů vzbuzovat strach nebo které by mohly zneužívat jejich strachu, pomocí textu nebo prostřednictvím obrazového, grafického či symbolického znázornění.</a:t>
                      </a:r>
                      <a:endParaRPr lang="cs-CZ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 smtClean="0">
                          <a:solidFill>
                            <a:srgbClr val="800000"/>
                          </a:solidFill>
                          <a:effectLst/>
                        </a:rPr>
                        <a:t>Porušení čl. 3 písm. e) nařízení (ES) č. 1924/2006 </a:t>
                      </a:r>
                      <a:endParaRPr lang="cs-CZ" sz="1600" b="1" i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73" y="16288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5232" y="453052"/>
            <a:ext cx="4797945" cy="1008112"/>
          </a:xfrm>
        </p:spPr>
        <p:txBody>
          <a:bodyPr>
            <a:normAutofit/>
          </a:bodyPr>
          <a:lstStyle/>
          <a:p>
            <a:r>
              <a:rPr lang="cs-CZ" altLang="ja-JP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Výživové </a:t>
            </a:r>
            <a:r>
              <a:rPr lang="cs-CZ" altLang="ja-JP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tvrzení - definice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069" y="1352072"/>
            <a:ext cx="6059016" cy="496855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ct val="0"/>
              </a:spcAft>
              <a:buNone/>
            </a:pPr>
            <a:endParaRPr lang="cs-CZ" altLang="cs-CZ" sz="1800" b="1" dirty="0" smtClean="0"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cs-CZ" altLang="cs-CZ" sz="1800" b="1" dirty="0" smtClean="0">
                <a:cs typeface="Tahoma" pitchFamily="34" charset="0"/>
              </a:rPr>
              <a:t>Výživové tvrzení je </a:t>
            </a:r>
            <a:r>
              <a:rPr lang="cs-CZ" altLang="cs-CZ" sz="1800" b="1" dirty="0">
                <a:cs typeface="Tahoma" pitchFamily="34" charset="0"/>
              </a:rPr>
              <a:t>j</a:t>
            </a:r>
            <a:r>
              <a:rPr lang="en-GB" altLang="cs-CZ" sz="1800" b="1" dirty="0" err="1">
                <a:cs typeface="Tahoma" pitchFamily="34" charset="0"/>
              </a:rPr>
              <a:t>akékoliv</a:t>
            </a:r>
            <a:r>
              <a:rPr lang="en-GB" altLang="cs-CZ" sz="1800" b="1" dirty="0">
                <a:cs typeface="Tahoma" pitchFamily="34" charset="0"/>
              </a:rPr>
              <a:t> </a:t>
            </a:r>
            <a:r>
              <a:rPr lang="en-GB" altLang="cs-CZ" sz="1800" b="1" dirty="0" err="1">
                <a:cs typeface="Tahoma" pitchFamily="34" charset="0"/>
              </a:rPr>
              <a:t>tvrzení</a:t>
            </a:r>
            <a:r>
              <a:rPr lang="en-GB" altLang="cs-CZ" sz="1800" b="1" dirty="0" smtClean="0">
                <a:cs typeface="Tahoma" pitchFamily="34" charset="0"/>
              </a:rPr>
              <a:t>,</a:t>
            </a:r>
            <a:r>
              <a:rPr lang="cs-CZ" altLang="cs-CZ" sz="1800" b="1" dirty="0" smtClean="0">
                <a:cs typeface="Tahoma" pitchFamily="34" charset="0"/>
              </a:rPr>
              <a:t> </a:t>
            </a:r>
            <a:r>
              <a:rPr lang="en-GB" altLang="cs-CZ" sz="1800" b="1" dirty="0" err="1" smtClean="0">
                <a:cs typeface="Tahoma" pitchFamily="34" charset="0"/>
              </a:rPr>
              <a:t>které</a:t>
            </a:r>
            <a:r>
              <a:rPr lang="en-GB" altLang="cs-CZ" sz="1800" b="1" dirty="0" smtClean="0">
                <a:cs typeface="Tahoma" pitchFamily="34" charset="0"/>
              </a:rPr>
              <a:t> </a:t>
            </a:r>
            <a:r>
              <a:rPr lang="en-GB" altLang="cs-CZ" sz="1800" b="1" dirty="0" err="1">
                <a:cs typeface="Tahoma" pitchFamily="34" charset="0"/>
              </a:rPr>
              <a:t>uvádí</a:t>
            </a:r>
            <a:r>
              <a:rPr lang="en-GB" altLang="cs-CZ" sz="1800" b="1" dirty="0">
                <a:cs typeface="Tahoma" pitchFamily="34" charset="0"/>
              </a:rPr>
              <a:t>, </a:t>
            </a:r>
            <a:r>
              <a:rPr lang="en-GB" altLang="cs-CZ" sz="1800" b="1" dirty="0" err="1" smtClean="0">
                <a:cs typeface="Tahoma" pitchFamily="34" charset="0"/>
              </a:rPr>
              <a:t>naznačuje</a:t>
            </a:r>
            <a:endParaRPr lang="cs-CZ" altLang="cs-CZ" sz="1800" b="1" dirty="0"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1800" b="1" dirty="0" err="1" smtClean="0">
                <a:cs typeface="Tahoma" pitchFamily="34" charset="0"/>
              </a:rPr>
              <a:t>nebo</a:t>
            </a:r>
            <a:r>
              <a:rPr lang="en-GB" altLang="cs-CZ" sz="1800" b="1" dirty="0" smtClean="0">
                <a:cs typeface="Tahoma" pitchFamily="34" charset="0"/>
              </a:rPr>
              <a:t> </a:t>
            </a:r>
            <a:r>
              <a:rPr lang="en-GB" altLang="cs-CZ" sz="1800" b="1" dirty="0" err="1" smtClean="0">
                <a:cs typeface="Tahoma" pitchFamily="34" charset="0"/>
              </a:rPr>
              <a:t>ze</a:t>
            </a:r>
            <a:r>
              <a:rPr lang="cs-CZ" altLang="cs-CZ" sz="1800" b="1" dirty="0" smtClean="0">
                <a:cs typeface="Tahoma" pitchFamily="34" charset="0"/>
              </a:rPr>
              <a:t> </a:t>
            </a:r>
            <a:r>
              <a:rPr lang="en-GB" altLang="cs-CZ" sz="1800" b="1" dirty="0" err="1" smtClean="0">
                <a:cs typeface="Tahoma" pitchFamily="34" charset="0"/>
              </a:rPr>
              <a:t>kterého</a:t>
            </a:r>
            <a:r>
              <a:rPr lang="en-GB" altLang="cs-CZ" sz="1800" b="1" dirty="0" smtClean="0">
                <a:cs typeface="Tahoma" pitchFamily="34" charset="0"/>
              </a:rPr>
              <a:t> </a:t>
            </a:r>
            <a:r>
              <a:rPr lang="cs-CZ" altLang="cs-CZ" sz="1800" b="1" dirty="0" smtClean="0">
                <a:cs typeface="Tahoma" pitchFamily="34" charset="0"/>
              </a:rPr>
              <a:t>v</a:t>
            </a:r>
            <a:r>
              <a:rPr lang="en-GB" altLang="cs-CZ" sz="1800" b="1" dirty="0" err="1" smtClean="0">
                <a:cs typeface="Tahoma" pitchFamily="34" charset="0"/>
              </a:rPr>
              <a:t>yplývá</a:t>
            </a:r>
            <a:r>
              <a:rPr lang="en-GB" altLang="cs-CZ" sz="1800" b="1" dirty="0">
                <a:cs typeface="Tahoma" pitchFamily="34" charset="0"/>
              </a:rPr>
              <a:t>,</a:t>
            </a:r>
            <a:r>
              <a:rPr lang="cs-CZ" altLang="cs-CZ" sz="1800" b="1" dirty="0">
                <a:cs typeface="Tahoma" pitchFamily="34" charset="0"/>
              </a:rPr>
              <a:t> </a:t>
            </a:r>
            <a:r>
              <a:rPr lang="cs-CZ" altLang="cs-CZ" sz="1800" b="1" dirty="0" smtClean="0">
                <a:cs typeface="Tahoma" pitchFamily="34" charset="0"/>
              </a:rPr>
              <a:t> </a:t>
            </a:r>
            <a:r>
              <a:rPr lang="en-GB" altLang="cs-CZ" sz="1800" b="1" dirty="0" err="1" smtClean="0">
                <a:cs typeface="Tahoma" pitchFamily="34" charset="0"/>
              </a:rPr>
              <a:t>že</a:t>
            </a:r>
            <a:r>
              <a:rPr lang="en-GB" altLang="cs-CZ" sz="1800" b="1" dirty="0" smtClean="0">
                <a:cs typeface="Tahoma" pitchFamily="34" charset="0"/>
              </a:rPr>
              <a:t> </a:t>
            </a:r>
            <a:r>
              <a:rPr lang="cs-CZ" altLang="cs-CZ" sz="1800" b="1" dirty="0" smtClean="0">
                <a:cs typeface="Tahoma" pitchFamily="34" charset="0"/>
              </a:rPr>
              <a:t>potravina </a:t>
            </a:r>
            <a:r>
              <a:rPr lang="cs-CZ" altLang="cs-CZ" sz="1800" b="1" dirty="0">
                <a:cs typeface="Tahoma" pitchFamily="34" charset="0"/>
              </a:rPr>
              <a:t>má určité </a:t>
            </a:r>
            <a:endParaRPr lang="cs-CZ" altLang="cs-CZ" sz="1800" b="1" dirty="0" smtClean="0"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C00000"/>
                </a:solidFill>
                <a:cs typeface="Tahoma" pitchFamily="34" charset="0"/>
              </a:rPr>
              <a:t>p</a:t>
            </a:r>
            <a:r>
              <a:rPr lang="cs-CZ" altLang="cs-CZ" sz="1800" b="1" dirty="0" smtClean="0">
                <a:solidFill>
                  <a:srgbClr val="C00000"/>
                </a:solidFill>
                <a:cs typeface="Tahoma" pitchFamily="34" charset="0"/>
              </a:rPr>
              <a:t>rospěšné výživové </a:t>
            </a:r>
            <a:r>
              <a:rPr lang="cs-CZ" altLang="cs-CZ" sz="1800" b="1" dirty="0">
                <a:solidFill>
                  <a:srgbClr val="C00000"/>
                </a:solidFill>
                <a:cs typeface="Tahoma" pitchFamily="34" charset="0"/>
              </a:rPr>
              <a:t>vlastnosti </a:t>
            </a:r>
            <a:r>
              <a:rPr lang="cs-CZ" altLang="cs-CZ" sz="1800" b="1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cs-CZ" altLang="cs-CZ" sz="1800" b="1" dirty="0" smtClean="0">
                <a:cs typeface="Tahoma" pitchFamily="34" charset="0"/>
              </a:rPr>
              <a:t>v důsledku</a:t>
            </a:r>
            <a:r>
              <a:rPr lang="en-US" sz="1800" b="1" dirty="0" smtClean="0"/>
              <a:t> </a:t>
            </a:r>
            <a:endParaRPr lang="cs-CZ" sz="1800" b="1" dirty="0" smtClean="0"/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US" sz="1800" b="1" dirty="0" err="1" smtClean="0">
                <a:solidFill>
                  <a:srgbClr val="C00000"/>
                </a:solidFill>
              </a:rPr>
              <a:t>energetické</a:t>
            </a:r>
            <a:r>
              <a:rPr lang="en-US" sz="1800" b="1" dirty="0" smtClean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kalorické</a:t>
            </a:r>
            <a:r>
              <a:rPr lang="en-US" sz="1800" b="1" dirty="0"/>
              <a:t>) </a:t>
            </a:r>
            <a:r>
              <a:rPr lang="en-US" sz="1800" b="1" dirty="0" err="1">
                <a:solidFill>
                  <a:srgbClr val="C00000"/>
                </a:solidFill>
              </a:rPr>
              <a:t>hodnoty</a:t>
            </a:r>
            <a:r>
              <a:rPr lang="en-US" sz="1800" b="1" dirty="0"/>
              <a:t>, </a:t>
            </a:r>
            <a:r>
              <a:rPr lang="en-US" sz="1800" b="1" dirty="0" err="1" smtClean="0"/>
              <a:t>kterou</a:t>
            </a:r>
            <a:r>
              <a:rPr lang="cs-CZ" sz="1800" b="1" dirty="0" smtClean="0"/>
              <a:t> p</a:t>
            </a:r>
            <a:r>
              <a:rPr lang="en-US" sz="1800" b="1" dirty="0" err="1" smtClean="0"/>
              <a:t>oskytuje</a:t>
            </a:r>
            <a:r>
              <a:rPr lang="cs-CZ" sz="1800" b="1" dirty="0" smtClean="0"/>
              <a:t>,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poskytuje</a:t>
            </a:r>
            <a:r>
              <a:rPr lang="cs-CZ" sz="1800" b="1" dirty="0" smtClean="0"/>
              <a:t> </a:t>
            </a:r>
            <a:r>
              <a:rPr lang="en-US" sz="1800" b="1" dirty="0" err="1" smtClean="0"/>
              <a:t>ve</a:t>
            </a:r>
            <a:endParaRPr lang="cs-CZ" sz="1800" b="1" dirty="0"/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US" sz="1800" b="1" dirty="0" err="1" smtClean="0"/>
              <a:t>snížené</a:t>
            </a:r>
            <a:r>
              <a:rPr lang="en-US" sz="1800" b="1" dirty="0" smtClean="0"/>
              <a:t> </a:t>
            </a:r>
            <a:r>
              <a:rPr lang="en-US" sz="1800" b="1" dirty="0" err="1"/>
              <a:t>či</a:t>
            </a:r>
            <a:r>
              <a:rPr lang="en-US" sz="1800" b="1" dirty="0"/>
              <a:t> </a:t>
            </a:r>
            <a:r>
              <a:rPr lang="en-US" sz="1800" b="1" dirty="0" err="1"/>
              <a:t>zvýšené</a:t>
            </a:r>
            <a:r>
              <a:rPr lang="en-US" sz="1800" b="1" dirty="0"/>
              <a:t> </a:t>
            </a:r>
            <a:r>
              <a:rPr lang="en-US" sz="1800" b="1" dirty="0" err="1"/>
              <a:t>míře</a:t>
            </a:r>
            <a:r>
              <a:rPr lang="en-US" sz="1800" b="1" dirty="0"/>
              <a:t> </a:t>
            </a:r>
            <a:r>
              <a:rPr lang="cs-CZ" sz="1800" b="1" dirty="0" smtClean="0"/>
              <a:t> či n</a:t>
            </a:r>
            <a:r>
              <a:rPr lang="en-US" sz="1800" b="1" dirty="0" err="1" smtClean="0"/>
              <a:t>eposkytuj</a:t>
            </a:r>
            <a:r>
              <a:rPr lang="cs-CZ" sz="1800" b="1" dirty="0" smtClean="0"/>
              <a:t>e 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cs-CZ" sz="1800" b="1" dirty="0" smtClean="0"/>
              <a:t>nebo </a:t>
            </a:r>
            <a:r>
              <a:rPr lang="en-US" sz="1800" b="1" dirty="0" err="1" smtClean="0">
                <a:solidFill>
                  <a:srgbClr val="C00000"/>
                </a:solidFill>
              </a:rPr>
              <a:t>živin</a:t>
            </a:r>
            <a:r>
              <a:rPr lang="en-US" sz="1800" b="1" dirty="0" smtClean="0"/>
              <a:t> </a:t>
            </a:r>
            <a:r>
              <a:rPr lang="en-US" sz="1800" b="1" dirty="0" err="1"/>
              <a:t>či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jiných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látek</a:t>
            </a:r>
            <a:r>
              <a:rPr lang="en-US" sz="1800" b="1" dirty="0"/>
              <a:t>, </a:t>
            </a:r>
            <a:r>
              <a:rPr lang="en-US" sz="1800" b="1" dirty="0" err="1" smtClean="0"/>
              <a:t>které</a:t>
            </a:r>
            <a:r>
              <a:rPr lang="cs-CZ" sz="1800" b="1" dirty="0" smtClean="0"/>
              <a:t> o</a:t>
            </a:r>
            <a:r>
              <a:rPr lang="en-US" sz="1800" b="1" dirty="0" err="1" smtClean="0"/>
              <a:t>bsahuje</a:t>
            </a:r>
            <a:r>
              <a:rPr lang="cs-CZ" sz="1800" b="1" dirty="0" smtClean="0"/>
              <a:t> , </a:t>
            </a:r>
            <a:r>
              <a:rPr lang="en-US" sz="1800" b="1" dirty="0" err="1" smtClean="0"/>
              <a:t>obsahuje</a:t>
            </a:r>
            <a:r>
              <a:rPr lang="en-US" sz="1800" b="1" dirty="0" smtClean="0"/>
              <a:t>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endParaRPr lang="cs-CZ" sz="1800" b="1" dirty="0" smtClean="0"/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US" sz="1800" b="1" dirty="0" err="1" smtClean="0"/>
              <a:t>snížené</a:t>
            </a:r>
            <a:r>
              <a:rPr lang="en-US" sz="1800" b="1" dirty="0" smtClean="0"/>
              <a:t> </a:t>
            </a:r>
            <a:r>
              <a:rPr lang="en-US" sz="1800" b="1" dirty="0" err="1"/>
              <a:t>či</a:t>
            </a:r>
            <a:r>
              <a:rPr lang="en-US" sz="1800" b="1" dirty="0"/>
              <a:t> </a:t>
            </a:r>
            <a:r>
              <a:rPr lang="en-US" sz="1800" b="1" dirty="0" err="1"/>
              <a:t>zvýšené</a:t>
            </a:r>
            <a:r>
              <a:rPr lang="en-US" sz="1800" b="1" dirty="0"/>
              <a:t> </a:t>
            </a:r>
            <a:r>
              <a:rPr lang="en-US" sz="1800" b="1" dirty="0" err="1"/>
              <a:t>míře</a:t>
            </a:r>
            <a:r>
              <a:rPr lang="en-US" sz="1800" b="1" dirty="0"/>
              <a:t> </a:t>
            </a:r>
            <a:r>
              <a:rPr lang="cs-CZ" sz="1800" b="1" dirty="0" smtClean="0"/>
              <a:t> či n</a:t>
            </a:r>
            <a:r>
              <a:rPr lang="en-US" sz="1800" b="1" dirty="0" err="1" smtClean="0"/>
              <a:t>eobsahuj</a:t>
            </a:r>
            <a:r>
              <a:rPr lang="cs-CZ" sz="1800" b="1" dirty="0" smtClean="0"/>
              <a:t>e</a:t>
            </a:r>
            <a:endParaRPr lang="cs-CZ" alt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759447" y="4289076"/>
            <a:ext cx="1872208" cy="43204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nízkoenergetický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7642514" y="3140968"/>
            <a:ext cx="1329233" cy="43204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Bez kalorií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7160" r="33873" b="18897"/>
          <a:stretch/>
        </p:blipFill>
        <p:spPr>
          <a:xfrm>
            <a:off x="7695551" y="1789076"/>
            <a:ext cx="1095375" cy="12001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9700" r="33636" b="29344"/>
          <a:stretch/>
        </p:blipFill>
        <p:spPr>
          <a:xfrm>
            <a:off x="6138761" y="3092134"/>
            <a:ext cx="1239391" cy="96176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427984" y="4701083"/>
            <a:ext cx="1537098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Zdroj vápníku</a:t>
            </a: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735910" y="5503111"/>
            <a:ext cx="1537098" cy="43204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Bez sodíku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1835696" y="5105268"/>
            <a:ext cx="1537098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light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93" y="5111405"/>
            <a:ext cx="1537098" cy="135702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71" y="5376839"/>
            <a:ext cx="1407790" cy="93682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30824" r="15833" b="47745"/>
          <a:stretch/>
        </p:blipFill>
        <p:spPr>
          <a:xfrm>
            <a:off x="683568" y="5719135"/>
            <a:ext cx="1438275" cy="6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033707"/>
            <a:ext cx="7997512" cy="801102"/>
          </a:xfrm>
        </p:spPr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Kdy lze </a:t>
            </a:r>
            <a:r>
              <a:rPr lang="cs-CZ" dirty="0" smtClean="0">
                <a:latin typeface="+mn-lt"/>
              </a:rPr>
              <a:t>výživové tvrzení použít</a:t>
            </a:r>
            <a:r>
              <a:rPr lang="cs-CZ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>
              <a:latin typeface="+mn-lt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57758"/>
              </p:ext>
            </p:extLst>
          </p:nvPr>
        </p:nvGraphicFramePr>
        <p:xfrm>
          <a:off x="362129" y="1805568"/>
          <a:ext cx="8568952" cy="97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2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Výživové tvrzení musí být uvedené v příloze nařízení (ES) č. 1924/2006</a:t>
                      </a:r>
                      <a:r>
                        <a:rPr lang="cs-CZ" sz="1600" b="1" u="sng" dirty="0">
                          <a:effectLst/>
                        </a:rPr>
                        <a:t> </a:t>
                      </a:r>
                      <a:endParaRPr lang="cs-CZ" sz="1600" b="1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a </a:t>
                      </a:r>
                      <a:r>
                        <a:rPr lang="cs-CZ" sz="1600" b="1" dirty="0">
                          <a:effectLst/>
                        </a:rPr>
                        <a:t>být v souladu s podmínkami použití stanovenými v nařízení (ES) č. 1924/2006.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Porušení čl. 8 odst. 1 nařízení (ES) č. 1924/2006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23277"/>
            <a:ext cx="8568952" cy="252123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6125" y="30229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b="1" i="1" u="sng" dirty="0">
                <a:solidFill>
                  <a:srgbClr val="00CC00"/>
                </a:solidFill>
              </a:rPr>
              <a:t>Příloha 2</a:t>
            </a:r>
            <a:r>
              <a:rPr lang="cs-CZ" sz="1400" u="sng" dirty="0"/>
              <a:t> </a:t>
            </a:r>
            <a:r>
              <a:rPr lang="cs-CZ" sz="1400" dirty="0"/>
              <a:t>(schválená VT) těchto vodítek obsahuje celkový seznam schválených výživových tvrzení včetně později doplněných pozměňovacími nařízeními.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16877" r="7773" b="16877"/>
          <a:stretch/>
        </p:blipFill>
        <p:spPr>
          <a:xfrm>
            <a:off x="5652120" y="4051514"/>
            <a:ext cx="504057" cy="2677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3"/>
          <a:stretch/>
        </p:blipFill>
        <p:spPr>
          <a:xfrm>
            <a:off x="6300192" y="2299478"/>
            <a:ext cx="372087" cy="3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28174" r="12034" b="17707"/>
          <a:stretch/>
        </p:blipFill>
        <p:spPr>
          <a:xfrm>
            <a:off x="3462044" y="1594704"/>
            <a:ext cx="3484457" cy="449340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060893"/>
            <a:ext cx="7997512" cy="801102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Uvádění povinných </a:t>
            </a:r>
            <a:r>
              <a:rPr lang="cs-CZ" sz="3600" dirty="0" smtClean="0"/>
              <a:t>informací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r>
              <a:rPr lang="cs-CZ" sz="3600" dirty="0"/>
              <a:t>u schválených </a:t>
            </a:r>
            <a:r>
              <a:rPr lang="cs-CZ" sz="3600" dirty="0" smtClean="0"/>
              <a:t>výživových </a:t>
            </a:r>
            <a:r>
              <a:rPr lang="cs-CZ" sz="3600" dirty="0"/>
              <a:t>tvrzení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299694" y="3189334"/>
            <a:ext cx="2144344" cy="76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Obsahuje vápník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37" y="3826528"/>
            <a:ext cx="1463663" cy="17048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Obdélník 9"/>
          <p:cNvSpPr/>
          <p:nvPr/>
        </p:nvSpPr>
        <p:spPr>
          <a:xfrm>
            <a:off x="580724" y="2521941"/>
            <a:ext cx="2098487" cy="1728191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/>
              <a:t>Výživové údaje podle čl. 30 odst. 1 nařízení (EU) č. 1169/2011.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C00000"/>
                </a:solidFill>
              </a:rPr>
              <a:t>(S výjimkou doplňků stravy, přírodních minerálních vod) </a:t>
            </a:r>
            <a:endParaRPr lang="cs-CZ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3465" y="4768923"/>
            <a:ext cx="2337161" cy="1314609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/>
              <a:t>Množství látky nebo látek, k nimž se tvrzení vztahuje a které je uvedeno ve stejném zorném poli jako výživové označení.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 r="37708"/>
          <a:stretch/>
        </p:blipFill>
        <p:spPr>
          <a:xfrm>
            <a:off x="5430130" y="3781838"/>
            <a:ext cx="926356" cy="179427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8" name="Přímá spojnice se šipkou 17"/>
          <p:cNvCxnSpPr/>
          <p:nvPr/>
        </p:nvCxnSpPr>
        <p:spPr>
          <a:xfrm>
            <a:off x="2717893" y="4123224"/>
            <a:ext cx="681738" cy="198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2873181" y="5467652"/>
            <a:ext cx="658691" cy="108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95" y="3068960"/>
            <a:ext cx="1304456" cy="18767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053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je každé tvrzení, které uvádí, naznačuje nebo ze kterého vyplývá,</a:t>
            </a:r>
          </a:p>
          <a:p>
            <a:pPr>
              <a:buNone/>
            </a:pP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že existuje </a:t>
            </a:r>
            <a:r>
              <a:rPr lang="cs-CZ" altLang="cs-CZ" b="1" dirty="0" smtClean="0">
                <a:solidFill>
                  <a:srgbClr val="66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souvislost mezi kategorií potravin, potravinou nebo některou z jejích složek a zdravím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82154"/>
          </a:xfrm>
        </p:spPr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2808312" cy="18620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ál 4"/>
          <p:cNvSpPr/>
          <p:nvPr/>
        </p:nvSpPr>
        <p:spPr>
          <a:xfrm>
            <a:off x="4158762" y="548680"/>
            <a:ext cx="1373643" cy="59590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Krok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5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144" y="276114"/>
            <a:ext cx="8598607" cy="1282154"/>
          </a:xfrm>
        </p:spPr>
        <p:txBody>
          <a:bodyPr>
            <a:noAutofit/>
          </a:bodyPr>
          <a:lstStyle/>
          <a:p>
            <a:r>
              <a:rPr lang="cs-CZ" i="1" dirty="0" smtClean="0"/>
              <a:t>Základní typy</a:t>
            </a:r>
            <a:br>
              <a:rPr lang="cs-CZ" i="1" dirty="0" smtClean="0"/>
            </a:br>
            <a:r>
              <a:rPr lang="cs-CZ" dirty="0" smtClean="0"/>
              <a:t> </a:t>
            </a:r>
            <a:r>
              <a:rPr lang="cs-CZ" i="1" dirty="0" smtClean="0"/>
              <a:t>zdravotních tvrzení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30890"/>
              </p:ext>
            </p:extLst>
          </p:nvPr>
        </p:nvGraphicFramePr>
        <p:xfrm>
          <a:off x="276341" y="1124744"/>
          <a:ext cx="8678410" cy="55685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248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Zdravotní</a:t>
                      </a:r>
                      <a:r>
                        <a:rPr lang="cs-CZ" sz="2000" baseline="0" dirty="0" smtClean="0"/>
                        <a:t> tvrzení</a:t>
                      </a:r>
                      <a:endParaRPr lang="cs-CZ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6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Zdravotní</a:t>
                      </a:r>
                      <a:r>
                        <a:rPr lang="cs-CZ" sz="1400" b="1" baseline="0" dirty="0" smtClean="0"/>
                        <a:t> tvrzení specifická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Zdravotní</a:t>
                      </a:r>
                      <a:r>
                        <a:rPr lang="cs-CZ" sz="1400" b="1" baseline="0" dirty="0" smtClean="0"/>
                        <a:t> tvrzení nespecifická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98">
                <a:tc rowSpan="4">
                  <a:txBody>
                    <a:bodyPr/>
                    <a:lstStyle/>
                    <a:p>
                      <a:r>
                        <a:rPr lang="cs-CZ" sz="1200" dirty="0" smtClean="0"/>
                        <a:t>Čl.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dirty="0" smtClean="0"/>
                        <a:t>13.1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cs-CZ" sz="1400" kern="1200" dirty="0" smtClean="0">
                          <a:effectLst/>
                        </a:rPr>
                        <a:t>Funkční tvrzení </a:t>
                      </a:r>
                      <a:r>
                        <a:rPr lang="cs-CZ" sz="1400" b="1" kern="1200" dirty="0" smtClean="0">
                          <a:effectLst/>
                        </a:rPr>
                        <a:t>všeobecně známá, </a:t>
                      </a:r>
                      <a:r>
                        <a:rPr lang="cs-CZ" sz="1400" kern="1200" dirty="0" smtClean="0">
                          <a:effectLst/>
                        </a:rPr>
                        <a:t>která </a:t>
                      </a:r>
                      <a:r>
                        <a:rPr lang="cs-CZ" altLang="cs-CZ" sz="1400" dirty="0" smtClean="0"/>
                        <a:t>popisují nebo odkazují na:</a:t>
                      </a:r>
                      <a:endParaRPr lang="cs-CZ" altLang="cs-CZ" sz="1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Slovní odkaz na obecné příznivé účinky potraviny na celkové zdraví spotřebitele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C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cs-CZ" sz="1400" dirty="0" smtClean="0"/>
                        <a:t>„Pro zdravé srdce“,  „Imunita“ aj.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30"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1400" dirty="0" smtClean="0"/>
                        <a:t>a) význam substance pro růst a vývoj organismu a jeho fyziologické funkce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„Vitamin K přispívá k normální srážlivosti krve“</a:t>
                      </a:r>
                    </a:p>
                    <a:p>
                      <a:endParaRPr lang="cs-CZ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533"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400" dirty="0" smtClean="0"/>
                        <a:t>b) psychologické a behaviorální funkce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„Hořčík přispívá k normální psychické činnosti“</a:t>
                      </a:r>
                      <a:endParaRPr lang="cs-CZ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533"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400" dirty="0" smtClean="0"/>
                        <a:t>c) snižování nebo kontrolu hmotnosti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</a:t>
                      </a:r>
                      <a:r>
                        <a:rPr lang="cs-CZ" sz="1400" dirty="0" err="1" smtClean="0"/>
                        <a:t>Glukomannan</a:t>
                      </a:r>
                      <a:r>
                        <a:rPr lang="cs-CZ" sz="1400" dirty="0" smtClean="0"/>
                        <a:t> v rámci nízkoenergetické diety přispívá ke snížení hmotnosti“</a:t>
                      </a:r>
                      <a:endParaRPr lang="cs-CZ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effectLst/>
                        </a:rPr>
                        <a:t>Grafické, obrázkové či symbolické vyjádření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C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6326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Čl.13.5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Funkční tvrzení založená na </a:t>
                      </a:r>
                      <a:r>
                        <a:rPr lang="cs-CZ" sz="1400" b="1" kern="1200" dirty="0" smtClean="0">
                          <a:effectLst/>
                        </a:rPr>
                        <a:t>nových vědeckých poznatcích</a:t>
                      </a:r>
                      <a:r>
                        <a:rPr lang="cs-CZ" sz="1400" kern="1200" dirty="0" smtClean="0">
                          <a:effectLst/>
                        </a:rPr>
                        <a:t>, mohou být </a:t>
                      </a:r>
                      <a:r>
                        <a:rPr lang="cs-CZ" sz="1400" b="1" kern="1200" dirty="0" smtClean="0">
                          <a:effectLst/>
                        </a:rPr>
                        <a:t>patentově chráněna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effectLst/>
                        </a:rPr>
                        <a:t>„Vláknina z cukrové řepy přispívá ke zvýšení objemu stolice“</a:t>
                      </a:r>
                      <a:endParaRPr lang="cs-CZ" sz="1400" dirty="0" smtClean="0"/>
                    </a:p>
                    <a:p>
                      <a:endParaRPr lang="cs-CZ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326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Čl.14.1.a)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Tvrzení o </a:t>
                      </a:r>
                      <a:r>
                        <a:rPr lang="cs-CZ" sz="1400" b="1" kern="1200" dirty="0" smtClean="0">
                          <a:effectLst/>
                        </a:rPr>
                        <a:t>snížení rizika onemocnění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„Žvýkačka bez cukru napomáhá snižovat demineralizaci zubů. Demineralizace zubů je rizikovým faktorem pro vznik zubních kazů“</a:t>
                      </a:r>
                      <a:endParaRPr lang="cs-CZ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Názvy výrobků a ochranné známky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C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400" b="1" kern="1200" dirty="0" smtClean="0">
                          <a:effectLst/>
                        </a:rPr>
                        <a:t>Imunit</a:t>
                      </a:r>
                      <a:r>
                        <a:rPr lang="cs-CZ" sz="1400" b="1" kern="1200" baseline="30000" dirty="0" smtClean="0">
                          <a:effectLst/>
                        </a:rPr>
                        <a:t>®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21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Čl.14.1.b)</a:t>
                      </a:r>
                      <a:endParaRPr lang="cs-CZ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Tvrzení týkající se </a:t>
                      </a:r>
                      <a:r>
                        <a:rPr lang="cs-CZ" sz="1400" b="1" kern="1200" dirty="0" smtClean="0">
                          <a:effectLst/>
                        </a:rPr>
                        <a:t>zdraví a vývoje dětí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„Jód přispívá k normálnímu růstu dětí“</a:t>
                      </a:r>
                      <a:endParaRPr lang="cs-CZ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B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40" y="3429000"/>
            <a:ext cx="572553" cy="57255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12" y="4149831"/>
            <a:ext cx="824563" cy="6871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275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Která zdravotní tvrzení lze použít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591" y="5425044"/>
            <a:ext cx="8218161" cy="427734"/>
          </a:xfrm>
        </p:spPr>
        <p:txBody>
          <a:bodyPr>
            <a:noAutofit/>
          </a:bodyPr>
          <a:lstStyle/>
          <a:p>
            <a:pPr algn="ctr"/>
            <a:r>
              <a:rPr lang="cs-CZ" sz="1200" dirty="0"/>
              <a:t>Seznam schválených zdravotních tvrzení v angličtině je umístěn na stránkách EK: </a:t>
            </a:r>
            <a:r>
              <a:rPr lang="cs-CZ" sz="1200" u="sng" dirty="0">
                <a:hlinkClick r:id="rId2"/>
              </a:rPr>
              <a:t>http://ec.europa.eu/</a:t>
            </a:r>
            <a:r>
              <a:rPr lang="cs-CZ" sz="1200" u="sng" dirty="0" err="1">
                <a:hlinkClick r:id="rId2"/>
              </a:rPr>
              <a:t>nuhclaims</a:t>
            </a:r>
            <a:r>
              <a:rPr lang="cs-CZ" sz="1200" u="sng" dirty="0">
                <a:hlinkClick r:id="rId2"/>
              </a:rPr>
              <a:t>/</a:t>
            </a:r>
            <a:r>
              <a:rPr lang="cs-CZ" sz="1200" dirty="0"/>
              <a:t>. </a:t>
            </a:r>
          </a:p>
          <a:p>
            <a:pPr algn="ctr"/>
            <a:r>
              <a:rPr lang="cs-CZ" sz="1400" dirty="0"/>
              <a:t>Seznam schválených zdravotních tvrzení v češtině je uveden </a:t>
            </a:r>
            <a:r>
              <a:rPr lang="cs-CZ" sz="1400" b="1" i="1" u="sng" dirty="0">
                <a:solidFill>
                  <a:srgbClr val="92D050"/>
                </a:solidFill>
              </a:rPr>
              <a:t>v příloze 3</a:t>
            </a:r>
            <a:r>
              <a:rPr lang="cs-CZ" sz="1400" dirty="0">
                <a:solidFill>
                  <a:srgbClr val="92D050"/>
                </a:solidFill>
              </a:rPr>
              <a:t> </a:t>
            </a:r>
            <a:r>
              <a:rPr lang="cs-CZ" sz="1400" dirty="0"/>
              <a:t>(schválená ZT)</a:t>
            </a:r>
          </a:p>
          <a:p>
            <a:pPr algn="ctr"/>
            <a:r>
              <a:rPr lang="cs-CZ" sz="1400" dirty="0"/>
              <a:t>Seznam dosud neposouzených tvrzení (tzv. "On hold") je uveden </a:t>
            </a:r>
            <a:r>
              <a:rPr lang="cs-CZ" sz="1400" b="1" i="1" u="sng" dirty="0">
                <a:solidFill>
                  <a:srgbClr val="92D050"/>
                </a:solidFill>
              </a:rPr>
              <a:t>v příloze 4</a:t>
            </a:r>
            <a:r>
              <a:rPr lang="cs-CZ" sz="1400" dirty="0">
                <a:solidFill>
                  <a:srgbClr val="92D050"/>
                </a:solidFill>
              </a:rPr>
              <a:t> </a:t>
            </a:r>
            <a:r>
              <a:rPr lang="cs-CZ" sz="1400" dirty="0"/>
              <a:t>(On Hold)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20363"/>
              </p:ext>
            </p:extLst>
          </p:nvPr>
        </p:nvGraphicFramePr>
        <p:xfrm>
          <a:off x="440162" y="1909244"/>
          <a:ext cx="8424936" cy="33051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94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tvrzení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cs-CZ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schválená 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podle článku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13 nebo 14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- obsažená 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v seznamu schválených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tvrzení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-  splňují veškeré  obecné i specifické podmínky nařízení (ES) č. 1924/2006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Nespecifická tvrzení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- Pokud jsou doplněna nejméně jedním specifickým zdravotním tvrzením podle čl. 13 nebo 14, které je v souladu s právními předpisy.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Lze použít i v případě použití specifického tvrzení k rostlinám uvedeného na seznamu On hold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Tvrzení On hold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Zdravotní tvrzení podle článku 13.1, jehož posouzení nebylo dosud dokončeno a je uvedeno na On hold seznamu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3"/>
          <a:stretch/>
        </p:blipFill>
        <p:spPr>
          <a:xfrm>
            <a:off x="2181142" y="2277664"/>
            <a:ext cx="372087" cy="3733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3"/>
          <a:stretch/>
        </p:blipFill>
        <p:spPr>
          <a:xfrm>
            <a:off x="2220314" y="4555469"/>
            <a:ext cx="372087" cy="3733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3"/>
          <a:stretch/>
        </p:blipFill>
        <p:spPr>
          <a:xfrm>
            <a:off x="2220315" y="3509913"/>
            <a:ext cx="372087" cy="3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4000" dirty="0">
                <a:ea typeface="Tahoma" panose="020B0604030504040204" pitchFamily="34" charset="0"/>
                <a:cs typeface="Tahoma" panose="020B0604030504040204" pitchFamily="34" charset="0"/>
              </a:rPr>
              <a:t>Přijato v prosinci 2006 Radou a Evropským parlamentem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4000" dirty="0">
                <a:ea typeface="Tahoma" panose="020B0604030504040204" pitchFamily="34" charset="0"/>
                <a:cs typeface="Tahoma" panose="020B0604030504040204" pitchFamily="34" charset="0"/>
              </a:rPr>
              <a:t>Použitelné od 1. července 2007</a:t>
            </a:r>
          </a:p>
          <a:p>
            <a:pPr marL="3600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4000" b="1" dirty="0" smtClean="0">
              <a:solidFill>
                <a:schemeClr val="tx1"/>
              </a:solidFill>
            </a:endParaRPr>
          </a:p>
          <a:p>
            <a:pPr marL="3600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4000" b="1" dirty="0" smtClean="0"/>
          </a:p>
          <a:p>
            <a:pPr marL="3600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4000" b="1" dirty="0"/>
          </a:p>
          <a:p>
            <a:pPr marL="360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4000" b="1" dirty="0" smtClean="0"/>
              <a:t>Cíle: </a:t>
            </a:r>
          </a:p>
          <a:p>
            <a:pPr marL="3600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4000" b="1" dirty="0" smtClean="0"/>
          </a:p>
          <a:p>
            <a:pPr marL="607500" indent="-5715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 b="1" dirty="0" smtClean="0">
                <a:solidFill>
                  <a:schemeClr val="tx1"/>
                </a:solidFill>
              </a:rPr>
              <a:t>V</a:t>
            </a:r>
            <a:r>
              <a:rPr lang="cs-CZ" altLang="cs-CZ" sz="4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ytvořit harmonizovaná pravidla pro </a:t>
            </a:r>
            <a:r>
              <a:rPr lang="cs-CZ" altLang="cs-CZ" sz="4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používání </a:t>
            </a:r>
            <a:r>
              <a:rPr lang="cs-CZ" altLang="cs-CZ" sz="4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výživových </a:t>
            </a:r>
            <a:r>
              <a:rPr lang="cs-CZ" altLang="cs-CZ" sz="4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zdravotních tvrzení </a:t>
            </a:r>
            <a:r>
              <a:rPr lang="cs-CZ" sz="4000" b="1" dirty="0" smtClean="0">
                <a:solidFill>
                  <a:schemeClr val="tx1"/>
                </a:solidFill>
              </a:rPr>
              <a:t>na potravinách při označování a </a:t>
            </a:r>
            <a:r>
              <a:rPr lang="cs-CZ" sz="4000" b="1" dirty="0">
                <a:solidFill>
                  <a:schemeClr val="tx1"/>
                </a:solidFill>
              </a:rPr>
              <a:t>v reklamě </a:t>
            </a:r>
            <a:r>
              <a:rPr lang="cs-CZ" sz="4000" b="1" dirty="0" smtClean="0">
                <a:solidFill>
                  <a:schemeClr val="tx1"/>
                </a:solidFill>
              </a:rPr>
              <a:t>v EU</a:t>
            </a:r>
          </a:p>
          <a:p>
            <a:pPr marL="607500" lvl="0" indent="-571500" algn="just">
              <a:buFont typeface="Wingdings" panose="05000000000000000000" pitchFamily="2" charset="2"/>
              <a:buChar char="ü"/>
            </a:pPr>
            <a:r>
              <a:rPr lang="cs-CZ" sz="4000" b="1" dirty="0" smtClean="0"/>
              <a:t>Zajistit </a:t>
            </a:r>
            <a:r>
              <a:rPr lang="cs-CZ" sz="4000" b="1" dirty="0"/>
              <a:t>vysokou úroveň ochrany </a:t>
            </a:r>
            <a:r>
              <a:rPr lang="cs-CZ" sz="4000" b="1" dirty="0" smtClean="0"/>
              <a:t>spotřebitelům</a:t>
            </a:r>
          </a:p>
          <a:p>
            <a:pPr marL="607500" lvl="0" indent="-571500" algn="just">
              <a:buFont typeface="Wingdings" panose="05000000000000000000" pitchFamily="2" charset="2"/>
              <a:buChar char="ü"/>
            </a:pPr>
            <a:r>
              <a:rPr lang="cs-CZ" sz="4000" b="1" dirty="0" smtClean="0"/>
              <a:t>Vytvořit </a:t>
            </a:r>
            <a:r>
              <a:rPr lang="cs-CZ" sz="4000" b="1" dirty="0"/>
              <a:t>rovné podmínky </a:t>
            </a:r>
            <a:r>
              <a:rPr lang="cs-CZ" sz="4000" b="1" dirty="0" smtClean="0"/>
              <a:t>podnikání pro PPP</a:t>
            </a:r>
            <a:endParaRPr lang="cs-CZ" sz="4000" b="1" dirty="0"/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4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cs-CZ" sz="2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5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sz="1400" u="sng" dirty="0"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80176" y="142888"/>
            <a:ext cx="9036496" cy="1282154"/>
          </a:xfrm>
        </p:spPr>
        <p:txBody>
          <a:bodyPr>
            <a:noAutofit/>
          </a:bodyPr>
          <a:lstStyle/>
          <a:p>
            <a:r>
              <a:rPr lang="cs-CZ" dirty="0" smtClean="0"/>
              <a:t>Nařízení č. 1924/2006 </a:t>
            </a:r>
            <a:br>
              <a:rPr lang="cs-CZ" dirty="0" smtClean="0"/>
            </a:br>
            <a:r>
              <a:rPr lang="cs-CZ" dirty="0" smtClean="0"/>
              <a:t>o výživových a zdravotních tvrzeních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2242338" cy="18686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918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2"/>
          <a:stretch/>
        </p:blipFill>
        <p:spPr bwMode="auto">
          <a:xfrm>
            <a:off x="467544" y="1739671"/>
            <a:ext cx="8491922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5877"/>
          <a:stretch/>
        </p:blipFill>
        <p:spPr bwMode="auto">
          <a:xfrm>
            <a:off x="194120" y="3811120"/>
            <a:ext cx="3739455" cy="266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5179" y="681041"/>
            <a:ext cx="7997512" cy="801102"/>
          </a:xfrm>
        </p:spPr>
        <p:txBody>
          <a:bodyPr/>
          <a:lstStyle/>
          <a:p>
            <a:r>
              <a:rPr lang="cs-CZ" dirty="0" smtClean="0"/>
              <a:t>Seznam zdravotních tvrzení v Registru EU</a:t>
            </a:r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33575" y="2564904"/>
            <a:ext cx="4710489" cy="34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298242" y="2646486"/>
            <a:ext cx="914400" cy="457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82352" y="4149080"/>
            <a:ext cx="914400" cy="457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3957739" y="3537336"/>
            <a:ext cx="914400" cy="457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7881330" y="5712618"/>
            <a:ext cx="1158202" cy="7295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!</a:t>
            </a:r>
            <a:r>
              <a:rPr lang="cs-CZ" dirty="0" smtClean="0"/>
              <a:t> </a:t>
            </a:r>
            <a:r>
              <a:rPr lang="cs-CZ" sz="1600" dirty="0" smtClean="0"/>
              <a:t>NE</a:t>
            </a:r>
          </a:p>
          <a:p>
            <a:pPr algn="ctr"/>
            <a:r>
              <a:rPr lang="cs-CZ" sz="1600" dirty="0" smtClean="0"/>
              <a:t>Enter</a:t>
            </a:r>
            <a:endParaRPr lang="cs-CZ" sz="1600" dirty="0"/>
          </a:p>
        </p:txBody>
      </p:sp>
      <p:sp>
        <p:nvSpPr>
          <p:cNvPr id="12" name="Ovál 11"/>
          <p:cNvSpPr/>
          <p:nvPr/>
        </p:nvSpPr>
        <p:spPr>
          <a:xfrm>
            <a:off x="3909535" y="5013176"/>
            <a:ext cx="914400" cy="457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5735356" y="5142908"/>
            <a:ext cx="923295" cy="2034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zinc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4891" y="554281"/>
            <a:ext cx="7997512" cy="8011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Příloha 3 - </a:t>
            </a:r>
            <a:r>
              <a:rPr lang="cs-CZ" dirty="0"/>
              <a:t>Seznam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schválených </a:t>
            </a:r>
            <a:r>
              <a:rPr lang="cs-CZ" dirty="0"/>
              <a:t>zdravotních tvrzení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6"/>
          <a:stretch/>
        </p:blipFill>
        <p:spPr>
          <a:xfrm>
            <a:off x="301067" y="1559887"/>
            <a:ext cx="8614431" cy="11895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-265" t="7217" r="265" b="6181"/>
          <a:stretch/>
        </p:blipFill>
        <p:spPr>
          <a:xfrm>
            <a:off x="251520" y="3039399"/>
            <a:ext cx="8614431" cy="8640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1215" t="14607" r="18032"/>
          <a:stretch/>
        </p:blipFill>
        <p:spPr>
          <a:xfrm>
            <a:off x="301067" y="4316840"/>
            <a:ext cx="8515336" cy="7245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r="1940"/>
          <a:stretch/>
        </p:blipFill>
        <p:spPr>
          <a:xfrm>
            <a:off x="251520" y="5491959"/>
            <a:ext cx="8564883" cy="662609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2339752" y="1509117"/>
            <a:ext cx="914400" cy="47814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13.1.</a:t>
            </a:r>
            <a:endParaRPr lang="cs-CZ" sz="1600" dirty="0"/>
          </a:p>
        </p:txBody>
      </p:sp>
      <p:sp>
        <p:nvSpPr>
          <p:cNvPr id="12" name="Ovál 11"/>
          <p:cNvSpPr/>
          <p:nvPr/>
        </p:nvSpPr>
        <p:spPr>
          <a:xfrm>
            <a:off x="2378085" y="2911665"/>
            <a:ext cx="914400" cy="478147"/>
          </a:xfrm>
          <a:prstGeom prst="ellipse">
            <a:avLst/>
          </a:prstGeom>
          <a:ln>
            <a:solidFill>
              <a:srgbClr val="DAC2E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13.5.</a:t>
            </a:r>
            <a:endParaRPr lang="cs-CZ" sz="1600" dirty="0"/>
          </a:p>
        </p:txBody>
      </p:sp>
      <p:sp>
        <p:nvSpPr>
          <p:cNvPr id="14" name="Ovál 13"/>
          <p:cNvSpPr/>
          <p:nvPr/>
        </p:nvSpPr>
        <p:spPr>
          <a:xfrm>
            <a:off x="2339752" y="4154628"/>
            <a:ext cx="991066" cy="478147"/>
          </a:xfrm>
          <a:prstGeom prst="ellipse">
            <a:avLst/>
          </a:prstGeom>
          <a:ln>
            <a:solidFill>
              <a:srgbClr val="FFDD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14.1.a)</a:t>
            </a:r>
            <a:endParaRPr lang="cs-CZ" sz="1400" b="1" dirty="0"/>
          </a:p>
        </p:txBody>
      </p:sp>
      <p:sp>
        <p:nvSpPr>
          <p:cNvPr id="15" name="Ovál 14"/>
          <p:cNvSpPr/>
          <p:nvPr/>
        </p:nvSpPr>
        <p:spPr>
          <a:xfrm>
            <a:off x="2342108" y="5345116"/>
            <a:ext cx="991066" cy="478147"/>
          </a:xfrm>
          <a:prstGeom prst="ellipse">
            <a:avLst/>
          </a:prstGeom>
          <a:ln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14.1.b)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9396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27678" cy="905711"/>
          </a:xfrm>
        </p:spPr>
        <p:txBody>
          <a:bodyPr/>
          <a:lstStyle/>
          <a:p>
            <a:r>
              <a:rPr lang="cs-CZ" dirty="0" smtClean="0"/>
              <a:t>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Většina tvrzení schválená pro živiny </a:t>
            </a:r>
          </a:p>
          <a:p>
            <a:pPr marL="0" indent="0">
              <a:buNone/>
            </a:pPr>
            <a:r>
              <a:rPr lang="cs-CZ" sz="1600" dirty="0" smtClean="0"/>
              <a:t>– zejména vitamíny a minerály (chybí například tvrzení pro bór, křemík, vitamín K2)</a:t>
            </a:r>
          </a:p>
          <a:p>
            <a:pPr marL="0" indent="0">
              <a:buNone/>
            </a:pPr>
            <a:r>
              <a:rPr lang="cs-CZ" sz="1600" dirty="0" smtClean="0"/>
              <a:t>- ostatní látky (omega 3 mastné kyseliny, betain, vláknina)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Ale i pro potraviny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b="1" dirty="0" smtClean="0"/>
              <a:t>Vlašské ořechy</a:t>
            </a:r>
          </a:p>
          <a:p>
            <a:pPr>
              <a:buFontTx/>
              <a:buChar char="-"/>
            </a:pPr>
            <a:r>
              <a:rPr lang="cs-CZ" sz="1600" b="1" dirty="0" smtClean="0"/>
              <a:t> voda</a:t>
            </a:r>
          </a:p>
          <a:p>
            <a:pPr>
              <a:buFontTx/>
              <a:buChar char="-"/>
            </a:pPr>
            <a:r>
              <a:rPr lang="cs-CZ" sz="1600" b="1" dirty="0" smtClean="0"/>
              <a:t> </a:t>
            </a:r>
            <a:r>
              <a:rPr lang="cs-CZ" sz="1600" b="1" dirty="0"/>
              <a:t>žvýkačky bez </a:t>
            </a:r>
            <a:r>
              <a:rPr lang="cs-CZ" sz="1600" b="1" dirty="0" smtClean="0"/>
              <a:t>cukru</a:t>
            </a:r>
          </a:p>
          <a:p>
            <a:pPr>
              <a:buFontTx/>
              <a:buChar char="-"/>
            </a:pPr>
            <a:endParaRPr lang="cs-CZ" sz="1600" b="1" dirty="0"/>
          </a:p>
          <a:p>
            <a:pPr>
              <a:buFontTx/>
              <a:buChar char="-"/>
            </a:pPr>
            <a:r>
              <a:rPr lang="cs-CZ" sz="1600" b="1" dirty="0" smtClean="0"/>
              <a:t>A dokonce pro kategorie potravin</a:t>
            </a:r>
          </a:p>
          <a:p>
            <a:pPr>
              <a:buFontTx/>
              <a:buChar char="-"/>
            </a:pPr>
            <a:endParaRPr lang="cs-CZ" sz="1600" b="1" dirty="0"/>
          </a:p>
          <a:p>
            <a:pPr>
              <a:buFontTx/>
              <a:buChar char="-"/>
            </a:pPr>
            <a:r>
              <a:rPr lang="cs-CZ" sz="1600" b="1" dirty="0"/>
              <a:t>Maso nebo </a:t>
            </a:r>
            <a:r>
              <a:rPr lang="cs-CZ" sz="1600" b="1" dirty="0" smtClean="0"/>
              <a:t>ryby, </a:t>
            </a:r>
          </a:p>
          <a:p>
            <a:pPr>
              <a:buFontTx/>
              <a:buChar char="-"/>
            </a:pPr>
            <a:r>
              <a:rPr lang="cs-CZ" sz="1600" b="1" dirty="0"/>
              <a:t>potraviny s nízkým nebo sníženým obsahem nasycených mastných kyselin</a:t>
            </a:r>
            <a:endParaRPr lang="cs-CZ" sz="1600" b="1" dirty="0" smtClean="0"/>
          </a:p>
          <a:p>
            <a:endParaRPr lang="en-US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840015"/>
            <a:ext cx="792088" cy="792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70" y="4116554"/>
            <a:ext cx="1260140" cy="838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31" y="1680077"/>
            <a:ext cx="918110" cy="68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37" y="3956330"/>
            <a:ext cx="956758" cy="9525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84" y="4069462"/>
            <a:ext cx="982206" cy="4743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2" y="5373216"/>
            <a:ext cx="1434588" cy="11595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40014"/>
            <a:ext cx="1116140" cy="708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85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668864"/>
            <a:ext cx="5698976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Neschválená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1900" b="1" dirty="0" err="1"/>
              <a:t>Důvodem</a:t>
            </a:r>
            <a:r>
              <a:rPr lang="en-US" sz="1900" b="1" dirty="0"/>
              <a:t> </a:t>
            </a:r>
            <a:r>
              <a:rPr lang="en-US" sz="1900" b="1" dirty="0" err="1"/>
              <a:t>neschválení</a:t>
            </a:r>
            <a:r>
              <a:rPr lang="en-US" sz="1900" b="1" dirty="0"/>
              <a:t> </a:t>
            </a:r>
            <a:r>
              <a:rPr lang="en-US" sz="1900" b="1" dirty="0" err="1"/>
              <a:t>většiny</a:t>
            </a:r>
            <a:r>
              <a:rPr lang="en-US" sz="1900" b="1" dirty="0"/>
              <a:t> </a:t>
            </a:r>
            <a:r>
              <a:rPr lang="en-US" sz="1900" b="1" dirty="0" err="1" smtClean="0"/>
              <a:t>zdravotních</a:t>
            </a:r>
            <a:r>
              <a:rPr lang="cs-CZ" sz="1900" b="1" dirty="0" smtClean="0"/>
              <a:t> </a:t>
            </a:r>
            <a:r>
              <a:rPr lang="en-US" sz="1900" b="1" dirty="0" err="1" smtClean="0"/>
              <a:t>tvrzení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není</a:t>
            </a:r>
            <a:r>
              <a:rPr lang="cs-CZ" sz="1900" b="1" dirty="0" smtClean="0"/>
              <a:t> </a:t>
            </a:r>
            <a:r>
              <a:rPr lang="en-US" sz="1900" b="1" dirty="0" err="1"/>
              <a:t>jejich</a:t>
            </a:r>
            <a:r>
              <a:rPr lang="en-US" sz="1900" b="1" dirty="0"/>
              <a:t> </a:t>
            </a:r>
            <a:r>
              <a:rPr lang="en-US" sz="1900" b="1" dirty="0" err="1"/>
              <a:t>klamavost</a:t>
            </a:r>
            <a:r>
              <a:rPr lang="en-US" sz="1900" b="1" dirty="0"/>
              <a:t> pro </a:t>
            </a:r>
            <a:r>
              <a:rPr lang="en-US" sz="1900" b="1" dirty="0" err="1"/>
              <a:t>spotřebitele</a:t>
            </a:r>
            <a:endParaRPr lang="en-US" sz="1900" dirty="0"/>
          </a:p>
          <a:p>
            <a:pPr marL="0" indent="0" algn="just">
              <a:buNone/>
            </a:pPr>
            <a:endParaRPr lang="pl-PL" sz="1900" b="1" dirty="0" smtClean="0"/>
          </a:p>
          <a:p>
            <a:pPr marL="0" indent="0" algn="just">
              <a:buNone/>
            </a:pPr>
            <a:r>
              <a:rPr lang="pl-PL" sz="1900" b="1" dirty="0" smtClean="0"/>
              <a:t>97</a:t>
            </a:r>
            <a:r>
              <a:rPr lang="pl-PL" sz="1900" b="1" dirty="0"/>
              <a:t>% tvrzení na „ostatní </a:t>
            </a:r>
            <a:r>
              <a:rPr lang="pl-PL" sz="1900" b="1" dirty="0" smtClean="0"/>
              <a:t>látky“ </a:t>
            </a:r>
            <a:r>
              <a:rPr lang="en-US" sz="1900" b="1" dirty="0" err="1" smtClean="0"/>
              <a:t>obdrželo</a:t>
            </a:r>
            <a:r>
              <a:rPr lang="en-US" sz="1900" b="1" dirty="0" smtClean="0"/>
              <a:t> </a:t>
            </a:r>
            <a:r>
              <a:rPr lang="en-US" sz="1900" b="1" dirty="0" err="1"/>
              <a:t>negativní</a:t>
            </a:r>
            <a:r>
              <a:rPr lang="en-US" sz="1900" b="1" dirty="0"/>
              <a:t> </a:t>
            </a:r>
            <a:r>
              <a:rPr lang="en-US" sz="1900" b="1" dirty="0" err="1" smtClean="0"/>
              <a:t>stanovisko</a:t>
            </a:r>
            <a:r>
              <a:rPr lang="cs-CZ" sz="1900" b="1" dirty="0" smtClean="0"/>
              <a:t> </a:t>
            </a:r>
            <a:r>
              <a:rPr lang="en-US" sz="1900" b="1" dirty="0" smtClean="0"/>
              <a:t>EFSA </a:t>
            </a:r>
            <a:r>
              <a:rPr lang="en-US" sz="1900" b="1" dirty="0" err="1"/>
              <a:t>přestože</a:t>
            </a:r>
            <a:r>
              <a:rPr lang="en-US" sz="1900" b="1" dirty="0"/>
              <a:t> </a:t>
            </a:r>
            <a:r>
              <a:rPr lang="en-US" sz="1900" b="1" dirty="0" err="1" smtClean="0"/>
              <a:t>odpovídají</a:t>
            </a:r>
            <a:endParaRPr lang="cs-CZ" sz="1900" b="1" dirty="0" smtClean="0"/>
          </a:p>
          <a:p>
            <a:pPr marL="0" indent="0" algn="just">
              <a:buNone/>
            </a:pPr>
            <a:r>
              <a:rPr lang="cs-CZ" sz="1900" b="1" dirty="0" smtClean="0"/>
              <a:t> </a:t>
            </a:r>
            <a:r>
              <a:rPr lang="en-US" sz="1900" b="1" dirty="0" err="1" smtClean="0"/>
              <a:t>nutričním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doporučení</a:t>
            </a:r>
            <a:r>
              <a:rPr lang="cs-CZ" sz="1900" b="1" dirty="0" smtClean="0"/>
              <a:t>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odborní</a:t>
            </a:r>
            <a:r>
              <a:rPr lang="cs-CZ" sz="1900" b="1" dirty="0" err="1" smtClean="0"/>
              <a:t>ků</a:t>
            </a:r>
            <a:endParaRPr lang="en-US" sz="2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C00000"/>
                </a:solidFill>
              </a:rPr>
              <a:t>Dietní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vlákninu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a </a:t>
            </a:r>
            <a:r>
              <a:rPr lang="en-US" sz="2800" dirty="0" smtClean="0"/>
              <a:t> </a:t>
            </a:r>
            <a:r>
              <a:rPr lang="en-US" sz="2800" dirty="0" err="1"/>
              <a:t>trávicí</a:t>
            </a:r>
            <a:r>
              <a:rPr lang="en-US" sz="2800" dirty="0"/>
              <a:t> </a:t>
            </a:r>
            <a:r>
              <a:rPr lang="en-US" sz="2800" dirty="0" err="1"/>
              <a:t>systém</a:t>
            </a:r>
            <a:endParaRPr lang="en-US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Glukosamin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/>
              <a:t>udržování</a:t>
            </a:r>
            <a:r>
              <a:rPr lang="en-US" sz="2800" dirty="0"/>
              <a:t> </a:t>
            </a:r>
            <a:r>
              <a:rPr lang="en-US" sz="2800" dirty="0" err="1"/>
              <a:t>zdraví</a:t>
            </a:r>
            <a:r>
              <a:rPr lang="en-US" sz="2800" dirty="0"/>
              <a:t> </a:t>
            </a:r>
            <a:r>
              <a:rPr lang="en-US" sz="2800" dirty="0" err="1"/>
              <a:t>kloubů</a:t>
            </a:r>
            <a:endParaRPr lang="en-US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Lutein </a:t>
            </a:r>
            <a:r>
              <a:rPr lang="cs-CZ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zrak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	Brusinky</a:t>
            </a:r>
            <a:r>
              <a:rPr lang="cs-CZ" sz="2800" dirty="0" smtClean="0"/>
              <a:t> a močové cesty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Koenzym Q </a:t>
            </a:r>
            <a:r>
              <a:rPr lang="cs-CZ" sz="2800" dirty="0" smtClean="0"/>
              <a:t>a zdraví srdce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792088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51561"/>
            <a:ext cx="969818" cy="56216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95144"/>
            <a:ext cx="639713" cy="8540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6" y="5036106"/>
            <a:ext cx="851690" cy="6971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18405"/>
          <a:stretch/>
        </p:blipFill>
        <p:spPr>
          <a:xfrm>
            <a:off x="4139952" y="5733256"/>
            <a:ext cx="983300" cy="9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875" y="849266"/>
            <a:ext cx="8352928" cy="628722"/>
          </a:xfrm>
        </p:spPr>
        <p:txBody>
          <a:bodyPr>
            <a:normAutofit/>
          </a:bodyPr>
          <a:lstStyle/>
          <a:p>
            <a:r>
              <a:rPr lang="cs-CZ" altLang="cs-CZ" dirty="0"/>
              <a:t>Obecná omezení </a:t>
            </a:r>
            <a:r>
              <a:rPr lang="cs-CZ" altLang="cs-CZ" dirty="0" smtClean="0"/>
              <a:t>pro </a:t>
            </a:r>
            <a:r>
              <a:rPr lang="cs-CZ" altLang="cs-CZ" dirty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378017" cy="5036588"/>
          </a:xfrm>
        </p:spPr>
        <p:txBody>
          <a:bodyPr>
            <a:noAutofit/>
          </a:bodyPr>
          <a:lstStyle/>
          <a:p>
            <a:pPr marL="293688" lvl="1" indent="0">
              <a:lnSpc>
                <a:spcPct val="80000"/>
              </a:lnSpc>
              <a:buNone/>
            </a:pPr>
            <a:r>
              <a:rPr lang="cs-CZ" dirty="0"/>
              <a:t>Zdravotní tvrzení nesmí: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688" lvl="1" indent="0">
              <a:lnSpc>
                <a:spcPct val="80000"/>
              </a:lnSpc>
              <a:buNone/>
            </a:pPr>
            <a:endParaRPr lang="cs-CZ" alt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88509"/>
            <a:ext cx="1152128" cy="11167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1584176" cy="10297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vál 7"/>
          <p:cNvSpPr/>
          <p:nvPr/>
        </p:nvSpPr>
        <p:spPr>
          <a:xfrm>
            <a:off x="5531459" y="3401099"/>
            <a:ext cx="1008112" cy="4536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25 kg</a:t>
            </a:r>
            <a:endParaRPr lang="cs-CZ" sz="16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360347" y="1938613"/>
          <a:ext cx="8496944" cy="44912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…být uvedena na alkoholických nápojích s obsahem </a:t>
                      </a:r>
                      <a:r>
                        <a:rPr lang="cs-CZ" sz="1400" dirty="0" smtClean="0">
                          <a:effectLst/>
                        </a:rPr>
                        <a:t>alkoholu </a:t>
                      </a:r>
                      <a:r>
                        <a:rPr lang="cs-CZ" sz="1400" dirty="0">
                          <a:effectLst/>
                        </a:rPr>
                        <a:t>vyšším </a:t>
                      </a:r>
                      <a:endParaRPr lang="cs-CZ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než </a:t>
                      </a:r>
                      <a:r>
                        <a:rPr lang="cs-CZ" sz="1400" dirty="0">
                          <a:effectLst/>
                        </a:rPr>
                        <a:t>1,2 % objemových </a:t>
                      </a:r>
                      <a:endParaRPr lang="cs-CZ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Porušení čl. 4 odst. 3 nařízení (ES) č. 1924/2006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… naznačovat, že nekonzumováním nějaké potraviny by mohlo být ohroženo </a:t>
                      </a:r>
                      <a:r>
                        <a:rPr lang="cs-CZ" sz="1400" dirty="0" smtClean="0">
                          <a:effectLst/>
                        </a:rPr>
                        <a:t>zdraví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Porušení čl. 12 písm. a) nařízení (ES) č. 1924/2006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…odkazovat na konkrétní míru nebo množství úbytku hmotnosti  </a:t>
                      </a:r>
                      <a:endParaRPr lang="cs-CZ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Porušení čl. 12 písm. b) nařízení (ES) č. 1924/2006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u="sng" dirty="0">
                          <a:effectLst/>
                        </a:rPr>
                        <a:t>…odkazovat se na doporučení jednotlivých lékařů nebo dalších odborníků ve zdravotnictví a sdružení, pokud nejsou na národním pozitivním seznamu (čl. 11 nařízení (ES) č.1924/2006</a:t>
                      </a:r>
                      <a:r>
                        <a:rPr lang="cs-CZ" sz="1400" u="sng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400" u="sng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dirty="0">
                          <a:effectLst/>
                        </a:rPr>
                        <a:t>ČR národní seznam, který byl publikován ve Věstníku </a:t>
                      </a:r>
                      <a:r>
                        <a:rPr lang="cs-CZ" sz="1400" b="1" u="sng" dirty="0" smtClean="0">
                          <a:effectLst/>
                        </a:rPr>
                        <a:t>MZ</a:t>
                      </a:r>
                      <a:r>
                        <a:rPr lang="cs-CZ" sz="1400" u="sng" dirty="0" smtClean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effectLst/>
                        </a:rPr>
                        <a:t>Česká </a:t>
                      </a:r>
                      <a:r>
                        <a:rPr lang="cs-CZ" sz="1400" b="1" u="none" dirty="0">
                          <a:effectLst/>
                        </a:rPr>
                        <a:t>lékařská komora, Česká stomatologická komora, Česká lékárnická komora, Česká lékařská společnost Jana Evangelisty Purkyně a její odborné společnosti, Společnost pro výživu, Česká společnost tělovýchovného lékařství, Společnost pro </a:t>
                      </a:r>
                      <a:r>
                        <a:rPr lang="cs-CZ" sz="1400" b="1" u="none" dirty="0" err="1">
                          <a:effectLst/>
                        </a:rPr>
                        <a:t>probiotika</a:t>
                      </a:r>
                      <a:r>
                        <a:rPr lang="cs-CZ" sz="1400" b="1" u="none" dirty="0">
                          <a:effectLst/>
                        </a:rPr>
                        <a:t> a </a:t>
                      </a:r>
                      <a:r>
                        <a:rPr lang="cs-CZ" sz="1400" b="1" u="none" dirty="0" err="1">
                          <a:effectLst/>
                        </a:rPr>
                        <a:t>prebiotika</a:t>
                      </a:r>
                      <a:r>
                        <a:rPr lang="cs-CZ" sz="1400" b="1" u="none" dirty="0">
                          <a:effectLst/>
                        </a:rPr>
                        <a:t>, </a:t>
                      </a:r>
                      <a:r>
                        <a:rPr lang="cs-CZ" sz="1400" b="1" u="none" dirty="0" err="1">
                          <a:effectLst/>
                        </a:rPr>
                        <a:t>o.s</a:t>
                      </a:r>
                      <a:r>
                        <a:rPr lang="cs-CZ" sz="1400" b="1" u="none" dirty="0">
                          <a:effectLst/>
                        </a:rPr>
                        <a:t>., Česká společnost pro jakost</a:t>
                      </a:r>
                      <a:r>
                        <a:rPr lang="cs-CZ" sz="1400" b="1" u="none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u="sng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Porušení čl. 12 písm. c) nařízení (ES) č. 1924/2006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507" y="2019717"/>
            <a:ext cx="480256" cy="49107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828014"/>
            <a:ext cx="72008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28174" r="12034" b="17707"/>
          <a:stretch/>
        </p:blipFill>
        <p:spPr>
          <a:xfrm>
            <a:off x="2204436" y="1672651"/>
            <a:ext cx="3695032" cy="47649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6567" y="1154003"/>
            <a:ext cx="7997512" cy="801102"/>
          </a:xfrm>
        </p:spPr>
        <p:txBody>
          <a:bodyPr>
            <a:noAutofit/>
          </a:bodyPr>
          <a:lstStyle/>
          <a:p>
            <a:r>
              <a:rPr lang="cs-CZ" dirty="0"/>
              <a:t>Uvádění povinných informací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schválených zdravotních tvrzení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383495" y="3470101"/>
            <a:ext cx="3271644" cy="76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Vápník pomáhá chránit kosti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093" y="4084119"/>
            <a:ext cx="1441095" cy="19757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Obdélník 9"/>
          <p:cNvSpPr/>
          <p:nvPr/>
        </p:nvSpPr>
        <p:spPr>
          <a:xfrm>
            <a:off x="281066" y="2403573"/>
            <a:ext cx="2098487" cy="1602270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/>
              <a:t>Výživové údaje podle čl. 30 odst. 1 nařízení (EU) č. 1169/2011.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C00000"/>
                </a:solidFill>
              </a:rPr>
              <a:t>(S výjimkou doplňků stravy, přírodních minerálních vod) </a:t>
            </a:r>
            <a:endParaRPr lang="cs-CZ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2652" y="5203844"/>
            <a:ext cx="2337161" cy="1308183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/>
              <a:t>Množství látky nebo látek, k nimž se tvrzení vztahuje a které je uvedeno ve stejném zorném poli jako výživové označení.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605226" y="2490745"/>
            <a:ext cx="3407177" cy="3953769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 smtClean="0"/>
              <a:t>Povinné informace podle článku 10 odst. 2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cs-CZ" sz="1400" dirty="0" smtClean="0"/>
              <a:t>Sdělení </a:t>
            </a:r>
            <a:r>
              <a:rPr lang="cs-CZ" sz="1400" dirty="0"/>
              <a:t>o významu různorodé a vyvážené stravy a zdravého životního stylu (S výjimkou nebalených </a:t>
            </a:r>
            <a:r>
              <a:rPr lang="cs-CZ" sz="1400" dirty="0" smtClean="0"/>
              <a:t>potravin)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cs-CZ" sz="1400" dirty="0" smtClean="0"/>
              <a:t>Množství </a:t>
            </a:r>
            <a:r>
              <a:rPr lang="cs-CZ" sz="1400" dirty="0"/>
              <a:t>potraviny a způsob konzumace potřebné k dosažení uvedeného příznivého účinku</a:t>
            </a:r>
            <a:r>
              <a:rPr lang="cs-CZ" sz="1400" dirty="0" smtClean="0"/>
              <a:t>. </a:t>
            </a:r>
            <a:r>
              <a:rPr lang="cs-CZ" sz="1400" i="1" dirty="0" smtClean="0"/>
              <a:t>(</a:t>
            </a:r>
            <a:r>
              <a:rPr lang="cs-CZ" sz="1400" i="1" dirty="0"/>
              <a:t>S výjimkou nebalených potravin</a:t>
            </a:r>
            <a:r>
              <a:rPr lang="cs-CZ" sz="1400" i="1" dirty="0" smtClean="0"/>
              <a:t>) 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cs-CZ" sz="1400" dirty="0" smtClean="0"/>
              <a:t>Případně sdělení určené osobám, které by se měly vyhnout konzumaci této potraviny, pokud taková skupina osob existuje</a:t>
            </a:r>
          </a:p>
          <a:p>
            <a:pPr marL="228600" indent="-228600" algn="just">
              <a:lnSpc>
                <a:spcPct val="115000"/>
              </a:lnSpc>
              <a:buFontTx/>
              <a:buAutoNum type="alphaLcParenR"/>
            </a:pPr>
            <a:r>
              <a:rPr lang="cs-CZ" sz="1400" dirty="0" smtClean="0"/>
              <a:t>Vhodné </a:t>
            </a:r>
            <a:r>
              <a:rPr lang="cs-CZ" sz="1400" dirty="0"/>
              <a:t>varování, pokud nadměrná konzumace daného produktu může ohrozit zdraví.</a:t>
            </a:r>
            <a:endParaRPr lang="cs-CZ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FontTx/>
              <a:buAutoNum type="alphaLcParenR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FontTx/>
              <a:buAutoNum type="alphaLcParenR"/>
            </a:pP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 r="37708"/>
          <a:stretch/>
        </p:blipFill>
        <p:spPr>
          <a:xfrm>
            <a:off x="4336188" y="4153715"/>
            <a:ext cx="926356" cy="17942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Obdélník 13"/>
          <p:cNvSpPr/>
          <p:nvPr/>
        </p:nvSpPr>
        <p:spPr>
          <a:xfrm>
            <a:off x="6516216" y="1658906"/>
            <a:ext cx="366065" cy="109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6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230803" y="3984797"/>
            <a:ext cx="681738" cy="198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469008" y="5955950"/>
            <a:ext cx="510671" cy="459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28174" r="12034" b="17707"/>
          <a:stretch/>
        </p:blipFill>
        <p:spPr>
          <a:xfrm>
            <a:off x="2131419" y="1725978"/>
            <a:ext cx="3695032" cy="47649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54003"/>
            <a:ext cx="9074079" cy="801102"/>
          </a:xfrm>
        </p:spPr>
        <p:txBody>
          <a:bodyPr>
            <a:noAutofit/>
          </a:bodyPr>
          <a:lstStyle/>
          <a:p>
            <a:r>
              <a:rPr lang="cs-CZ" dirty="0"/>
              <a:t>Uvádění povinných informací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schválených zdravotních </a:t>
            </a:r>
            <a:r>
              <a:rPr lang="cs-CZ" dirty="0" smtClean="0"/>
              <a:t>tvrzení podle čl. 14.1 a)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85" y="4266705"/>
            <a:ext cx="1441095" cy="19757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Obdélník 9"/>
          <p:cNvSpPr/>
          <p:nvPr/>
        </p:nvSpPr>
        <p:spPr>
          <a:xfrm>
            <a:off x="281066" y="2403573"/>
            <a:ext cx="2098487" cy="1602270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/>
              <a:t>Výživové údaje podle čl. 30 odst. 1 nařízení (EU) č. 1169/2011.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C00000"/>
                </a:solidFill>
              </a:rPr>
              <a:t>(S výjimkou doplňků stravy, přírodních minerálních vod) </a:t>
            </a:r>
            <a:endParaRPr lang="cs-CZ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2652" y="5203844"/>
            <a:ext cx="2337161" cy="1308183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/>
              <a:t>Množství látky nebo látek, k nimž se tvrzení vztahuje a které je uvedeno ve stejném zorném poli jako výživové označení.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78316" y="1672822"/>
            <a:ext cx="3407177" cy="3953769"/>
          </a:xfrm>
          <a:prstGeom prst="rect">
            <a:avLst/>
          </a:prstGeom>
          <a:solidFill>
            <a:srgbClr val="ECFAFE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 smtClean="0"/>
              <a:t>Povinné informace podle článku 10 odst. 2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cs-CZ" sz="1400" dirty="0" smtClean="0"/>
              <a:t>Sdělení </a:t>
            </a:r>
            <a:r>
              <a:rPr lang="cs-CZ" sz="1400" dirty="0"/>
              <a:t>o významu různorodé a vyvážené stravy a zdravého životního stylu (S výjimkou nebalených </a:t>
            </a:r>
            <a:r>
              <a:rPr lang="cs-CZ" sz="1400" dirty="0" smtClean="0"/>
              <a:t>potravin)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cs-CZ" sz="1400" dirty="0" smtClean="0"/>
              <a:t>Množství </a:t>
            </a:r>
            <a:r>
              <a:rPr lang="cs-CZ" sz="1400" dirty="0"/>
              <a:t>potraviny a způsob konzumace potřebné k dosažení uvedeného příznivého účinku</a:t>
            </a:r>
            <a:r>
              <a:rPr lang="cs-CZ" sz="1400" dirty="0" smtClean="0"/>
              <a:t>. </a:t>
            </a:r>
            <a:r>
              <a:rPr lang="cs-CZ" sz="1400" i="1" dirty="0" smtClean="0"/>
              <a:t>(</a:t>
            </a:r>
            <a:r>
              <a:rPr lang="cs-CZ" sz="1400" i="1" dirty="0"/>
              <a:t>S výjimkou nebalených potravin</a:t>
            </a:r>
            <a:r>
              <a:rPr lang="cs-CZ" sz="1400" i="1" dirty="0" smtClean="0"/>
              <a:t>) 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cs-CZ" sz="1400" dirty="0" smtClean="0"/>
              <a:t>Případně sdělení určené osobám, které by se měly vyhnout konzumaci této potraviny, pokud taková skupina osob existuje</a:t>
            </a:r>
          </a:p>
          <a:p>
            <a:pPr marL="228600" indent="-228600" algn="just">
              <a:lnSpc>
                <a:spcPct val="115000"/>
              </a:lnSpc>
              <a:buFontTx/>
              <a:buAutoNum type="alphaLcParenR"/>
            </a:pPr>
            <a:r>
              <a:rPr lang="cs-CZ" sz="1400" dirty="0" smtClean="0"/>
              <a:t>Vhodné </a:t>
            </a:r>
            <a:r>
              <a:rPr lang="cs-CZ" sz="1400" dirty="0"/>
              <a:t>varování, pokud nadměrná konzumace daného produktu může ohrozit zdraví.</a:t>
            </a:r>
            <a:endParaRPr lang="cs-CZ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FontTx/>
              <a:buAutoNum type="alphaLcParenR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FontTx/>
              <a:buAutoNum type="alphaLcParenR"/>
            </a:pP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 r="37708"/>
          <a:stretch/>
        </p:blipFill>
        <p:spPr>
          <a:xfrm>
            <a:off x="4178330" y="4324732"/>
            <a:ext cx="926356" cy="17942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Obdélník 13"/>
          <p:cNvSpPr/>
          <p:nvPr/>
        </p:nvSpPr>
        <p:spPr>
          <a:xfrm>
            <a:off x="5099624" y="1175813"/>
            <a:ext cx="366065" cy="109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6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1907558" y="4058999"/>
            <a:ext cx="681738" cy="198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303714" y="6006469"/>
            <a:ext cx="510671" cy="459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44514"/>
            <a:ext cx="5519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E3F9A-21DB-4DDD-A78F-D1E1497DD114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17" name="Obdélník 16"/>
          <p:cNvSpPr/>
          <p:nvPr/>
        </p:nvSpPr>
        <p:spPr>
          <a:xfrm>
            <a:off x="4893095" y="5577743"/>
            <a:ext cx="3997203" cy="1049333"/>
          </a:xfrm>
          <a:prstGeom prst="rect">
            <a:avLst/>
          </a:prstGeom>
          <a:solidFill>
            <a:srgbClr val="D1AFBC"/>
          </a:solidFill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b="1" dirty="0" smtClean="0">
                <a:solidFill>
                  <a:srgbClr val="C00000"/>
                </a:solidFill>
              </a:rPr>
              <a:t>Povinná informace podle 14 odst. 2 :</a:t>
            </a:r>
          </a:p>
          <a:p>
            <a:pPr algn="just">
              <a:lnSpc>
                <a:spcPct val="115000"/>
              </a:lnSpc>
            </a:pPr>
            <a:r>
              <a:rPr lang="cs-CZ" sz="1400" b="1" dirty="0" smtClean="0">
                <a:solidFill>
                  <a:srgbClr val="C00000"/>
                </a:solidFill>
              </a:rPr>
              <a:t>upozornění, že na vzniku onemocnění se podílí více rizikových faktorů a že úprava jednoho rizikového faktoru může a nemusí mít příznivý účinek</a:t>
            </a:r>
            <a:endParaRPr lang="cs-CZ" sz="14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1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cs-CZ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146128" y="5556490"/>
            <a:ext cx="366065" cy="109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6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589296" y="3204485"/>
            <a:ext cx="2900434" cy="116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C00000"/>
                </a:solidFill>
              </a:rPr>
              <a:t>Vápník pomáhá snižovat pokles kostního minerálu u žen po menopauze. Nízká hustota kostního minerálu je rizikovým faktorem u </a:t>
            </a:r>
            <a:r>
              <a:rPr lang="cs-CZ" sz="1400" b="1" dirty="0" err="1">
                <a:solidFill>
                  <a:srgbClr val="C00000"/>
                </a:solidFill>
              </a:rPr>
              <a:t>osteoporotických</a:t>
            </a:r>
            <a:r>
              <a:rPr lang="cs-CZ" sz="1400" b="1" dirty="0">
                <a:solidFill>
                  <a:srgbClr val="C00000"/>
                </a:solidFill>
              </a:rPr>
              <a:t> zlomenin </a:t>
            </a:r>
            <a:r>
              <a:rPr lang="cs-CZ" sz="1200" b="1" dirty="0">
                <a:solidFill>
                  <a:srgbClr val="C00000"/>
                </a:solidFill>
              </a:rPr>
              <a:t>kostí.</a:t>
            </a:r>
          </a:p>
        </p:txBody>
      </p:sp>
    </p:spTree>
    <p:extLst>
      <p:ext uri="{BB962C8B-B14F-4D97-AF65-F5344CB8AC3E}">
        <p14:creationId xmlns:p14="http://schemas.microsoft.com/office/powerpoint/2010/main" val="36601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Tvrzení On hold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6158"/>
            <a:ext cx="8507288" cy="472448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/>
              <a:t>Tzv. „On hold“ seznam je neformální název pracovního seznamu tvrzení vztahujících se k rostlinám, o jejichž schválení nebo zamítnutí nebylo podle nařízení (ES) č. 1924/2006 doposud rozhodnuto.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Tato </a:t>
            </a:r>
            <a:r>
              <a:rPr lang="cs-CZ" dirty="0"/>
              <a:t>tvrzení smějí být používána v souladu s čl. 28 odst. 5 a 6 nařízení (ES) č. 1924/2006 minimálně do doby, než o nich bude rozhodnuto, za předpokladu, že splňují požadavky nařízení (ES) č. 1924/2006 i další potravinářské legislativy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V současné době se týká převážně rostlin a rostlinných látek (BOTANICALS)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A několika tvrzení ke kofeinu</a:t>
            </a: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33" y="5523206"/>
            <a:ext cx="1467991" cy="955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64" y="4609622"/>
            <a:ext cx="2578736" cy="135900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372200" y="275953"/>
            <a:ext cx="1373643" cy="59590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Krok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4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8686" y="273278"/>
            <a:ext cx="8229600" cy="1570186"/>
          </a:xfrm>
        </p:spPr>
        <p:txBody>
          <a:bodyPr>
            <a:normAutofit/>
          </a:bodyPr>
          <a:lstStyle/>
          <a:p>
            <a:r>
              <a:rPr lang="cs-CZ" dirty="0" smtClean="0"/>
              <a:t>Neposouzená </a:t>
            </a:r>
            <a:r>
              <a:rPr lang="cs-CZ" dirty="0"/>
              <a:t>zdravotní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tvrzení v Registru EU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0"/>
          <a:stretch/>
        </p:blipFill>
        <p:spPr bwMode="auto">
          <a:xfrm>
            <a:off x="368686" y="1332727"/>
            <a:ext cx="8509000" cy="2332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181757" y="2862263"/>
            <a:ext cx="6674990" cy="3726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/>
          <a:stretch/>
        </p:blipFill>
        <p:spPr bwMode="auto">
          <a:xfrm>
            <a:off x="4064099" y="3939344"/>
            <a:ext cx="4850482" cy="2369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81757" y="4621907"/>
            <a:ext cx="3776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http://ec.europa.eu/food/safety/labelling_nutrition/claims/register/public/?event=register.home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998217" y="3248392"/>
            <a:ext cx="1042069" cy="131067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Neposouzená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zdravotní tvrzení v Registru EFSA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6" y="1726655"/>
            <a:ext cx="8488719" cy="42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99094" y="605495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registerofquestions.efsa.europa.eu/roqFrontend/ListOfQuestionsNoLogin?0&amp;panel=NDA&amp;foodsectorarea=26</a:t>
            </a:r>
            <a:endParaRPr lang="cs-CZ" sz="1400" dirty="0"/>
          </a:p>
          <a:p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1619672" y="3356992"/>
            <a:ext cx="670408" cy="3125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1274</a:t>
            </a:r>
            <a:endParaRPr lang="en-US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ál 7"/>
          <p:cNvSpPr/>
          <p:nvPr/>
        </p:nvSpPr>
        <p:spPr>
          <a:xfrm>
            <a:off x="457200" y="4581128"/>
            <a:ext cx="670408" cy="3125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vál 8"/>
          <p:cNvSpPr/>
          <p:nvPr/>
        </p:nvSpPr>
        <p:spPr>
          <a:xfrm>
            <a:off x="5436096" y="1754148"/>
            <a:ext cx="2880320" cy="9602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0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638157"/>
            <a:ext cx="8229600" cy="792088"/>
          </a:xfrm>
        </p:spPr>
        <p:txBody>
          <a:bodyPr/>
          <a:lstStyle/>
          <a:p>
            <a:r>
              <a:rPr lang="cs-CZ" dirty="0" smtClean="0"/>
              <a:t>Aplikace nařízení (ES) č. 1924/2006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151872" cy="48877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  <a:defRPr/>
            </a:pPr>
            <a:endParaRPr lang="cs-CZ" altLang="cs-CZ" sz="1400" dirty="0" smtClean="0">
              <a:latin typeface="Tahoma" pitchFamily="34" charset="0"/>
              <a:cs typeface="Tahoma" pitchFamily="34" charset="0"/>
            </a:endParaRPr>
          </a:p>
          <a:p>
            <a:pPr marL="44450" indent="0">
              <a:lnSpc>
                <a:spcPct val="90000"/>
              </a:lnSpc>
              <a:buFont typeface="Georgia" pitchFamily="18" charset="0"/>
              <a:buNone/>
              <a:defRPr/>
            </a:pPr>
            <a:r>
              <a:rPr lang="cs-CZ" altLang="cs-CZ" sz="2400" dirty="0" smtClean="0">
                <a:cs typeface="Tahoma" pitchFamily="34" charset="0"/>
              </a:rPr>
              <a:t>Realita :</a:t>
            </a:r>
          </a:p>
          <a:p>
            <a:pPr marL="44450" indent="0">
              <a:lnSpc>
                <a:spcPct val="90000"/>
              </a:lnSpc>
              <a:buFont typeface="Georgia" pitchFamily="18" charset="0"/>
              <a:buNone/>
              <a:defRPr/>
            </a:pPr>
            <a:r>
              <a:rPr lang="cs-CZ" altLang="cs-CZ" sz="2400" dirty="0" smtClean="0">
                <a:cs typeface="Tahoma" pitchFamily="34" charset="0"/>
              </a:rPr>
              <a:t>24 jazykových verzí </a:t>
            </a:r>
          </a:p>
          <a:p>
            <a:pPr marL="33020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400" dirty="0" smtClean="0">
              <a:cs typeface="Tahoma" pitchFamily="34" charset="0"/>
            </a:endParaRPr>
          </a:p>
          <a:p>
            <a:pPr marL="33020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cs typeface="Tahoma" pitchFamily="34" charset="0"/>
            </a:endParaRPr>
          </a:p>
          <a:p>
            <a:pPr marL="44450" indent="0">
              <a:lnSpc>
                <a:spcPct val="90000"/>
              </a:lnSpc>
              <a:buNone/>
              <a:defRPr/>
            </a:pPr>
            <a:endParaRPr lang="cs-CZ" altLang="cs-CZ" sz="2400" dirty="0" smtClean="0">
              <a:cs typeface="Tahoma" pitchFamily="34" charset="0"/>
            </a:endParaRPr>
          </a:p>
          <a:p>
            <a:pPr marL="44450" indent="0">
              <a:lnSpc>
                <a:spcPct val="90000"/>
              </a:lnSpc>
              <a:buNone/>
              <a:defRPr/>
            </a:pPr>
            <a:r>
              <a:rPr lang="cs-CZ" altLang="cs-CZ" sz="2400" dirty="0" smtClean="0">
                <a:cs typeface="Tahoma" pitchFamily="34" charset="0"/>
              </a:rPr>
              <a:t>28 kultur chování spotřebitelů…</a:t>
            </a:r>
          </a:p>
          <a:p>
            <a:pPr marL="44450" indent="0">
              <a:lnSpc>
                <a:spcPct val="90000"/>
              </a:lnSpc>
              <a:buNone/>
              <a:defRPr/>
            </a:pPr>
            <a:endParaRPr lang="cs-CZ" altLang="cs-CZ" sz="2400" dirty="0" smtClean="0">
              <a:cs typeface="Tahoma" pitchFamily="34" charset="0"/>
            </a:endParaRPr>
          </a:p>
          <a:p>
            <a:pPr marL="33020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400" dirty="0" smtClean="0">
              <a:cs typeface="Tahoma" pitchFamily="34" charset="0"/>
            </a:endParaRPr>
          </a:p>
          <a:p>
            <a:pPr marL="44450" indent="0">
              <a:lnSpc>
                <a:spcPct val="90000"/>
              </a:lnSpc>
              <a:buNone/>
              <a:defRPr/>
            </a:pPr>
            <a:r>
              <a:rPr lang="cs-CZ" altLang="cs-CZ" sz="2400" dirty="0" smtClean="0">
                <a:cs typeface="Tahoma" pitchFamily="34" charset="0"/>
              </a:rPr>
              <a:t>Rozdílná interpretace dozorovými orgány </a:t>
            </a:r>
          </a:p>
          <a:p>
            <a:pPr marL="44450" indent="0">
              <a:lnSpc>
                <a:spcPct val="90000"/>
              </a:lnSpc>
              <a:buNone/>
              <a:defRPr/>
            </a:pPr>
            <a:r>
              <a:rPr lang="cs-CZ" altLang="cs-CZ" sz="2400" dirty="0" smtClean="0">
                <a:cs typeface="Tahoma" pitchFamily="34" charset="0"/>
              </a:rPr>
              <a:t>v jednotlivých členských zemích</a:t>
            </a:r>
          </a:p>
          <a:p>
            <a:pPr marL="33020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dirty="0" smtClean="0">
              <a:cs typeface="Tahoma" pitchFamily="34" charset="0"/>
            </a:endParaRPr>
          </a:p>
          <a:p>
            <a:pPr marL="33020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dirty="0" smtClean="0">
              <a:cs typeface="Tahoma" pitchFamily="34" charset="0"/>
            </a:endParaRP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  <a:defRPr/>
            </a:pPr>
            <a:endParaRPr lang="cs-CZ" altLang="cs-CZ" dirty="0" smtClean="0"/>
          </a:p>
          <a:p>
            <a:pPr marL="44450" indent="0" eaLnBrk="1" hangingPunct="1">
              <a:lnSpc>
                <a:spcPct val="90000"/>
              </a:lnSpc>
              <a:defRPr/>
            </a:pPr>
            <a:endParaRPr lang="cs-CZ" alt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21582" b="61131"/>
          <a:stretch/>
        </p:blipFill>
        <p:spPr>
          <a:xfrm>
            <a:off x="454164" y="2737797"/>
            <a:ext cx="8154908" cy="3660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60032" y="3875091"/>
            <a:ext cx="2664296" cy="5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07" y="5184438"/>
            <a:ext cx="2416029" cy="9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28600" y="402815"/>
            <a:ext cx="9507806" cy="801102"/>
          </a:xfrm>
        </p:spPr>
        <p:txBody>
          <a:bodyPr>
            <a:noAutofit/>
          </a:bodyPr>
          <a:lstStyle/>
          <a:p>
            <a:r>
              <a:rPr lang="cs-CZ" dirty="0" smtClean="0"/>
              <a:t>"</a:t>
            </a:r>
            <a:r>
              <a:rPr lang="cs-CZ" dirty="0"/>
              <a:t>On </a:t>
            </a:r>
            <a:r>
              <a:rPr lang="cs-CZ" dirty="0" smtClean="0"/>
              <a:t>hold</a:t>
            </a:r>
            <a:r>
              <a:rPr lang="cs-CZ" dirty="0"/>
              <a:t>" seznam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94884"/>
            <a:ext cx="8501569" cy="229260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822228" y="13647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70" y="4509120"/>
            <a:ext cx="4968552" cy="20794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154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Výživová, zdravotní a léčebná tvrzení </a:t>
            </a:r>
          </a:p>
          <a:p>
            <a:r>
              <a:rPr lang="cs-CZ" dirty="0" smtClean="0"/>
              <a:t>v e-</a:t>
            </a:r>
            <a:r>
              <a:rPr lang="cs-CZ" dirty="0" err="1" smtClean="0"/>
              <a:t>shopech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jiných prodejních stránkách</a:t>
            </a:r>
          </a:p>
          <a:p>
            <a:r>
              <a:rPr lang="cs-CZ" dirty="0" smtClean="0"/>
              <a:t>reklamních stránkách bez možnosti nákupu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tvrzení na internetu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r="19152"/>
          <a:stretch/>
        </p:blipFill>
        <p:spPr>
          <a:xfrm>
            <a:off x="1115616" y="4840820"/>
            <a:ext cx="2987824" cy="14767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56496"/>
            <a:ext cx="1207027" cy="12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499350" cy="778098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6600"/>
                </a:solidFill>
              </a:rPr>
              <a:t>Internet plný „zázraků“</a:t>
            </a:r>
            <a:endParaRPr lang="en-US" altLang="cs-CZ" dirty="0" smtClean="0">
              <a:solidFill>
                <a:srgbClr val="006600"/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883"/>
            <a:ext cx="8784976" cy="4854485"/>
          </a:xfrm>
        </p:spPr>
        <p:txBody>
          <a:bodyPr>
            <a:normAutofit/>
          </a:bodyPr>
          <a:lstStyle/>
          <a:p>
            <a:pPr marL="0" indent="0" algn="just">
              <a:buFont typeface="Monotype Sorts" pitchFamily="2" charset="2"/>
              <a:buNone/>
            </a:pPr>
            <a:r>
              <a:rPr lang="cs-CZ" altLang="cs-CZ" dirty="0" smtClean="0"/>
              <a:t>Zázračné pilulky na hubnutí, zvětšení ňader či potenci, proti depresím i proti alkoholismu!</a:t>
            </a:r>
          </a:p>
          <a:p>
            <a:pPr marL="0" indent="0" algn="just">
              <a:buFont typeface="Monotype Sorts" pitchFamily="2" charset="2"/>
              <a:buNone/>
            </a:pPr>
            <a:endParaRPr lang="cs-CZ" altLang="cs-CZ" dirty="0" smtClean="0"/>
          </a:p>
          <a:p>
            <a:pPr marL="0" indent="0" algn="just">
              <a:buFont typeface="Monotype Sorts" pitchFamily="2" charset="2"/>
              <a:buNone/>
            </a:pPr>
            <a:endParaRPr lang="cs-CZ" altLang="cs-CZ" dirty="0" smtClean="0"/>
          </a:p>
          <a:p>
            <a:pPr marL="0" indent="0" algn="just">
              <a:buFont typeface="Monotype Sorts" pitchFamily="2" charset="2"/>
              <a:buNone/>
            </a:pPr>
            <a:endParaRPr lang="cs-CZ" altLang="cs-CZ" dirty="0" smtClean="0"/>
          </a:p>
          <a:p>
            <a:pPr marL="0" indent="0" algn="just">
              <a:buFont typeface="Monotype Sorts" pitchFamily="2" charset="2"/>
              <a:buNone/>
            </a:pPr>
            <a:endParaRPr lang="cs-CZ" altLang="cs-CZ" dirty="0"/>
          </a:p>
          <a:p>
            <a:pPr marL="0" indent="0" algn="just">
              <a:buFont typeface="Monotype Sorts" pitchFamily="2" charset="2"/>
              <a:buNone/>
            </a:pPr>
            <a:endParaRPr lang="cs-CZ" altLang="cs-CZ" dirty="0" smtClean="0"/>
          </a:p>
          <a:p>
            <a:pPr marL="0" indent="0" algn="just">
              <a:buFont typeface="Monotype Sorts" pitchFamily="2" charset="2"/>
              <a:buNone/>
            </a:pPr>
            <a:endParaRPr lang="cs-CZ" alt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96952"/>
            <a:ext cx="4536504" cy="344134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652120" y="3319881"/>
            <a:ext cx="3066762" cy="2939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altLang="cs-CZ" dirty="0"/>
              <a:t>Stránky v českém jazyce, ceny uvedeny v českých </a:t>
            </a:r>
            <a:r>
              <a:rPr lang="cs-CZ" altLang="cs-CZ" dirty="0" smtClean="0"/>
              <a:t>korunách.</a:t>
            </a:r>
          </a:p>
          <a:p>
            <a:pPr algn="just"/>
            <a:endParaRPr lang="cs-CZ" altLang="cs-CZ" dirty="0" smtClean="0"/>
          </a:p>
          <a:p>
            <a:pPr algn="just"/>
            <a:r>
              <a:rPr lang="cs-CZ" altLang="cs-CZ" dirty="0" smtClean="0"/>
              <a:t>Kontakt chybí nebo je ukryt v těžko dostupných Obchodních podmínkách.</a:t>
            </a:r>
          </a:p>
          <a:p>
            <a:pPr algn="just"/>
            <a:endParaRPr lang="cs-CZ" altLang="cs-CZ" dirty="0"/>
          </a:p>
          <a:p>
            <a:pPr algn="just"/>
            <a:r>
              <a:rPr lang="cs-CZ" altLang="cs-CZ" dirty="0" smtClean="0"/>
              <a:t>Prodejce je téměř vždy z nějaké vzdálené třetí země.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4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" y="1"/>
            <a:ext cx="695824" cy="62068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13" y="1"/>
            <a:ext cx="695824" cy="62068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79513" y="170080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Monotype Sorts"/>
              <a:buNone/>
            </a:pPr>
            <a:r>
              <a:rPr lang="cs-CZ" sz="2000" b="1" dirty="0">
                <a:solidFill>
                  <a:srgbClr val="1E6846"/>
                </a:solidFill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solidFill>
                  <a:srgbClr val="1E6846"/>
                </a:solidFill>
                <a:cs typeface="Arial" panose="020B0604020202020204" pitchFamily="34" charset="0"/>
              </a:rPr>
              <a:t>ři hrubých porušeních povinností PPP u zahraničních provozovatelů e-</a:t>
            </a:r>
            <a:r>
              <a:rPr lang="cs-CZ" sz="2000" b="1" dirty="0" err="1" smtClean="0">
                <a:solidFill>
                  <a:srgbClr val="1E6846"/>
                </a:solidFill>
                <a:cs typeface="Arial" panose="020B0604020202020204" pitchFamily="34" charset="0"/>
              </a:rPr>
              <a:t>shopů</a:t>
            </a:r>
            <a:r>
              <a:rPr lang="cs-CZ" sz="2000" b="1" dirty="0" smtClean="0">
                <a:solidFill>
                  <a:srgbClr val="1E6846"/>
                </a:solidFill>
                <a:cs typeface="Arial" panose="020B0604020202020204" pitchFamily="34" charset="0"/>
              </a:rPr>
              <a:t> – umístění na seznam rizikových webových stránek SZPI:</a:t>
            </a:r>
          </a:p>
          <a:p>
            <a:pPr algn="ctr">
              <a:buFont typeface="Monotype Sorts"/>
              <a:buNone/>
            </a:pPr>
            <a:r>
              <a:rPr lang="cs-CZ" sz="2000" b="1" dirty="0">
                <a:solidFill>
                  <a:srgbClr val="1E6846"/>
                </a:solidFill>
                <a:cs typeface="Arial" panose="020B0604020202020204" pitchFamily="34" charset="0"/>
                <a:hlinkClick r:id="rId4"/>
              </a:rPr>
              <a:t>http://</a:t>
            </a:r>
            <a:r>
              <a:rPr lang="cs-CZ" sz="2000" b="1" dirty="0" smtClean="0">
                <a:solidFill>
                  <a:srgbClr val="1E6846"/>
                </a:solidFill>
                <a:cs typeface="Arial" panose="020B0604020202020204" pitchFamily="34" charset="0"/>
                <a:hlinkClick r:id="rId4"/>
              </a:rPr>
              <a:t>www.szpi.gov.cz/internetovy-prodej.aspx</a:t>
            </a:r>
            <a:endParaRPr lang="cs-CZ" sz="2000" b="1" dirty="0" smtClean="0">
              <a:solidFill>
                <a:srgbClr val="1E6846"/>
              </a:solidFill>
              <a:cs typeface="Arial" panose="020B0604020202020204" pitchFamily="34" charset="0"/>
            </a:endParaRPr>
          </a:p>
          <a:p>
            <a:pPr algn="ctr">
              <a:buFont typeface="Monotype Sorts"/>
              <a:buNone/>
            </a:pPr>
            <a:endParaRPr lang="cs-CZ" sz="2000" b="1" dirty="0" smtClean="0">
              <a:solidFill>
                <a:srgbClr val="1E6846"/>
              </a:solidFill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751614"/>
            <a:ext cx="7574096" cy="720081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+mn-lt"/>
                <a:cs typeface="Arial" panose="020B0604020202020204" pitchFamily="34" charset="0"/>
              </a:rPr>
              <a:t>Seznam </a:t>
            </a:r>
            <a:r>
              <a:rPr lang="cs-CZ" dirty="0">
                <a:latin typeface="+mn-lt"/>
                <a:cs typeface="Arial" panose="020B0604020202020204" pitchFamily="34" charset="0"/>
              </a:rPr>
              <a:t>rizikových </a:t>
            </a:r>
            <a:r>
              <a:rPr lang="cs-CZ" dirty="0" smtClean="0">
                <a:latin typeface="+mn-lt"/>
                <a:cs typeface="Arial" panose="020B0604020202020204" pitchFamily="34" charset="0"/>
              </a:rPr>
              <a:t>webových stránek</a:t>
            </a:r>
            <a:endParaRPr lang="en-US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l="2195" t="6944" r="2272"/>
          <a:stretch/>
        </p:blipFill>
        <p:spPr>
          <a:xfrm>
            <a:off x="540332" y="2852936"/>
            <a:ext cx="7920881" cy="36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1065" y="1740083"/>
            <a:ext cx="5868144" cy="432048"/>
          </a:xfrm>
        </p:spPr>
        <p:txBody>
          <a:bodyPr>
            <a:noAutofit/>
          </a:bodyPr>
          <a:lstStyle/>
          <a:p>
            <a:pPr algn="l"/>
            <a:r>
              <a:rPr lang="cs-CZ" sz="2800" i="1" dirty="0" smtClean="0"/>
              <a:t>Je </a:t>
            </a:r>
            <a:r>
              <a:rPr lang="cs-CZ" sz="2800" i="1" dirty="0"/>
              <a:t>v textu zdravotní nebo léčebné tvrzení?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787" y="1711416"/>
            <a:ext cx="8229600" cy="13105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Výrobek </a:t>
            </a:r>
            <a:r>
              <a:rPr lang="cs-CZ" b="1" u="sng" dirty="0"/>
              <a:t>je směsí medu s mateří kašičkou a pylem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Přispívá k imunitě organismu </a:t>
            </a:r>
            <a:r>
              <a:rPr lang="cs-CZ" dirty="0"/>
              <a:t>a je vhodný při depresi. Napomáhá </a:t>
            </a:r>
            <a:r>
              <a:rPr lang="cs-CZ" dirty="0" smtClean="0"/>
              <a:t>pří menopauze. U </a:t>
            </a:r>
            <a:r>
              <a:rPr lang="cs-CZ" dirty="0"/>
              <a:t>mužů lze použít při onemocnění prostaty. 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39047"/>
          <a:stretch/>
        </p:blipFill>
        <p:spPr bwMode="auto">
          <a:xfrm>
            <a:off x="532682" y="4221088"/>
            <a:ext cx="7357981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2" y="4869160"/>
            <a:ext cx="7505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8992" y="3095032"/>
            <a:ext cx="7649716" cy="382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Med, mateří kašička ani pyl  nemají schválené žádné zdravotní tvrzení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321502" y="3694064"/>
            <a:ext cx="6264696" cy="382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Mateří kašička a pyl  mají 2 tvrzení na seznamu On hold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2682" y="5445224"/>
            <a:ext cx="8229600" cy="12608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rgbClr val="00B050"/>
                </a:solidFill>
              </a:rPr>
              <a:t>Přispívá k imunitě organismu </a:t>
            </a:r>
            <a:r>
              <a:rPr lang="cs-CZ" dirty="0" smtClean="0"/>
              <a:t>a je </a:t>
            </a:r>
            <a:r>
              <a:rPr lang="cs-CZ" b="1" dirty="0" smtClean="0">
                <a:solidFill>
                  <a:srgbClr val="C00000"/>
                </a:solidFill>
              </a:rPr>
              <a:t>vhodný při depresi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00B050"/>
                </a:solidFill>
              </a:rPr>
              <a:t>Napomáhá pří menopauze</a:t>
            </a:r>
            <a:r>
              <a:rPr lang="cs-CZ" dirty="0" smtClean="0"/>
              <a:t>. U mužů lze použít při </a:t>
            </a:r>
            <a:r>
              <a:rPr lang="cs-CZ" b="1" dirty="0" smtClean="0">
                <a:solidFill>
                  <a:srgbClr val="C00000"/>
                </a:solidFill>
              </a:rPr>
              <a:t>onemocnění prostaty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</a:pPr>
            <a:endParaRPr lang="en-US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66" y="1607002"/>
            <a:ext cx="1190468" cy="7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39632" y="836809"/>
            <a:ext cx="7223704" cy="634082"/>
          </a:xfrm>
        </p:spPr>
        <p:txBody>
          <a:bodyPr>
            <a:noAutofit/>
          </a:bodyPr>
          <a:lstStyle/>
          <a:p>
            <a:pPr algn="l"/>
            <a:r>
              <a:rPr lang="cs-CZ" altLang="cs-CZ" sz="3200" dirty="0" smtClean="0">
                <a:cs typeface="Tahoma" pitchFamily="34" charset="0"/>
              </a:rPr>
              <a:t>Skupiny pro aplikaci </a:t>
            </a:r>
            <a:r>
              <a:rPr lang="cs-CZ" altLang="cs-CZ" sz="3200" dirty="0">
                <a:cs typeface="Tahoma" pitchFamily="34" charset="0"/>
              </a:rPr>
              <a:t>nařízení 1924/2006</a:t>
            </a:r>
            <a:endParaRPr lang="en-US" sz="3200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5" y="1849332"/>
            <a:ext cx="8535711" cy="4595182"/>
          </a:xfrm>
        </p:spPr>
        <p:txBody>
          <a:bodyPr>
            <a:normAutofit fontScale="40000" lnSpcReduction="20000"/>
          </a:bodyPr>
          <a:lstStyle/>
          <a:p>
            <a:pPr marL="82550" indent="0">
              <a:buNone/>
            </a:pPr>
            <a:r>
              <a:rPr lang="cs-CZ" sz="5000" b="1" dirty="0" err="1" smtClean="0"/>
              <a:t>Working</a:t>
            </a:r>
            <a:r>
              <a:rPr lang="cs-CZ" sz="5000" b="1" dirty="0" smtClean="0"/>
              <a:t> </a:t>
            </a:r>
            <a:r>
              <a:rPr lang="cs-CZ" sz="5000" b="1" dirty="0" err="1"/>
              <a:t>group</a:t>
            </a:r>
            <a:r>
              <a:rPr lang="cs-CZ" sz="5000" b="1" dirty="0"/>
              <a:t> on </a:t>
            </a:r>
            <a:r>
              <a:rPr lang="cs-CZ" sz="5000" b="1" dirty="0" err="1"/>
              <a:t>nutrition</a:t>
            </a:r>
            <a:r>
              <a:rPr lang="cs-CZ" sz="5000" b="1" dirty="0"/>
              <a:t> and </a:t>
            </a:r>
            <a:r>
              <a:rPr lang="cs-CZ" sz="5000" b="1" dirty="0" err="1"/>
              <a:t>health</a:t>
            </a:r>
            <a:r>
              <a:rPr lang="cs-CZ" sz="5000" b="1" dirty="0"/>
              <a:t> </a:t>
            </a:r>
            <a:r>
              <a:rPr lang="cs-CZ" sz="5000" b="1" dirty="0" err="1"/>
              <a:t>claims</a:t>
            </a:r>
            <a:endParaRPr lang="cs-CZ" sz="5000" b="1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5000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altLang="cs-CZ" sz="5000" dirty="0" smtClean="0">
              <a:cs typeface="Tahoma" pitchFamily="34" charset="0"/>
            </a:endParaRPr>
          </a:p>
          <a:p>
            <a:pPr marL="82550" indent="0">
              <a:buNone/>
            </a:pPr>
            <a:endParaRPr lang="cs-CZ" altLang="cs-CZ" sz="5000" b="1" dirty="0" smtClean="0">
              <a:cs typeface="Tahoma" pitchFamily="34" charset="0"/>
            </a:endParaRPr>
          </a:p>
          <a:p>
            <a:pPr marL="82550" indent="0">
              <a:buNone/>
            </a:pPr>
            <a:r>
              <a:rPr lang="cs-CZ" altLang="cs-CZ" sz="5000" b="1" dirty="0" smtClean="0">
                <a:cs typeface="Tahoma" pitchFamily="34" charset="0"/>
              </a:rPr>
              <a:t>Mezirezortní </a:t>
            </a:r>
            <a:r>
              <a:rPr lang="cs-CZ" altLang="cs-CZ" sz="5000" b="1" dirty="0">
                <a:cs typeface="Tahoma" pitchFamily="34" charset="0"/>
              </a:rPr>
              <a:t>skupina pro aplikaci nařízení </a:t>
            </a:r>
            <a:r>
              <a:rPr lang="cs-CZ" altLang="cs-CZ" sz="5000" b="1" dirty="0" smtClean="0">
                <a:cs typeface="Tahoma" pitchFamily="34" charset="0"/>
              </a:rPr>
              <a:t>1924/2006</a:t>
            </a:r>
          </a:p>
          <a:p>
            <a:pPr marL="82550" indent="0">
              <a:buNone/>
            </a:pPr>
            <a:r>
              <a:rPr lang="cs-CZ" sz="5000" dirty="0" smtClean="0">
                <a:ea typeface="Tahoma" panose="020B0604030504040204" pitchFamily="34" charset="0"/>
                <a:cs typeface="Arial" panose="020B0604020202020204" pitchFamily="34" charset="0"/>
              </a:rPr>
              <a:t>Ministerstvo </a:t>
            </a: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zemědělství</a:t>
            </a:r>
          </a:p>
          <a:p>
            <a:pPr marL="82550" indent="0">
              <a:buNone/>
            </a:pP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 marL="82550" indent="0">
              <a:buNone/>
            </a:pP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Státní zemědělská a potravinářská inspekce </a:t>
            </a:r>
          </a:p>
          <a:p>
            <a:pPr marL="82550" indent="0">
              <a:buNone/>
            </a:pP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Státní veterinární správa</a:t>
            </a:r>
          </a:p>
          <a:p>
            <a:pPr marL="82550" indent="0">
              <a:buNone/>
            </a:pP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Státního zdravotní ústav</a:t>
            </a:r>
          </a:p>
          <a:p>
            <a:pPr marL="82550" indent="0">
              <a:buNone/>
            </a:pP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Rada pro televizní a rozhlasové vysílání</a:t>
            </a:r>
          </a:p>
          <a:p>
            <a:pPr marL="82550" indent="0">
              <a:buNone/>
            </a:pPr>
            <a:r>
              <a:rPr lang="cs-CZ" sz="5000" dirty="0">
                <a:ea typeface="Tahoma" panose="020B0604030504040204" pitchFamily="34" charset="0"/>
                <a:cs typeface="Arial" panose="020B0604020202020204" pitchFamily="34" charset="0"/>
              </a:rPr>
              <a:t>Potravinářská komora ČR </a:t>
            </a:r>
          </a:p>
          <a:p>
            <a:pPr marL="82550" indent="0">
              <a:buNone/>
            </a:pPr>
            <a:r>
              <a:rPr lang="cs-CZ" sz="5000" dirty="0">
                <a:cs typeface="Arial" panose="020B0604020202020204" pitchFamily="34" charset="0"/>
              </a:rPr>
              <a:t>Česká asociace pro speciální potraviny</a:t>
            </a:r>
          </a:p>
          <a:p>
            <a:pPr marL="82550" indent="0">
              <a:buNone/>
            </a:pPr>
            <a:r>
              <a:rPr lang="cs-CZ" sz="5000" dirty="0">
                <a:cs typeface="Arial" panose="020B0604020202020204" pitchFamily="34" charset="0"/>
              </a:rPr>
              <a:t>SÚKL</a:t>
            </a: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400" dirty="0">
              <a:hlinkClick r:id="rId2"/>
            </a:endParaRPr>
          </a:p>
          <a:p>
            <a:pPr marL="82550" indent="0">
              <a:buNone/>
            </a:pPr>
            <a:endParaRPr lang="en-US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>
          <a:xfrm>
            <a:off x="6460710" y="4282922"/>
            <a:ext cx="2350388" cy="15627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772816"/>
            <a:ext cx="1900793" cy="9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733" y="672267"/>
            <a:ext cx="8609178" cy="8011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Vodítka SZPI k problematice </a:t>
            </a:r>
            <a:br>
              <a:rPr lang="cs-CZ" dirty="0" smtClean="0"/>
            </a:br>
            <a:r>
              <a:rPr lang="cs-CZ" dirty="0" smtClean="0"/>
              <a:t>zdravotních a výživových tvrzení SZPI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93554" y="1643527"/>
            <a:ext cx="2880320" cy="346027"/>
          </a:xfrm>
          <a:prstGeom prst="rect">
            <a:avLst/>
          </a:prstGeom>
          <a:solidFill>
            <a:srgbClr val="FFF5E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FFC000"/>
                </a:solidFill>
              </a:rPr>
              <a:t>Vodítka z roku 2015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/>
          <a:srcRect l="55268" t="15440" r="5220" b="24080"/>
          <a:stretch/>
        </p:blipFill>
        <p:spPr>
          <a:xfrm>
            <a:off x="3353566" y="1404833"/>
            <a:ext cx="746090" cy="802503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375640" y="4106277"/>
            <a:ext cx="2880000" cy="436261"/>
          </a:xfrm>
          <a:prstGeom prst="rect">
            <a:avLst/>
          </a:prstGeom>
          <a:solidFill>
            <a:srgbClr val="F2F8E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Vodítka z roku 2018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l="11082" t="17280" r="54674" b="30881"/>
          <a:stretch/>
        </p:blipFill>
        <p:spPr>
          <a:xfrm>
            <a:off x="2715653" y="3831586"/>
            <a:ext cx="687558" cy="733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-1" b="40808"/>
          <a:stretch/>
        </p:blipFill>
        <p:spPr>
          <a:xfrm>
            <a:off x="4099656" y="4389001"/>
            <a:ext cx="4689472" cy="941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76826"/>
          <a:stretch/>
        </p:blipFill>
        <p:spPr>
          <a:xfrm>
            <a:off x="4475344" y="2108340"/>
            <a:ext cx="3811325" cy="6072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4" y="2094678"/>
            <a:ext cx="3811325" cy="162508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/>
          <a:srcRect l="-1812" r="1812" b="35633"/>
          <a:stretch/>
        </p:blipFill>
        <p:spPr>
          <a:xfrm>
            <a:off x="653276" y="4624480"/>
            <a:ext cx="3491880" cy="161935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903" y="2868730"/>
            <a:ext cx="5905500" cy="6286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8"/>
          <a:srcRect t="1" r="8832" b="13688"/>
          <a:stretch/>
        </p:blipFill>
        <p:spPr>
          <a:xfrm>
            <a:off x="2990995" y="5641785"/>
            <a:ext cx="6023747" cy="3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0240" y="572573"/>
            <a:ext cx="5832648" cy="828010"/>
          </a:xfrm>
        </p:spPr>
        <p:txBody>
          <a:bodyPr/>
          <a:lstStyle/>
          <a:p>
            <a:r>
              <a:rPr lang="cs-CZ" dirty="0" smtClean="0"/>
              <a:t>Základní rozdělení tvrzení</a:t>
            </a:r>
            <a:endParaRPr lang="en-US" dirty="0"/>
          </a:p>
        </p:txBody>
      </p:sp>
      <p:sp>
        <p:nvSpPr>
          <p:cNvPr id="32" name="Zástupný symbol pro obsah 31"/>
          <p:cNvSpPr>
            <a:spLocks noGrp="1"/>
          </p:cNvSpPr>
          <p:nvPr>
            <p:ph idx="1"/>
          </p:nvPr>
        </p:nvSpPr>
        <p:spPr>
          <a:xfrm>
            <a:off x="385925" y="1357125"/>
            <a:ext cx="8452372" cy="566702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187624" y="3861048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390951" y="3830636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569564" y="4325065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245071" y="4290898"/>
            <a:ext cx="288032" cy="7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306245" y="4290898"/>
            <a:ext cx="267691" cy="7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508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632" y="2276872"/>
            <a:ext cx="180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Zdravotní tvrzení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2431182" y="2250756"/>
            <a:ext cx="1800000" cy="720000"/>
          </a:xfrm>
          <a:prstGeom prst="flowChartProcess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Výživová tvrzení</a:t>
            </a:r>
          </a:p>
        </p:txBody>
      </p:sp>
      <p:sp>
        <p:nvSpPr>
          <p:cNvPr id="15" name="Vývojový diagram: postup 14"/>
          <p:cNvSpPr/>
          <p:nvPr/>
        </p:nvSpPr>
        <p:spPr>
          <a:xfrm>
            <a:off x="4612111" y="3280532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rgbClr val="E3A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přisuzující potravině léčebné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vlastnosti</a:t>
            </a:r>
            <a:endParaRPr lang="cs-CZ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Vývojový diagram: postup 15"/>
          <p:cNvSpPr/>
          <p:nvPr/>
        </p:nvSpPr>
        <p:spPr>
          <a:xfrm>
            <a:off x="4612111" y="2267762"/>
            <a:ext cx="1800000" cy="720000"/>
          </a:xfrm>
          <a:prstGeom prst="flowChartProcess">
            <a:avLst/>
          </a:prstGeom>
          <a:solidFill>
            <a:srgbClr val="E3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„Léčebná tvrzení“</a:t>
            </a:r>
            <a:endParaRPr lang="cs-CZ" dirty="0"/>
          </a:p>
        </p:txBody>
      </p:sp>
      <p:sp>
        <p:nvSpPr>
          <p:cNvPr id="19" name="Vývojový diagram: postup 18"/>
          <p:cNvSpPr/>
          <p:nvPr/>
        </p:nvSpPr>
        <p:spPr>
          <a:xfrm>
            <a:off x="7047984" y="2267762"/>
            <a:ext cx="1800000" cy="7200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„Jiná tvrzení“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Vývojový diagram: postup 19"/>
          <p:cNvSpPr/>
          <p:nvPr/>
        </p:nvSpPr>
        <p:spPr>
          <a:xfrm>
            <a:off x="7006400" y="3280429"/>
            <a:ext cx="1800000" cy="720000"/>
          </a:xfrm>
          <a:prstGeom prst="flowChartProcess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Jiné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dobrovolné 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359632" y="5661248"/>
            <a:ext cx="3871549" cy="720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Nařízení (ES) č. 1924/2006</a:t>
            </a:r>
          </a:p>
        </p:txBody>
      </p:sp>
      <p:sp>
        <p:nvSpPr>
          <p:cNvPr id="23" name="Vývojový diagram: postup 22"/>
          <p:cNvSpPr/>
          <p:nvPr/>
        </p:nvSpPr>
        <p:spPr>
          <a:xfrm>
            <a:off x="4612112" y="5661248"/>
            <a:ext cx="1800000" cy="720000"/>
          </a:xfrm>
          <a:prstGeom prst="flowChartProcess">
            <a:avLst/>
          </a:prstGeom>
          <a:solidFill>
            <a:srgbClr val="E3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400" dirty="0">
                <a:solidFill>
                  <a:schemeClr val="tx1"/>
                </a:solidFill>
              </a:rPr>
              <a:t>Nařízení (EU) č. 1169/2011</a:t>
            </a:r>
          </a:p>
        </p:txBody>
      </p:sp>
      <p:sp>
        <p:nvSpPr>
          <p:cNvPr id="24" name="Vývojový diagram: postup 23"/>
          <p:cNvSpPr/>
          <p:nvPr/>
        </p:nvSpPr>
        <p:spPr>
          <a:xfrm>
            <a:off x="6652124" y="5640153"/>
            <a:ext cx="1138310" cy="720000"/>
          </a:xfrm>
          <a:prstGeom prst="flowChartProcess">
            <a:avLst/>
          </a:prstGeom>
          <a:solidFill>
            <a:srgbClr val="CBCBC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Jiná </a:t>
            </a: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Vývojový diagram: postup 24"/>
          <p:cNvSpPr/>
          <p:nvPr/>
        </p:nvSpPr>
        <p:spPr>
          <a:xfrm>
            <a:off x="7870936" y="5640153"/>
            <a:ext cx="1138310" cy="720000"/>
          </a:xfrm>
          <a:prstGeom prst="flowChartProcess">
            <a:avLst/>
          </a:prstGeom>
          <a:solidFill>
            <a:srgbClr val="E6E6E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Žádná 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36" name="Přímá spojnice 35"/>
          <p:cNvCxnSpPr/>
          <p:nvPr/>
        </p:nvCxnSpPr>
        <p:spPr>
          <a:xfrm>
            <a:off x="4415704" y="1581704"/>
            <a:ext cx="94971" cy="50656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855590" y="1776980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Tvrzení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420804" y="1827571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Informace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73759"/>
              </p:ext>
            </p:extLst>
          </p:nvPr>
        </p:nvGraphicFramePr>
        <p:xfrm>
          <a:off x="421226" y="1095122"/>
          <a:ext cx="8410674" cy="5359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68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Dobrovolná tvrzení regulovaná jinými předpisy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 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O aromatech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Bez umělých aromat, Přírodní vanilkové aroma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Označení produkce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BIO, </a:t>
                      </a:r>
                      <a:r>
                        <a:rPr lang="cs-CZ" sz="1600" b="1" i="1" dirty="0" smtClean="0">
                          <a:effectLst/>
                          <a:latin typeface="+mn-lt"/>
                        </a:rPr>
                        <a:t>Organický</a:t>
                      </a:r>
                      <a:endParaRPr lang="cs-CZ" sz="1600" b="1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Označení jakosti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Čerstvý, Přírodní, Živý, Racionální, Poctivý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Tvrzení pro spotřebitele se specifickými poruchami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Bez lepku, Bez </a:t>
                      </a:r>
                      <a:r>
                        <a:rPr lang="cs-CZ" sz="1600" b="1" i="1" dirty="0" smtClean="0">
                          <a:effectLst/>
                          <a:latin typeface="+mn-lt"/>
                        </a:rPr>
                        <a:t>laktózy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E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5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effectLst/>
                          <a:latin typeface="+mn-lt"/>
                        </a:rPr>
                        <a:t>Dobrovolná tvrzení neregulovaná</a:t>
                      </a:r>
                      <a:endParaRPr lang="cs-CZ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effectLst/>
                          <a:latin typeface="+mn-lt"/>
                        </a:rPr>
                        <a:t>jinými předpisy</a:t>
                      </a:r>
                      <a:endParaRPr lang="cs-CZ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 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O složkách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 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S čerstvým mlékem, </a:t>
                      </a:r>
                      <a:r>
                        <a:rPr lang="cs-CZ" sz="1600" b="1" i="1" kern="1200" dirty="0">
                          <a:effectLst/>
                          <a:latin typeface="+mn-lt"/>
                        </a:rPr>
                        <a:t>Bez konzervačních látek</a:t>
                      </a:r>
                      <a:r>
                        <a:rPr lang="cs-CZ" sz="1600" b="1" i="1" kern="1200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kern="1200" dirty="0" smtClean="0">
                          <a:effectLst/>
                          <a:latin typeface="+mn-lt"/>
                        </a:rPr>
                        <a:t>Bez </a:t>
                      </a:r>
                      <a:r>
                        <a:rPr lang="cs-CZ" sz="1600" b="1" i="1" kern="1200" dirty="0">
                          <a:effectLst/>
                          <a:latin typeface="+mn-lt"/>
                        </a:rPr>
                        <a:t>palmového oleje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O vhodnosti pro určité spotřebitele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 smtClean="0">
                          <a:effectLst/>
                          <a:latin typeface="+mn-lt"/>
                        </a:rPr>
                        <a:t>Pro vegany, Vhodné pro vegetariány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Tvrzení o kráse a vzhledu – 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Beauty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claims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 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Pro lesklé vlasy, Pro zářivou pokožku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Tvrzení o životním stylu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Fit/Fitness, </a:t>
                      </a:r>
                      <a:r>
                        <a:rPr lang="cs-CZ" sz="1600" b="1" i="1" dirty="0" err="1">
                          <a:effectLst/>
                          <a:latin typeface="+mn-lt"/>
                        </a:rPr>
                        <a:t>Wellness</a:t>
                      </a:r>
                      <a:r>
                        <a:rPr lang="cs-CZ" sz="1600" b="1" i="1" dirty="0">
                          <a:effectLst/>
                          <a:latin typeface="+mn-lt"/>
                        </a:rPr>
                        <a:t>, Aktivní život</a:t>
                      </a: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Slogany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>
                          <a:effectLst/>
                          <a:latin typeface="+mn-lt"/>
                        </a:rPr>
                        <a:t>Dává křídla, Pro šťastné </a:t>
                      </a:r>
                      <a:r>
                        <a:rPr lang="cs-CZ" sz="1600" b="1" i="1" dirty="0" smtClean="0">
                          <a:effectLst/>
                          <a:latin typeface="+mn-lt"/>
                        </a:rPr>
                        <a:t>děti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6" marR="67576" marT="0" marB="0"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257872"/>
            <a:ext cx="8229600" cy="1282154"/>
          </a:xfrm>
        </p:spPr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/>
              <a:t>Jiná tvrzení“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84" y="1209090"/>
            <a:ext cx="334896" cy="3651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b="16519"/>
          <a:stretch/>
        </p:blipFill>
        <p:spPr>
          <a:xfrm>
            <a:off x="6484176" y="1795577"/>
            <a:ext cx="789922" cy="4581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17451" r="42216" b="60500"/>
          <a:stretch/>
        </p:blipFill>
        <p:spPr>
          <a:xfrm>
            <a:off x="7573304" y="2503106"/>
            <a:ext cx="676233" cy="25819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148" y="2954189"/>
            <a:ext cx="423491" cy="42160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879" y="3034701"/>
            <a:ext cx="417251" cy="40444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25040" r="57882" b="58380"/>
          <a:stretch/>
        </p:blipFill>
        <p:spPr>
          <a:xfrm>
            <a:off x="8161730" y="2424227"/>
            <a:ext cx="408551" cy="31568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45" y="4253994"/>
            <a:ext cx="632692" cy="4914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3780"/>
          <a:stretch/>
        </p:blipFill>
        <p:spPr>
          <a:xfrm>
            <a:off x="8292984" y="3697232"/>
            <a:ext cx="432048" cy="39020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0606" y="5977560"/>
            <a:ext cx="553083" cy="46090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1" t="43217" r="23940" b="42954"/>
          <a:stretch/>
        </p:blipFill>
        <p:spPr>
          <a:xfrm>
            <a:off x="7807132" y="5498064"/>
            <a:ext cx="744579" cy="2589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49" y="4832473"/>
            <a:ext cx="630530" cy="445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4244" r="11458" b="19352"/>
          <a:stretch/>
        </p:blipFill>
        <p:spPr>
          <a:xfrm>
            <a:off x="7898745" y="1822304"/>
            <a:ext cx="45102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4210" y="296631"/>
            <a:ext cx="8229600" cy="709989"/>
          </a:xfrm>
        </p:spPr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/>
              <a:t>Léčebná tvrzení“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4134"/>
            <a:ext cx="4320480" cy="2160239"/>
          </a:xfrm>
          <a:prstGeom prst="rect">
            <a:avLst/>
          </a:prstGeom>
          <a:noFill/>
          <a:ln w="9525">
            <a:solidFill>
              <a:srgbClr val="00D1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34373"/>
            <a:ext cx="6762750" cy="2502024"/>
          </a:xfrm>
          <a:prstGeom prst="rect">
            <a:avLst/>
          </a:prstGeom>
          <a:noFill/>
          <a:ln w="127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39457" y="4293096"/>
            <a:ext cx="1728192" cy="15121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altLang="cs-CZ" sz="24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cs typeface="Tahoma" pitchFamily="34" charset="0"/>
              </a:rPr>
              <a:t>kapitola III, článek 7, odstavec 3</a:t>
            </a:r>
            <a:endParaRPr lang="cs-CZ" sz="2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65285" y="1557971"/>
            <a:ext cx="1728192" cy="5040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Preambule 20</a:t>
            </a:r>
            <a:endParaRPr lang="cs-CZ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ětiúhelník 8"/>
          <p:cNvSpPr/>
          <p:nvPr/>
        </p:nvSpPr>
        <p:spPr>
          <a:xfrm>
            <a:off x="5549024" y="4977172"/>
            <a:ext cx="3168352" cy="457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ětiúhelník 9"/>
          <p:cNvSpPr/>
          <p:nvPr/>
        </p:nvSpPr>
        <p:spPr>
          <a:xfrm>
            <a:off x="2380672" y="5301208"/>
            <a:ext cx="6336704" cy="457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ětiúhelník 10"/>
          <p:cNvSpPr/>
          <p:nvPr/>
        </p:nvSpPr>
        <p:spPr>
          <a:xfrm>
            <a:off x="2380672" y="5607496"/>
            <a:ext cx="6336704" cy="457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ětiúhelník 11"/>
          <p:cNvSpPr/>
          <p:nvPr/>
        </p:nvSpPr>
        <p:spPr>
          <a:xfrm>
            <a:off x="2380672" y="5949280"/>
            <a:ext cx="1975304" cy="457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91" y="1757210"/>
            <a:ext cx="2673303" cy="17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3693" y="755875"/>
            <a:ext cx="8229600" cy="632028"/>
          </a:xfrm>
        </p:spPr>
        <p:txBody>
          <a:bodyPr>
            <a:normAutofit/>
          </a:bodyPr>
          <a:lstStyle/>
          <a:p>
            <a:r>
              <a:rPr lang="cs-CZ" dirty="0"/>
              <a:t>Co </a:t>
            </a:r>
            <a:r>
              <a:rPr lang="cs-CZ" dirty="0" smtClean="0"/>
              <a:t>lze považovat za „léčebné </a:t>
            </a:r>
            <a:r>
              <a:rPr lang="cs-CZ" dirty="0"/>
              <a:t>tvrzení“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467544" y="2695922"/>
            <a:ext cx="3959362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u="sng" dirty="0">
                <a:solidFill>
                  <a:schemeClr val="tx1"/>
                </a:solidFill>
              </a:rPr>
              <a:t>Ve tvrzení by se neměly </a:t>
            </a:r>
            <a:r>
              <a:rPr lang="cs-CZ" sz="2000" b="1" u="sng" dirty="0" smtClean="0">
                <a:solidFill>
                  <a:schemeClr val="tx1"/>
                </a:solidFill>
              </a:rPr>
              <a:t>objevit:</a:t>
            </a:r>
            <a:endParaRPr lang="cs-CZ" sz="2000" u="sng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6918" y="3199978"/>
            <a:ext cx="5652628" cy="6887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C00000"/>
                </a:solidFill>
              </a:rPr>
              <a:t>názvy </a:t>
            </a:r>
            <a:r>
              <a:rPr lang="cs-CZ" b="1" dirty="0">
                <a:solidFill>
                  <a:srgbClr val="C00000"/>
                </a:solidFill>
              </a:rPr>
              <a:t>nemocí </a:t>
            </a:r>
            <a:r>
              <a:rPr lang="cs-CZ" dirty="0">
                <a:solidFill>
                  <a:srgbClr val="C00000"/>
                </a:solidFill>
              </a:rPr>
              <a:t>dle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mezinárodní klasifikace nemocí  </a:t>
            </a:r>
            <a:r>
              <a:rPr lang="cs-CZ" i="1" dirty="0">
                <a:solidFill>
                  <a:schemeClr val="tx1"/>
                </a:solidFill>
              </a:rPr>
              <a:t>(například chřipka, nachlazení, průjem, </a:t>
            </a:r>
            <a:r>
              <a:rPr lang="cs-CZ" i="1" dirty="0" smtClean="0">
                <a:solidFill>
                  <a:schemeClr val="tx1"/>
                </a:solidFill>
              </a:rPr>
              <a:t>artritida, akné) 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6918" y="4531980"/>
            <a:ext cx="5976664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b="1" dirty="0" smtClean="0">
              <a:solidFill>
                <a:srgbClr val="82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ani slova jinak </a:t>
            </a:r>
            <a:r>
              <a:rPr lang="cs-CZ" b="1" dirty="0">
                <a:solidFill>
                  <a:srgbClr val="C00000"/>
                </a:solidFill>
              </a:rPr>
              <a:t>spojená s nemocemi či zdravotními problémy 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( </a:t>
            </a:r>
            <a:r>
              <a:rPr lang="cs-CZ" i="1" dirty="0">
                <a:solidFill>
                  <a:schemeClr val="tx1"/>
                </a:solidFill>
              </a:rPr>
              <a:t>lék/léčit, </a:t>
            </a:r>
            <a:r>
              <a:rPr lang="cs-CZ" i="1" dirty="0" smtClean="0">
                <a:solidFill>
                  <a:schemeClr val="tx1"/>
                </a:solidFill>
              </a:rPr>
              <a:t>akutní</a:t>
            </a:r>
            <a:r>
              <a:rPr lang="cs-CZ" i="1" dirty="0">
                <a:solidFill>
                  <a:schemeClr val="tx1"/>
                </a:solidFill>
              </a:rPr>
              <a:t>, chronický, prevence…)</a:t>
            </a:r>
          </a:p>
          <a:p>
            <a:r>
              <a:rPr lang="cs-CZ" dirty="0"/>
              <a:t> 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54683" y="3820284"/>
            <a:ext cx="6055618" cy="7116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b="1" dirty="0" smtClean="0">
                <a:solidFill>
                  <a:srgbClr val="C00000"/>
                </a:solidFill>
              </a:rPr>
              <a:t>ázvy symptomů </a:t>
            </a:r>
            <a:r>
              <a:rPr lang="cs-CZ" i="1" dirty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bolest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dušnost</a:t>
            </a:r>
            <a:r>
              <a:rPr lang="cs-CZ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závrať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zvracení, </a:t>
            </a:r>
            <a:r>
              <a:rPr lang="en-US" i="1" dirty="0" err="1">
                <a:solidFill>
                  <a:schemeClr val="tx1"/>
                </a:solidFill>
              </a:rPr>
              <a:t>horečka</a:t>
            </a:r>
            <a:r>
              <a:rPr lang="cs-CZ" i="1" dirty="0" smtClean="0">
                <a:solidFill>
                  <a:schemeClr val="tx1"/>
                </a:solidFill>
              </a:rPr>
              <a:t>)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67544" y="1580333"/>
            <a:ext cx="8180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Informace o potravině nesmí potravině přisuzovat vlastnosti umožňující zabránit určité lidské nemoci, zmírnit ji nebo ji vyléčit, ani na tyto vlastnosti odkazovat.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33" y="3328121"/>
            <a:ext cx="2038095" cy="2200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5450130"/>
            <a:ext cx="7645709" cy="1072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b="1" dirty="0" smtClean="0">
              <a:solidFill>
                <a:srgbClr val="820000"/>
              </a:solidFill>
            </a:endParaRPr>
          </a:p>
          <a:p>
            <a:r>
              <a:rPr lang="cs-CZ" b="1" dirty="0" smtClean="0">
                <a:solidFill>
                  <a:schemeClr val="accent1"/>
                </a:solidFill>
              </a:rPr>
              <a:t>Za léčebné tvrzení lze považovat i grafické</a:t>
            </a:r>
            <a:r>
              <a:rPr lang="cs-CZ" b="1" dirty="0">
                <a:solidFill>
                  <a:schemeClr val="accent1"/>
                </a:solidFill>
              </a:rPr>
              <a:t>, obrázkové či symbolické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vyjádření,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název výrobku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I názvy kategorií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v regálech </a:t>
            </a:r>
            <a:r>
              <a:rPr lang="cs-CZ" dirty="0" smtClean="0">
                <a:solidFill>
                  <a:schemeClr val="accent1"/>
                </a:solidFill>
              </a:rPr>
              <a:t>lékáren </a:t>
            </a:r>
            <a:r>
              <a:rPr lang="cs-CZ" dirty="0">
                <a:solidFill>
                  <a:schemeClr val="accent1"/>
                </a:solidFill>
              </a:rPr>
              <a:t>nebo záložkách internetových  </a:t>
            </a:r>
            <a:r>
              <a:rPr lang="cs-CZ" b="1" dirty="0">
                <a:solidFill>
                  <a:schemeClr val="accent1"/>
                </a:solidFill>
              </a:rPr>
              <a:t>lékáren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l="2941" t="7401" r="-2941" b="9884"/>
          <a:stretch/>
        </p:blipFill>
        <p:spPr>
          <a:xfrm>
            <a:off x="6196991" y="6239817"/>
            <a:ext cx="1809542" cy="4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antace - šablon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4902</TotalTime>
  <Words>1773</Words>
  <Application>Microsoft Office PowerPoint</Application>
  <PresentationFormat>Předvádění na obrazovce (4:3)</PresentationFormat>
  <Paragraphs>363</Paragraphs>
  <Slides>35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Georgia</vt:lpstr>
      <vt:lpstr>Monotype Sorts</vt:lpstr>
      <vt:lpstr>Tahoma</vt:lpstr>
      <vt:lpstr>Times New Roman</vt:lpstr>
      <vt:lpstr>Verdana</vt:lpstr>
      <vt:lpstr>Wingdings</vt:lpstr>
      <vt:lpstr>Prezantace - šablona</vt:lpstr>
      <vt:lpstr>Zdravotní a výživová tvrzení 2018</vt:lpstr>
      <vt:lpstr>Nařízení č. 1924/2006  o výživových a zdravotních tvrzeních</vt:lpstr>
      <vt:lpstr>Aplikace nařízení (ES) č. 1924/2006 v EU</vt:lpstr>
      <vt:lpstr>Skupiny pro aplikaci nařízení 1924/2006</vt:lpstr>
      <vt:lpstr>Vodítka SZPI k problematice  zdravotních a výživových tvrzení SZPI</vt:lpstr>
      <vt:lpstr>Základní rozdělení tvrzení</vt:lpstr>
      <vt:lpstr>„Jiná tvrzení“</vt:lpstr>
      <vt:lpstr>„Léčebná tvrzení“</vt:lpstr>
      <vt:lpstr>Co lze považovat za „léčebné tvrzení“</vt:lpstr>
      <vt:lpstr>Seznam nejčastějších  rizikových slov- příloha 5</vt:lpstr>
      <vt:lpstr>Mezinárodní klasifikace nemocí  </vt:lpstr>
      <vt:lpstr>Předmět nařízení 1924/2006</vt:lpstr>
      <vt:lpstr>Kontrola obecných požadavků  u zdravotních a výživových tvrzení</vt:lpstr>
      <vt:lpstr>Výživové tvrzení - definice</vt:lpstr>
      <vt:lpstr>Kdy lze výživové tvrzení použít </vt:lpstr>
      <vt:lpstr>Uvádění povinných informací  u schválených výživových tvrzení </vt:lpstr>
      <vt:lpstr>Zdravotní tvrzení</vt:lpstr>
      <vt:lpstr>Základní typy  zdravotních tvrzení </vt:lpstr>
      <vt:lpstr>Která zdravotní tvrzení lze použít</vt:lpstr>
      <vt:lpstr>Seznam zdravotních tvrzení v Registru EU</vt:lpstr>
      <vt:lpstr>Příloha 3 - Seznam  schválených zdravotních tvrzení </vt:lpstr>
      <vt:lpstr>Schválená tvrzení</vt:lpstr>
      <vt:lpstr>Neschválená tvrzení</vt:lpstr>
      <vt:lpstr>Obecná omezení pro zdravotní tvrzení</vt:lpstr>
      <vt:lpstr>Uvádění povinných informací  u schválených zdravotních tvrzení </vt:lpstr>
      <vt:lpstr>Uvádění povinných informací  u schválených zdravotních tvrzení podle čl. 14.1 a) </vt:lpstr>
      <vt:lpstr>Tvrzení On hold</vt:lpstr>
      <vt:lpstr>Neposouzená zdravotní  tvrzení v Registru EU </vt:lpstr>
      <vt:lpstr>Neposouzená  zdravotní tvrzení v Registru EFSA</vt:lpstr>
      <vt:lpstr>"On hold" seznam</vt:lpstr>
      <vt:lpstr>Kontrola tvrzení na internetu</vt:lpstr>
      <vt:lpstr>Internet plný „zázraků“</vt:lpstr>
      <vt:lpstr>Seznam rizikových webových stránek</vt:lpstr>
      <vt:lpstr>Je v textu zdravotní nebo léčebné tvrzení? 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Maděrová Eliška, Mgr.</dc:creator>
  <cp:lastModifiedBy>Kamila Jančeková</cp:lastModifiedBy>
  <cp:revision>276</cp:revision>
  <cp:lastPrinted>2018-10-18T14:50:39Z</cp:lastPrinted>
  <dcterms:created xsi:type="dcterms:W3CDTF">2015-03-06T05:57:54Z</dcterms:created>
  <dcterms:modified xsi:type="dcterms:W3CDTF">2018-11-06T10:43:33Z</dcterms:modified>
</cp:coreProperties>
</file>